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9" r:id="rId8"/>
    <p:sldId id="268" r:id="rId9"/>
    <p:sldId id="267" r:id="rId10"/>
    <p:sldId id="266" r:id="rId11"/>
    <p:sldId id="271" r:id="rId12"/>
    <p:sldId id="272" r:id="rId13"/>
    <p:sldId id="270"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1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2411CC61-8FAD-4764-AF7D-E81B5F2691F6}" type="datetimeFigureOut">
              <a:rPr lang="es-AR" smtClean="0"/>
              <a:t>08/03/2024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37795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411CC61-8FAD-4764-AF7D-E81B5F2691F6}" type="datetimeFigureOut">
              <a:rPr lang="es-AR" smtClean="0"/>
              <a:t>08/03/2024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328281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411CC61-8FAD-4764-AF7D-E81B5F2691F6}" type="datetimeFigureOut">
              <a:rPr lang="es-AR" smtClean="0"/>
              <a:t>08/03/2024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230887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411CC61-8FAD-4764-AF7D-E81B5F2691F6}" type="datetimeFigureOut">
              <a:rPr lang="es-AR" smtClean="0"/>
              <a:t>08/03/2024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251422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411CC61-8FAD-4764-AF7D-E81B5F2691F6}" type="datetimeFigureOut">
              <a:rPr lang="es-AR" smtClean="0"/>
              <a:t>08/03/2024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35411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2411CC61-8FAD-4764-AF7D-E81B5F2691F6}" type="datetimeFigureOut">
              <a:rPr lang="es-AR" smtClean="0"/>
              <a:t>08/03/2024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138159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2411CC61-8FAD-4764-AF7D-E81B5F2691F6}" type="datetimeFigureOut">
              <a:rPr lang="es-AR" smtClean="0"/>
              <a:t>08/03/2024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106756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2411CC61-8FAD-4764-AF7D-E81B5F2691F6}" type="datetimeFigureOut">
              <a:rPr lang="es-AR" smtClean="0"/>
              <a:t>08/03/2024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293253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11CC61-8FAD-4764-AF7D-E81B5F2691F6}" type="datetimeFigureOut">
              <a:rPr lang="es-AR" smtClean="0"/>
              <a:t>08/03/2024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4510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11CC61-8FAD-4764-AF7D-E81B5F2691F6}" type="datetimeFigureOut">
              <a:rPr lang="es-AR" smtClean="0"/>
              <a:t>08/03/2024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147714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11CC61-8FAD-4764-AF7D-E81B5F2691F6}" type="datetimeFigureOut">
              <a:rPr lang="es-AR" smtClean="0"/>
              <a:t>08/03/2024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67D8996-9768-44CD-9FB6-29DE2B2D050A}" type="slidenum">
              <a:rPr lang="es-AR" smtClean="0"/>
              <a:t>‹Nº›</a:t>
            </a:fld>
            <a:endParaRPr lang="es-AR"/>
          </a:p>
        </p:txBody>
      </p:sp>
    </p:spTree>
    <p:extLst>
      <p:ext uri="{BB962C8B-B14F-4D97-AF65-F5344CB8AC3E}">
        <p14:creationId xmlns:p14="http://schemas.microsoft.com/office/powerpoint/2010/main" val="205790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1CC61-8FAD-4764-AF7D-E81B5F2691F6}" type="datetimeFigureOut">
              <a:rPr lang="es-AR" smtClean="0"/>
              <a:t>08/03/2024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D8996-9768-44CD-9FB6-29DE2B2D050A}" type="slidenum">
              <a:rPr lang="es-AR" smtClean="0"/>
              <a:t>‹Nº›</a:t>
            </a:fld>
            <a:endParaRPr lang="es-AR"/>
          </a:p>
        </p:txBody>
      </p:sp>
    </p:spTree>
    <p:extLst>
      <p:ext uri="{BB962C8B-B14F-4D97-AF65-F5344CB8AC3E}">
        <p14:creationId xmlns:p14="http://schemas.microsoft.com/office/powerpoint/2010/main" val="1403672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1561513" y="0"/>
            <a:ext cx="8573307" cy="2053883"/>
          </a:xfrm>
          <a:prstGeom prst="rect">
            <a:avLst/>
          </a:prstGeom>
          <a:solidFill>
            <a:srgbClr val="D71E28"/>
          </a:solidFill>
          <a:effectLst>
            <a:softEdge rad="190500"/>
          </a:effectLst>
        </p:spPr>
      </p:pic>
      <p:sp>
        <p:nvSpPr>
          <p:cNvPr id="4" name="CuadroTexto 3"/>
          <p:cNvSpPr txBox="1"/>
          <p:nvPr/>
        </p:nvSpPr>
        <p:spPr>
          <a:xfrm>
            <a:off x="8751497" y="5842337"/>
            <a:ext cx="3362179" cy="1015663"/>
          </a:xfrm>
          <a:prstGeom prst="rect">
            <a:avLst/>
          </a:prstGeom>
          <a:noFill/>
        </p:spPr>
        <p:txBody>
          <a:bodyPr wrap="square" rtlCol="0">
            <a:spAutoFit/>
          </a:bodyPr>
          <a:lstStyle/>
          <a:p>
            <a:r>
              <a:rPr lang="en-US" sz="3600" dirty="0" err="1" smtClean="0"/>
              <a:t>Estefano</a:t>
            </a:r>
            <a:r>
              <a:rPr lang="en-US" sz="3600" dirty="0" smtClean="0"/>
              <a:t> </a:t>
            </a:r>
            <a:r>
              <a:rPr lang="en-US" sz="3600" dirty="0" err="1" smtClean="0"/>
              <a:t>Aimino</a:t>
            </a:r>
            <a:endParaRPr lang="en-US" sz="3600" dirty="0" smtClean="0"/>
          </a:p>
          <a:p>
            <a:endParaRPr lang="es-AR" sz="2400" dirty="0"/>
          </a:p>
        </p:txBody>
      </p:sp>
      <p:sp>
        <p:nvSpPr>
          <p:cNvPr id="5" name="CuadroTexto 4"/>
          <p:cNvSpPr txBox="1"/>
          <p:nvPr/>
        </p:nvSpPr>
        <p:spPr>
          <a:xfrm>
            <a:off x="1941343" y="2180492"/>
            <a:ext cx="8595359" cy="2585323"/>
          </a:xfrm>
          <a:prstGeom prst="rect">
            <a:avLst/>
          </a:prstGeom>
          <a:noFill/>
        </p:spPr>
        <p:txBody>
          <a:bodyPr wrap="square" rtlCol="0">
            <a:spAutoFit/>
          </a:bodyPr>
          <a:lstStyle/>
          <a:p>
            <a:pPr algn="ctr"/>
            <a:r>
              <a:rPr lang="en-US" sz="54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 DE MARKETING TELEFONICO SOBRE DEPOSITOS A PLAZO FIJO</a:t>
            </a:r>
            <a:endParaRPr lang="es-AR" sz="54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412502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3" name="CuadroTexto 2"/>
          <p:cNvSpPr txBox="1"/>
          <p:nvPr/>
        </p:nvSpPr>
        <p:spPr>
          <a:xfrm>
            <a:off x="3330525" y="518058"/>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a:t>
            </a:r>
            <a:r>
              <a:rPr lang="en-US" sz="36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a:t>
            </a: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exploratorio</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4" name="Conector recto 3"/>
          <p:cNvCxnSpPr/>
          <p:nvPr/>
        </p:nvCxnSpPr>
        <p:spPr>
          <a:xfrm>
            <a:off x="492366" y="1104740"/>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492366" y="1164389"/>
            <a:ext cx="11099409" cy="3492017"/>
          </a:xfrm>
          <a:prstGeom prst="rect">
            <a:avLst/>
          </a:prstGeom>
        </p:spPr>
      </p:pic>
      <p:sp>
        <p:nvSpPr>
          <p:cNvPr id="5" name="Rectángulo 4"/>
          <p:cNvSpPr/>
          <p:nvPr/>
        </p:nvSpPr>
        <p:spPr>
          <a:xfrm>
            <a:off x="492365" y="5004973"/>
            <a:ext cx="11099409" cy="1200329"/>
          </a:xfrm>
          <a:prstGeom prst="rect">
            <a:avLst/>
          </a:prstGeom>
        </p:spPr>
        <p:txBody>
          <a:bodyPr wrap="square">
            <a:spAutoFit/>
          </a:bodyPr>
          <a:lstStyle/>
          <a:p>
            <a:r>
              <a:rPr lang="es-AR" b="1" dirty="0" smtClean="0">
                <a:solidFill>
                  <a:srgbClr val="212121"/>
                </a:solidFill>
              </a:rPr>
              <a:t>En e</a:t>
            </a:r>
            <a:r>
              <a:rPr lang="es-AR" b="1" i="0" dirty="0" smtClean="0">
                <a:solidFill>
                  <a:srgbClr val="212121"/>
                </a:solidFill>
                <a:effectLst/>
              </a:rPr>
              <a:t>ste grafico vemos a la gran mayoría percibiendo ingresos inferiores a los 10usd como antes mencionamos, sin embargo </a:t>
            </a:r>
            <a:r>
              <a:rPr lang="es-AR" b="1" i="0" dirty="0" err="1" smtClean="0">
                <a:solidFill>
                  <a:srgbClr val="212121"/>
                </a:solidFill>
                <a:effectLst/>
              </a:rPr>
              <a:t>retired</a:t>
            </a:r>
            <a:r>
              <a:rPr lang="es-AR" b="1" i="0" dirty="0" smtClean="0">
                <a:solidFill>
                  <a:srgbClr val="212121"/>
                </a:solidFill>
                <a:effectLst/>
              </a:rPr>
              <a:t> y </a:t>
            </a:r>
            <a:r>
              <a:rPr lang="es-AR" b="1" i="0" dirty="0" err="1" smtClean="0">
                <a:solidFill>
                  <a:srgbClr val="212121"/>
                </a:solidFill>
                <a:effectLst/>
              </a:rPr>
              <a:t>self-empoyed</a:t>
            </a:r>
            <a:r>
              <a:rPr lang="es-AR" b="1" i="0" dirty="0" smtClean="0">
                <a:solidFill>
                  <a:srgbClr val="212121"/>
                </a:solidFill>
                <a:effectLst/>
              </a:rPr>
              <a:t> aisladamente tienen clientes que perciben mejores ingresos. </a:t>
            </a:r>
            <a:endParaRPr lang="es-AR" b="1" dirty="0">
              <a:solidFill>
                <a:srgbClr val="212121"/>
              </a:solidFill>
            </a:endParaRPr>
          </a:p>
          <a:p>
            <a:r>
              <a:rPr lang="en-US" b="1" dirty="0" err="1" smtClean="0">
                <a:solidFill>
                  <a:srgbClr val="212121"/>
                </a:solidFill>
              </a:rPr>
              <a:t>Esto</a:t>
            </a:r>
            <a:r>
              <a:rPr lang="en-US" b="1" dirty="0" smtClean="0">
                <a:solidFill>
                  <a:srgbClr val="212121"/>
                </a:solidFill>
              </a:rPr>
              <a:t> </a:t>
            </a:r>
            <a:r>
              <a:rPr lang="en-US" b="1" dirty="0" err="1" smtClean="0">
                <a:solidFill>
                  <a:srgbClr val="212121"/>
                </a:solidFill>
              </a:rPr>
              <a:t>dispara</a:t>
            </a:r>
            <a:r>
              <a:rPr lang="en-US" b="1" dirty="0" smtClean="0">
                <a:solidFill>
                  <a:srgbClr val="212121"/>
                </a:solidFill>
              </a:rPr>
              <a:t> </a:t>
            </a:r>
            <a:r>
              <a:rPr lang="en-US" b="1" dirty="0" err="1" smtClean="0">
                <a:solidFill>
                  <a:srgbClr val="212121"/>
                </a:solidFill>
              </a:rPr>
              <a:t>una</a:t>
            </a:r>
            <a:r>
              <a:rPr lang="en-US" b="1" dirty="0" smtClean="0">
                <a:solidFill>
                  <a:srgbClr val="212121"/>
                </a:solidFill>
              </a:rPr>
              <a:t> </a:t>
            </a:r>
            <a:r>
              <a:rPr lang="en-US" b="1" dirty="0" err="1" smtClean="0">
                <a:solidFill>
                  <a:srgbClr val="212121"/>
                </a:solidFill>
              </a:rPr>
              <a:t>nueva</a:t>
            </a:r>
            <a:r>
              <a:rPr lang="en-US" b="1" dirty="0" smtClean="0">
                <a:solidFill>
                  <a:srgbClr val="212121"/>
                </a:solidFill>
              </a:rPr>
              <a:t> </a:t>
            </a:r>
            <a:r>
              <a:rPr lang="en-US" b="1" dirty="0" err="1" smtClean="0">
                <a:solidFill>
                  <a:srgbClr val="212121"/>
                </a:solidFill>
              </a:rPr>
              <a:t>pregunta</a:t>
            </a:r>
            <a:r>
              <a:rPr lang="en-US" b="1" dirty="0" smtClean="0">
                <a:solidFill>
                  <a:srgbClr val="212121"/>
                </a:solidFill>
              </a:rPr>
              <a:t>:</a:t>
            </a:r>
          </a:p>
          <a:p>
            <a:pPr marL="285750" indent="-285750">
              <a:buFont typeface="Arial" panose="020B0604020202020204" pitchFamily="34" charset="0"/>
              <a:buChar char="•"/>
            </a:pPr>
            <a:r>
              <a:rPr lang="en-US" b="1" dirty="0" err="1" smtClean="0">
                <a:solidFill>
                  <a:srgbClr val="212121"/>
                </a:solidFill>
              </a:rPr>
              <a:t>Cual</a:t>
            </a:r>
            <a:r>
              <a:rPr lang="en-US" b="1" dirty="0" smtClean="0">
                <a:solidFill>
                  <a:srgbClr val="212121"/>
                </a:solidFill>
              </a:rPr>
              <a:t> </a:t>
            </a:r>
            <a:r>
              <a:rPr lang="en-US" b="1" dirty="0" err="1" smtClean="0">
                <a:solidFill>
                  <a:srgbClr val="212121"/>
                </a:solidFill>
              </a:rPr>
              <a:t>es</a:t>
            </a:r>
            <a:r>
              <a:rPr lang="en-US" b="1" dirty="0" smtClean="0">
                <a:solidFill>
                  <a:srgbClr val="212121"/>
                </a:solidFill>
              </a:rPr>
              <a:t> el </a:t>
            </a:r>
            <a:r>
              <a:rPr lang="en-US" b="1" dirty="0" err="1" smtClean="0">
                <a:solidFill>
                  <a:srgbClr val="212121"/>
                </a:solidFill>
              </a:rPr>
              <a:t>tipo</a:t>
            </a:r>
            <a:r>
              <a:rPr lang="en-US" b="1" dirty="0" smtClean="0">
                <a:solidFill>
                  <a:srgbClr val="212121"/>
                </a:solidFill>
              </a:rPr>
              <a:t> de </a:t>
            </a:r>
            <a:r>
              <a:rPr lang="en-US" b="1" dirty="0" err="1" smtClean="0">
                <a:solidFill>
                  <a:srgbClr val="212121"/>
                </a:solidFill>
              </a:rPr>
              <a:t>empleo</a:t>
            </a:r>
            <a:r>
              <a:rPr lang="en-US" b="1" dirty="0" smtClean="0">
                <a:solidFill>
                  <a:srgbClr val="212121"/>
                </a:solidFill>
              </a:rPr>
              <a:t> </a:t>
            </a:r>
            <a:r>
              <a:rPr lang="en-US" b="1" dirty="0" err="1" smtClean="0">
                <a:solidFill>
                  <a:srgbClr val="212121"/>
                </a:solidFill>
              </a:rPr>
              <a:t>que</a:t>
            </a:r>
            <a:r>
              <a:rPr lang="en-US" b="1" dirty="0" smtClean="0">
                <a:solidFill>
                  <a:srgbClr val="212121"/>
                </a:solidFill>
              </a:rPr>
              <a:t> mas </a:t>
            </a:r>
            <a:r>
              <a:rPr lang="en-US" b="1" dirty="0" err="1" smtClean="0">
                <a:solidFill>
                  <a:srgbClr val="212121"/>
                </a:solidFill>
              </a:rPr>
              <a:t>contrato</a:t>
            </a:r>
            <a:r>
              <a:rPr lang="en-US" b="1" dirty="0" smtClean="0">
                <a:solidFill>
                  <a:srgbClr val="212121"/>
                </a:solidFill>
              </a:rPr>
              <a:t> el </a:t>
            </a:r>
            <a:r>
              <a:rPr lang="en-US" b="1" dirty="0" err="1" smtClean="0">
                <a:solidFill>
                  <a:srgbClr val="212121"/>
                </a:solidFill>
              </a:rPr>
              <a:t>servicio</a:t>
            </a:r>
            <a:r>
              <a:rPr lang="en-US" b="1" dirty="0" smtClean="0">
                <a:solidFill>
                  <a:srgbClr val="212121"/>
                </a:solidFill>
              </a:rPr>
              <a:t>?</a:t>
            </a:r>
            <a:endParaRPr lang="es-AR" b="1" dirty="0"/>
          </a:p>
        </p:txBody>
      </p:sp>
    </p:spTree>
    <p:extLst>
      <p:ext uri="{BB962C8B-B14F-4D97-AF65-F5344CB8AC3E}">
        <p14:creationId xmlns:p14="http://schemas.microsoft.com/office/powerpoint/2010/main" val="2675103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pic>
        <p:nvPicPr>
          <p:cNvPr id="2" name="Imagen 1"/>
          <p:cNvPicPr>
            <a:picLocks noChangeAspect="1"/>
          </p:cNvPicPr>
          <p:nvPr/>
        </p:nvPicPr>
        <p:blipFill>
          <a:blip r:embed="rId3"/>
          <a:stretch>
            <a:fillRect/>
          </a:stretch>
        </p:blipFill>
        <p:spPr>
          <a:xfrm>
            <a:off x="309489" y="1195388"/>
            <a:ext cx="11408899" cy="3897118"/>
          </a:xfrm>
          <a:prstGeom prst="rect">
            <a:avLst/>
          </a:prstGeom>
        </p:spPr>
      </p:pic>
      <p:sp>
        <p:nvSpPr>
          <p:cNvPr id="4" name="CuadroTexto 3"/>
          <p:cNvSpPr txBox="1"/>
          <p:nvPr/>
        </p:nvSpPr>
        <p:spPr>
          <a:xfrm>
            <a:off x="3330525" y="518058"/>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a:t>
            </a:r>
            <a:r>
              <a:rPr lang="en-US" sz="36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a:t>
            </a: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exploratorio</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5" name="Conector recto 4"/>
          <p:cNvCxnSpPr/>
          <p:nvPr/>
        </p:nvCxnSpPr>
        <p:spPr>
          <a:xfrm>
            <a:off x="492366" y="1104740"/>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09488" y="5458265"/>
            <a:ext cx="11408899" cy="646331"/>
          </a:xfrm>
          <a:prstGeom prst="rect">
            <a:avLst/>
          </a:prstGeom>
          <a:noFill/>
        </p:spPr>
        <p:txBody>
          <a:bodyPr wrap="square" rtlCol="0">
            <a:spAutoFit/>
          </a:bodyPr>
          <a:lstStyle/>
          <a:p>
            <a:r>
              <a:rPr lang="en-US" b="1" dirty="0" smtClean="0"/>
              <a:t>Este </a:t>
            </a:r>
            <a:r>
              <a:rPr lang="en-US" b="1" dirty="0" err="1" smtClean="0"/>
              <a:t>grafico</a:t>
            </a:r>
            <a:r>
              <a:rPr lang="en-US" b="1" dirty="0" smtClean="0"/>
              <a:t> </a:t>
            </a:r>
            <a:r>
              <a:rPr lang="en-US" b="1" dirty="0" err="1" smtClean="0"/>
              <a:t>explica</a:t>
            </a:r>
            <a:r>
              <a:rPr lang="en-US" b="1" dirty="0" smtClean="0"/>
              <a:t> </a:t>
            </a:r>
            <a:r>
              <a:rPr lang="en-US" b="1" dirty="0" err="1" smtClean="0"/>
              <a:t>claramete</a:t>
            </a:r>
            <a:r>
              <a:rPr lang="en-US" b="1" dirty="0" smtClean="0"/>
              <a:t> </a:t>
            </a:r>
            <a:r>
              <a:rPr lang="en-US" b="1" dirty="0" err="1" smtClean="0"/>
              <a:t>cual</a:t>
            </a:r>
            <a:r>
              <a:rPr lang="en-US" b="1" dirty="0" smtClean="0"/>
              <a:t> </a:t>
            </a:r>
            <a:r>
              <a:rPr lang="en-US" b="1" dirty="0" err="1" smtClean="0"/>
              <a:t>es</a:t>
            </a:r>
            <a:r>
              <a:rPr lang="en-US" b="1" dirty="0" smtClean="0"/>
              <a:t> el </a:t>
            </a:r>
            <a:r>
              <a:rPr lang="en-US" b="1" dirty="0" err="1" smtClean="0"/>
              <a:t>tipo</a:t>
            </a:r>
            <a:r>
              <a:rPr lang="en-US" b="1" dirty="0" smtClean="0"/>
              <a:t> de </a:t>
            </a:r>
            <a:r>
              <a:rPr lang="en-US" b="1" dirty="0" err="1" smtClean="0"/>
              <a:t>trabajo</a:t>
            </a:r>
            <a:r>
              <a:rPr lang="en-US" b="1" dirty="0" smtClean="0"/>
              <a:t> </a:t>
            </a:r>
            <a:r>
              <a:rPr lang="en-US" b="1" dirty="0" err="1" smtClean="0"/>
              <a:t>que</a:t>
            </a:r>
            <a:r>
              <a:rPr lang="en-US" b="1" dirty="0" smtClean="0"/>
              <a:t> mayor </a:t>
            </a:r>
            <a:r>
              <a:rPr lang="en-US" b="1" dirty="0" err="1" smtClean="0"/>
              <a:t>cantidad</a:t>
            </a:r>
            <a:r>
              <a:rPr lang="en-US" b="1" dirty="0" smtClean="0"/>
              <a:t> de </a:t>
            </a:r>
            <a:r>
              <a:rPr lang="en-US" b="1" dirty="0" err="1" smtClean="0"/>
              <a:t>clientes</a:t>
            </a:r>
            <a:r>
              <a:rPr lang="en-US" b="1" dirty="0" smtClean="0"/>
              <a:t> </a:t>
            </a:r>
            <a:r>
              <a:rPr lang="en-US" b="1" dirty="0" err="1" smtClean="0"/>
              <a:t>posee</a:t>
            </a:r>
            <a:r>
              <a:rPr lang="en-US" b="1" dirty="0" smtClean="0"/>
              <a:t>, </a:t>
            </a:r>
            <a:r>
              <a:rPr lang="en-US" b="1" dirty="0" err="1" smtClean="0"/>
              <a:t>dato</a:t>
            </a:r>
            <a:r>
              <a:rPr lang="en-US" b="1" dirty="0" smtClean="0"/>
              <a:t> </a:t>
            </a:r>
            <a:r>
              <a:rPr lang="en-US" b="1" dirty="0" err="1" smtClean="0"/>
              <a:t>que</a:t>
            </a:r>
            <a:r>
              <a:rPr lang="en-US" b="1" dirty="0" smtClean="0"/>
              <a:t> </a:t>
            </a:r>
            <a:r>
              <a:rPr lang="en-US" b="1" dirty="0" err="1" smtClean="0"/>
              <a:t>trae</a:t>
            </a:r>
            <a:r>
              <a:rPr lang="en-US" b="1" dirty="0" smtClean="0"/>
              <a:t> a </a:t>
            </a:r>
            <a:r>
              <a:rPr lang="en-US" b="1" dirty="0" err="1" smtClean="0"/>
              <a:t>colacion</a:t>
            </a:r>
            <a:r>
              <a:rPr lang="en-US" b="1" dirty="0" smtClean="0"/>
              <a:t> el </a:t>
            </a:r>
            <a:r>
              <a:rPr lang="en-US" b="1" dirty="0" err="1" smtClean="0"/>
              <a:t>grafico</a:t>
            </a:r>
            <a:r>
              <a:rPr lang="en-US" b="1" dirty="0" smtClean="0"/>
              <a:t> anterior para </a:t>
            </a:r>
            <a:r>
              <a:rPr lang="en-US" b="1" dirty="0" err="1" smtClean="0"/>
              <a:t>tomar</a:t>
            </a:r>
            <a:r>
              <a:rPr lang="en-US" b="1" dirty="0" smtClean="0"/>
              <a:t> </a:t>
            </a:r>
            <a:r>
              <a:rPr lang="en-US" b="1" dirty="0" err="1" smtClean="0"/>
              <a:t>refencia</a:t>
            </a:r>
            <a:r>
              <a:rPr lang="en-US" b="1" dirty="0" smtClean="0"/>
              <a:t> de los </a:t>
            </a:r>
            <a:r>
              <a:rPr lang="en-US" b="1" dirty="0" err="1" smtClean="0"/>
              <a:t>ingresos</a:t>
            </a:r>
            <a:r>
              <a:rPr lang="en-US" b="1" dirty="0" smtClean="0"/>
              <a:t> </a:t>
            </a:r>
            <a:r>
              <a:rPr lang="en-US" b="1" dirty="0" err="1" smtClean="0"/>
              <a:t>por</a:t>
            </a:r>
            <a:r>
              <a:rPr lang="en-US" b="1" dirty="0" smtClean="0"/>
              <a:t> </a:t>
            </a:r>
            <a:r>
              <a:rPr lang="en-US" b="1" dirty="0" err="1" smtClean="0"/>
              <a:t>tipo</a:t>
            </a:r>
            <a:r>
              <a:rPr lang="en-US" b="1" dirty="0" smtClean="0"/>
              <a:t> de </a:t>
            </a:r>
            <a:r>
              <a:rPr lang="en-US" b="1" dirty="0" err="1" smtClean="0"/>
              <a:t>trabajo</a:t>
            </a:r>
            <a:r>
              <a:rPr lang="en-US" b="1" dirty="0" smtClean="0"/>
              <a:t>.</a:t>
            </a:r>
            <a:endParaRPr lang="es-AR" b="1" dirty="0"/>
          </a:p>
        </p:txBody>
      </p:sp>
    </p:spTree>
    <p:extLst>
      <p:ext uri="{BB962C8B-B14F-4D97-AF65-F5344CB8AC3E}">
        <p14:creationId xmlns:p14="http://schemas.microsoft.com/office/powerpoint/2010/main" val="4152882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4" name="CuadroTexto 3"/>
          <p:cNvSpPr txBox="1"/>
          <p:nvPr/>
        </p:nvSpPr>
        <p:spPr>
          <a:xfrm>
            <a:off x="3330525" y="518058"/>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a:t>
            </a:r>
            <a:r>
              <a:rPr lang="en-US" sz="36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a:t>
            </a: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exploratorio</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5" name="Conector recto 4"/>
          <p:cNvCxnSpPr/>
          <p:nvPr/>
        </p:nvCxnSpPr>
        <p:spPr>
          <a:xfrm>
            <a:off x="492366" y="1104740"/>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09488" y="5458265"/>
            <a:ext cx="11408899" cy="646331"/>
          </a:xfrm>
          <a:prstGeom prst="rect">
            <a:avLst/>
          </a:prstGeom>
          <a:noFill/>
        </p:spPr>
        <p:txBody>
          <a:bodyPr wrap="square" rtlCol="0">
            <a:spAutoFit/>
          </a:bodyPr>
          <a:lstStyle/>
          <a:p>
            <a:r>
              <a:rPr lang="en-US" b="1" dirty="0" smtClean="0"/>
              <a:t>Este </a:t>
            </a:r>
            <a:r>
              <a:rPr lang="en-US" b="1" dirty="0" err="1" smtClean="0"/>
              <a:t>grafico</a:t>
            </a:r>
            <a:r>
              <a:rPr lang="en-US" b="1" dirty="0" smtClean="0"/>
              <a:t> </a:t>
            </a:r>
            <a:r>
              <a:rPr lang="en-US" b="1" dirty="0" err="1" smtClean="0"/>
              <a:t>explica</a:t>
            </a:r>
            <a:r>
              <a:rPr lang="en-US" b="1" dirty="0" smtClean="0"/>
              <a:t> </a:t>
            </a:r>
            <a:r>
              <a:rPr lang="en-US" b="1" dirty="0" err="1" smtClean="0"/>
              <a:t>claramete</a:t>
            </a:r>
            <a:r>
              <a:rPr lang="en-US" b="1" dirty="0" smtClean="0"/>
              <a:t> </a:t>
            </a:r>
            <a:r>
              <a:rPr lang="en-US" b="1" dirty="0" err="1" smtClean="0"/>
              <a:t>cual</a:t>
            </a:r>
            <a:r>
              <a:rPr lang="en-US" b="1" dirty="0" smtClean="0"/>
              <a:t> </a:t>
            </a:r>
            <a:r>
              <a:rPr lang="en-US" b="1" dirty="0" err="1" smtClean="0"/>
              <a:t>es</a:t>
            </a:r>
            <a:r>
              <a:rPr lang="en-US" b="1" dirty="0" smtClean="0"/>
              <a:t> el </a:t>
            </a:r>
            <a:r>
              <a:rPr lang="en-US" b="1" dirty="0" err="1" smtClean="0"/>
              <a:t>tipo</a:t>
            </a:r>
            <a:r>
              <a:rPr lang="en-US" b="1" dirty="0" smtClean="0"/>
              <a:t> de </a:t>
            </a:r>
            <a:r>
              <a:rPr lang="en-US" b="1" dirty="0" err="1" smtClean="0"/>
              <a:t>trabajo</a:t>
            </a:r>
            <a:r>
              <a:rPr lang="en-US" b="1" dirty="0" smtClean="0"/>
              <a:t> </a:t>
            </a:r>
            <a:r>
              <a:rPr lang="en-US" b="1" dirty="0" err="1" smtClean="0"/>
              <a:t>que</a:t>
            </a:r>
            <a:r>
              <a:rPr lang="en-US" b="1" dirty="0" smtClean="0"/>
              <a:t> mas a </a:t>
            </a:r>
            <a:r>
              <a:rPr lang="en-US" b="1" dirty="0" err="1" smtClean="0"/>
              <a:t>contratado</a:t>
            </a:r>
            <a:r>
              <a:rPr lang="en-US" b="1" dirty="0" smtClean="0"/>
              <a:t> el </a:t>
            </a:r>
            <a:r>
              <a:rPr lang="en-US" b="1" dirty="0" err="1" smtClean="0"/>
              <a:t>servicio</a:t>
            </a:r>
            <a:r>
              <a:rPr lang="en-US" b="1" dirty="0" smtClean="0"/>
              <a:t>, </a:t>
            </a:r>
            <a:r>
              <a:rPr lang="en-US" b="1" dirty="0" err="1" smtClean="0"/>
              <a:t>coincidiendo</a:t>
            </a:r>
            <a:r>
              <a:rPr lang="en-US" b="1" dirty="0" smtClean="0"/>
              <a:t> con el </a:t>
            </a:r>
            <a:r>
              <a:rPr lang="en-US" b="1" dirty="0" err="1" smtClean="0"/>
              <a:t>grafico</a:t>
            </a:r>
            <a:r>
              <a:rPr lang="en-US" b="1" dirty="0" smtClean="0"/>
              <a:t> anterior en </a:t>
            </a:r>
            <a:r>
              <a:rPr lang="en-US" b="1" dirty="0" err="1" smtClean="0"/>
              <a:t>donde</a:t>
            </a:r>
            <a:r>
              <a:rPr lang="en-US" b="1" dirty="0" smtClean="0"/>
              <a:t> la mayor </a:t>
            </a:r>
            <a:r>
              <a:rPr lang="en-US" b="1" dirty="0" err="1" smtClean="0"/>
              <a:t>cantidad</a:t>
            </a:r>
            <a:r>
              <a:rPr lang="en-US" b="1" dirty="0" smtClean="0"/>
              <a:t> de </a:t>
            </a:r>
            <a:r>
              <a:rPr lang="en-US" b="1" dirty="0" err="1" smtClean="0"/>
              <a:t>clientes</a:t>
            </a:r>
            <a:r>
              <a:rPr lang="en-US" b="1" dirty="0" smtClean="0"/>
              <a:t> </a:t>
            </a:r>
            <a:r>
              <a:rPr lang="en-US" b="1" dirty="0" err="1" smtClean="0"/>
              <a:t>poseen</a:t>
            </a:r>
            <a:r>
              <a:rPr lang="en-US" b="1" dirty="0" smtClean="0"/>
              <a:t> </a:t>
            </a:r>
            <a:r>
              <a:rPr lang="en-US" b="1" dirty="0" err="1" smtClean="0"/>
              <a:t>dicho</a:t>
            </a:r>
            <a:r>
              <a:rPr lang="en-US" b="1" dirty="0" smtClean="0"/>
              <a:t> </a:t>
            </a:r>
            <a:r>
              <a:rPr lang="en-US" b="1" dirty="0" err="1" smtClean="0"/>
              <a:t>empleo</a:t>
            </a:r>
            <a:endParaRPr lang="es-AR" b="1" dirty="0"/>
          </a:p>
        </p:txBody>
      </p:sp>
      <p:pic>
        <p:nvPicPr>
          <p:cNvPr id="6" name="Imagen 5"/>
          <p:cNvPicPr>
            <a:picLocks noChangeAspect="1"/>
          </p:cNvPicPr>
          <p:nvPr/>
        </p:nvPicPr>
        <p:blipFill>
          <a:blip r:embed="rId3"/>
          <a:stretch>
            <a:fillRect/>
          </a:stretch>
        </p:blipFill>
        <p:spPr>
          <a:xfrm>
            <a:off x="492367" y="1185862"/>
            <a:ext cx="11099408" cy="4272403"/>
          </a:xfrm>
          <a:prstGeom prst="rect">
            <a:avLst/>
          </a:prstGeom>
        </p:spPr>
      </p:pic>
    </p:spTree>
    <p:extLst>
      <p:ext uri="{BB962C8B-B14F-4D97-AF65-F5344CB8AC3E}">
        <p14:creationId xmlns:p14="http://schemas.microsoft.com/office/powerpoint/2010/main" val="3541385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3" name="CuadroTexto 2"/>
          <p:cNvSpPr txBox="1"/>
          <p:nvPr/>
        </p:nvSpPr>
        <p:spPr>
          <a:xfrm>
            <a:off x="3119511" y="472476"/>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Recomendaciones</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4" name="Conector recto 3"/>
          <p:cNvCxnSpPr/>
          <p:nvPr/>
        </p:nvCxnSpPr>
        <p:spPr>
          <a:xfrm>
            <a:off x="492366" y="1104740"/>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721712" y="1519708"/>
            <a:ext cx="10303098" cy="3970318"/>
          </a:xfrm>
          <a:prstGeom prst="rect">
            <a:avLst/>
          </a:prstGeom>
          <a:noFill/>
        </p:spPr>
        <p:txBody>
          <a:bodyPr wrap="square" rtlCol="0">
            <a:spAutoFit/>
          </a:bodyPr>
          <a:lstStyle/>
          <a:p>
            <a:pPr algn="ctr"/>
            <a:r>
              <a:rPr lang="en-US" b="1" dirty="0" smtClean="0"/>
              <a:t>A fin del </a:t>
            </a:r>
            <a:r>
              <a:rPr lang="en-US" b="1" dirty="0" err="1" smtClean="0"/>
              <a:t>previo</a:t>
            </a:r>
            <a:r>
              <a:rPr lang="en-US" b="1" dirty="0" smtClean="0"/>
              <a:t> studio, </a:t>
            </a:r>
            <a:r>
              <a:rPr lang="en-US" b="1" dirty="0" err="1" smtClean="0"/>
              <a:t>recomendamos</a:t>
            </a:r>
            <a:r>
              <a:rPr lang="en-US" b="1" dirty="0" smtClean="0"/>
              <a:t>:</a:t>
            </a:r>
          </a:p>
          <a:p>
            <a:pPr marL="285750" indent="-285750">
              <a:buFont typeface="Arial" panose="020B0604020202020204" pitchFamily="34" charset="0"/>
              <a:buChar char="•"/>
            </a:pPr>
            <a:r>
              <a:rPr lang="es-AR" b="1" dirty="0" smtClean="0"/>
              <a:t>La gran mayoría de los clientes que contrataron el servicio no se encuentran en </a:t>
            </a:r>
            <a:r>
              <a:rPr lang="es-AR" b="1" dirty="0" err="1" smtClean="0"/>
              <a:t>situaion</a:t>
            </a:r>
            <a:r>
              <a:rPr lang="es-AR" b="1" dirty="0" smtClean="0"/>
              <a:t> crediticia morosa(</a:t>
            </a:r>
            <a:r>
              <a:rPr lang="es-AR" b="1" dirty="0" err="1" smtClean="0"/>
              <a:t>hipoteca,préstamo,moratoria</a:t>
            </a:r>
            <a:r>
              <a:rPr lang="es-AR" b="1" dirty="0" smtClean="0"/>
              <a:t>)</a:t>
            </a:r>
          </a:p>
          <a:p>
            <a:pPr marL="285750" indent="-285750">
              <a:buFont typeface="Arial" panose="020B0604020202020204" pitchFamily="34" charset="0"/>
              <a:buChar char="•"/>
            </a:pPr>
            <a:r>
              <a:rPr lang="es-AR" b="1" dirty="0" smtClean="0"/>
              <a:t>La </a:t>
            </a:r>
            <a:r>
              <a:rPr lang="es-AR" b="1" dirty="0" err="1" smtClean="0"/>
              <a:t>situacio</a:t>
            </a:r>
            <a:r>
              <a:rPr lang="es-AR" b="1" dirty="0" smtClean="0"/>
              <a:t> económica de los clientes en su gran mayoría no superan los 20usd</a:t>
            </a:r>
          </a:p>
          <a:p>
            <a:pPr marL="285750" indent="-285750">
              <a:buFont typeface="Arial" panose="020B0604020202020204" pitchFamily="34" charset="0"/>
              <a:buChar char="•"/>
            </a:pPr>
            <a:r>
              <a:rPr lang="es-AR" b="1" dirty="0" smtClean="0"/>
              <a:t>El promedio de contactos telefónicos con el cliente se reduce a menos de 5 veces para su contratación, es decir que la mayoría puede tener opiniones formadas al respecto.</a:t>
            </a:r>
          </a:p>
          <a:p>
            <a:pPr marL="285750" indent="-285750">
              <a:buFont typeface="Arial" panose="020B0604020202020204" pitchFamily="34" charset="0"/>
              <a:buChar char="•"/>
            </a:pPr>
            <a:r>
              <a:rPr lang="es-AR" b="1" dirty="0" smtClean="0"/>
              <a:t>La situación laboral de cada clientes es de indispensable atención, ya que podemos apreciar que:</a:t>
            </a:r>
          </a:p>
          <a:p>
            <a:pPr marL="2114550" lvl="4" indent="-285750">
              <a:buFont typeface="Arial" panose="020B0604020202020204" pitchFamily="34" charset="0"/>
              <a:buChar char="•"/>
            </a:pPr>
            <a:r>
              <a:rPr lang="es-AR" b="1" dirty="0" smtClean="0"/>
              <a:t>Las categorías </a:t>
            </a:r>
            <a:r>
              <a:rPr lang="es-AR" b="1" dirty="0" err="1" smtClean="0"/>
              <a:t>managment</a:t>
            </a:r>
            <a:r>
              <a:rPr lang="es-AR" b="1" dirty="0" smtClean="0"/>
              <a:t>, blue-collar y </a:t>
            </a:r>
            <a:r>
              <a:rPr lang="es-AR" b="1" dirty="0" err="1" smtClean="0"/>
              <a:t>admin</a:t>
            </a:r>
            <a:r>
              <a:rPr lang="es-AR" b="1" dirty="0" smtClean="0"/>
              <a:t>, tienen la mayoría en cantidad de personas trabajando en dichas materias y son los clientes que mas han contratado el servicio.</a:t>
            </a:r>
          </a:p>
          <a:p>
            <a:pPr marL="1657350" lvl="3" indent="-285750">
              <a:buFont typeface="Arial" panose="020B0604020202020204" pitchFamily="34" charset="0"/>
              <a:buChar char="•"/>
            </a:pPr>
            <a:endParaRPr lang="es-AR" b="1" dirty="0" smtClean="0"/>
          </a:p>
          <a:p>
            <a:pPr marL="285750" indent="-285750">
              <a:buFont typeface="Arial" panose="020B0604020202020204" pitchFamily="34" charset="0"/>
              <a:buChar char="•"/>
            </a:pPr>
            <a:endParaRPr lang="es-AR" b="1" dirty="0" smtClean="0"/>
          </a:p>
          <a:p>
            <a:pPr marL="285750" indent="-285750">
              <a:buFont typeface="Arial" panose="020B0604020202020204" pitchFamily="34" charset="0"/>
              <a:buChar char="•"/>
            </a:pPr>
            <a:r>
              <a:rPr lang="en-US" b="1" dirty="0" smtClean="0"/>
              <a:t>La </a:t>
            </a:r>
            <a:r>
              <a:rPr lang="en-US" b="1" dirty="0" err="1" smtClean="0"/>
              <a:t>campaña</a:t>
            </a:r>
            <a:r>
              <a:rPr lang="en-US" b="1" dirty="0" smtClean="0"/>
              <a:t> de marketing </a:t>
            </a:r>
            <a:r>
              <a:rPr lang="en-US" b="1" dirty="0" err="1" smtClean="0"/>
              <a:t>telefonico</a:t>
            </a:r>
            <a:r>
              <a:rPr lang="en-US" b="1" dirty="0" smtClean="0"/>
              <a:t> </a:t>
            </a:r>
            <a:r>
              <a:rPr lang="en-US" b="1" dirty="0" err="1" smtClean="0"/>
              <a:t>deberia</a:t>
            </a:r>
            <a:r>
              <a:rPr lang="en-US" b="1" dirty="0" smtClean="0"/>
              <a:t> </a:t>
            </a:r>
            <a:r>
              <a:rPr lang="en-US" b="1" dirty="0" err="1" smtClean="0"/>
              <a:t>hacer</a:t>
            </a:r>
            <a:r>
              <a:rPr lang="en-US" b="1" dirty="0" smtClean="0"/>
              <a:t> </a:t>
            </a:r>
            <a:r>
              <a:rPr lang="en-US" b="1" dirty="0" err="1" smtClean="0"/>
              <a:t>foco</a:t>
            </a:r>
            <a:r>
              <a:rPr lang="en-US" b="1" dirty="0" smtClean="0"/>
              <a:t> en </a:t>
            </a:r>
            <a:r>
              <a:rPr lang="en-US" b="1" dirty="0" err="1" smtClean="0"/>
              <a:t>las</a:t>
            </a:r>
            <a:r>
              <a:rPr lang="en-US" b="1" dirty="0" smtClean="0"/>
              <a:t> </a:t>
            </a:r>
            <a:r>
              <a:rPr lang="en-US" b="1" dirty="0" err="1" smtClean="0"/>
              <a:t>caracteristicas</a:t>
            </a:r>
            <a:r>
              <a:rPr lang="en-US" b="1" dirty="0" smtClean="0"/>
              <a:t> de </a:t>
            </a:r>
            <a:r>
              <a:rPr lang="en-US" b="1" dirty="0" err="1" smtClean="0"/>
              <a:t>clientes</a:t>
            </a:r>
            <a:r>
              <a:rPr lang="en-US" b="1" dirty="0" smtClean="0"/>
              <a:t> </a:t>
            </a:r>
            <a:r>
              <a:rPr lang="en-US" b="1" dirty="0" err="1" smtClean="0"/>
              <a:t>anteriormente</a:t>
            </a:r>
            <a:r>
              <a:rPr lang="en-US" b="1" dirty="0" smtClean="0"/>
              <a:t> </a:t>
            </a:r>
            <a:r>
              <a:rPr lang="en-US" b="1" dirty="0" err="1" smtClean="0"/>
              <a:t>descriptas</a:t>
            </a:r>
            <a:r>
              <a:rPr lang="en-US" b="1" dirty="0" smtClean="0"/>
              <a:t>, para </a:t>
            </a:r>
            <a:r>
              <a:rPr lang="en-US" b="1" dirty="0" err="1" smtClean="0"/>
              <a:t>que</a:t>
            </a:r>
            <a:r>
              <a:rPr lang="en-US" b="1" dirty="0" smtClean="0"/>
              <a:t> </a:t>
            </a:r>
            <a:r>
              <a:rPr lang="en-US" b="1" dirty="0" err="1" smtClean="0"/>
              <a:t>las</a:t>
            </a:r>
            <a:r>
              <a:rPr lang="en-US" b="1" dirty="0" smtClean="0"/>
              <a:t> </a:t>
            </a:r>
            <a:r>
              <a:rPr lang="en-US" b="1" dirty="0" err="1" smtClean="0"/>
              <a:t>mismas</a:t>
            </a:r>
            <a:r>
              <a:rPr lang="en-US" b="1" dirty="0" smtClean="0"/>
              <a:t> </a:t>
            </a:r>
            <a:r>
              <a:rPr lang="en-US" b="1" dirty="0" err="1" smtClean="0"/>
              <a:t>sean</a:t>
            </a:r>
            <a:r>
              <a:rPr lang="en-US" b="1" dirty="0" smtClean="0"/>
              <a:t> mas </a:t>
            </a:r>
            <a:r>
              <a:rPr lang="en-US" b="1" dirty="0" err="1" smtClean="0"/>
              <a:t>efectivas</a:t>
            </a:r>
            <a:r>
              <a:rPr lang="en-US" b="1" dirty="0" smtClean="0"/>
              <a:t> y </a:t>
            </a:r>
            <a:r>
              <a:rPr lang="en-US" b="1" dirty="0" err="1" smtClean="0"/>
              <a:t>menos</a:t>
            </a:r>
            <a:r>
              <a:rPr lang="en-US" b="1" dirty="0" smtClean="0"/>
              <a:t> </a:t>
            </a:r>
            <a:r>
              <a:rPr lang="en-US" b="1" dirty="0" err="1" smtClean="0"/>
              <a:t>costosas</a:t>
            </a:r>
            <a:endParaRPr lang="en-US" b="1" dirty="0" smtClean="0"/>
          </a:p>
        </p:txBody>
      </p:sp>
    </p:spTree>
    <p:extLst>
      <p:ext uri="{BB962C8B-B14F-4D97-AF65-F5344CB8AC3E}">
        <p14:creationId xmlns:p14="http://schemas.microsoft.com/office/powerpoint/2010/main" val="58004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2293033" y="0"/>
            <a:ext cx="7357404" cy="2152357"/>
          </a:xfrm>
          <a:prstGeom prst="rect">
            <a:avLst/>
          </a:prstGeom>
          <a:solidFill>
            <a:srgbClr val="D71E28"/>
          </a:solidFill>
          <a:effectLst>
            <a:softEdge rad="101600"/>
          </a:effectLst>
        </p:spPr>
      </p:pic>
      <p:sp>
        <p:nvSpPr>
          <p:cNvPr id="2" name="CuadroTexto 1"/>
          <p:cNvSpPr txBox="1"/>
          <p:nvPr/>
        </p:nvSpPr>
        <p:spPr>
          <a:xfrm>
            <a:off x="4867422" y="2307102"/>
            <a:ext cx="2869809" cy="923330"/>
          </a:xfrm>
          <a:prstGeom prst="rect">
            <a:avLst/>
          </a:prstGeom>
          <a:noFill/>
        </p:spPr>
        <p:txBody>
          <a:bodyPr wrap="square" rtlCol="0">
            <a:spAutoFit/>
          </a:bodyPr>
          <a:lstStyle/>
          <a:p>
            <a:r>
              <a:rPr lang="en-US" sz="54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INDICE</a:t>
            </a:r>
          </a:p>
        </p:txBody>
      </p:sp>
      <p:sp>
        <p:nvSpPr>
          <p:cNvPr id="3" name="CuadroTexto 2"/>
          <p:cNvSpPr txBox="1"/>
          <p:nvPr/>
        </p:nvSpPr>
        <p:spPr>
          <a:xfrm>
            <a:off x="464234" y="3490573"/>
            <a:ext cx="2067951" cy="584775"/>
          </a:xfrm>
          <a:prstGeom prst="rect">
            <a:avLst/>
          </a:prstGeom>
          <a:noFill/>
        </p:spPr>
        <p:txBody>
          <a:bodyPr wrap="square" rtlCol="0">
            <a:spAutoFit/>
          </a:bodyPr>
          <a:lstStyle/>
          <a:p>
            <a:r>
              <a:rPr lang="en-US" sz="32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Contexto</a:t>
            </a:r>
            <a:endParaRPr lang="es-AR" sz="32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sp>
        <p:nvSpPr>
          <p:cNvPr id="6" name="CuadroTexto 5"/>
          <p:cNvSpPr txBox="1"/>
          <p:nvPr/>
        </p:nvSpPr>
        <p:spPr>
          <a:xfrm>
            <a:off x="464233" y="5540245"/>
            <a:ext cx="2067951" cy="1077218"/>
          </a:xfrm>
          <a:prstGeom prst="rect">
            <a:avLst/>
          </a:prstGeom>
          <a:noFill/>
        </p:spPr>
        <p:txBody>
          <a:bodyPr wrap="square" rtlCol="0">
            <a:spAutoFit/>
          </a:bodyPr>
          <a:lstStyle/>
          <a:p>
            <a:r>
              <a:rPr lang="en-US" sz="3200" dirty="0" err="1" smtClean="0">
                <a:effectLst>
                  <a:outerShdw blurRad="38100" dist="38100" dir="2700000" algn="tl">
                    <a:srgbClr val="000000">
                      <a:alpha val="43137"/>
                    </a:srgbClr>
                  </a:outerShdw>
                </a:effectLst>
              </a:rPr>
              <a:t>Preguntas</a:t>
            </a:r>
            <a:r>
              <a:rPr lang="en-US" sz="3200" dirty="0" smtClean="0">
                <a:effectLst>
                  <a:outerShdw blurRad="38100" dist="38100" dir="2700000" algn="tl">
                    <a:srgbClr val="000000">
                      <a:alpha val="43137"/>
                    </a:srgbClr>
                  </a:outerShdw>
                </a:effectLst>
              </a:rPr>
              <a:t> de </a:t>
            </a:r>
            <a:r>
              <a:rPr lang="en-US" sz="3200" dirty="0" err="1" smtClean="0">
                <a:effectLst>
                  <a:outerShdw blurRad="38100" dist="38100" dir="2700000" algn="tl">
                    <a:srgbClr val="000000">
                      <a:alpha val="43137"/>
                    </a:srgbClr>
                  </a:outerShdw>
                </a:effectLst>
              </a:rPr>
              <a:t>interes</a:t>
            </a:r>
            <a:endParaRPr lang="es-AR" sz="3200" dirty="0">
              <a:effectLst>
                <a:outerShdw blurRad="38100" dist="38100" dir="2700000" algn="tl">
                  <a:srgbClr val="000000">
                    <a:alpha val="43137"/>
                  </a:srgbClr>
                </a:outerShdw>
              </a:effectLst>
            </a:endParaRPr>
          </a:p>
        </p:txBody>
      </p:sp>
      <p:sp>
        <p:nvSpPr>
          <p:cNvPr id="7" name="CuadroTexto 6"/>
          <p:cNvSpPr txBox="1"/>
          <p:nvPr/>
        </p:nvSpPr>
        <p:spPr>
          <a:xfrm>
            <a:off x="3827580" y="5415349"/>
            <a:ext cx="2225041" cy="1077218"/>
          </a:xfrm>
          <a:prstGeom prst="rect">
            <a:avLst/>
          </a:prstGeom>
          <a:noFill/>
        </p:spPr>
        <p:txBody>
          <a:bodyPr wrap="square" rtlCol="0">
            <a:spAutoFit/>
          </a:bodyPr>
          <a:lstStyle/>
          <a:p>
            <a:r>
              <a:rPr lang="en-US" sz="3200" dirty="0" err="1" smtClean="0">
                <a:effectLst>
                  <a:outerShdw blurRad="38100" dist="38100" dir="2700000" algn="tl">
                    <a:srgbClr val="000000">
                      <a:alpha val="43137"/>
                    </a:srgbClr>
                  </a:outerShdw>
                </a:effectLst>
              </a:rPr>
              <a:t>Analisis</a:t>
            </a:r>
            <a:r>
              <a:rPr lang="en-US" sz="3200" dirty="0" smtClean="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exploratorio</a:t>
            </a:r>
            <a:endParaRPr lang="es-AR" sz="3200" dirty="0">
              <a:effectLst>
                <a:outerShdw blurRad="38100" dist="38100" dir="2700000" algn="tl">
                  <a:srgbClr val="000000">
                    <a:alpha val="43137"/>
                  </a:srgbClr>
                </a:outerShdw>
              </a:effectLst>
            </a:endParaRPr>
          </a:p>
        </p:txBody>
      </p:sp>
      <p:sp>
        <p:nvSpPr>
          <p:cNvPr id="8" name="CuadroTexto 7"/>
          <p:cNvSpPr txBox="1"/>
          <p:nvPr/>
        </p:nvSpPr>
        <p:spPr>
          <a:xfrm>
            <a:off x="8224912" y="5694855"/>
            <a:ext cx="3254328" cy="584775"/>
          </a:xfrm>
          <a:prstGeom prst="rect">
            <a:avLst/>
          </a:prstGeom>
          <a:noFill/>
        </p:spPr>
        <p:txBody>
          <a:bodyPr wrap="square" rtlCol="0">
            <a:spAutoFit/>
          </a:bodyPr>
          <a:lstStyle/>
          <a:p>
            <a:r>
              <a:rPr lang="en-US" sz="3200" dirty="0" err="1" smtClean="0">
                <a:effectLst>
                  <a:outerShdw blurRad="38100" dist="38100" dir="2700000" algn="tl">
                    <a:srgbClr val="000000">
                      <a:alpha val="43137"/>
                    </a:srgbClr>
                  </a:outerShdw>
                </a:effectLst>
              </a:rPr>
              <a:t>Recomendaciones</a:t>
            </a:r>
            <a:endParaRPr lang="es-AR" sz="3200" dirty="0">
              <a:effectLst>
                <a:outerShdw blurRad="38100" dist="38100" dir="2700000" algn="tl">
                  <a:srgbClr val="000000">
                    <a:alpha val="43137"/>
                  </a:srgbClr>
                </a:outerShdw>
              </a:effectLst>
            </a:endParaRPr>
          </a:p>
        </p:txBody>
      </p:sp>
      <p:cxnSp>
        <p:nvCxnSpPr>
          <p:cNvPr id="9" name="Conector recto de flecha 8"/>
          <p:cNvCxnSpPr/>
          <p:nvPr/>
        </p:nvCxnSpPr>
        <p:spPr>
          <a:xfrm>
            <a:off x="1187548" y="4030968"/>
            <a:ext cx="8793" cy="150345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a:stCxn id="6" idx="3"/>
          </p:cNvCxnSpPr>
          <p:nvPr/>
        </p:nvCxnSpPr>
        <p:spPr>
          <a:xfrm>
            <a:off x="2532184" y="6078854"/>
            <a:ext cx="1214509" cy="0"/>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5999871" y="5976148"/>
            <a:ext cx="1976511" cy="22190"/>
          </a:xfrm>
          <a:prstGeom prst="straightConnector1">
            <a:avLst/>
          </a:prstGeom>
          <a:ln w="1365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03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4" name="CuadroTexto 3"/>
          <p:cNvSpPr txBox="1"/>
          <p:nvPr/>
        </p:nvSpPr>
        <p:spPr>
          <a:xfrm>
            <a:off x="4480561" y="519894"/>
            <a:ext cx="2785402" cy="769441"/>
          </a:xfrm>
          <a:prstGeom prst="rect">
            <a:avLst/>
          </a:prstGeom>
          <a:noFill/>
        </p:spPr>
        <p:txBody>
          <a:bodyPr wrap="square" rtlCol="0">
            <a:spAutoFit/>
          </a:bodyPr>
          <a:lstStyle/>
          <a:p>
            <a:pPr algn="ctr"/>
            <a:r>
              <a:rPr lang="en-US" sz="44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Contexto</a:t>
            </a:r>
            <a:endParaRPr lang="es-AR" sz="44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5" name="Conector recto 4"/>
          <p:cNvCxnSpPr/>
          <p:nvPr/>
        </p:nvCxnSpPr>
        <p:spPr>
          <a:xfrm>
            <a:off x="492369" y="1355391"/>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773723" y="2459705"/>
            <a:ext cx="10916529" cy="3323987"/>
          </a:xfrm>
          <a:prstGeom prst="rect">
            <a:avLst/>
          </a:prstGeom>
          <a:noFill/>
        </p:spPr>
        <p:txBody>
          <a:bodyPr wrap="square" rtlCol="0">
            <a:spAutoFit/>
          </a:bodyPr>
          <a:lstStyle/>
          <a:p>
            <a:pPr algn="ctr"/>
            <a:r>
              <a:rPr lang="es-AR" sz="3200" b="1" dirty="0"/>
              <a:t>Contexto Comercial:</a:t>
            </a:r>
          </a:p>
          <a:p>
            <a:pPr algn="ctr"/>
            <a:r>
              <a:rPr lang="es-AR" sz="2000" dirty="0"/>
              <a:t>Los depósitos a plazo son una fuente fundamental de ingresos para las instituciones bancarias. Estos depósitos representan inversiones a corto plazo realizadas por los clientes, en las cuales se acuerda una tasa de interés fija durante un período determinado. Los bancos emplean diversas </a:t>
            </a:r>
            <a:r>
              <a:rPr lang="es-AR" sz="2000" u="sng" dirty="0"/>
              <a:t>estrategias de marketing </a:t>
            </a:r>
            <a:r>
              <a:rPr lang="es-AR" sz="2000" dirty="0"/>
              <a:t>para promover estos productos financieros, incluyendo campañas por correo electrónico, anuncios, </a:t>
            </a:r>
            <a:r>
              <a:rPr lang="es-AR" sz="2000" u="sng" dirty="0"/>
              <a:t>marketing telefónico</a:t>
            </a:r>
            <a:r>
              <a:rPr lang="es-AR" sz="2000" dirty="0"/>
              <a:t> y marketing digital</a:t>
            </a:r>
            <a:r>
              <a:rPr lang="es-AR" sz="2000" u="sng" dirty="0"/>
              <a:t>. Las campañas de marketing telefónico son altamente efectivas para involucrar a los clientes, pero requieren una inversión significativa</a:t>
            </a:r>
            <a:r>
              <a:rPr lang="es-AR" sz="2000" dirty="0"/>
              <a:t> en centros de llamadas. Por lo tanto, </a:t>
            </a:r>
            <a:r>
              <a:rPr lang="es-AR" sz="2000" u="sng" dirty="0"/>
              <a:t>resulta crítico identificar a los clientes con mayor probabilidad de aceptar un depósito a plazo durante estas llamadas</a:t>
            </a:r>
            <a:r>
              <a:rPr lang="es-AR" sz="2000" dirty="0"/>
              <a:t>, optimizando así los recursos y aumentando la tasa de éxito.</a:t>
            </a:r>
          </a:p>
          <a:p>
            <a:endParaRPr lang="es-AR" dirty="0"/>
          </a:p>
        </p:txBody>
      </p:sp>
    </p:spTree>
    <p:extLst>
      <p:ext uri="{BB962C8B-B14F-4D97-AF65-F5344CB8AC3E}">
        <p14:creationId xmlns:p14="http://schemas.microsoft.com/office/powerpoint/2010/main" val="663197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2" name="CuadroTexto 1"/>
          <p:cNvSpPr txBox="1"/>
          <p:nvPr/>
        </p:nvSpPr>
        <p:spPr>
          <a:xfrm>
            <a:off x="1223889" y="2180492"/>
            <a:ext cx="9664505" cy="2800767"/>
          </a:xfrm>
          <a:prstGeom prst="rect">
            <a:avLst/>
          </a:prstGeom>
          <a:noFill/>
        </p:spPr>
        <p:txBody>
          <a:bodyPr wrap="square" rtlCol="0">
            <a:spAutoFit/>
          </a:bodyPr>
          <a:lstStyle/>
          <a:p>
            <a:pPr algn="ctr"/>
            <a:r>
              <a:rPr lang="es-AR" sz="3200" b="1" dirty="0" smtClean="0"/>
              <a:t>Problema </a:t>
            </a:r>
            <a:r>
              <a:rPr lang="es-AR" sz="3200" b="1" dirty="0"/>
              <a:t>Comercial:</a:t>
            </a:r>
          </a:p>
          <a:p>
            <a:pPr algn="ctr"/>
            <a:r>
              <a:rPr lang="es-AR" sz="2400" dirty="0"/>
              <a:t>El problema comercial radica en la optimización de las campañas de marketing telefónico para la venta de depósitos a plazo en el banco. Se busca identificar a priori a los clientes con mayores probabilidades de aceptar la oferta, lo que permitiría dirigir los esfuerzos de llamadas telefónicas hacia estos segmentos de clientes. Esto, a su vez, reduciría los costos operativos y aumentaría la eficacia de las campañas</a:t>
            </a:r>
            <a:r>
              <a:rPr lang="es-AR" sz="2400" dirty="0" smtClean="0"/>
              <a:t>.</a:t>
            </a:r>
            <a:endParaRPr lang="es-AR" sz="2400" dirty="0"/>
          </a:p>
        </p:txBody>
      </p:sp>
      <p:sp>
        <p:nvSpPr>
          <p:cNvPr id="4" name="CuadroTexto 3"/>
          <p:cNvSpPr txBox="1"/>
          <p:nvPr/>
        </p:nvSpPr>
        <p:spPr>
          <a:xfrm>
            <a:off x="4480561" y="519894"/>
            <a:ext cx="2785402" cy="769441"/>
          </a:xfrm>
          <a:prstGeom prst="rect">
            <a:avLst/>
          </a:prstGeom>
          <a:noFill/>
        </p:spPr>
        <p:txBody>
          <a:bodyPr wrap="square" rtlCol="0">
            <a:spAutoFit/>
          </a:bodyPr>
          <a:lstStyle/>
          <a:p>
            <a:pPr algn="ctr"/>
            <a:r>
              <a:rPr lang="en-US" sz="44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Contexto</a:t>
            </a:r>
            <a:endParaRPr lang="es-AR" sz="44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5" name="Conector recto 4"/>
          <p:cNvCxnSpPr/>
          <p:nvPr/>
        </p:nvCxnSpPr>
        <p:spPr>
          <a:xfrm>
            <a:off x="492369" y="1355391"/>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80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2" name="CuadroTexto 1"/>
          <p:cNvSpPr txBox="1"/>
          <p:nvPr/>
        </p:nvSpPr>
        <p:spPr>
          <a:xfrm>
            <a:off x="1596682" y="2011679"/>
            <a:ext cx="8890781" cy="3539430"/>
          </a:xfrm>
          <a:prstGeom prst="rect">
            <a:avLst/>
          </a:prstGeom>
          <a:noFill/>
        </p:spPr>
        <p:txBody>
          <a:bodyPr wrap="square" rtlCol="0">
            <a:spAutoFit/>
          </a:bodyPr>
          <a:lstStyle/>
          <a:p>
            <a:pPr algn="ctr"/>
            <a:r>
              <a:rPr lang="es-AR" sz="3200" b="1" dirty="0" smtClean="0"/>
              <a:t>Contexto </a:t>
            </a:r>
            <a:r>
              <a:rPr lang="es-AR" sz="3200" b="1" dirty="0"/>
              <a:t>Analítico</a:t>
            </a:r>
            <a:r>
              <a:rPr lang="es-AR" sz="3200" dirty="0"/>
              <a:t>:</a:t>
            </a:r>
          </a:p>
          <a:p>
            <a:pPr algn="ctr"/>
            <a:r>
              <a:rPr lang="es-AR" sz="2400" dirty="0"/>
              <a:t>El contexto analítico se enfoca en el análisis de datos relacionados con los clientes y las interacciones de marketing. El </a:t>
            </a:r>
            <a:r>
              <a:rPr lang="es-AR" sz="2400" dirty="0" err="1"/>
              <a:t>dataset</a:t>
            </a:r>
            <a:r>
              <a:rPr lang="es-AR" sz="2400" dirty="0"/>
              <a:t> proporciona información detallada sobre los clientes, incluyendo su edad, estado civil, educación, historial crediticio y saldos promedio anuales. Además, se registran detalles sobre las interacciones de marketing, como el tipo de contacto, la duración de las llamadas, el resultado de la campaña anterior y si el cliente finalmente suscribió un depósito a plazo.</a:t>
            </a:r>
          </a:p>
        </p:txBody>
      </p:sp>
      <p:sp>
        <p:nvSpPr>
          <p:cNvPr id="4" name="CuadroTexto 3"/>
          <p:cNvSpPr txBox="1"/>
          <p:nvPr/>
        </p:nvSpPr>
        <p:spPr>
          <a:xfrm>
            <a:off x="4480561" y="519894"/>
            <a:ext cx="2785402" cy="769441"/>
          </a:xfrm>
          <a:prstGeom prst="rect">
            <a:avLst/>
          </a:prstGeom>
          <a:noFill/>
        </p:spPr>
        <p:txBody>
          <a:bodyPr wrap="square" rtlCol="0">
            <a:spAutoFit/>
          </a:bodyPr>
          <a:lstStyle/>
          <a:p>
            <a:pPr algn="ctr"/>
            <a:r>
              <a:rPr lang="en-US" sz="44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Contexto</a:t>
            </a:r>
            <a:endParaRPr lang="es-AR" sz="44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5" name="Conector recto 4"/>
          <p:cNvCxnSpPr/>
          <p:nvPr/>
        </p:nvCxnSpPr>
        <p:spPr>
          <a:xfrm>
            <a:off x="492369" y="1355391"/>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92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3" name="CuadroTexto 2"/>
          <p:cNvSpPr txBox="1"/>
          <p:nvPr/>
        </p:nvSpPr>
        <p:spPr>
          <a:xfrm>
            <a:off x="3288322" y="518058"/>
            <a:ext cx="5507501" cy="769441"/>
          </a:xfrm>
          <a:prstGeom prst="rect">
            <a:avLst/>
          </a:prstGeom>
          <a:noFill/>
        </p:spPr>
        <p:txBody>
          <a:bodyPr wrap="square" rtlCol="0">
            <a:spAutoFit/>
          </a:bodyPr>
          <a:lstStyle/>
          <a:p>
            <a:pPr algn="ctr"/>
            <a:r>
              <a:rPr lang="en-US" sz="44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Preguntas</a:t>
            </a:r>
            <a:r>
              <a:rPr lang="en-US" sz="44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de </a:t>
            </a:r>
            <a:r>
              <a:rPr lang="en-US" sz="44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interes</a:t>
            </a:r>
            <a:endParaRPr lang="es-AR" sz="44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4" name="Conector recto 3"/>
          <p:cNvCxnSpPr/>
          <p:nvPr/>
        </p:nvCxnSpPr>
        <p:spPr>
          <a:xfrm>
            <a:off x="492369" y="1355391"/>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710416" y="1674054"/>
            <a:ext cx="8651631" cy="3046988"/>
          </a:xfrm>
          <a:prstGeom prst="rect">
            <a:avLst/>
          </a:prstGeom>
        </p:spPr>
        <p:txBody>
          <a:bodyPr wrap="square">
            <a:spAutoFit/>
          </a:bodyPr>
          <a:lstStyle/>
          <a:p>
            <a:pPr marL="285750" indent="-285750">
              <a:buFont typeface="Arial" panose="020B0604020202020204" pitchFamily="34" charset="0"/>
              <a:buChar char="•"/>
            </a:pPr>
            <a:r>
              <a:rPr lang="es-AR" sz="2400" i="0" dirty="0" smtClean="0">
                <a:solidFill>
                  <a:srgbClr val="212121"/>
                </a:solidFill>
                <a:effectLst/>
              </a:rPr>
              <a:t>Influye la edad de los clientes y sus ingresos? </a:t>
            </a:r>
          </a:p>
          <a:p>
            <a:pPr marL="285750" indent="-285750">
              <a:buFont typeface="Arial" panose="020B0604020202020204" pitchFamily="34" charset="0"/>
              <a:buChar char="•"/>
            </a:pPr>
            <a:endParaRPr lang="es-AR" sz="2400" i="0" dirty="0" smtClean="0">
              <a:solidFill>
                <a:srgbClr val="212121"/>
              </a:solidFill>
              <a:effectLst/>
            </a:endParaRPr>
          </a:p>
          <a:p>
            <a:pPr marL="285750" indent="-285750">
              <a:buFont typeface="Arial" panose="020B0604020202020204" pitchFamily="34" charset="0"/>
              <a:buChar char="•"/>
            </a:pPr>
            <a:r>
              <a:rPr lang="es-AR" sz="2400" i="0" dirty="0" smtClean="0">
                <a:solidFill>
                  <a:srgbClr val="212121"/>
                </a:solidFill>
                <a:effectLst/>
              </a:rPr>
              <a:t>Influye su situación crediticia?</a:t>
            </a:r>
          </a:p>
          <a:p>
            <a:pPr marL="285750" indent="-285750">
              <a:buFont typeface="Arial" panose="020B0604020202020204" pitchFamily="34" charset="0"/>
              <a:buChar char="•"/>
            </a:pPr>
            <a:endParaRPr lang="es-AR" sz="2400" i="0" dirty="0" smtClean="0">
              <a:solidFill>
                <a:srgbClr val="212121"/>
              </a:solidFill>
              <a:effectLst/>
            </a:endParaRPr>
          </a:p>
          <a:p>
            <a:pPr marL="285750" indent="-285750">
              <a:buFont typeface="Arial" panose="020B0604020202020204" pitchFamily="34" charset="0"/>
              <a:buChar char="•"/>
            </a:pPr>
            <a:r>
              <a:rPr lang="es-AR" sz="2400" i="0" dirty="0" smtClean="0">
                <a:solidFill>
                  <a:srgbClr val="212121"/>
                </a:solidFill>
                <a:effectLst/>
              </a:rPr>
              <a:t>La cantidad de minutos de conversación que se mantuvo?</a:t>
            </a:r>
          </a:p>
          <a:p>
            <a:pPr marL="285750" indent="-285750">
              <a:buFont typeface="Arial" panose="020B0604020202020204" pitchFamily="34" charset="0"/>
              <a:buChar char="•"/>
            </a:pPr>
            <a:endParaRPr lang="es-AR" sz="2400" i="0" dirty="0" smtClean="0">
              <a:solidFill>
                <a:srgbClr val="212121"/>
              </a:solidFill>
              <a:effectLst/>
            </a:endParaRPr>
          </a:p>
          <a:p>
            <a:pPr marL="285750" indent="-285750">
              <a:buFont typeface="Arial" panose="020B0604020202020204" pitchFamily="34" charset="0"/>
              <a:buChar char="•"/>
            </a:pPr>
            <a:r>
              <a:rPr lang="es-AR" sz="2400" i="0" dirty="0" smtClean="0">
                <a:solidFill>
                  <a:srgbClr val="212121"/>
                </a:solidFill>
                <a:effectLst/>
              </a:rPr>
              <a:t>Existirá correlación entre la ultima campaña de </a:t>
            </a:r>
            <a:r>
              <a:rPr lang="es-AR" sz="2400" i="0" dirty="0" err="1" smtClean="0">
                <a:solidFill>
                  <a:srgbClr val="212121"/>
                </a:solidFill>
                <a:effectLst/>
              </a:rPr>
              <a:t>marketin</a:t>
            </a:r>
            <a:r>
              <a:rPr lang="es-AR" sz="2400" i="0" dirty="0" smtClean="0">
                <a:solidFill>
                  <a:srgbClr val="212121"/>
                </a:solidFill>
                <a:effectLst/>
              </a:rPr>
              <a:t> telefónico y la presente?</a:t>
            </a:r>
            <a:endParaRPr lang="es-AR" sz="2400" dirty="0"/>
          </a:p>
        </p:txBody>
      </p:sp>
      <p:sp>
        <p:nvSpPr>
          <p:cNvPr id="6" name="CuadroTexto 5"/>
          <p:cNvSpPr txBox="1"/>
          <p:nvPr/>
        </p:nvSpPr>
        <p:spPr>
          <a:xfrm>
            <a:off x="2384472" y="5593484"/>
            <a:ext cx="6977575" cy="923330"/>
          </a:xfrm>
          <a:prstGeom prst="rect">
            <a:avLst/>
          </a:prstGeom>
          <a:noFill/>
        </p:spPr>
        <p:txBody>
          <a:bodyPr wrap="square" rtlCol="0">
            <a:spAutoFit/>
          </a:bodyPr>
          <a:lstStyle/>
          <a:p>
            <a:r>
              <a:rPr lang="en-US" b="1" dirty="0" smtClean="0"/>
              <a:t>En principio </a:t>
            </a:r>
            <a:r>
              <a:rPr lang="en-US" b="1" dirty="0" err="1" smtClean="0"/>
              <a:t>comenzamos</a:t>
            </a:r>
            <a:r>
              <a:rPr lang="en-US" b="1" dirty="0" smtClean="0"/>
              <a:t> </a:t>
            </a:r>
            <a:r>
              <a:rPr lang="en-US" b="1" dirty="0" err="1" smtClean="0"/>
              <a:t>realizando</a:t>
            </a:r>
            <a:r>
              <a:rPr lang="en-US" b="1" dirty="0" smtClean="0"/>
              <a:t> </a:t>
            </a:r>
            <a:r>
              <a:rPr lang="en-US" b="1" dirty="0" err="1" smtClean="0"/>
              <a:t>estas</a:t>
            </a:r>
            <a:r>
              <a:rPr lang="en-US" b="1" dirty="0" smtClean="0"/>
              <a:t> </a:t>
            </a:r>
            <a:r>
              <a:rPr lang="en-US" b="1" dirty="0" err="1" smtClean="0"/>
              <a:t>preguntas</a:t>
            </a:r>
            <a:r>
              <a:rPr lang="en-US" b="1" dirty="0" smtClean="0"/>
              <a:t> </a:t>
            </a:r>
            <a:r>
              <a:rPr lang="en-US" b="1" dirty="0" err="1" smtClean="0"/>
              <a:t>como</a:t>
            </a:r>
            <a:r>
              <a:rPr lang="en-US" b="1" dirty="0" smtClean="0"/>
              <a:t> </a:t>
            </a:r>
            <a:r>
              <a:rPr lang="en-US" b="1" dirty="0" err="1" smtClean="0"/>
              <a:t>detonante</a:t>
            </a:r>
            <a:r>
              <a:rPr lang="en-US" b="1" dirty="0" smtClean="0"/>
              <a:t> para </a:t>
            </a:r>
            <a:r>
              <a:rPr lang="en-US" b="1" dirty="0" err="1" smtClean="0"/>
              <a:t>potenciales</a:t>
            </a:r>
            <a:r>
              <a:rPr lang="en-US" b="1" dirty="0" smtClean="0"/>
              <a:t> </a:t>
            </a:r>
            <a:r>
              <a:rPr lang="en-US" b="1" dirty="0" err="1" smtClean="0"/>
              <a:t>analisis</a:t>
            </a:r>
            <a:r>
              <a:rPr lang="en-US" b="1" dirty="0" smtClean="0"/>
              <a:t>, sin embargo a lo largo del </a:t>
            </a:r>
            <a:r>
              <a:rPr lang="en-US" b="1" dirty="0" err="1" smtClean="0"/>
              <a:t>analisis</a:t>
            </a:r>
            <a:r>
              <a:rPr lang="en-US" b="1" dirty="0" smtClean="0"/>
              <a:t>, </a:t>
            </a:r>
            <a:r>
              <a:rPr lang="en-US" b="1" dirty="0" err="1" smtClean="0"/>
              <a:t>estas</a:t>
            </a:r>
            <a:r>
              <a:rPr lang="en-US" b="1" dirty="0" smtClean="0"/>
              <a:t> </a:t>
            </a:r>
            <a:r>
              <a:rPr lang="en-US" b="1" dirty="0" err="1" smtClean="0"/>
              <a:t>preguntas</a:t>
            </a:r>
            <a:r>
              <a:rPr lang="en-US" b="1" dirty="0" smtClean="0"/>
              <a:t> se </a:t>
            </a:r>
            <a:r>
              <a:rPr lang="en-US" b="1" dirty="0" err="1" smtClean="0"/>
              <a:t>iran</a:t>
            </a:r>
            <a:r>
              <a:rPr lang="en-US" b="1" dirty="0" smtClean="0"/>
              <a:t> </a:t>
            </a:r>
            <a:r>
              <a:rPr lang="en-US" b="1" dirty="0" err="1" smtClean="0"/>
              <a:t>respondiendo</a:t>
            </a:r>
            <a:r>
              <a:rPr lang="en-US" b="1" dirty="0" smtClean="0"/>
              <a:t> y </a:t>
            </a:r>
            <a:r>
              <a:rPr lang="en-US" b="1" dirty="0" err="1" smtClean="0"/>
              <a:t>surgiendo</a:t>
            </a:r>
            <a:r>
              <a:rPr lang="en-US" b="1" dirty="0" smtClean="0"/>
              <a:t> </a:t>
            </a:r>
            <a:r>
              <a:rPr lang="en-US" b="1" dirty="0" err="1" smtClean="0"/>
              <a:t>nuevas</a:t>
            </a:r>
            <a:r>
              <a:rPr lang="en-US" b="1" dirty="0" smtClean="0"/>
              <a:t>.</a:t>
            </a:r>
            <a:endParaRPr lang="es-AR" b="1" dirty="0"/>
          </a:p>
        </p:txBody>
      </p:sp>
      <p:sp>
        <p:nvSpPr>
          <p:cNvPr id="7" name="Rectángulo 6"/>
          <p:cNvSpPr/>
          <p:nvPr/>
        </p:nvSpPr>
        <p:spPr>
          <a:xfrm>
            <a:off x="2145322" y="5466630"/>
            <a:ext cx="7455877" cy="1216855"/>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47538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3" name="CuadroTexto 2"/>
          <p:cNvSpPr txBox="1"/>
          <p:nvPr/>
        </p:nvSpPr>
        <p:spPr>
          <a:xfrm>
            <a:off x="3288322" y="518058"/>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a:t>
            </a:r>
            <a:r>
              <a:rPr lang="en-US" sz="36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a:t>
            </a: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exploratorio</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4" name="Conector recto 3"/>
          <p:cNvCxnSpPr/>
          <p:nvPr/>
        </p:nvCxnSpPr>
        <p:spPr>
          <a:xfrm>
            <a:off x="492367" y="1218214"/>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6160696" y="1568327"/>
            <a:ext cx="5610225" cy="5015353"/>
          </a:xfrm>
          <a:prstGeom prst="rect">
            <a:avLst/>
          </a:prstGeom>
        </p:spPr>
      </p:pic>
      <p:sp>
        <p:nvSpPr>
          <p:cNvPr id="5" name="Rectángulo 4"/>
          <p:cNvSpPr/>
          <p:nvPr/>
        </p:nvSpPr>
        <p:spPr>
          <a:xfrm>
            <a:off x="361071" y="1932437"/>
            <a:ext cx="4182794" cy="4093428"/>
          </a:xfrm>
          <a:prstGeom prst="rect">
            <a:avLst/>
          </a:prstGeom>
        </p:spPr>
        <p:txBody>
          <a:bodyPr wrap="square">
            <a:spAutoFit/>
          </a:bodyPr>
          <a:lstStyle/>
          <a:p>
            <a:r>
              <a:rPr lang="es-AR" sz="2000" b="1" i="0" dirty="0" smtClean="0">
                <a:solidFill>
                  <a:srgbClr val="212121"/>
                </a:solidFill>
                <a:effectLst/>
              </a:rPr>
              <a:t>En el siguiente grafico queda claramente demostrado que cantidad de personas han contratado el servicio, donde se puede apreciar una gran mayoría que NO lo ha contratado, se podría replantear una hipótesis en donde nos preguntemos:</a:t>
            </a:r>
          </a:p>
          <a:p>
            <a:pPr marL="285750" indent="-285750">
              <a:buFont typeface="Arial" panose="020B0604020202020204" pitchFamily="34" charset="0"/>
              <a:buChar char="•"/>
            </a:pPr>
            <a:r>
              <a:rPr lang="es-AR" sz="2000" b="1" i="0" dirty="0" smtClean="0">
                <a:solidFill>
                  <a:srgbClr val="212121"/>
                </a:solidFill>
                <a:effectLst/>
              </a:rPr>
              <a:t> Porque No contratan el servicio de plazo fijo? </a:t>
            </a:r>
          </a:p>
          <a:p>
            <a:pPr marL="285750" indent="-285750">
              <a:buFont typeface="Arial" panose="020B0604020202020204" pitchFamily="34" charset="0"/>
              <a:buChar char="•"/>
            </a:pPr>
            <a:r>
              <a:rPr lang="es-AR" sz="2000" b="1" dirty="0">
                <a:solidFill>
                  <a:srgbClr val="212121"/>
                </a:solidFill>
              </a:rPr>
              <a:t>C</a:t>
            </a:r>
            <a:r>
              <a:rPr lang="es-AR" sz="2000" b="1" i="0" dirty="0" smtClean="0">
                <a:solidFill>
                  <a:srgbClr val="212121"/>
                </a:solidFill>
                <a:effectLst/>
              </a:rPr>
              <a:t>ual o cuales pueden ser lo motivos? </a:t>
            </a:r>
          </a:p>
          <a:p>
            <a:pPr marL="285750" indent="-285750">
              <a:buFont typeface="Arial" panose="020B0604020202020204" pitchFamily="34" charset="0"/>
              <a:buChar char="•"/>
            </a:pPr>
            <a:r>
              <a:rPr lang="es-AR" sz="2000" b="1" dirty="0">
                <a:solidFill>
                  <a:srgbClr val="212121"/>
                </a:solidFill>
              </a:rPr>
              <a:t>S</a:t>
            </a:r>
            <a:r>
              <a:rPr lang="es-AR" sz="2000" b="1" i="0" dirty="0" smtClean="0">
                <a:solidFill>
                  <a:srgbClr val="212121"/>
                </a:solidFill>
                <a:effectLst/>
              </a:rPr>
              <a:t>irven realmente las campañas </a:t>
            </a:r>
            <a:r>
              <a:rPr lang="es-AR" sz="2000" b="1" i="0" dirty="0" err="1" smtClean="0">
                <a:solidFill>
                  <a:srgbClr val="212121"/>
                </a:solidFill>
                <a:effectLst/>
              </a:rPr>
              <a:t>telefonicas</a:t>
            </a:r>
            <a:r>
              <a:rPr lang="es-AR" sz="2000" b="1" i="0" dirty="0" smtClean="0">
                <a:solidFill>
                  <a:srgbClr val="212121"/>
                </a:solidFill>
                <a:effectLst/>
              </a:rPr>
              <a:t>?</a:t>
            </a:r>
            <a:endParaRPr lang="es-AR" sz="2000" b="1" dirty="0"/>
          </a:p>
        </p:txBody>
      </p:sp>
    </p:spTree>
    <p:extLst>
      <p:ext uri="{BB962C8B-B14F-4D97-AF65-F5344CB8AC3E}">
        <p14:creationId xmlns:p14="http://schemas.microsoft.com/office/powerpoint/2010/main" val="2416912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sp>
        <p:nvSpPr>
          <p:cNvPr id="3" name="CuadroTexto 2"/>
          <p:cNvSpPr txBox="1"/>
          <p:nvPr/>
        </p:nvSpPr>
        <p:spPr>
          <a:xfrm>
            <a:off x="3288322" y="518058"/>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a:t>
            </a:r>
            <a:r>
              <a:rPr lang="en-US" sz="36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a:t>
            </a: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exploratorio</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cxnSp>
        <p:nvCxnSpPr>
          <p:cNvPr id="4" name="Conector recto 3"/>
          <p:cNvCxnSpPr/>
          <p:nvPr/>
        </p:nvCxnSpPr>
        <p:spPr>
          <a:xfrm>
            <a:off x="492366" y="1104740"/>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146096" y="1286106"/>
            <a:ext cx="11791950" cy="3370300"/>
          </a:xfrm>
          <a:prstGeom prst="rect">
            <a:avLst/>
          </a:prstGeom>
        </p:spPr>
      </p:pic>
      <p:sp>
        <p:nvSpPr>
          <p:cNvPr id="5" name="Rectángulo 4"/>
          <p:cNvSpPr/>
          <p:nvPr/>
        </p:nvSpPr>
        <p:spPr>
          <a:xfrm>
            <a:off x="146096" y="4886071"/>
            <a:ext cx="11791950" cy="1477328"/>
          </a:xfrm>
          <a:prstGeom prst="rect">
            <a:avLst/>
          </a:prstGeom>
        </p:spPr>
        <p:txBody>
          <a:bodyPr wrap="square">
            <a:spAutoFit/>
          </a:bodyPr>
          <a:lstStyle/>
          <a:p>
            <a:r>
              <a:rPr lang="es-AR" b="1" i="0" dirty="0" smtClean="0">
                <a:solidFill>
                  <a:srgbClr val="212121"/>
                </a:solidFill>
                <a:effectLst/>
              </a:rPr>
              <a:t>Con respecto a su situación crediticia, una cuestión lógica a la hora de contratar un servicio de plazo fijo, ya que se supone que un contexto de deuda o moratoria seria menos probable que una persona utilice un servicio que esta apuntado al ahorro; podemos ver en primer caso no tantos clientes consumen prestamos y no poseen moratoria, sin embargo un gran numero de clientes si posee un crédito hipotecario, en donde se deja ver un pequeño numero de personas que contratan el servicio de plazo fijo además de tener un crédito hipotecario.</a:t>
            </a:r>
            <a:endParaRPr lang="es-AR" b="1" dirty="0"/>
          </a:p>
        </p:txBody>
      </p:sp>
    </p:spTree>
    <p:extLst>
      <p:ext uri="{BB962C8B-B14F-4D97-AF65-F5344CB8AC3E}">
        <p14:creationId xmlns:p14="http://schemas.microsoft.com/office/powerpoint/2010/main" val="2569961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3000">
              <a:srgbClr val="D71E28"/>
            </a:gs>
            <a:gs pos="100000">
              <a:srgbClr val="FFFF00"/>
            </a:gs>
          </a:gsLst>
          <a:lin ang="5400000" scaled="1"/>
        </a:gradFill>
        <a:effectLst/>
      </p:bgPr>
    </p:bg>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rotWithShape="1">
          <a:blip r:embed="rId2">
            <a:extLst>
              <a:ext uri="{28A0092B-C50C-407E-A947-70E740481C1C}">
                <a14:useLocalDpi xmlns:a14="http://schemas.microsoft.com/office/drawing/2010/main" val="0"/>
              </a:ext>
            </a:extLst>
          </a:blip>
          <a:srcRect l="88" r="88"/>
          <a:stretch/>
        </p:blipFill>
        <p:spPr bwMode="auto">
          <a:xfrm>
            <a:off x="3179298" y="0"/>
            <a:ext cx="5387928" cy="450166"/>
          </a:xfrm>
          <a:prstGeom prst="rect">
            <a:avLst/>
          </a:prstGeom>
          <a:solidFill>
            <a:srgbClr val="D71E28"/>
          </a:solidFill>
          <a:effectLst>
            <a:softEdge rad="101600"/>
          </a:effectLst>
        </p:spPr>
      </p:pic>
      <p:cxnSp>
        <p:nvCxnSpPr>
          <p:cNvPr id="3" name="Conector recto 2"/>
          <p:cNvCxnSpPr/>
          <p:nvPr/>
        </p:nvCxnSpPr>
        <p:spPr>
          <a:xfrm>
            <a:off x="492366" y="1104740"/>
            <a:ext cx="11099409" cy="14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3288322" y="518058"/>
            <a:ext cx="5507501" cy="646331"/>
          </a:xfrm>
          <a:prstGeom prst="rect">
            <a:avLst/>
          </a:prstGeom>
          <a:noFill/>
        </p:spPr>
        <p:txBody>
          <a:bodyPr wrap="square" rtlCol="0">
            <a:spAutoFit/>
          </a:bodyPr>
          <a:lstStyle/>
          <a:p>
            <a:pPr algn="ct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Analisis</a:t>
            </a:r>
            <a:r>
              <a:rPr lang="en-US" sz="3600" dirty="0"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 </a:t>
            </a:r>
            <a:r>
              <a:rPr lang="en-US" sz="3600" dirty="0" err="1" smtClean="0">
                <a:effectLst>
                  <a:outerShdw blurRad="38100" dist="38100" dir="2700000" algn="tl">
                    <a:srgbClr val="000000">
                      <a:alpha val="43137"/>
                    </a:srgbClr>
                  </a:outerShdw>
                </a:effectLst>
                <a:latin typeface="Gadugi" panose="020B0502040204020203" pitchFamily="34" charset="0"/>
                <a:ea typeface="Gadugi" panose="020B0502040204020203" pitchFamily="34" charset="0"/>
              </a:rPr>
              <a:t>exploratorio</a:t>
            </a:r>
            <a:endParaRPr lang="es-AR" sz="3600" dirty="0">
              <a:effectLst>
                <a:outerShdw blurRad="38100" dist="38100" dir="2700000" algn="tl">
                  <a:srgbClr val="000000">
                    <a:alpha val="43137"/>
                  </a:srgbClr>
                </a:outerShdw>
              </a:effectLst>
              <a:latin typeface="Gadugi" panose="020B0502040204020203" pitchFamily="34" charset="0"/>
              <a:ea typeface="Gadugi" panose="020B0502040204020203" pitchFamily="34" charset="0"/>
            </a:endParaRPr>
          </a:p>
        </p:txBody>
      </p:sp>
      <p:sp>
        <p:nvSpPr>
          <p:cNvPr id="2" name="Rectángulo 1"/>
          <p:cNvSpPr/>
          <p:nvPr/>
        </p:nvSpPr>
        <p:spPr>
          <a:xfrm>
            <a:off x="215852" y="4556985"/>
            <a:ext cx="11830930" cy="646331"/>
          </a:xfrm>
          <a:prstGeom prst="rect">
            <a:avLst/>
          </a:prstGeom>
        </p:spPr>
        <p:txBody>
          <a:bodyPr wrap="square">
            <a:spAutoFit/>
          </a:bodyPr>
          <a:lstStyle/>
          <a:p>
            <a:r>
              <a:rPr lang="es-AR" b="1" dirty="0">
                <a:solidFill>
                  <a:srgbClr val="212121"/>
                </a:solidFill>
              </a:rPr>
              <a:t>S</a:t>
            </a:r>
            <a:r>
              <a:rPr lang="es-AR" b="1" i="0" dirty="0" smtClean="0">
                <a:solidFill>
                  <a:srgbClr val="212121"/>
                </a:solidFill>
                <a:effectLst/>
              </a:rPr>
              <a:t>e hará foco en los clientes que han contratado el servicio con el fin de entender un poco mas el porque y encontrar algún patrón en común si es que existe</a:t>
            </a:r>
            <a:endParaRPr lang="es-AR" b="1" dirty="0"/>
          </a:p>
        </p:txBody>
      </p:sp>
      <p:pic>
        <p:nvPicPr>
          <p:cNvPr id="5" name="Imagen 4"/>
          <p:cNvPicPr>
            <a:picLocks noChangeAspect="1"/>
          </p:cNvPicPr>
          <p:nvPr/>
        </p:nvPicPr>
        <p:blipFill>
          <a:blip r:embed="rId3"/>
          <a:stretch>
            <a:fillRect/>
          </a:stretch>
        </p:blipFill>
        <p:spPr>
          <a:xfrm>
            <a:off x="5073602" y="1164388"/>
            <a:ext cx="4619625" cy="2962275"/>
          </a:xfrm>
          <a:prstGeom prst="rect">
            <a:avLst/>
          </a:prstGeom>
        </p:spPr>
      </p:pic>
      <p:pic>
        <p:nvPicPr>
          <p:cNvPr id="6" name="Imagen 5"/>
          <p:cNvPicPr>
            <a:picLocks noChangeAspect="1"/>
          </p:cNvPicPr>
          <p:nvPr/>
        </p:nvPicPr>
        <p:blipFill>
          <a:blip r:embed="rId4"/>
          <a:stretch>
            <a:fillRect/>
          </a:stretch>
        </p:blipFill>
        <p:spPr>
          <a:xfrm>
            <a:off x="215852" y="1164389"/>
            <a:ext cx="4857750" cy="2962275"/>
          </a:xfrm>
          <a:prstGeom prst="rect">
            <a:avLst/>
          </a:prstGeom>
        </p:spPr>
      </p:pic>
      <p:pic>
        <p:nvPicPr>
          <p:cNvPr id="7" name="Imagen 6"/>
          <p:cNvPicPr>
            <a:picLocks noChangeAspect="1"/>
          </p:cNvPicPr>
          <p:nvPr/>
        </p:nvPicPr>
        <p:blipFill>
          <a:blip r:embed="rId5"/>
          <a:stretch>
            <a:fillRect/>
          </a:stretch>
        </p:blipFill>
        <p:spPr>
          <a:xfrm>
            <a:off x="9648675" y="1164387"/>
            <a:ext cx="1943100" cy="2962276"/>
          </a:xfrm>
          <a:prstGeom prst="rect">
            <a:avLst/>
          </a:prstGeom>
        </p:spPr>
      </p:pic>
      <p:sp>
        <p:nvSpPr>
          <p:cNvPr id="8" name="Rectángulo 7"/>
          <p:cNvSpPr/>
          <p:nvPr/>
        </p:nvSpPr>
        <p:spPr>
          <a:xfrm>
            <a:off x="215852" y="5203316"/>
            <a:ext cx="11122708" cy="1200329"/>
          </a:xfrm>
          <a:prstGeom prst="rect">
            <a:avLst/>
          </a:prstGeom>
        </p:spPr>
        <p:txBody>
          <a:bodyPr wrap="square">
            <a:spAutoFit/>
          </a:bodyPr>
          <a:lstStyle/>
          <a:p>
            <a:r>
              <a:rPr lang="es-AR" b="1" i="0" dirty="0" smtClean="0">
                <a:solidFill>
                  <a:srgbClr val="212121"/>
                </a:solidFill>
                <a:effectLst/>
              </a:rPr>
              <a:t>En este paquete de gráficos, a simple viste se deja ver un patrón que puede tener vinculo entre los que contrataron, y son los grafico relacionados a la parte crediticia, es decir, la mayoría no posee hipoteca, ni mora, ni tampoco prestamos. Vemos también que la gran mayoría se establecieron pocos contactos telefónicos y que los ingresos no superan los 10mil </a:t>
            </a:r>
            <a:r>
              <a:rPr lang="es-AR" b="1" i="0" dirty="0" err="1" smtClean="0">
                <a:solidFill>
                  <a:srgbClr val="212121"/>
                </a:solidFill>
                <a:effectLst/>
              </a:rPr>
              <a:t>usd</a:t>
            </a:r>
            <a:r>
              <a:rPr lang="es-AR" b="1" i="0" dirty="0" smtClean="0">
                <a:solidFill>
                  <a:srgbClr val="212121"/>
                </a:solidFill>
                <a:effectLst/>
              </a:rPr>
              <a:t>.</a:t>
            </a:r>
            <a:endParaRPr lang="es-AR" b="1" dirty="0"/>
          </a:p>
        </p:txBody>
      </p:sp>
    </p:spTree>
    <p:extLst>
      <p:ext uri="{BB962C8B-B14F-4D97-AF65-F5344CB8AC3E}">
        <p14:creationId xmlns:p14="http://schemas.microsoft.com/office/powerpoint/2010/main" val="3501287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923</Words>
  <Application>Microsoft Office PowerPoint</Application>
  <PresentationFormat>Panorámica</PresentationFormat>
  <Paragraphs>53</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Gadugi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Guillermina Dichiara</dc:creator>
  <cp:lastModifiedBy>Maria Guillermina Dichiara</cp:lastModifiedBy>
  <cp:revision>14</cp:revision>
  <dcterms:created xsi:type="dcterms:W3CDTF">2024-01-09T22:22:07Z</dcterms:created>
  <dcterms:modified xsi:type="dcterms:W3CDTF">2024-03-08T22:57:01Z</dcterms:modified>
</cp:coreProperties>
</file>