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556" r:id="rId4"/>
    <p:sldId id="557" r:id="rId5"/>
    <p:sldId id="558" r:id="rId6"/>
    <p:sldId id="559" r:id="rId7"/>
    <p:sldId id="560" r:id="rId8"/>
    <p:sldId id="553" r:id="rId9"/>
    <p:sldId id="561" r:id="rId10"/>
    <p:sldId id="566" r:id="rId11"/>
    <p:sldId id="568" r:id="rId12"/>
    <p:sldId id="567" r:id="rId13"/>
    <p:sldId id="569" r:id="rId14"/>
    <p:sldId id="572" r:id="rId15"/>
    <p:sldId id="573" r:id="rId16"/>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ling Bao" initials="B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CE5"/>
    <a:srgbClr val="F3F3F3"/>
    <a:srgbClr val="B9583F"/>
    <a:srgbClr val="B7472A"/>
    <a:srgbClr val="004299"/>
    <a:srgbClr val="005E46"/>
    <a:srgbClr val="802358"/>
    <a:srgbClr val="00518E"/>
    <a:srgbClr val="01164B"/>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2" autoAdjust="0"/>
    <p:restoredTop sz="93951" autoAdjust="0"/>
  </p:normalViewPr>
  <p:slideViewPr>
    <p:cSldViewPr snapToGrid="0" showGuides="1">
      <p:cViewPr varScale="1">
        <p:scale>
          <a:sx n="108" d="100"/>
          <a:sy n="108" d="100"/>
        </p:scale>
        <p:origin x="516" y="78"/>
      </p:cViewPr>
      <p:guideLst>
        <p:guide pos="6913"/>
        <p:guide pos="767"/>
        <p:guide pos="3840"/>
        <p:guide orient="horz" pos="2354"/>
      </p:guideLst>
    </p:cSldViewPr>
  </p:slideViewPr>
  <p:notesTextViewPr>
    <p:cViewPr>
      <p:scale>
        <a:sx n="75" d="100"/>
        <a:sy n="75" d="100"/>
      </p:scale>
      <p:origin x="0" y="0"/>
    </p:cViewPr>
  </p:notesTextViewPr>
  <p:sorterViewPr>
    <p:cViewPr varScale="1">
      <p:scale>
        <a:sx n="1" d="1"/>
        <a:sy n="1" d="1"/>
      </p:scale>
      <p:origin x="0" y="-2774"/>
    </p:cViewPr>
  </p:sorterViewPr>
  <p:notesViewPr>
    <p:cSldViewPr snapToGrid="0">
      <p:cViewPr varScale="1">
        <p:scale>
          <a:sx n="66" d="100"/>
          <a:sy n="66" d="100"/>
        </p:scale>
        <p:origin x="2597" y="62"/>
      </p:cViewPr>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7.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063E84-8EAE-4A56-858D-581D09A5C9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6D3B9D-95FB-46F8-A387-4A39B6667D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3868-9BF2-445A-8644-F2C5BC777A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21CDE-3C17-42E9-A65E-B685161B38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0" name="任意多边形: 形状 19"/>
          <p:cNvSpPr/>
          <p:nvPr userDrawn="1"/>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2686690 h 3429000"/>
              <a:gd name="connsiteX3" fmla="*/ 11943996 w 12192000"/>
              <a:gd name="connsiteY3" fmla="*/ 2762432 h 3429000"/>
              <a:gd name="connsiteX4" fmla="*/ 6418385 w 12192000"/>
              <a:gd name="connsiteY4" fmla="*/ 3429000 h 3429000"/>
              <a:gd name="connsiteX5" fmla="*/ 275889 w 12192000"/>
              <a:gd name="connsiteY5" fmla="*/ 2574032 h 3429000"/>
              <a:gd name="connsiteX6" fmla="*/ 0 w 12192000"/>
              <a:gd name="connsiteY6" fmla="*/ 2472027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686690"/>
                </a:lnTo>
                <a:lnTo>
                  <a:pt x="11943996" y="2762432"/>
                </a:lnTo>
                <a:cubicBezTo>
                  <a:pt x="10442405" y="3178851"/>
                  <a:pt x="8517329" y="3429000"/>
                  <a:pt x="6418385" y="3429000"/>
                </a:cubicBezTo>
                <a:cubicBezTo>
                  <a:pt x="4019592" y="3429000"/>
                  <a:pt x="1847891" y="3102275"/>
                  <a:pt x="275889" y="2574032"/>
                </a:cubicBezTo>
                <a:lnTo>
                  <a:pt x="0" y="2472027"/>
                </a:lnTo>
                <a:close/>
              </a:path>
            </a:pathLst>
          </a:custGeom>
          <a:gradFill>
            <a:gsLst>
              <a:gs pos="5700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3"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添加后请将图片「置于底层」</a:t>
              </a: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12" name="图片占位符 14"/>
          <p:cNvSpPr>
            <a:spLocks noGrp="1"/>
          </p:cNvSpPr>
          <p:nvPr>
            <p:ph type="pic" sz="quarter" idx="15"/>
          </p:nvPr>
        </p:nvSpPr>
        <p:spPr>
          <a:xfrm>
            <a:off x="669563" y="1047072"/>
            <a:ext cx="10849337" cy="3353186"/>
          </a:xfrm>
          <a:prstGeom prst="roundRect">
            <a:avLst>
              <a:gd name="adj" fmla="val 2153"/>
            </a:avLst>
          </a:prstGeom>
        </p:spPr>
        <p:txBody>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_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1365844"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6497996"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531554" y="1914218"/>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1367440" y="1914218"/>
            <a:ext cx="1344804" cy="1344804"/>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_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140" name="椭圆 139"/>
          <p:cNvSpPr/>
          <p:nvPr userDrawn="1"/>
        </p:nvSpPr>
        <p:spPr>
          <a:xfrm>
            <a:off x="4563226" y="2409895"/>
            <a:ext cx="3011700" cy="3011700"/>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en-US" altLang="zh-CN" dirty="0">
                <a:cs typeface="+mn-ea"/>
                <a:sym typeface="+mn-lt"/>
              </a:rPr>
              <a:t>【</a:t>
            </a:r>
            <a:r>
              <a:rPr lang="zh-CN" altLang="en-US" dirty="0">
                <a:cs typeface="+mn-ea"/>
                <a:sym typeface="+mn-lt"/>
              </a:rPr>
              <a:t>使用说明</a:t>
            </a:r>
            <a:r>
              <a:rPr lang="en-US" altLang="zh-CN" dirty="0">
                <a:cs typeface="+mn-ea"/>
                <a:sym typeface="+mn-lt"/>
              </a:rPr>
              <a:t>】</a:t>
            </a:r>
            <a:endParaRPr lang="en-US" altLang="zh-CN" dirty="0">
              <a:cs typeface="+mn-ea"/>
              <a:sym typeface="+mn-lt"/>
            </a:endParaRPr>
          </a:p>
          <a:p>
            <a:pPr algn="ctr">
              <a:lnSpc>
                <a:spcPct val="120000"/>
              </a:lnSpc>
            </a:pPr>
            <a:endParaRPr lang="en-US" altLang="zh-CN" dirty="0">
              <a:cs typeface="+mn-ea"/>
              <a:sym typeface="+mn-lt"/>
            </a:endParaRPr>
          </a:p>
          <a:p>
            <a:pPr algn="ctr">
              <a:lnSpc>
                <a:spcPct val="120000"/>
              </a:lnSpc>
            </a:pPr>
            <a:r>
              <a:rPr lang="en-US" altLang="zh-CN" dirty="0">
                <a:cs typeface="+mn-ea"/>
                <a:sym typeface="+mn-lt"/>
              </a:rPr>
              <a:t>1.</a:t>
            </a:r>
            <a:r>
              <a:rPr lang="zh-CN" altLang="en-US" dirty="0">
                <a:cs typeface="+mn-ea"/>
                <a:sym typeface="+mn-lt"/>
              </a:rPr>
              <a:t>点击「图片标志」可以直接添加电脑中的图片</a:t>
            </a:r>
            <a:endParaRPr lang="zh-CN" altLang="en-US" dirty="0">
              <a:cs typeface="+mn-ea"/>
              <a:sym typeface="+mn-lt"/>
            </a:endParaRPr>
          </a:p>
          <a:p>
            <a:pPr algn="ctr">
              <a:lnSpc>
                <a:spcPct val="120000"/>
              </a:lnSpc>
            </a:pPr>
            <a:r>
              <a:rPr lang="en-US" altLang="zh-CN" dirty="0">
                <a:cs typeface="+mn-ea"/>
                <a:sym typeface="+mn-lt"/>
              </a:rPr>
              <a:t>2.</a:t>
            </a: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141" name="图片占位符 140"/>
          <p:cNvSpPr>
            <a:spLocks noGrp="1"/>
          </p:cNvSpPr>
          <p:nvPr>
            <p:ph type="pic" sz="quarter" idx="17"/>
          </p:nvPr>
        </p:nvSpPr>
        <p:spPr>
          <a:xfrm>
            <a:off x="4563226" y="2409895"/>
            <a:ext cx="3011700" cy="3011700"/>
          </a:xfrm>
          <a:custGeom>
            <a:avLst/>
            <a:gdLst>
              <a:gd name="connsiteX0" fmla="*/ 1505850 w 3011700"/>
              <a:gd name="connsiteY0" fmla="*/ 0 h 3011700"/>
              <a:gd name="connsiteX1" fmla="*/ 3011700 w 3011700"/>
              <a:gd name="connsiteY1" fmla="*/ 1505850 h 3011700"/>
              <a:gd name="connsiteX2" fmla="*/ 1505850 w 3011700"/>
              <a:gd name="connsiteY2" fmla="*/ 3011700 h 3011700"/>
              <a:gd name="connsiteX3" fmla="*/ 0 w 3011700"/>
              <a:gd name="connsiteY3" fmla="*/ 1505850 h 3011700"/>
              <a:gd name="connsiteX4" fmla="*/ 1505850 w 3011700"/>
              <a:gd name="connsiteY4" fmla="*/ 0 h 301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00" h="3011700">
                <a:moveTo>
                  <a:pt x="1505850" y="0"/>
                </a:moveTo>
                <a:cubicBezTo>
                  <a:pt x="2337508" y="0"/>
                  <a:pt x="3011700" y="674192"/>
                  <a:pt x="3011700" y="1505850"/>
                </a:cubicBezTo>
                <a:cubicBezTo>
                  <a:pt x="3011700" y="2337508"/>
                  <a:pt x="2337508" y="3011700"/>
                  <a:pt x="1505850" y="3011700"/>
                </a:cubicBezTo>
                <a:cubicBezTo>
                  <a:pt x="674192" y="3011700"/>
                  <a:pt x="0" y="2337508"/>
                  <a:pt x="0" y="1505850"/>
                </a:cubicBezTo>
                <a:cubicBezTo>
                  <a:pt x="0" y="674192"/>
                  <a:pt x="674192" y="0"/>
                  <a:pt x="1505850" y="0"/>
                </a:cubicBezTo>
                <a:close/>
              </a:path>
            </a:pathLst>
          </a:custGeom>
        </p:spPr>
        <p:txBody>
          <a:bodyPr wrap="square">
            <a:noAutofit/>
          </a:bodyPr>
          <a:lstStyle/>
          <a:p>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45" name="组合 144"/>
          <p:cNvGrpSpPr/>
          <p:nvPr userDrawn="1"/>
        </p:nvGrpSpPr>
        <p:grpSpPr>
          <a:xfrm>
            <a:off x="702949" y="1564352"/>
            <a:ext cx="4588251" cy="4428426"/>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2000" dirty="0">
                <a:solidFill>
                  <a:schemeClr val="accent1"/>
                </a:solidFill>
                <a:cs typeface="+mn-ea"/>
                <a:sym typeface="+mn-lt"/>
              </a:endParaRPr>
            </a:p>
          </p:txBody>
        </p:sp>
      </p:grpSp>
      <p:sp>
        <p:nvSpPr>
          <p:cNvPr id="2" name="图片占位符 1"/>
          <p:cNvSpPr>
            <a:spLocks noGrp="1"/>
          </p:cNvSpPr>
          <p:nvPr>
            <p:ph type="pic" sz="quarter" idx="17"/>
          </p:nvPr>
        </p:nvSpPr>
        <p:spPr>
          <a:xfrm>
            <a:off x="67310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0" name="组合 139"/>
          <p:cNvGrpSpPr/>
          <p:nvPr userDrawn="1"/>
        </p:nvGrpSpPr>
        <p:grpSpPr>
          <a:xfrm>
            <a:off x="6256819" y="1564352"/>
            <a:ext cx="4588251" cy="4428426"/>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en-US" altLang="zh-CN" sz="1200" dirty="0"/>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6" name="图片占位符 5"/>
          <p:cNvSpPr>
            <a:spLocks noGrp="1"/>
          </p:cNvSpPr>
          <p:nvPr>
            <p:ph type="pic" sz="quarter" idx="18"/>
          </p:nvPr>
        </p:nvSpPr>
        <p:spPr>
          <a:xfrm>
            <a:off x="613211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grpSp>
        <p:nvGrpSpPr>
          <p:cNvPr id="150" name="组合 149"/>
          <p:cNvGrpSpPr/>
          <p:nvPr userDrawn="1"/>
        </p:nvGrpSpPr>
        <p:grpSpPr>
          <a:xfrm>
            <a:off x="6096000" y="1564887"/>
            <a:ext cx="2062800"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6" name="图片占位符 5"/>
          <p:cNvSpPr>
            <a:spLocks noGrp="1"/>
          </p:cNvSpPr>
          <p:nvPr>
            <p:ph type="pic" sz="quarter" idx="18"/>
          </p:nvPr>
        </p:nvSpPr>
        <p:spPr>
          <a:xfrm>
            <a:off x="6112751" y="1551215"/>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grpSp>
        <p:nvGrpSpPr>
          <p:cNvPr id="140" name="组合 139"/>
          <p:cNvGrpSpPr/>
          <p:nvPr userDrawn="1"/>
        </p:nvGrpSpPr>
        <p:grpSpPr>
          <a:xfrm>
            <a:off x="660400" y="1571009"/>
            <a:ext cx="2062800" cy="2062800"/>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144000" tIns="900000" rIns="144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45" name="组合 144"/>
          <p:cNvGrpSpPr/>
          <p:nvPr userDrawn="1"/>
        </p:nvGrpSpPr>
        <p:grpSpPr>
          <a:xfrm>
            <a:off x="643648" y="4016333"/>
            <a:ext cx="2062800"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55" name="组合 154"/>
          <p:cNvGrpSpPr/>
          <p:nvPr userDrawn="1"/>
        </p:nvGrpSpPr>
        <p:grpSpPr>
          <a:xfrm>
            <a:off x="6096000" y="4045372"/>
            <a:ext cx="2062800"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2" name="图片占位符 1"/>
          <p:cNvSpPr>
            <a:spLocks noGrp="1"/>
          </p:cNvSpPr>
          <p:nvPr>
            <p:ph type="pic" sz="quarter" idx="17"/>
          </p:nvPr>
        </p:nvSpPr>
        <p:spPr>
          <a:xfrm>
            <a:off x="668357" y="1557338"/>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100593" y="403170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677752" y="400266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149" name="图片占位符 1"/>
          <p:cNvSpPr>
            <a:spLocks noGrp="1"/>
          </p:cNvSpPr>
          <p:nvPr>
            <p:ph type="pic" sz="quarter" idx="23"/>
          </p:nvPr>
        </p:nvSpPr>
        <p:spPr>
          <a:xfrm>
            <a:off x="5031566" y="1557338"/>
            <a:ext cx="2128868" cy="4576762"/>
          </a:xfrm>
          <a:prstGeom prst="roundRect">
            <a:avLst>
              <a:gd name="adj" fmla="val 8008"/>
            </a:avLst>
          </a:prstGeom>
        </p:spPr>
        <p:txBody>
          <a:bodyPr/>
          <a:lstStyle/>
          <a:p>
            <a:endParaRPr lang="zh-CN" altLang="en-US" dirty="0"/>
          </a:p>
        </p:txBody>
      </p:sp>
      <p:sp>
        <p:nvSpPr>
          <p:cNvPr id="148" name="图片占位符 1"/>
          <p:cNvSpPr>
            <a:spLocks noGrp="1"/>
          </p:cNvSpPr>
          <p:nvPr>
            <p:ph type="pic" sz="quarter" idx="22"/>
          </p:nvPr>
        </p:nvSpPr>
        <p:spPr>
          <a:xfrm>
            <a:off x="9680885" y="1760451"/>
            <a:ext cx="1848126" cy="3984798"/>
          </a:xfrm>
          <a:prstGeom prst="roundRect">
            <a:avLst>
              <a:gd name="adj" fmla="val 8008"/>
            </a:avLst>
          </a:prstGeom>
        </p:spPr>
        <p:txBody>
          <a:bodyPr/>
          <a:lstStyle/>
          <a:p>
            <a:endParaRPr lang="zh-CN" altLang="en-US" dirty="0"/>
          </a:p>
        </p:txBody>
      </p:sp>
      <p:sp>
        <p:nvSpPr>
          <p:cNvPr id="2" name="图片占位符 1"/>
          <p:cNvSpPr>
            <a:spLocks noGrp="1"/>
          </p:cNvSpPr>
          <p:nvPr>
            <p:ph type="pic" sz="quarter" idx="17"/>
          </p:nvPr>
        </p:nvSpPr>
        <p:spPr>
          <a:xfrm>
            <a:off x="649463" y="1760451"/>
            <a:ext cx="1848126" cy="3984798"/>
          </a:xfrm>
          <a:prstGeom prst="roundRect">
            <a:avLst>
              <a:gd name="adj" fmla="val 8008"/>
            </a:avLst>
          </a:prstGeom>
        </p:spPr>
        <p:txBody>
          <a:bodyPr/>
          <a:lstStyle/>
          <a:p>
            <a:endParaRPr lang="zh-CN" altLang="en-US" dirty="0"/>
          </a:p>
        </p:txBody>
      </p:sp>
      <p:sp>
        <p:nvSpPr>
          <p:cNvPr id="146" name="图片占位符 1"/>
          <p:cNvSpPr>
            <a:spLocks noGrp="1"/>
          </p:cNvSpPr>
          <p:nvPr>
            <p:ph type="pic" sz="quarter" idx="20"/>
          </p:nvPr>
        </p:nvSpPr>
        <p:spPr>
          <a:xfrm>
            <a:off x="2754489" y="1760451"/>
            <a:ext cx="1848126" cy="3984798"/>
          </a:xfrm>
          <a:prstGeom prst="roundRect">
            <a:avLst>
              <a:gd name="adj" fmla="val 8008"/>
            </a:avLst>
          </a:prstGeom>
        </p:spPr>
        <p:txBody>
          <a:bodyPr/>
          <a:lstStyle/>
          <a:p>
            <a:endParaRPr lang="zh-CN" altLang="en-US" dirty="0"/>
          </a:p>
        </p:txBody>
      </p:sp>
      <p:sp>
        <p:nvSpPr>
          <p:cNvPr id="147" name="图片占位符 1"/>
          <p:cNvSpPr>
            <a:spLocks noGrp="1"/>
          </p:cNvSpPr>
          <p:nvPr>
            <p:ph type="pic" sz="quarter" idx="21"/>
          </p:nvPr>
        </p:nvSpPr>
        <p:spPr>
          <a:xfrm>
            <a:off x="7565749" y="1760451"/>
            <a:ext cx="1848126" cy="3984798"/>
          </a:xfrm>
          <a:prstGeom prst="roundRect">
            <a:avLst>
              <a:gd name="adj" fmla="val 8008"/>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grpSp>
        <p:nvGrpSpPr>
          <p:cNvPr id="140" name="组合 139"/>
          <p:cNvGrpSpPr/>
          <p:nvPr userDrawn="1"/>
        </p:nvGrpSpPr>
        <p:grpSpPr>
          <a:xfrm>
            <a:off x="643648" y="1571010"/>
            <a:ext cx="2136134" cy="2061725"/>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400" dirty="0">
                <a:solidFill>
                  <a:schemeClr val="accent1"/>
                </a:solidFill>
              </a:endParaRPr>
            </a:p>
          </p:txBody>
        </p:sp>
      </p:grpSp>
      <p:grpSp>
        <p:nvGrpSpPr>
          <p:cNvPr id="145" name="组合 144"/>
          <p:cNvGrpSpPr/>
          <p:nvPr userDrawn="1"/>
        </p:nvGrpSpPr>
        <p:grpSpPr>
          <a:xfrm>
            <a:off x="3558788" y="1571010"/>
            <a:ext cx="2136134"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600" dirty="0">
                <a:solidFill>
                  <a:schemeClr val="accent1"/>
                </a:solidFill>
              </a:endParaRPr>
            </a:p>
          </p:txBody>
        </p:sp>
      </p:grpSp>
      <p:grpSp>
        <p:nvGrpSpPr>
          <p:cNvPr id="150" name="组合 149"/>
          <p:cNvGrpSpPr/>
          <p:nvPr userDrawn="1"/>
        </p:nvGrpSpPr>
        <p:grpSpPr>
          <a:xfrm>
            <a:off x="643648" y="4010981"/>
            <a:ext cx="2136134"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55" name="组合 154"/>
          <p:cNvGrpSpPr/>
          <p:nvPr userDrawn="1"/>
        </p:nvGrpSpPr>
        <p:grpSpPr>
          <a:xfrm>
            <a:off x="3558788" y="4010981"/>
            <a:ext cx="2136134"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0" name="组合 159"/>
          <p:cNvGrpSpPr/>
          <p:nvPr userDrawn="1"/>
        </p:nvGrpSpPr>
        <p:grpSpPr>
          <a:xfrm>
            <a:off x="6486475" y="1571010"/>
            <a:ext cx="2136134" cy="2061725"/>
            <a:chOff x="699300" y="1194014"/>
            <a:chExt cx="3703320" cy="4871506"/>
          </a:xfrm>
        </p:grpSpPr>
        <p:grpSp>
          <p:nvGrpSpPr>
            <p:cNvPr id="161" name="组合 160"/>
            <p:cNvGrpSpPr/>
            <p:nvPr userDrawn="1"/>
          </p:nvGrpSpPr>
          <p:grpSpPr>
            <a:xfrm>
              <a:off x="1323113" y="1394509"/>
              <a:ext cx="2555694" cy="4671011"/>
              <a:chOff x="1572053" y="1407159"/>
              <a:chExt cx="2555694" cy="4671011"/>
            </a:xfrm>
            <a:solidFill>
              <a:schemeClr val="bg1"/>
            </a:solidFill>
          </p:grpSpPr>
          <p:sp>
            <p:nvSpPr>
              <p:cNvPr id="163" name="矩形 16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4" name="矩形 16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2" name="矩形 16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5" name="组合 164"/>
          <p:cNvGrpSpPr/>
          <p:nvPr userDrawn="1"/>
        </p:nvGrpSpPr>
        <p:grpSpPr>
          <a:xfrm>
            <a:off x="9401615" y="1571010"/>
            <a:ext cx="2136134" cy="2061725"/>
            <a:chOff x="699300" y="1194014"/>
            <a:chExt cx="3703320" cy="4871506"/>
          </a:xfrm>
        </p:grpSpPr>
        <p:grpSp>
          <p:nvGrpSpPr>
            <p:cNvPr id="166" name="组合 165"/>
            <p:cNvGrpSpPr/>
            <p:nvPr userDrawn="1"/>
          </p:nvGrpSpPr>
          <p:grpSpPr>
            <a:xfrm>
              <a:off x="1323113" y="1394509"/>
              <a:ext cx="2555694" cy="4671011"/>
              <a:chOff x="1572053" y="1407159"/>
              <a:chExt cx="2555694" cy="4671011"/>
            </a:xfrm>
            <a:solidFill>
              <a:schemeClr val="bg1"/>
            </a:solidFill>
          </p:grpSpPr>
          <p:sp>
            <p:nvSpPr>
              <p:cNvPr id="168" name="矩形 16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9" name="矩形 16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7" name="矩形 16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0" name="组合 169"/>
          <p:cNvGrpSpPr/>
          <p:nvPr userDrawn="1"/>
        </p:nvGrpSpPr>
        <p:grpSpPr>
          <a:xfrm>
            <a:off x="6486475" y="4010981"/>
            <a:ext cx="2136134" cy="2061725"/>
            <a:chOff x="699300" y="1194014"/>
            <a:chExt cx="3703320" cy="4871506"/>
          </a:xfrm>
        </p:grpSpPr>
        <p:grpSp>
          <p:nvGrpSpPr>
            <p:cNvPr id="171" name="组合 170"/>
            <p:cNvGrpSpPr/>
            <p:nvPr userDrawn="1"/>
          </p:nvGrpSpPr>
          <p:grpSpPr>
            <a:xfrm>
              <a:off x="1323113" y="1394509"/>
              <a:ext cx="2555694" cy="4671011"/>
              <a:chOff x="1572053" y="1407159"/>
              <a:chExt cx="2555694" cy="4671011"/>
            </a:xfrm>
            <a:solidFill>
              <a:schemeClr val="bg1"/>
            </a:solidFill>
          </p:grpSpPr>
          <p:sp>
            <p:nvSpPr>
              <p:cNvPr id="173" name="矩形 17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4" name="矩形 17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2" name="矩形 17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5" name="组合 174"/>
          <p:cNvGrpSpPr/>
          <p:nvPr userDrawn="1"/>
        </p:nvGrpSpPr>
        <p:grpSpPr>
          <a:xfrm>
            <a:off x="9401615" y="4010981"/>
            <a:ext cx="2136134" cy="2061725"/>
            <a:chOff x="699300" y="1194014"/>
            <a:chExt cx="3703320" cy="4871506"/>
          </a:xfrm>
        </p:grpSpPr>
        <p:grpSp>
          <p:nvGrpSpPr>
            <p:cNvPr id="176" name="组合 175"/>
            <p:cNvGrpSpPr/>
            <p:nvPr userDrawn="1"/>
          </p:nvGrpSpPr>
          <p:grpSpPr>
            <a:xfrm>
              <a:off x="1323113" y="1394509"/>
              <a:ext cx="2555694" cy="4671011"/>
              <a:chOff x="1572053" y="1407159"/>
              <a:chExt cx="2555694" cy="4671011"/>
            </a:xfrm>
            <a:solidFill>
              <a:schemeClr val="bg1"/>
            </a:solidFill>
          </p:grpSpPr>
          <p:sp>
            <p:nvSpPr>
              <p:cNvPr id="178" name="矩形 17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9" name="矩形 17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7" name="矩形 17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660699"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356838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49139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940301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图片占位符 8"/>
          <p:cNvSpPr>
            <a:spLocks noGrp="1"/>
          </p:cNvSpPr>
          <p:nvPr>
            <p:ph type="pic" sz="quarter" idx="21"/>
          </p:nvPr>
        </p:nvSpPr>
        <p:spPr>
          <a:xfrm>
            <a:off x="9418666"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图片占位符 9"/>
          <p:cNvSpPr>
            <a:spLocks noGrp="1"/>
          </p:cNvSpPr>
          <p:nvPr>
            <p:ph type="pic" sz="quarter" idx="22"/>
          </p:nvPr>
        </p:nvSpPr>
        <p:spPr>
          <a:xfrm>
            <a:off x="6491362" y="401098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图片占位符 10"/>
          <p:cNvSpPr>
            <a:spLocks noGrp="1"/>
          </p:cNvSpPr>
          <p:nvPr>
            <p:ph type="pic" sz="quarter" idx="23"/>
          </p:nvPr>
        </p:nvSpPr>
        <p:spPr>
          <a:xfrm>
            <a:off x="3563629" y="3997309"/>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图片占位符 11"/>
          <p:cNvSpPr>
            <a:spLocks noGrp="1"/>
          </p:cNvSpPr>
          <p:nvPr>
            <p:ph type="pic" sz="quarter" idx="24"/>
          </p:nvPr>
        </p:nvSpPr>
        <p:spPr>
          <a:xfrm>
            <a:off x="667013"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4" name="椭圆 73"/>
          <p:cNvSpPr/>
          <p:nvPr userDrawn="1"/>
        </p:nvSpPr>
        <p:spPr>
          <a:xfrm>
            <a:off x="688460" y="1556606"/>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688460" y="1556605"/>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74" name="椭圆 73"/>
          <p:cNvSpPr/>
          <p:nvPr userDrawn="1"/>
        </p:nvSpPr>
        <p:spPr>
          <a:xfrm>
            <a:off x="9058594" y="2808480"/>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9058594" y="2808479"/>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1" name="平行四边形 70"/>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73" name="组合 72"/>
          <p:cNvGrpSpPr/>
          <p:nvPr userDrawn="1"/>
        </p:nvGrpSpPr>
        <p:grpSpPr>
          <a:xfrm>
            <a:off x="10513493" y="276882"/>
            <a:ext cx="1678507" cy="573228"/>
            <a:chOff x="10513493" y="243589"/>
            <a:chExt cx="1678507" cy="573228"/>
          </a:xfrm>
        </p:grpSpPr>
        <p:sp>
          <p:nvSpPr>
            <p:cNvPr id="74" name="任意多边形: 形状 73"/>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5"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76" name="işļïḋé"/>
              <p:cNvGrpSpPr/>
              <p:nvPr/>
            </p:nvGrpSpPr>
            <p:grpSpPr>
              <a:xfrm>
                <a:off x="2866708" y="2604783"/>
                <a:ext cx="1724148" cy="1756001"/>
                <a:chOff x="4810125" y="3095626"/>
                <a:chExt cx="687388" cy="700088"/>
              </a:xfrm>
              <a:grpFill/>
            </p:grpSpPr>
            <p:sp>
              <p:nvSpPr>
                <p:cNvPr id="105"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9"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3"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29"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1"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2"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3"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7" name="işḷïḍè"/>
              <p:cNvGrpSpPr/>
              <p:nvPr/>
            </p:nvGrpSpPr>
            <p:grpSpPr>
              <a:xfrm>
                <a:off x="5156287" y="2481344"/>
                <a:ext cx="4169014" cy="1469307"/>
                <a:chOff x="5722938" y="3046413"/>
                <a:chExt cx="1662113" cy="585788"/>
              </a:xfrm>
              <a:grpFill/>
            </p:grpSpPr>
            <p:sp>
              <p:nvSpPr>
                <p:cNvPr id="97"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2"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8" name="isliďé"/>
              <p:cNvGrpSpPr/>
              <p:nvPr/>
            </p:nvGrpSpPr>
            <p:grpSpPr>
              <a:xfrm>
                <a:off x="5112548" y="4078071"/>
                <a:ext cx="4180976" cy="230948"/>
                <a:chOff x="5705475" y="3683001"/>
                <a:chExt cx="1666875" cy="92075"/>
              </a:xfrm>
              <a:grpFill/>
            </p:grpSpPr>
            <p:sp>
              <p:nvSpPr>
                <p:cNvPr id="79"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1"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2"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3"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0"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5"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22" name="任意多边形: 形状 21"/>
          <p:cNvSpPr/>
          <p:nvPr userDrawn="1"/>
        </p:nvSpPr>
        <p:spPr>
          <a:xfrm>
            <a:off x="0" y="5725724"/>
            <a:ext cx="12207926" cy="1132276"/>
          </a:xfrm>
          <a:custGeom>
            <a:avLst/>
            <a:gdLst>
              <a:gd name="connsiteX0" fmla="*/ 6250746 w 12207926"/>
              <a:gd name="connsiteY0" fmla="*/ 0 h 1132276"/>
              <a:gd name="connsiteX1" fmla="*/ 12091552 w 12207926"/>
              <a:gd name="connsiteY1" fmla="*/ 758316 h 1132276"/>
              <a:gd name="connsiteX2" fmla="*/ 12207926 w 12207926"/>
              <a:gd name="connsiteY2" fmla="*/ 796047 h 1132276"/>
              <a:gd name="connsiteX3" fmla="*/ 12207926 w 12207926"/>
              <a:gd name="connsiteY3" fmla="*/ 1132276 h 1132276"/>
              <a:gd name="connsiteX4" fmla="*/ 0 w 12207926"/>
              <a:gd name="connsiteY4" fmla="*/ 1132276 h 1132276"/>
              <a:gd name="connsiteX5" fmla="*/ 0 w 12207926"/>
              <a:gd name="connsiteY5" fmla="*/ 894992 h 1132276"/>
              <a:gd name="connsiteX6" fmla="*/ 108249 w 12207926"/>
              <a:gd name="connsiteY6" fmla="*/ 854969 h 1132276"/>
              <a:gd name="connsiteX7" fmla="*/ 6250746 w 12207926"/>
              <a:gd name="connsiteY7" fmla="*/ 0 h 113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7926" h="1132276">
                <a:moveTo>
                  <a:pt x="6250746" y="0"/>
                </a:moveTo>
                <a:cubicBezTo>
                  <a:pt x="8499613" y="0"/>
                  <a:pt x="10548888" y="287162"/>
                  <a:pt x="12091552" y="758316"/>
                </a:cubicBezTo>
                <a:lnTo>
                  <a:pt x="12207926" y="796047"/>
                </a:lnTo>
                <a:lnTo>
                  <a:pt x="12207926" y="1132276"/>
                </a:lnTo>
                <a:lnTo>
                  <a:pt x="0" y="1132276"/>
                </a:lnTo>
                <a:lnTo>
                  <a:pt x="0" y="894992"/>
                </a:lnTo>
                <a:lnTo>
                  <a:pt x="108249" y="854969"/>
                </a:lnTo>
                <a:cubicBezTo>
                  <a:pt x="1680251" y="326726"/>
                  <a:pt x="3851951" y="0"/>
                  <a:pt x="6250746" y="0"/>
                </a:cubicBezTo>
                <a:close/>
              </a:path>
            </a:pathLst>
          </a:custGeom>
          <a:gradFill>
            <a:gsLst>
              <a:gs pos="28000">
                <a:schemeClr val="accent1"/>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algn="ctr"/>
              <a:r>
                <a:rPr lang="en-US" altLang="zh-CN" sz="2200" dirty="0">
                  <a:solidFill>
                    <a:schemeClr val="accent1"/>
                  </a:solidFill>
                </a:rPr>
                <a:t>【</a:t>
              </a:r>
              <a:r>
                <a:rPr lang="zh-CN" altLang="en-US" sz="2200" dirty="0">
                  <a:solidFill>
                    <a:schemeClr val="accent1"/>
                  </a:solidFill>
                </a:rPr>
                <a:t>使用说明</a:t>
              </a:r>
              <a:r>
                <a:rPr lang="en-US" altLang="zh-CN" sz="2200" dirty="0">
                  <a:solidFill>
                    <a:schemeClr val="accent1"/>
                  </a:solidFill>
                </a:rPr>
                <a:t>】</a:t>
              </a:r>
              <a:endParaRPr lang="en-US" altLang="zh-CN" sz="2200" dirty="0">
                <a:solidFill>
                  <a:schemeClr val="accent1"/>
                </a:solidFill>
              </a:endParaRPr>
            </a:p>
            <a:p>
              <a:pPr algn="ctr"/>
              <a:r>
                <a:rPr lang="en-US" altLang="zh-CN" sz="2200" dirty="0">
                  <a:solidFill>
                    <a:schemeClr val="accent1"/>
                  </a:solidFill>
                </a:rPr>
                <a:t>1.</a:t>
              </a:r>
              <a:r>
                <a:rPr lang="zh-CN" altLang="en-US" sz="2200" dirty="0">
                  <a:solidFill>
                    <a:schemeClr val="accent1"/>
                  </a:solidFill>
                </a:rPr>
                <a:t>点击「图片标志」可以直接添加电脑中的图片</a:t>
              </a:r>
              <a:endParaRPr lang="en-US" altLang="zh-CN" sz="2200" dirty="0">
                <a:solidFill>
                  <a:schemeClr val="accent1"/>
                </a:solidFill>
              </a:endParaRPr>
            </a:p>
            <a:p>
              <a:pPr algn="ctr"/>
              <a:r>
                <a:rPr lang="en-US" altLang="zh-CN" sz="2200" dirty="0">
                  <a:solidFill>
                    <a:schemeClr val="accent1"/>
                  </a:solidFill>
                </a:rPr>
                <a:t>2.</a:t>
              </a:r>
              <a:r>
                <a:rPr lang="zh-CN" altLang="en-US" sz="2200" dirty="0">
                  <a:solidFill>
                    <a:schemeClr val="accent1"/>
                  </a:solidFill>
                </a:rPr>
                <a:t>添加后请将图片「置于底层」</a:t>
              </a:r>
              <a:endParaRPr lang="zh-CN" altLang="en-US" sz="2200" dirty="0">
                <a:solidFill>
                  <a:schemeClr val="accent1"/>
                </a:solidFill>
              </a:endParaRPr>
            </a:p>
            <a:p>
              <a:pPr algn="ctr"/>
              <a:r>
                <a:rPr lang="en-US" altLang="zh-CN" sz="2200" dirty="0">
                  <a:solidFill>
                    <a:schemeClr val="accent1"/>
                  </a:solidFill>
                </a:rPr>
                <a:t>3.</a:t>
              </a:r>
              <a:r>
                <a:rPr lang="zh-CN" altLang="en-US" sz="2200" dirty="0">
                  <a:solidFill>
                    <a:schemeClr val="accent1"/>
                  </a:solidFill>
                </a:rPr>
                <a:t>如需调整图片，请用图片的「裁剪」裁剪功能</a:t>
              </a:r>
              <a:endParaRPr lang="en-US" altLang="zh-CN" sz="2200" dirty="0">
                <a:solidFill>
                  <a:schemeClr val="accent1"/>
                </a:solidFill>
              </a:endParaRPr>
            </a:p>
          </p:txBody>
        </p:sp>
      </p:grpSp>
      <p:sp>
        <p:nvSpPr>
          <p:cNvPr id="19" name="图片占位符 14"/>
          <p:cNvSpPr>
            <a:spLocks noGrp="1"/>
          </p:cNvSpPr>
          <p:nvPr>
            <p:ph type="pic" sz="quarter" idx="15"/>
          </p:nvPr>
        </p:nvSpPr>
        <p:spPr>
          <a:xfrm>
            <a:off x="674713" y="1047621"/>
            <a:ext cx="10858500" cy="3353186"/>
          </a:xfrm>
          <a:prstGeom prst="roundRect">
            <a:avLst>
              <a:gd name="adj" fmla="val 2153"/>
            </a:avLst>
          </a:prstGeom>
        </p:spPr>
        <p:txBody>
          <a:bodyPr/>
          <a:lstStyle/>
          <a:p>
            <a:endParaRPr lang="zh-CN" altLang="en-US" dirty="0"/>
          </a:p>
        </p:txBody>
      </p:sp>
      <p:sp>
        <p:nvSpPr>
          <p:cNvPr id="20"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21"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p:cNvSpPr/>
          <p:nvPr userDrawn="1"/>
        </p:nvSpPr>
        <p:spPr>
          <a:xfrm>
            <a:off x="0" y="0"/>
            <a:ext cx="12192000" cy="4587240"/>
          </a:xfrm>
          <a:prstGeom prst="rect">
            <a:avLst/>
          </a:prstGeom>
          <a:solidFill>
            <a:schemeClr val="bg1"/>
          </a:solidFill>
          <a:ln>
            <a:noFill/>
          </a:ln>
          <a:effectLst>
            <a:outerShdw blurRad="2413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a:t>
            </a:r>
            <a:r>
              <a:rPr lang="zh-CN" altLang="en-US" sz="2200" b="0" i="0" dirty="0">
                <a:solidFill>
                  <a:schemeClr val="accent1"/>
                </a:solidFill>
              </a:rPr>
              <a:t>使用说明</a:t>
            </a:r>
            <a:r>
              <a:rPr lang="en-US" altLang="zh-CN" sz="2200" b="0" i="0" dirty="0">
                <a:solidFill>
                  <a:schemeClr val="accent1"/>
                </a:solidFill>
              </a:rPr>
              <a:t>】</a:t>
            </a: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1.</a:t>
            </a:r>
            <a:r>
              <a:rPr lang="zh-CN" altLang="en-US" sz="2200" b="0" i="0" dirty="0">
                <a:solidFill>
                  <a:schemeClr val="accent1"/>
                </a:solidFill>
              </a:rPr>
              <a:t>点击「图片标志」可以直接添加电脑中的图片</a:t>
            </a:r>
            <a:endParaRPr lang="en-US" altLang="zh-CN" sz="2200" b="0" i="0" dirty="0">
              <a:solidFill>
                <a:schemeClr val="accent1"/>
              </a:solidFill>
            </a:endParaRPr>
          </a:p>
          <a:p>
            <a:pPr algn="ctr"/>
            <a:endParaRPr lang="en-US" altLang="zh-CN" sz="2200" b="0" i="0" dirty="0">
              <a:solidFill>
                <a:schemeClr val="accent1"/>
              </a:solidFill>
            </a:endParaRPr>
          </a:p>
          <a:p>
            <a:pPr algn="ctr"/>
            <a:r>
              <a:rPr lang="en-US" altLang="zh-CN" sz="2200" b="0" i="0" dirty="0">
                <a:solidFill>
                  <a:schemeClr val="accent1"/>
                </a:solidFill>
              </a:rPr>
              <a:t>2.</a:t>
            </a:r>
            <a:r>
              <a:rPr lang="zh-CN" altLang="en-US" sz="2200" b="0" i="0" dirty="0">
                <a:solidFill>
                  <a:schemeClr val="accent1"/>
                </a:solidFill>
              </a:rPr>
              <a:t>添加后请将图片「置于底层」</a:t>
            </a:r>
            <a:endParaRPr lang="en-US" altLang="zh-CN" sz="2200" b="0" i="0" dirty="0">
              <a:solidFill>
                <a:schemeClr val="accent1"/>
              </a:solidFill>
            </a:endParaRPr>
          </a:p>
          <a:p>
            <a:pPr algn="ct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3.</a:t>
            </a:r>
            <a:r>
              <a:rPr lang="zh-CN" altLang="en-US" sz="2200" b="0" i="0" dirty="0">
                <a:solidFill>
                  <a:schemeClr val="accent1"/>
                </a:solidFill>
              </a:rPr>
              <a:t>如需调整图片，请用图片的「裁剪」裁剪功能</a:t>
            </a:r>
            <a:endParaRPr lang="zh-CN" altLang="en-US" sz="2200" b="0" i="0" dirty="0">
              <a:solidFill>
                <a:schemeClr val="accent1"/>
              </a:solidFill>
            </a:endParaRPr>
          </a:p>
        </p:txBody>
      </p:sp>
      <p:sp>
        <p:nvSpPr>
          <p:cNvPr id="24" name="图片占位符 14"/>
          <p:cNvSpPr>
            <a:spLocks noGrp="1"/>
          </p:cNvSpPr>
          <p:nvPr>
            <p:ph type="pic" sz="quarter" idx="15"/>
          </p:nvPr>
        </p:nvSpPr>
        <p:spPr>
          <a:xfrm>
            <a:off x="0" y="0"/>
            <a:ext cx="12192000" cy="4693920"/>
          </a:xfrm>
          <a:prstGeom prst="rect">
            <a:avLst/>
          </a:prstGeom>
        </p:spPr>
        <p:txBody>
          <a:bodyPr/>
          <a:lstStyle/>
          <a:p>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11" name="文本占位符 2"/>
          <p:cNvSpPr>
            <a:spLocks noGrp="1"/>
          </p:cNvSpPr>
          <p:nvPr>
            <p:ph type="body" idx="13" hasCustomPrompt="1"/>
          </p:nvPr>
        </p:nvSpPr>
        <p:spPr>
          <a:xfrm>
            <a:off x="4621212" y="4887502"/>
            <a:ext cx="5723791" cy="373949"/>
          </a:xfrm>
          <a:prstGeom prst="rect">
            <a:avLst/>
          </a:prstGeom>
          <a:noFill/>
        </p:spPr>
        <p:txBody>
          <a:bodyPr vert="horz" wrap="square" lIns="0" tIns="0" rIns="0" bIns="0" rtlCol="0" anchor="ctr">
            <a:normAutofit/>
          </a:bodyPr>
          <a:lstStyle>
            <a:lvl1pPr marL="0" indent="0">
              <a:buFont typeface="Arial" panose="020B0604020202020204" pitchFamily="34" charset="0"/>
              <a:buNone/>
              <a:defRPr lang="zh-CN" altLang="en-US" sz="2400" dirty="0">
                <a:solidFill>
                  <a:schemeClr val="bg1">
                    <a:lumMod val="65000"/>
                  </a:schemeClr>
                </a:solidFill>
              </a:defRPr>
            </a:lvl1pPr>
          </a:lstStyle>
          <a:p>
            <a:pPr marL="228600" lvl="0" indent="-228600"/>
            <a:r>
              <a:rPr lang="zh-CN" altLang="en-US" dirty="0"/>
              <a:t>编辑母版文本样式</a:t>
            </a:r>
            <a:endParaRPr lang="zh-CN" altLang="en-US" dirty="0"/>
          </a:p>
        </p:txBody>
      </p:sp>
      <p:sp>
        <p:nvSpPr>
          <p:cNvPr id="2" name="标题 1"/>
          <p:cNvSpPr>
            <a:spLocks noGrp="1"/>
          </p:cNvSpPr>
          <p:nvPr>
            <p:ph type="title"/>
          </p:nvPr>
        </p:nvSpPr>
        <p:spPr>
          <a:xfrm>
            <a:off x="4621212" y="3946413"/>
            <a:ext cx="5723791" cy="1020725"/>
          </a:xfrm>
          <a:prstGeom prst="rect">
            <a:avLst/>
          </a:prstGeom>
        </p:spPr>
        <p:txBody>
          <a:bodyPr vert="horz" lIns="0" tIns="0" rIns="0" bIns="0" rtlCol="0" anchor="ctr">
            <a:noAutofit/>
          </a:bodyPr>
          <a:lstStyle>
            <a:lvl1pPr>
              <a:defRPr lang="zh-CN" altLang="en-US" sz="4400" dirty="0"/>
            </a:lvl1pPr>
          </a:lstStyle>
          <a:p>
            <a:pPr marL="0" lvl="0"/>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6" name="平行四边形 5"/>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12" name="组合 11"/>
          <p:cNvGrpSpPr/>
          <p:nvPr userDrawn="1"/>
        </p:nvGrpSpPr>
        <p:grpSpPr>
          <a:xfrm>
            <a:off x="699300" y="1194013"/>
            <a:ext cx="3703320" cy="4871507"/>
            <a:chOff x="699300" y="1194013"/>
            <a:chExt cx="3703320" cy="4871507"/>
          </a:xfrm>
        </p:grpSpPr>
        <p:grpSp>
          <p:nvGrpSpPr>
            <p:cNvPr id="9" name="组合 8"/>
            <p:cNvGrpSpPr/>
            <p:nvPr userDrawn="1"/>
          </p:nvGrpSpPr>
          <p:grpSpPr>
            <a:xfrm>
              <a:off x="1323113" y="1194013"/>
              <a:ext cx="2555694" cy="4871507"/>
              <a:chOff x="1572053" y="1206663"/>
              <a:chExt cx="2555694" cy="4871507"/>
            </a:xfrm>
            <a:solidFill>
              <a:schemeClr val="bg1"/>
            </a:solidFill>
          </p:grpSpPr>
          <p:sp>
            <p:nvSpPr>
              <p:cNvPr id="11" name="矩形 10"/>
              <p:cNvSpPr/>
              <p:nvPr/>
            </p:nvSpPr>
            <p:spPr>
              <a:xfrm>
                <a:off x="3052660" y="1206664"/>
                <a:ext cx="1075087" cy="4871506"/>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0" name="矩形 9"/>
              <p:cNvSpPr/>
              <p:nvPr/>
            </p:nvSpPr>
            <p:spPr>
              <a:xfrm>
                <a:off x="1572053" y="1206663"/>
                <a:ext cx="1075087" cy="4871505"/>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5" name="矩形 4"/>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108000" tIns="900000" rIns="108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「置于底层」</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81"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sp>
        <p:nvSpPr>
          <p:cNvPr id="15" name="图片占位符 14"/>
          <p:cNvSpPr>
            <a:spLocks noGrp="1"/>
          </p:cNvSpPr>
          <p:nvPr>
            <p:ph type="pic" sz="quarter" idx="15"/>
          </p:nvPr>
        </p:nvSpPr>
        <p:spPr>
          <a:xfrm>
            <a:off x="676150" y="1125538"/>
            <a:ext cx="3814827" cy="5008562"/>
          </a:xfrm>
          <a:prstGeom prst="roundRect">
            <a:avLst>
              <a:gd name="adj" fmla="val 2153"/>
            </a:avLst>
          </a:prstGeom>
        </p:spPr>
        <p:txBody>
          <a:bodyPr/>
          <a:lstStyle/>
          <a:p>
            <a:endParaRPr lang="zh-CN" altLang="en-US" dirty="0"/>
          </a:p>
        </p:txBody>
      </p:sp>
      <p:grpSp>
        <p:nvGrpSpPr>
          <p:cNvPr id="8" name="组合 7"/>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17"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18" name="işļïḋé"/>
              <p:cNvGrpSpPr/>
              <p:nvPr/>
            </p:nvGrpSpPr>
            <p:grpSpPr>
              <a:xfrm>
                <a:off x="2866708" y="2604783"/>
                <a:ext cx="1724148" cy="1756001"/>
                <a:chOff x="4810125" y="3095626"/>
                <a:chExt cx="687388" cy="700088"/>
              </a:xfrm>
              <a:grpFill/>
            </p:grpSpPr>
            <p:sp>
              <p:nvSpPr>
                <p:cNvPr id="47"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8"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9"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0"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51"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2"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3"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4"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5"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6"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7"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8"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9"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0"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1"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2"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3"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4"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5"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6"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7"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1"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7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19" name="işḷïḍè"/>
              <p:cNvGrpSpPr/>
              <p:nvPr/>
            </p:nvGrpSpPr>
            <p:grpSpPr>
              <a:xfrm>
                <a:off x="5156287" y="2481344"/>
                <a:ext cx="4169014" cy="1469307"/>
                <a:chOff x="5722938" y="3046413"/>
                <a:chExt cx="1662113" cy="585788"/>
              </a:xfrm>
              <a:grpFill/>
            </p:grpSpPr>
            <p:sp>
              <p:nvSpPr>
                <p:cNvPr id="39"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1"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2"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3"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44"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5"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6"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20" name="isliďé"/>
              <p:cNvGrpSpPr/>
              <p:nvPr/>
            </p:nvGrpSpPr>
            <p:grpSpPr>
              <a:xfrm>
                <a:off x="5112548" y="4078071"/>
                <a:ext cx="4180976" cy="230948"/>
                <a:chOff x="5705475" y="3683001"/>
                <a:chExt cx="1666875" cy="92075"/>
              </a:xfrm>
              <a:grpFill/>
            </p:grpSpPr>
            <p:sp>
              <p:nvSpPr>
                <p:cNvPr id="21"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2"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7"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84" name="文本占位符 71"/>
          <p:cNvSpPr>
            <a:spLocks noGrp="1"/>
          </p:cNvSpPr>
          <p:nvPr userDrawn="1">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60400" y="1557337"/>
            <a:ext cx="10858500" cy="4576761"/>
          </a:xfrm>
          <a:prstGeom prst="rect">
            <a:avLst/>
          </a:prstGeo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9" name="平行四边形 78"/>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80"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81" name="组合 80"/>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83"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4" name="işļïḋé"/>
              <p:cNvGrpSpPr/>
              <p:nvPr/>
            </p:nvGrpSpPr>
            <p:grpSpPr>
              <a:xfrm>
                <a:off x="2866708" y="2604783"/>
                <a:ext cx="1724148" cy="1756001"/>
                <a:chOff x="4810125" y="3095626"/>
                <a:chExt cx="687388" cy="700088"/>
              </a:xfrm>
              <a:grpFill/>
            </p:grpSpPr>
            <p:sp>
              <p:nvSpPr>
                <p:cNvPr id="113"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7"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7"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0"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1"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2"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3"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7"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5" name="işḷïḍè"/>
              <p:cNvGrpSpPr/>
              <p:nvPr/>
            </p:nvGrpSpPr>
            <p:grpSpPr>
              <a:xfrm>
                <a:off x="5156287" y="2481344"/>
                <a:ext cx="4169014" cy="1469307"/>
                <a:chOff x="5722938" y="3046413"/>
                <a:chExt cx="1662113" cy="585788"/>
              </a:xfrm>
              <a:grpFill/>
            </p:grpSpPr>
            <p:sp>
              <p:nvSpPr>
                <p:cNvPr id="105"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9"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0"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6" name="isliďé"/>
              <p:cNvGrpSpPr/>
              <p:nvPr/>
            </p:nvGrpSpPr>
            <p:grpSpPr>
              <a:xfrm>
                <a:off x="5112548" y="4078071"/>
                <a:ext cx="4180976" cy="230948"/>
                <a:chOff x="5705475" y="3683001"/>
                <a:chExt cx="1666875" cy="92075"/>
              </a:xfrm>
              <a:grpFill/>
            </p:grpSpPr>
            <p:sp>
              <p:nvSpPr>
                <p:cNvPr id="87"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8"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103"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8"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_1">
    <p:spTree>
      <p:nvGrpSpPr>
        <p:cNvPr id="1" name=""/>
        <p:cNvGrpSpPr/>
        <p:nvPr/>
      </p:nvGrpSpPr>
      <p:grpSpPr>
        <a:xfrm>
          <a:off x="0" y="0"/>
          <a:ext cx="0" cy="0"/>
          <a:chOff x="0" y="0"/>
          <a:chExt cx="0" cy="0"/>
        </a:xfrm>
      </p:grpSpPr>
      <p:sp>
        <p:nvSpPr>
          <p:cNvPr id="142" name="图片占位符 141"/>
          <p:cNvSpPr>
            <a:spLocks noGrp="1"/>
          </p:cNvSpPr>
          <p:nvPr>
            <p:ph type="pic" sz="quarter" idx="17"/>
          </p:nvPr>
        </p:nvSpPr>
        <p:spPr>
          <a:xfrm>
            <a:off x="1200150" y="1557338"/>
            <a:ext cx="9779000" cy="3021012"/>
          </a:xfrm>
          <a:custGeom>
            <a:avLst/>
            <a:gdLst>
              <a:gd name="connsiteX0" fmla="*/ 65042 w 9779000"/>
              <a:gd name="connsiteY0" fmla="*/ 0 h 3021012"/>
              <a:gd name="connsiteX1" fmla="*/ 9713958 w 9779000"/>
              <a:gd name="connsiteY1" fmla="*/ 0 h 3021012"/>
              <a:gd name="connsiteX2" fmla="*/ 9779000 w 9779000"/>
              <a:gd name="connsiteY2" fmla="*/ 65042 h 3021012"/>
              <a:gd name="connsiteX3" fmla="*/ 9779000 w 9779000"/>
              <a:gd name="connsiteY3" fmla="*/ 2955970 h 3021012"/>
              <a:gd name="connsiteX4" fmla="*/ 9713958 w 9779000"/>
              <a:gd name="connsiteY4" fmla="*/ 3021012 h 3021012"/>
              <a:gd name="connsiteX5" fmla="*/ 65042 w 9779000"/>
              <a:gd name="connsiteY5" fmla="*/ 3021012 h 3021012"/>
              <a:gd name="connsiteX6" fmla="*/ 0 w 9779000"/>
              <a:gd name="connsiteY6" fmla="*/ 2955970 h 3021012"/>
              <a:gd name="connsiteX7" fmla="*/ 0 w 9779000"/>
              <a:gd name="connsiteY7" fmla="*/ 65042 h 3021012"/>
              <a:gd name="connsiteX8" fmla="*/ 65042 w 9779000"/>
              <a:gd name="connsiteY8" fmla="*/ 0 h 302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0" h="3021012">
                <a:moveTo>
                  <a:pt x="65042" y="0"/>
                </a:moveTo>
                <a:lnTo>
                  <a:pt x="9713958" y="0"/>
                </a:lnTo>
                <a:cubicBezTo>
                  <a:pt x="9749880" y="0"/>
                  <a:pt x="9779000" y="29120"/>
                  <a:pt x="9779000" y="65042"/>
                </a:cubicBezTo>
                <a:lnTo>
                  <a:pt x="9779000" y="2955970"/>
                </a:lnTo>
                <a:cubicBezTo>
                  <a:pt x="9779000" y="2991892"/>
                  <a:pt x="9749880" y="3021012"/>
                  <a:pt x="9713958" y="3021012"/>
                </a:cubicBezTo>
                <a:lnTo>
                  <a:pt x="65042" y="3021012"/>
                </a:lnTo>
                <a:cubicBezTo>
                  <a:pt x="29120" y="3021012"/>
                  <a:pt x="0" y="2991892"/>
                  <a:pt x="0" y="2955970"/>
                </a:cubicBezTo>
                <a:lnTo>
                  <a:pt x="0" y="65042"/>
                </a:lnTo>
                <a:cubicBezTo>
                  <a:pt x="0" y="29120"/>
                  <a:pt x="29120" y="0"/>
                  <a:pt x="65042"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_2">
    <p:spTree>
      <p:nvGrpSpPr>
        <p:cNvPr id="1" name=""/>
        <p:cNvGrpSpPr/>
        <p:nvPr/>
      </p:nvGrpSpPr>
      <p:grpSpPr>
        <a:xfrm>
          <a:off x="0" y="0"/>
          <a:ext cx="0" cy="0"/>
          <a:chOff x="0" y="0"/>
          <a:chExt cx="0" cy="0"/>
        </a:xfrm>
      </p:grpSpPr>
      <p:sp>
        <p:nvSpPr>
          <p:cNvPr id="146" name="图片占位符 145"/>
          <p:cNvSpPr>
            <a:spLocks noGrp="1"/>
          </p:cNvSpPr>
          <p:nvPr>
            <p:ph type="pic" sz="quarter" idx="18"/>
          </p:nvPr>
        </p:nvSpPr>
        <p:spPr>
          <a:xfrm>
            <a:off x="979488" y="4125914"/>
            <a:ext cx="6554360" cy="2009775"/>
          </a:xfrm>
          <a:custGeom>
            <a:avLst/>
            <a:gdLst>
              <a:gd name="connsiteX0" fmla="*/ 43270 w 6554360"/>
              <a:gd name="connsiteY0" fmla="*/ 0 h 2009775"/>
              <a:gd name="connsiteX1" fmla="*/ 6511517 w 6554360"/>
              <a:gd name="connsiteY1" fmla="*/ 0 h 2009775"/>
              <a:gd name="connsiteX2" fmla="*/ 6542114 w 6554360"/>
              <a:gd name="connsiteY2" fmla="*/ 12674 h 2009775"/>
              <a:gd name="connsiteX3" fmla="*/ 6554360 w 6554360"/>
              <a:gd name="connsiteY3" fmla="*/ 42240 h 2009775"/>
              <a:gd name="connsiteX4" fmla="*/ 6554360 w 6554360"/>
              <a:gd name="connsiteY4" fmla="*/ 1967536 h 2009775"/>
              <a:gd name="connsiteX5" fmla="*/ 6542114 w 6554360"/>
              <a:gd name="connsiteY5" fmla="*/ 1997102 h 2009775"/>
              <a:gd name="connsiteX6" fmla="*/ 6511517 w 6554360"/>
              <a:gd name="connsiteY6" fmla="*/ 2009775 h 2009775"/>
              <a:gd name="connsiteX7" fmla="*/ 43270 w 6554360"/>
              <a:gd name="connsiteY7" fmla="*/ 2009775 h 2009775"/>
              <a:gd name="connsiteX8" fmla="*/ 0 w 6554360"/>
              <a:gd name="connsiteY8" fmla="*/ 1966505 h 2009775"/>
              <a:gd name="connsiteX9" fmla="*/ 0 w 6554360"/>
              <a:gd name="connsiteY9" fmla="*/ 43270 h 2009775"/>
              <a:gd name="connsiteX10" fmla="*/ 43270 w 6554360"/>
              <a:gd name="connsiteY10" fmla="*/ 0 h 200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4360" h="2009775">
                <a:moveTo>
                  <a:pt x="43270" y="0"/>
                </a:moveTo>
                <a:lnTo>
                  <a:pt x="6511517" y="0"/>
                </a:lnTo>
                <a:cubicBezTo>
                  <a:pt x="6523466" y="0"/>
                  <a:pt x="6534283" y="4843"/>
                  <a:pt x="6542114" y="12674"/>
                </a:cubicBezTo>
                <a:lnTo>
                  <a:pt x="6554360" y="42240"/>
                </a:lnTo>
                <a:lnTo>
                  <a:pt x="6554360" y="1967536"/>
                </a:lnTo>
                <a:lnTo>
                  <a:pt x="6542114" y="1997102"/>
                </a:lnTo>
                <a:cubicBezTo>
                  <a:pt x="6534283" y="2004932"/>
                  <a:pt x="6523466" y="2009775"/>
                  <a:pt x="6511517" y="2009775"/>
                </a:cubicBezTo>
                <a:lnTo>
                  <a:pt x="43270" y="2009775"/>
                </a:lnTo>
                <a:cubicBezTo>
                  <a:pt x="19373" y="2009775"/>
                  <a:pt x="0" y="1990402"/>
                  <a:pt x="0" y="1966505"/>
                </a:cubicBezTo>
                <a:lnTo>
                  <a:pt x="0" y="43270"/>
                </a:lnTo>
                <a:cubicBezTo>
                  <a:pt x="0" y="19373"/>
                  <a:pt x="19373" y="0"/>
                  <a:pt x="43270" y="0"/>
                </a:cubicBezTo>
                <a:close/>
              </a:path>
            </a:pathLst>
          </a:custGeom>
        </p:spPr>
        <p:txBody>
          <a:bodyPr wrap="square">
            <a:noAutofit/>
          </a:bodyPr>
          <a:lstStyle/>
          <a:p>
            <a:endParaRPr lang="zh-CN" altLang="en-US"/>
          </a:p>
        </p:txBody>
      </p:sp>
      <p:sp>
        <p:nvSpPr>
          <p:cNvPr id="145" name="图片占位符 144"/>
          <p:cNvSpPr>
            <a:spLocks noGrp="1"/>
          </p:cNvSpPr>
          <p:nvPr>
            <p:ph type="pic" sz="quarter" idx="17"/>
          </p:nvPr>
        </p:nvSpPr>
        <p:spPr>
          <a:xfrm>
            <a:off x="4665664" y="1557819"/>
            <a:ext cx="6540203" cy="2020406"/>
          </a:xfrm>
          <a:custGeom>
            <a:avLst/>
            <a:gdLst>
              <a:gd name="connsiteX0" fmla="*/ 42349 w 6540203"/>
              <a:gd name="connsiteY0" fmla="*/ 0 h 2020406"/>
              <a:gd name="connsiteX1" fmla="*/ 6498151 w 6540203"/>
              <a:gd name="connsiteY1" fmla="*/ 0 h 2020406"/>
              <a:gd name="connsiteX2" fmla="*/ 6527756 w 6540203"/>
              <a:gd name="connsiteY2" fmla="*/ 12263 h 2020406"/>
              <a:gd name="connsiteX3" fmla="*/ 6540203 w 6540203"/>
              <a:gd name="connsiteY3" fmla="*/ 42312 h 2020406"/>
              <a:gd name="connsiteX4" fmla="*/ 6540203 w 6540203"/>
              <a:gd name="connsiteY4" fmla="*/ 1977613 h 2020406"/>
              <a:gd name="connsiteX5" fmla="*/ 6527756 w 6540203"/>
              <a:gd name="connsiteY5" fmla="*/ 2007662 h 2020406"/>
              <a:gd name="connsiteX6" fmla="*/ 6496990 w 6540203"/>
              <a:gd name="connsiteY6" fmla="*/ 2020406 h 2020406"/>
              <a:gd name="connsiteX7" fmla="*/ 43510 w 6540203"/>
              <a:gd name="connsiteY7" fmla="*/ 2020406 h 2020406"/>
              <a:gd name="connsiteX8" fmla="*/ 0 w 6540203"/>
              <a:gd name="connsiteY8" fmla="*/ 1976896 h 2020406"/>
              <a:gd name="connsiteX9" fmla="*/ 0 w 6540203"/>
              <a:gd name="connsiteY9" fmla="*/ 43029 h 2020406"/>
              <a:gd name="connsiteX10" fmla="*/ 12744 w 6540203"/>
              <a:gd name="connsiteY10" fmla="*/ 12263 h 20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203" h="2020406">
                <a:moveTo>
                  <a:pt x="42349" y="0"/>
                </a:moveTo>
                <a:lnTo>
                  <a:pt x="6498151" y="0"/>
                </a:lnTo>
                <a:lnTo>
                  <a:pt x="6527756" y="12263"/>
                </a:lnTo>
                <a:lnTo>
                  <a:pt x="6540203" y="42312"/>
                </a:lnTo>
                <a:lnTo>
                  <a:pt x="6540203" y="1977613"/>
                </a:lnTo>
                <a:lnTo>
                  <a:pt x="6527756" y="2007662"/>
                </a:lnTo>
                <a:cubicBezTo>
                  <a:pt x="6519883" y="2015536"/>
                  <a:pt x="6509005" y="2020406"/>
                  <a:pt x="6496990" y="2020406"/>
                </a:cubicBezTo>
                <a:lnTo>
                  <a:pt x="43510" y="2020406"/>
                </a:lnTo>
                <a:cubicBezTo>
                  <a:pt x="19480" y="2020406"/>
                  <a:pt x="0" y="2000926"/>
                  <a:pt x="0" y="1976896"/>
                </a:cubicBezTo>
                <a:lnTo>
                  <a:pt x="0" y="43029"/>
                </a:lnTo>
                <a:cubicBezTo>
                  <a:pt x="0" y="31014"/>
                  <a:pt x="4870" y="20137"/>
                  <a:pt x="12744" y="12263"/>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_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0" y="1959161"/>
            <a:ext cx="3720263" cy="3193007"/>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işļïḋé"/>
          <p:cNvGrpSpPr/>
          <p:nvPr userDrawn="1"/>
        </p:nvGrpSpPr>
        <p:grpSpPr>
          <a:xfrm>
            <a:off x="8063200" y="3566334"/>
            <a:ext cx="5461474" cy="5562365"/>
            <a:chOff x="4810125" y="3095626"/>
            <a:chExt cx="687388" cy="700088"/>
          </a:xfrm>
          <a:solidFill>
            <a:schemeClr val="bg2">
              <a:alpha val="35000"/>
            </a:schemeClr>
          </a:solidFill>
        </p:grpSpPr>
        <p:sp>
          <p:nvSpPr>
            <p:cNvPr id="8"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5"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6"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7"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8"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9"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1"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Sḷíḍ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116D-CE5F-4888-8D51-6EEBF43B27D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879B-C656-49A3-9152-FB05D1AEECAE}" type="slidenum">
              <a:rPr lang="zh-CN" altLang="en-US" smtClean="0"/>
            </a:fld>
            <a:endParaRPr lang="zh-CN" altLang="en-US"/>
          </a:p>
        </p:txBody>
      </p:sp>
      <p:sp>
        <p:nvSpPr>
          <p:cNvPr id="44"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45"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圆角 150"/>
          <p:cNvSpPr/>
          <p:nvPr/>
        </p:nvSpPr>
        <p:spPr>
          <a:xfrm>
            <a:off x="1390329" y="770693"/>
            <a:ext cx="9398643"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0" name="矩形: 圆角 149"/>
          <p:cNvSpPr/>
          <p:nvPr/>
        </p:nvSpPr>
        <p:spPr>
          <a:xfrm>
            <a:off x="950491" y="885691"/>
            <a:ext cx="10278319" cy="3174172"/>
          </a:xfrm>
          <a:prstGeom prst="roundRect">
            <a:avLst>
              <a:gd name="adj" fmla="val 2053"/>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标题 15"/>
          <p:cNvSpPr>
            <a:spLocks noGrp="1"/>
          </p:cNvSpPr>
          <p:nvPr>
            <p:ph type="ctrTitle"/>
          </p:nvPr>
        </p:nvSpPr>
        <p:spPr>
          <a:xfrm>
            <a:off x="4318000" y="4776945"/>
            <a:ext cx="3556000" cy="553720"/>
          </a:xfrm>
        </p:spPr>
        <p:txBody>
          <a:bodyPr/>
          <a:lstStyle/>
          <a:p>
            <a:pPr algn="ctr"/>
            <a:r>
              <a:rPr smtClean="0">
                <a:latin typeface="+mn-ea"/>
                <a:sym typeface="+mn-ea"/>
              </a:rPr>
              <a:t>系统时钟和串口</a:t>
            </a:r>
            <a:endParaRPr dirty="0"/>
          </a:p>
        </p:txBody>
      </p:sp>
      <p:pic>
        <p:nvPicPr>
          <p:cNvPr id="15" name="图片占位符 14"/>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t="22530" b="22530"/>
          <a:stretch>
            <a:fillRect/>
          </a:stretch>
        </p:blipFill>
        <p:spPr/>
      </p:pic>
      <p:grpSp>
        <p:nvGrpSpPr>
          <p:cNvPr id="1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860767" y="1520825"/>
            <a:ext cx="2543492" cy="740152"/>
            <a:chOff x="2866708" y="2481344"/>
            <a:chExt cx="6458593" cy="1879440"/>
          </a:xfrm>
          <a:solidFill>
            <a:schemeClr val="bg1"/>
          </a:solidFill>
        </p:grpSpPr>
        <p:grpSp>
          <p:nvGrpSpPr>
            <p:cNvPr id="20" name="ïSļïdè"/>
            <p:cNvGrpSpPr/>
            <p:nvPr/>
          </p:nvGrpSpPr>
          <p:grpSpPr>
            <a:xfrm>
              <a:off x="2866708" y="2604783"/>
              <a:ext cx="1724148" cy="1756001"/>
              <a:chOff x="4810125" y="3095626"/>
              <a:chExt cx="687388" cy="700088"/>
            </a:xfrm>
            <a:grpFill/>
          </p:grpSpPr>
          <p:sp>
            <p:nvSpPr>
              <p:cNvPr id="49"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7"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9"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0"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1"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1" name="íśľïďê"/>
            <p:cNvGrpSpPr/>
            <p:nvPr/>
          </p:nvGrpSpPr>
          <p:grpSpPr>
            <a:xfrm>
              <a:off x="5156287" y="2481344"/>
              <a:ext cx="4169014" cy="1469307"/>
              <a:chOff x="5722938" y="3046413"/>
              <a:chExt cx="1662113" cy="585788"/>
            </a:xfrm>
            <a:grpFill/>
          </p:grpSpPr>
          <p:sp>
            <p:nvSpPr>
              <p:cNvPr id="41"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6"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2" name="ïṩ1îḑé"/>
            <p:cNvGrpSpPr/>
            <p:nvPr/>
          </p:nvGrpSpPr>
          <p:grpSpPr>
            <a:xfrm>
              <a:off x="5112548" y="4078071"/>
              <a:ext cx="4180976" cy="230948"/>
              <a:chOff x="5705475" y="3683001"/>
              <a:chExt cx="1666875" cy="92075"/>
            </a:xfrm>
            <a:grpFill/>
          </p:grpSpPr>
          <p:sp>
            <p:nvSpPr>
              <p:cNvPr id="23"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îṥlïďé"/>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8"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0"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íṩḻïḍè"/>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4"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5"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6"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8"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9"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83" name="副标题 16"/>
          <p:cNvSpPr txBox="1"/>
          <p:nvPr/>
        </p:nvSpPr>
        <p:spPr>
          <a:xfrm>
            <a:off x="5359400" y="5520690"/>
            <a:ext cx="1371600" cy="332105"/>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lang="zh-CN" altLang="en-US" smtClean="0">
                <a:solidFill>
                  <a:schemeClr val="accent1">
                    <a:lumMod val="60000"/>
                    <a:lumOff val="40000"/>
                  </a:schemeClr>
                </a:solidFill>
              </a:rPr>
              <a:t>主讲人：陈凯</a:t>
            </a:r>
            <a:endParaRPr dirty="0" smtClean="0">
              <a:solidFill>
                <a:schemeClr val="accent1">
                  <a:lumMod val="60000"/>
                  <a:lumOff val="40000"/>
                </a:schemeClr>
              </a:solidFill>
            </a:endParaRPr>
          </a:p>
        </p:txBody>
      </p:sp>
      <p:sp>
        <p:nvSpPr>
          <p:cNvPr id="2" name="副标题 16"/>
          <p:cNvSpPr txBox="1"/>
          <p:nvPr/>
        </p:nvSpPr>
        <p:spPr>
          <a:xfrm>
            <a:off x="4354830" y="6113780"/>
            <a:ext cx="4101465" cy="332105"/>
          </a:xfrm>
          <a:prstGeom prst="rect">
            <a:avLst/>
          </a:prstGeom>
          <a:noFill/>
        </p:spPr>
        <p:txBody>
          <a:bodyPr vert="horz" wrap="squar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smtClean="0">
                <a:solidFill>
                  <a:schemeClr val="accent1">
                    <a:lumMod val="60000"/>
                    <a:lumOff val="40000"/>
                  </a:schemeClr>
                </a:solidFill>
                <a:sym typeface="+mn-ea"/>
              </a:rPr>
              <a:t>硬件平台：MSP430FR6989 LaunchPad</a:t>
            </a:r>
            <a:endParaRPr dirty="0" smtClean="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串口发送与接受</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TX</a:t>
              </a:r>
              <a:r>
                <a:rPr lang="zh-CN" sz="2000" dirty="0">
                  <a:latin typeface="Times New Roman" panose="02020603050405020304" charset="0"/>
                  <a:ea typeface="宋体" panose="02010600030101010101" pitchFamily="2" charset="-122"/>
                  <a:cs typeface="Times New Roman" panose="02020603050405020304" charset="0"/>
                  <a:sym typeface="+mn-lt"/>
                </a:rPr>
                <a:t>）：一般使用轮询发送。寄存器：UCAx</a:t>
              </a:r>
              <a:r>
                <a:rPr lang="en-US" altLang="zh-CN" sz="2000" dirty="0">
                  <a:latin typeface="Times New Roman" panose="02020603050405020304" charset="0"/>
                  <a:ea typeface="宋体" panose="02010600030101010101" pitchFamily="2" charset="-122"/>
                  <a:cs typeface="Times New Roman" panose="02020603050405020304" charset="0"/>
                  <a:sym typeface="+mn-lt"/>
                </a:rPr>
                <a:t>T</a:t>
              </a:r>
              <a:r>
                <a:rPr lang="zh-CN" sz="2000" dirty="0">
                  <a:latin typeface="Times New Roman" panose="02020603050405020304" charset="0"/>
                  <a:ea typeface="宋体" panose="02010600030101010101" pitchFamily="2" charset="-122"/>
                  <a:cs typeface="Times New Roman" panose="02020603050405020304" charset="0"/>
                  <a:sym typeface="+mn-lt"/>
                </a:rPr>
                <a:t>XBUF</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接受（</a:t>
              </a:r>
              <a:r>
                <a:rPr lang="en-US" altLang="zh-CN" sz="2000" dirty="0">
                  <a:latin typeface="Times New Roman" panose="02020603050405020304" charset="0"/>
                  <a:ea typeface="宋体" panose="02010600030101010101" pitchFamily="2" charset="-122"/>
                  <a:cs typeface="Times New Roman" panose="02020603050405020304" charset="0"/>
                  <a:sym typeface="+mn-lt"/>
                </a:rPr>
                <a:t>RX</a:t>
              </a:r>
              <a:r>
                <a:rPr lang="zh-CN" sz="2000" dirty="0">
                  <a:latin typeface="Times New Roman" panose="02020603050405020304" charset="0"/>
                  <a:ea typeface="宋体" panose="02010600030101010101" pitchFamily="2" charset="-122"/>
                  <a:cs typeface="Times New Roman" panose="02020603050405020304" charset="0"/>
                  <a:sym typeface="+mn-lt"/>
                </a:rPr>
                <a:t>）：一般使用中断接受。</a:t>
              </a:r>
              <a:r>
                <a:rPr lang="zh-CN" sz="2000" dirty="0">
                  <a:latin typeface="Times New Roman" panose="02020603050405020304" charset="0"/>
                  <a:ea typeface="宋体" panose="02010600030101010101" pitchFamily="2" charset="-122"/>
                  <a:cs typeface="Times New Roman" panose="02020603050405020304" charset="0"/>
                  <a:sym typeface="+mn-lt"/>
                </a:rPr>
                <a:t>寄存器：UCAxRXBUF</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中断</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中断：CPU在处理某一事件A时，发生的另外某一事件B请求CPU去处理（产生了中断），随后CPU暂时中断当前正在执行的任务，去对事件B进行处理，CPU处理完事件B后再返回之前中断的位置继续执行原来的事件A，这一过程总称为中断。</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4448810" y="3462020"/>
            <a:ext cx="3295650" cy="2305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中断向量</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013450" y="1567180"/>
            <a:ext cx="5530215"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403225" y="1125220"/>
            <a:ext cx="5286375" cy="5172075"/>
          </a:xfrm>
          <a:prstGeom prst="rect">
            <a:avLst/>
          </a:prstGeom>
        </p:spPr>
      </p:pic>
      <p:pic>
        <p:nvPicPr>
          <p:cNvPr id="4" name="图片 3"/>
          <p:cNvPicPr>
            <a:picLocks noChangeAspect="1"/>
          </p:cNvPicPr>
          <p:nvPr/>
        </p:nvPicPr>
        <p:blipFill>
          <a:blip r:embed="rId2"/>
          <a:stretch>
            <a:fillRect/>
          </a:stretch>
        </p:blipFill>
        <p:spPr>
          <a:xfrm>
            <a:off x="7045325" y="2589530"/>
            <a:ext cx="3467100" cy="962025"/>
          </a:xfrm>
          <a:prstGeom prst="rect">
            <a:avLst/>
          </a:prstGeom>
        </p:spPr>
      </p:pic>
      <p:sp>
        <p:nvSpPr>
          <p:cNvPr id="5" name="文本框 4"/>
          <p:cNvSpPr txBox="1"/>
          <p:nvPr/>
        </p:nvSpPr>
        <p:spPr>
          <a:xfrm>
            <a:off x="6294120" y="1907540"/>
            <a:ext cx="2722880" cy="398780"/>
          </a:xfrm>
          <a:prstGeom prst="rect">
            <a:avLst/>
          </a:prstGeom>
          <a:noFill/>
        </p:spPr>
        <p:txBody>
          <a:bodyPr wrap="non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MSP430</a:t>
            </a:r>
            <a:r>
              <a:rPr lang="zh-CN" altLang="en-US" sz="2000">
                <a:latin typeface="宋体" panose="02010600030101010101" pitchFamily="2" charset="-122"/>
                <a:ea typeface="宋体" panose="02010600030101010101" pitchFamily="2" charset="-122"/>
                <a:cs typeface="宋体" panose="02010600030101010101" pitchFamily="2" charset="-122"/>
              </a:rPr>
              <a:t>中断函数的格式</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6417310" y="4454525"/>
            <a:ext cx="499808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__even_in_range函数</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使用__even_in_range 的好处是可以生成效率比较高的代码，在判断多中断源的中断的来源时可以使用此函数。</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练习</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练习</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：短按按键</a:t>
              </a:r>
              <a:r>
                <a:rPr lang="en-US" altLang="zh-CN" sz="2000" dirty="0">
                  <a:latin typeface="Times New Roman" panose="02020603050405020304" charset="0"/>
                  <a:ea typeface="宋体" panose="02010600030101010101" pitchFamily="2" charset="-122"/>
                  <a:cs typeface="Times New Roman" panose="02020603050405020304" charset="0"/>
                  <a:sym typeface="+mn-lt"/>
                </a:rPr>
                <a:t>S1</a:t>
              </a:r>
              <a:r>
                <a:rPr lang="zh-CN" altLang="en-US" sz="2000" dirty="0">
                  <a:latin typeface="Times New Roman" panose="02020603050405020304" charset="0"/>
                  <a:ea typeface="宋体" panose="02010600030101010101" pitchFamily="2" charset="-122"/>
                  <a:cs typeface="Times New Roman" panose="02020603050405020304" charset="0"/>
                  <a:sym typeface="+mn-lt"/>
                </a:rPr>
                <a:t>，给串口发送消息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“Press S1 button!”</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，并且转换</a:t>
              </a:r>
              <a:r>
                <a:rPr lang="en-US" altLang="zh-CN" sz="2000" dirty="0">
                  <a:latin typeface="Times New Roman" panose="02020603050405020304" charset="0"/>
                  <a:ea typeface="宋体" panose="02010600030101010101" pitchFamily="2" charset="-122"/>
                  <a:cs typeface="Times New Roman" panose="02020603050405020304" charset="0"/>
                  <a:sym typeface="+mn-lt"/>
                </a:rPr>
                <a:t>LED</a:t>
              </a:r>
              <a:r>
                <a:rPr lang="zh-CN" altLang="en-US" sz="2000" dirty="0">
                  <a:latin typeface="Times New Roman" panose="02020603050405020304" charset="0"/>
                  <a:ea typeface="宋体" panose="02010600030101010101" pitchFamily="2" charset="-122"/>
                  <a:cs typeface="Times New Roman" panose="02020603050405020304" charset="0"/>
                  <a:sym typeface="+mn-lt"/>
                </a:rPr>
                <a:t>状态，两个</a:t>
              </a:r>
              <a:r>
                <a:rPr lang="en-US" altLang="zh-CN" sz="2000" dirty="0">
                  <a:latin typeface="Times New Roman" panose="02020603050405020304" charset="0"/>
                  <a:ea typeface="宋体" panose="02010600030101010101" pitchFamily="2" charset="-122"/>
                  <a:cs typeface="Times New Roman" panose="02020603050405020304" charset="0"/>
                  <a:sym typeface="+mn-lt"/>
                </a:rPr>
                <a:t>LED</a:t>
              </a:r>
              <a:r>
                <a:rPr lang="zh-CN" altLang="en-US" sz="2000" dirty="0">
                  <a:latin typeface="Times New Roman" panose="02020603050405020304" charset="0"/>
                  <a:ea typeface="宋体" panose="02010600030101010101" pitchFamily="2" charset="-122"/>
                  <a:cs typeface="Times New Roman" panose="02020603050405020304" charset="0"/>
                  <a:sym typeface="+mn-lt"/>
                </a:rPr>
                <a:t>组成四种状态，依次是</a:t>
              </a:r>
              <a:r>
                <a:rPr lang="en-US" altLang="zh-CN" sz="2000" dirty="0">
                  <a:latin typeface="Times New Roman" panose="02020603050405020304" charset="0"/>
                  <a:ea typeface="宋体" panose="02010600030101010101" pitchFamily="2" charset="-122"/>
                  <a:cs typeface="Times New Roman" panose="02020603050405020304" charset="0"/>
                  <a:sym typeface="+mn-lt"/>
                </a:rPr>
                <a:t>00,01,11,10</a:t>
              </a:r>
              <a:r>
                <a:rPr lang="zh-CN" altLang="en-US" sz="2000" dirty="0">
                  <a:latin typeface="Times New Roman" panose="02020603050405020304" charset="0"/>
                  <a:ea typeface="宋体" panose="02010600030101010101" pitchFamily="2" charset="-122"/>
                  <a:cs typeface="Times New Roman" panose="02020603050405020304" charset="0"/>
                  <a:sym typeface="+mn-lt"/>
                </a:rPr>
                <a:t>。编写串口接受字符串程序，使用串口调试助手给</a:t>
              </a:r>
              <a:r>
                <a:rPr lang="en-US" altLang="zh-CN" sz="2000" dirty="0">
                  <a:latin typeface="Times New Roman" panose="02020603050405020304" charset="0"/>
                  <a:ea typeface="宋体" panose="02010600030101010101" pitchFamily="2" charset="-122"/>
                  <a:cs typeface="Times New Roman" panose="02020603050405020304" charset="0"/>
                  <a:sym typeface="+mn-lt"/>
                </a:rPr>
                <a:t>MSP430</a:t>
              </a:r>
              <a:r>
                <a:rPr lang="zh-CN" altLang="en-US"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“led1on”</a:t>
              </a:r>
              <a:r>
                <a:rPr lang="zh-CN" altLang="en-US" sz="2000" dirty="0">
                  <a:latin typeface="Times New Roman" panose="02020603050405020304" charset="0"/>
                  <a:ea typeface="宋体" panose="02010600030101010101" pitchFamily="2" charset="-122"/>
                  <a:cs typeface="Times New Roman" panose="02020603050405020304" charset="0"/>
                  <a:sym typeface="+mn-lt"/>
                </a:rPr>
                <a:t>打开</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turned on successfully!”</a:t>
              </a:r>
              <a:r>
                <a:rPr lang="zh-CN" altLang="en-US" sz="2000" dirty="0">
                  <a:latin typeface="Times New Roman" panose="02020603050405020304" charset="0"/>
                  <a:ea typeface="宋体" panose="02010600030101010101" pitchFamily="2" charset="-122"/>
                  <a:cs typeface="Times New Roman" panose="02020603050405020304" charset="0"/>
                  <a:sym typeface="+mn-lt"/>
                </a:rPr>
                <a:t>，如果</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是已经被打开回复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has been turned on!”</a:t>
              </a:r>
              <a:r>
                <a:rPr lang="zh-CN" altLang="en-US"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r>
                <a:rPr lang="en-US" altLang="zh-CN" sz="2000" dirty="0">
                  <a:latin typeface="Times New Roman" panose="02020603050405020304" charset="0"/>
                  <a:ea typeface="宋体" panose="02010600030101010101" pitchFamily="2" charset="-122"/>
                  <a:cs typeface="Times New Roman" panose="02020603050405020304" charset="0"/>
                  <a:sym typeface="+mn-lt"/>
                </a:rPr>
                <a:t>led1off</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r>
                <a:rPr lang="zh-CN" altLang="en-US" sz="2000" dirty="0">
                  <a:latin typeface="Times New Roman" panose="02020603050405020304" charset="0"/>
                  <a:ea typeface="宋体" panose="02010600030101010101" pitchFamily="2" charset="-122"/>
                  <a:cs typeface="Times New Roman" panose="02020603050405020304" charset="0"/>
                  <a:sym typeface="+mn-lt"/>
                </a:rPr>
                <a:t>关闭</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 turned off successfully!”</a:t>
              </a:r>
              <a:r>
                <a:rPr lang="zh-CN" altLang="en-US" sz="2000" dirty="0">
                  <a:latin typeface="Times New Roman" panose="02020603050405020304" charset="0"/>
                  <a:ea typeface="宋体" panose="02010600030101010101" pitchFamily="2" charset="-122"/>
                  <a:cs typeface="Times New Roman" panose="02020603050405020304" charset="0"/>
                  <a:sym typeface="+mn-lt"/>
                </a:rPr>
                <a:t>，如果</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是已经被打开回复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has been turned off!”</a:t>
              </a:r>
              <a:r>
                <a:rPr lang="zh-CN" altLang="en-US" sz="2000" dirty="0">
                  <a:latin typeface="Times New Roman" panose="02020603050405020304" charset="0"/>
                  <a:ea typeface="宋体" panose="02010600030101010101" pitchFamily="2" charset="-122"/>
                  <a:cs typeface="Times New Roman" panose="02020603050405020304" charset="0"/>
                  <a:sym typeface="+mn-lt"/>
                </a:rPr>
                <a:t>。</a:t>
              </a: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回复的数据都要加换行符</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endParaRPr lang="en-US" alt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系统时钟为</a:t>
              </a:r>
              <a:r>
                <a:rPr lang="en-US" altLang="zh-CN" sz="2000" dirty="0">
                  <a:latin typeface="Times New Roman" panose="02020603050405020304" charset="0"/>
                  <a:ea typeface="宋体" panose="02010600030101010101" pitchFamily="2" charset="-122"/>
                  <a:cs typeface="Times New Roman" panose="02020603050405020304" charset="0"/>
                  <a:sym typeface="+mn-lt"/>
                </a:rPr>
                <a:t>8M</a:t>
              </a:r>
              <a:r>
                <a:rPr lang="zh-CN" altLang="en-US" sz="2000" dirty="0">
                  <a:latin typeface="Times New Roman" panose="02020603050405020304" charset="0"/>
                  <a:ea typeface="宋体" panose="02010600030101010101" pitchFamily="2" charset="-122"/>
                  <a:cs typeface="Times New Roman" panose="02020603050405020304" charset="0"/>
                  <a:sym typeface="+mn-lt"/>
                </a:rPr>
                <a:t>，串口波特率</a:t>
              </a:r>
              <a:r>
                <a:rPr lang="en-US" altLang="zh-CN" sz="2000" dirty="0">
                  <a:latin typeface="Times New Roman" panose="02020603050405020304" charset="0"/>
                  <a:ea typeface="宋体" panose="02010600030101010101" pitchFamily="2" charset="-122"/>
                  <a:cs typeface="Times New Roman" panose="02020603050405020304" charset="0"/>
                  <a:sym typeface="+mn-lt"/>
                </a:rPr>
                <a:t>9600</a:t>
              </a:r>
              <a:r>
                <a:rPr lang="zh-CN" altLang="en-US" sz="2000" dirty="0">
                  <a:latin typeface="Times New Roman" panose="02020603050405020304" charset="0"/>
                  <a:ea typeface="宋体" panose="02010600030101010101" pitchFamily="2" charset="-122"/>
                  <a:cs typeface="Times New Roman" panose="02020603050405020304" charset="0"/>
                  <a:sym typeface="+mn-lt"/>
                </a:rPr>
                <a:t>，数据位</a:t>
              </a:r>
              <a:r>
                <a:rPr lang="en-US" altLang="zh-CN" sz="2000" dirty="0">
                  <a:latin typeface="Times New Roman" panose="02020603050405020304" charset="0"/>
                  <a:ea typeface="宋体" panose="02010600030101010101" pitchFamily="2" charset="-122"/>
                  <a:cs typeface="Times New Roman" panose="02020603050405020304" charset="0"/>
                  <a:sym typeface="+mn-lt"/>
                </a:rPr>
                <a:t>8</a:t>
              </a:r>
              <a:r>
                <a:rPr lang="zh-CN" altLang="en-US" sz="2000" dirty="0">
                  <a:latin typeface="Times New Roman" panose="02020603050405020304" charset="0"/>
                  <a:ea typeface="宋体" panose="02010600030101010101" pitchFamily="2" charset="-122"/>
                  <a:cs typeface="Times New Roman" panose="02020603050405020304" charset="0"/>
                  <a:sym typeface="+mn-lt"/>
                </a:rPr>
                <a:t>位，停止位</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位，无校验位。</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练习</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67180"/>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练习</a:t>
              </a:r>
              <a:r>
                <a:rPr lang="en-US" sz="2000" dirty="0">
                  <a:latin typeface="Times New Roman" panose="02020603050405020304" charset="0"/>
                  <a:ea typeface="宋体" panose="02010600030101010101" pitchFamily="2" charset="-122"/>
                  <a:cs typeface="Times New Roman" panose="02020603050405020304" charset="0"/>
                  <a:sym typeface="+mn-lt"/>
                </a:rPr>
                <a:t>2</a:t>
              </a:r>
              <a:r>
                <a:rPr lang="zh-CN" altLang="en-US" sz="2000" dirty="0">
                  <a:latin typeface="Times New Roman" panose="02020603050405020304" charset="0"/>
                  <a:ea typeface="宋体" panose="02010600030101010101" pitchFamily="2" charset="-122"/>
                  <a:cs typeface="Times New Roman" panose="02020603050405020304" charset="0"/>
                  <a:sym typeface="+mn-lt"/>
                </a:rPr>
                <a:t>：按键计数器。按下</a:t>
              </a:r>
              <a:r>
                <a:rPr lang="en-US" altLang="zh-CN" sz="2000" dirty="0">
                  <a:latin typeface="Times New Roman" panose="02020603050405020304" charset="0"/>
                  <a:ea typeface="宋体" panose="02010600030101010101" pitchFamily="2" charset="-122"/>
                  <a:cs typeface="Times New Roman" panose="02020603050405020304" charset="0"/>
                  <a:sym typeface="+mn-lt"/>
                </a:rPr>
                <a:t>n</a:t>
              </a:r>
              <a:r>
                <a:rPr lang="zh-CN" altLang="en-US" sz="2000" dirty="0">
                  <a:latin typeface="Times New Roman" panose="02020603050405020304" charset="0"/>
                  <a:ea typeface="宋体" panose="02010600030101010101" pitchFamily="2" charset="-122"/>
                  <a:cs typeface="Times New Roman" panose="02020603050405020304" charset="0"/>
                  <a:sym typeface="+mn-lt"/>
                </a:rPr>
                <a:t>次按键</a:t>
              </a:r>
              <a:r>
                <a:rPr lang="en-US" altLang="zh-CN" sz="2000" dirty="0">
                  <a:latin typeface="Times New Roman" panose="02020603050405020304" charset="0"/>
                  <a:ea typeface="宋体" panose="02010600030101010101" pitchFamily="2" charset="-122"/>
                  <a:cs typeface="Times New Roman" panose="02020603050405020304" charset="0"/>
                  <a:sym typeface="+mn-lt"/>
                </a:rPr>
                <a:t>S1</a:t>
              </a:r>
              <a:r>
                <a:rPr lang="zh-CN" altLang="en-US" sz="2000" dirty="0">
                  <a:latin typeface="Times New Roman" panose="02020603050405020304" charset="0"/>
                  <a:ea typeface="宋体" panose="02010600030101010101" pitchFamily="2" charset="-122"/>
                  <a:cs typeface="Times New Roman" panose="02020603050405020304" charset="0"/>
                  <a:sym typeface="+mn-lt"/>
                </a:rPr>
                <a:t>，然后按下</a:t>
              </a:r>
              <a:r>
                <a:rPr lang="en-US" altLang="zh-CN" sz="2000" dirty="0">
                  <a:latin typeface="Times New Roman" panose="02020603050405020304" charset="0"/>
                  <a:ea typeface="宋体" panose="02010600030101010101" pitchFamily="2" charset="-122"/>
                  <a:cs typeface="Times New Roman" panose="02020603050405020304" charset="0"/>
                  <a:sym typeface="+mn-lt"/>
                </a:rPr>
                <a:t>S2</a:t>
              </a:r>
              <a:r>
                <a:rPr lang="zh-CN" altLang="en-US" sz="2000" dirty="0">
                  <a:latin typeface="Times New Roman" panose="02020603050405020304" charset="0"/>
                  <a:ea typeface="宋体" panose="02010600030101010101" pitchFamily="2" charset="-122"/>
                  <a:cs typeface="Times New Roman" panose="02020603050405020304" charset="0"/>
                  <a:sym typeface="+mn-lt"/>
                </a:rPr>
                <a:t>，通过串口发送消息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“Press button S1 n times!”</a:t>
              </a:r>
              <a:r>
                <a:rPr lang="zh-CN" altLang="en-US" sz="2000" dirty="0">
                  <a:latin typeface="Times New Roman" panose="02020603050405020304" charset="0"/>
                  <a:ea typeface="宋体" panose="02010600030101010101" pitchFamily="2" charset="-122"/>
                  <a:cs typeface="Times New Roman" panose="02020603050405020304" charset="0"/>
                  <a:sym typeface="+mn-lt"/>
                </a:rPr>
                <a:t>，</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相应闪烁</a:t>
              </a:r>
              <a:r>
                <a:rPr lang="en-US" altLang="zh-CN" sz="2000" dirty="0">
                  <a:latin typeface="Times New Roman" panose="02020603050405020304" charset="0"/>
                  <a:ea typeface="宋体" panose="02010600030101010101" pitchFamily="2" charset="-122"/>
                  <a:cs typeface="Times New Roman" panose="02020603050405020304" charset="0"/>
                  <a:sym typeface="+mn-lt"/>
                </a:rPr>
                <a:t>n</a:t>
              </a:r>
              <a:r>
                <a:rPr lang="zh-CN" altLang="en-US" sz="2000" dirty="0">
                  <a:latin typeface="Times New Roman" panose="02020603050405020304" charset="0"/>
                  <a:ea typeface="宋体" panose="02010600030101010101" pitchFamily="2" charset="-122"/>
                  <a:cs typeface="Times New Roman" panose="02020603050405020304" charset="0"/>
                  <a:sym typeface="+mn-lt"/>
                </a:rPr>
                <a:t>次，闪烁间隔为</a:t>
              </a:r>
              <a:r>
                <a:rPr lang="en-US" altLang="zh-CN" sz="2000" dirty="0">
                  <a:latin typeface="Times New Roman" panose="02020603050405020304" charset="0"/>
                  <a:ea typeface="宋体" panose="02010600030101010101" pitchFamily="2" charset="-122"/>
                  <a:cs typeface="Times New Roman" panose="02020603050405020304" charset="0"/>
                  <a:sym typeface="+mn-lt"/>
                </a:rPr>
                <a:t>0.5</a:t>
              </a:r>
              <a:r>
                <a:rPr lang="zh-CN" altLang="en-US" sz="2000" dirty="0">
                  <a:latin typeface="Times New Roman" panose="02020603050405020304" charset="0"/>
                  <a:ea typeface="宋体" panose="02010600030101010101" pitchFamily="2" charset="-122"/>
                  <a:cs typeface="Times New Roman" panose="02020603050405020304" charset="0"/>
                  <a:sym typeface="+mn-lt"/>
                </a:rPr>
                <a:t>秒，闪烁完成之后</a:t>
              </a:r>
              <a:r>
                <a:rPr lang="zh-CN" altLang="en-US" sz="2000" dirty="0">
                  <a:latin typeface="Times New Roman" panose="02020603050405020304" charset="0"/>
                  <a:ea typeface="宋体" panose="02010600030101010101" pitchFamily="2" charset="-122"/>
                  <a:cs typeface="Times New Roman" panose="02020603050405020304" charset="0"/>
                  <a:sym typeface="+mn-lt"/>
                </a:rPr>
                <a:t>通过串口发送消息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“LED blinking completed !”</a:t>
              </a:r>
              <a:r>
                <a:rPr lang="zh-CN" altLang="en-US" sz="2000" dirty="0">
                  <a:latin typeface="Times New Roman" panose="02020603050405020304" charset="0"/>
                  <a:ea typeface="宋体" panose="02010600030101010101" pitchFamily="2" charset="-122"/>
                  <a:cs typeface="Times New Roman" panose="02020603050405020304" charset="0"/>
                  <a:sym typeface="+mn-lt"/>
                </a:rPr>
                <a:t>。（灯闪烁期间，按键可以无效）</a:t>
              </a: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回复的数据都要加换行符</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endParaRPr lang="en-US" alt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系统时钟为</a:t>
              </a:r>
              <a:r>
                <a:rPr lang="en-US" altLang="zh-CN" sz="2000" dirty="0">
                  <a:latin typeface="Times New Roman" panose="02020603050405020304" charset="0"/>
                  <a:ea typeface="宋体" panose="02010600030101010101" pitchFamily="2" charset="-122"/>
                  <a:cs typeface="Times New Roman" panose="02020603050405020304" charset="0"/>
                  <a:sym typeface="+mn-lt"/>
                </a:rPr>
                <a:t>8M</a:t>
              </a:r>
              <a:r>
                <a:rPr lang="zh-CN" altLang="en-US" sz="2000" dirty="0">
                  <a:latin typeface="Times New Roman" panose="02020603050405020304" charset="0"/>
                  <a:ea typeface="宋体" panose="02010600030101010101" pitchFamily="2" charset="-122"/>
                  <a:cs typeface="Times New Roman" panose="02020603050405020304" charset="0"/>
                  <a:sym typeface="+mn-lt"/>
                </a:rPr>
                <a:t>，串口波特率</a:t>
              </a:r>
              <a:r>
                <a:rPr lang="en-US" altLang="zh-CN" sz="2000" dirty="0">
                  <a:latin typeface="Times New Roman" panose="02020603050405020304" charset="0"/>
                  <a:ea typeface="宋体" panose="02010600030101010101" pitchFamily="2" charset="-122"/>
                  <a:cs typeface="Times New Roman" panose="02020603050405020304" charset="0"/>
                  <a:sym typeface="+mn-lt"/>
                </a:rPr>
                <a:t>115200</a:t>
              </a:r>
              <a:r>
                <a:rPr lang="zh-CN" altLang="en-US" sz="2000" dirty="0">
                  <a:latin typeface="Times New Roman" panose="02020603050405020304" charset="0"/>
                  <a:ea typeface="宋体" panose="02010600030101010101" pitchFamily="2" charset="-122"/>
                  <a:cs typeface="Times New Roman" panose="02020603050405020304" charset="0"/>
                  <a:sym typeface="+mn-lt"/>
                </a:rPr>
                <a:t>，数据位</a:t>
              </a:r>
              <a:r>
                <a:rPr lang="en-US" altLang="zh-CN" sz="2000" dirty="0">
                  <a:latin typeface="Times New Roman" panose="02020603050405020304" charset="0"/>
                  <a:ea typeface="宋体" panose="02010600030101010101" pitchFamily="2" charset="-122"/>
                  <a:cs typeface="Times New Roman" panose="02020603050405020304" charset="0"/>
                  <a:sym typeface="+mn-lt"/>
                </a:rPr>
                <a:t>8</a:t>
              </a:r>
              <a:r>
                <a:rPr lang="zh-CN" altLang="en-US" sz="2000" dirty="0">
                  <a:latin typeface="Times New Roman" panose="02020603050405020304" charset="0"/>
                  <a:ea typeface="宋体" panose="02010600030101010101" pitchFamily="2" charset="-122"/>
                  <a:cs typeface="Times New Roman" panose="02020603050405020304" charset="0"/>
                  <a:sym typeface="+mn-lt"/>
                </a:rPr>
                <a:t>位，停止位</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位，无校验位。</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时钟源种类</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a:bodyPr>
            <a:lstStyle/>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LFXTCLK：低频振荡器，</a:t>
              </a:r>
              <a:r>
                <a:rPr lang="zh-CN" sz="2000">
                  <a:latin typeface="Times New Roman" panose="02020603050405020304" charset="0"/>
                  <a:ea typeface="宋体" panose="02010600030101010101" pitchFamily="2" charset="-122"/>
                  <a:cs typeface="Times New Roman" panose="02020603050405020304" charset="0"/>
                  <a:sym typeface="+mn-ea"/>
                </a:rPr>
                <a:t>例如</a:t>
              </a:r>
              <a:r>
                <a:rPr lang="en-US" altLang="zh-CN" sz="2000">
                  <a:latin typeface="Times New Roman" panose="02020603050405020304" charset="0"/>
                  <a:ea typeface="宋体" panose="02010600030101010101" pitchFamily="2" charset="-122"/>
                  <a:cs typeface="Times New Roman" panose="02020603050405020304" charset="0"/>
                  <a:sym typeface="+mn-ea"/>
                </a:rPr>
                <a:t>32.768kHz</a:t>
              </a:r>
              <a:r>
                <a:rPr lang="zh-CN" altLang="en-US" sz="2000">
                  <a:latin typeface="Times New Roman" panose="02020603050405020304" charset="0"/>
                  <a:ea typeface="宋体" panose="02010600030101010101" pitchFamily="2" charset="-122"/>
                  <a:cs typeface="Times New Roman" panose="02020603050405020304" charset="0"/>
                  <a:sym typeface="+mn-ea"/>
                </a:rPr>
                <a:t>晶振。可以通过软件配置由外部方波信号驱动。</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HFXTCLK：高频振荡器， 4 MHz </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24 MHz 范围内</a:t>
              </a:r>
              <a:r>
                <a:rPr lang="zh-CN" sz="2000">
                  <a:latin typeface="Times New Roman" panose="02020603050405020304" charset="0"/>
                  <a:ea typeface="宋体" panose="02010600030101010101" pitchFamily="2" charset="-122"/>
                  <a:cs typeface="Times New Roman" panose="02020603050405020304" charset="0"/>
                  <a:sym typeface="+mn-ea"/>
                </a:rPr>
                <a:t>晶振使</a:t>
              </a:r>
              <a:r>
                <a:rPr sz="2000">
                  <a:latin typeface="Times New Roman" panose="02020603050405020304" charset="0"/>
                  <a:ea typeface="宋体" panose="02010600030101010101" pitchFamily="2" charset="-122"/>
                  <a:cs typeface="Times New Roman" panose="02020603050405020304" charset="0"/>
                  <a:sym typeface="+mn-ea"/>
                </a:rPr>
                <a:t>用。</a:t>
              </a:r>
              <a:r>
                <a:rPr lang="zh-CN" altLang="en-US" sz="2000">
                  <a:latin typeface="Times New Roman" panose="02020603050405020304" charset="0"/>
                  <a:ea typeface="宋体" panose="02010600030101010101" pitchFamily="2" charset="-122"/>
                  <a:cs typeface="Times New Roman" panose="02020603050405020304" charset="0"/>
                  <a:sym typeface="+mn-ea"/>
                </a:rPr>
                <a:t>可以通过软件配置由外部方波信号驱动。</a:t>
              </a: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DCOCLK：具有可选频率的内部数控振荡器 (DCO) </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VLOCLK：典型频率为 10 kHz 的内部超低功耗低频振荡器 </a:t>
              </a: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MODCLK：典型频率为 5 MHz 的内部低功耗振荡器。 </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系统时钟信号</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ACLK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辅助时钟</a:t>
              </a:r>
              <a:r>
                <a:rPr lang="zh-CN" sz="2000">
                  <a:latin typeface="Times New Roman" panose="02020603050405020304" charset="0"/>
                  <a:ea typeface="宋体" panose="02010600030101010101" pitchFamily="2" charset="-122"/>
                  <a:cs typeface="Times New Roman" panose="02020603050405020304" charset="0"/>
                  <a:sym typeface="+mn-ea"/>
                </a:rPr>
                <a:t>：</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一般用于低速外设</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主时钟</a:t>
              </a:r>
              <a:r>
                <a:rPr lang="zh-CN" sz="2000">
                  <a:latin typeface="Times New Roman" panose="02020603050405020304" charset="0"/>
                  <a:ea typeface="宋体" panose="02010600030101010101" pitchFamily="2" charset="-122"/>
                  <a:cs typeface="Times New Roman" panose="02020603050405020304" charset="0"/>
                  <a:sym typeface="+mn-ea"/>
                </a:rPr>
                <a:t>：</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用于</a:t>
              </a:r>
              <a:r>
                <a:rPr lang="en-US" altLang="zh-CN" sz="2000">
                  <a:latin typeface="Times New Roman" panose="02020603050405020304" charset="0"/>
                  <a:ea typeface="宋体" panose="02010600030101010101" pitchFamily="2" charset="-122"/>
                  <a:cs typeface="Times New Roman" panose="02020603050405020304" charset="0"/>
                  <a:sym typeface="+mn-ea"/>
                </a:rPr>
                <a:t>CPU</a:t>
              </a:r>
              <a:r>
                <a:rPr lang="zh-CN" altLang="en-US" sz="2000">
                  <a:latin typeface="Times New Roman" panose="02020603050405020304" charset="0"/>
                  <a:ea typeface="宋体" panose="02010600030101010101" pitchFamily="2" charset="-122"/>
                  <a:cs typeface="Times New Roman" panose="02020603050405020304" charset="0"/>
                  <a:sym typeface="+mn-ea"/>
                </a:rPr>
                <a:t>和系统使用。</a:t>
              </a:r>
              <a:r>
                <a:rPr sz="2000">
                  <a:latin typeface="Times New Roman" panose="02020603050405020304" charset="0"/>
                  <a:ea typeface="宋体" panose="02010600030101010101" pitchFamily="2" charset="-122"/>
                  <a:cs typeface="Times New Roman" panose="02020603050405020304" charset="0"/>
                  <a:sym typeface="+mn-ea"/>
                </a:rPr>
                <a:t> </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SMCLK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子系统主时钟</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一般用于高速外设。</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MODCLK：模块时钟。</a:t>
              </a:r>
              <a:r>
                <a:rPr lang="en-US"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a:t>
              </a:r>
              <a:r>
                <a:rPr lang="zh-CN" sz="2000">
                  <a:latin typeface="Times New Roman" panose="02020603050405020304" charset="0"/>
                  <a:ea typeface="宋体" panose="02010600030101010101" pitchFamily="2" charset="-122"/>
                  <a:cs typeface="Times New Roman" panose="02020603050405020304" charset="0"/>
                  <a:sym typeface="+mn-ea"/>
                </a:rPr>
                <a:t>低功耗下高速</a:t>
              </a:r>
              <a:r>
                <a:rPr sz="2000">
                  <a:latin typeface="Times New Roman" panose="02020603050405020304" charset="0"/>
                  <a:ea typeface="宋体" panose="02010600030101010101" pitchFamily="2" charset="-122"/>
                  <a:cs typeface="Times New Roman" panose="02020603050405020304" charset="0"/>
                  <a:sym typeface="+mn-ea"/>
                </a:rPr>
                <a:t>外设模块使用</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VLOCLK：VLO 时钟。 </a:t>
              </a:r>
              <a:r>
                <a:rPr lang="en-US"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一般用于低功耗下低速</a:t>
              </a:r>
              <a:r>
                <a:rPr sz="2000">
                  <a:latin typeface="Times New Roman" panose="02020603050405020304" charset="0"/>
                  <a:ea typeface="宋体" panose="02010600030101010101" pitchFamily="2" charset="-122"/>
                  <a:cs typeface="Times New Roman" panose="02020603050405020304" charset="0"/>
                  <a:sym typeface="+mn-ea"/>
                </a:rPr>
                <a:t>外设模块使用</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 </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sz="2800">
                <a:latin typeface="Times New Roman" panose="02020603050405020304" charset="0"/>
                <a:ea typeface="宋体" panose="02010600030101010101" pitchFamily="2" charset="-122"/>
                <a:cs typeface="Times New Roman" panose="02020603050405020304" charset="0"/>
                <a:sym typeface="+mn-ea"/>
              </a:rPr>
              <a:t>__delay_cycles延时</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  IAR for MSP430编译器提供了一个编译器内联的精确延时函数以提供用户精确延时使用, 该函数原型是:</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__intrinsic void __delay_cycles(unsigned long __cycles);</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该内部实现__cycles</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个CPU周期的延时</a:t>
              </a:r>
              <a:r>
                <a:rPr lang="zh-CN" sz="2000">
                  <a:latin typeface="Times New Roman" panose="02020603050405020304" charset="0"/>
                  <a:ea typeface="宋体" panose="02010600030101010101" pitchFamily="2" charset="-122"/>
                  <a:cs typeface="Times New Roman" panose="02020603050405020304" charset="0"/>
                  <a:sym typeface="+mn-ea"/>
                </a:rPr>
                <a:t>，__cycles传递的是CPU运行的周期个数。</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lang="zh-CN" sz="2000">
                  <a:latin typeface="Times New Roman" panose="02020603050405020304" charset="0"/>
                  <a:ea typeface="宋体" panose="02010600030101010101" pitchFamily="2" charset="-122"/>
                  <a:cs typeface="Times New Roman" panose="02020603050405020304" charset="0"/>
                  <a:sym typeface="+mn-ea"/>
                </a:rPr>
                <a:t>注意：</a:t>
              </a:r>
              <a:r>
                <a:rPr sz="2000">
                  <a:latin typeface="Times New Roman" panose="02020603050405020304" charset="0"/>
                  <a:ea typeface="宋体" panose="02010600030101010101" pitchFamily="2" charset="-122"/>
                  <a:cs typeface="Times New Roman" panose="02020603050405020304" charset="0"/>
                  <a:sym typeface="+mn-ea"/>
                </a:rPr>
                <a:t>__delay_cycles 不是真正的函数, 只是编译器内联展开</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不支持变量参数</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参数只能是常数.</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sz="2800">
                <a:latin typeface="Times New Roman" panose="02020603050405020304" charset="0"/>
                <a:ea typeface="宋体" panose="02010600030101010101" pitchFamily="2" charset="-122"/>
                <a:cs typeface="Times New Roman" panose="02020603050405020304" charset="0"/>
                <a:sym typeface="+mn-ea"/>
              </a:rPr>
              <a:t>按键消抖</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dirty="0">
                <a:solidFill>
                  <a:schemeClr val="tx1"/>
                </a:solidFill>
                <a:latin typeface="Times New Roman" panose="02020603050405020304" charset="0"/>
                <a:ea typeface="宋体" panose="02010600030101010101" pitchFamily="2" charset="-122"/>
                <a:cs typeface="Times New Roman" panose="02020603050405020304" charset="0"/>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pic>
        <p:nvPicPr>
          <p:cNvPr id="3" name="图片 2"/>
          <p:cNvPicPr>
            <a:picLocks noChangeAspect="1"/>
          </p:cNvPicPr>
          <p:nvPr/>
        </p:nvPicPr>
        <p:blipFill>
          <a:blip r:embed="rId1"/>
          <a:stretch>
            <a:fillRect/>
          </a:stretch>
        </p:blipFill>
        <p:spPr>
          <a:xfrm>
            <a:off x="2505075" y="2947035"/>
            <a:ext cx="6524625" cy="3038475"/>
          </a:xfrm>
          <a:prstGeom prst="rect">
            <a:avLst/>
          </a:prstGeom>
        </p:spPr>
      </p:pic>
      <p:sp>
        <p:nvSpPr>
          <p:cNvPr id="4" name="文本框 3"/>
          <p:cNvSpPr txBox="1"/>
          <p:nvPr/>
        </p:nvSpPr>
        <p:spPr>
          <a:xfrm>
            <a:off x="1123950" y="1907540"/>
            <a:ext cx="9420225" cy="1476375"/>
          </a:xfrm>
          <a:prstGeom prst="rect">
            <a:avLst/>
          </a:prstGeom>
          <a:noFill/>
        </p:spPr>
        <p:txBody>
          <a:bodyPr wrap="square" rtlCol="0">
            <a:spAutoFit/>
          </a:bodyPr>
          <a:p>
            <a:r>
              <a:rPr lang="zh-CN" altLang="en-US" dirty="0">
                <a:latin typeface="Times New Roman" panose="02020603050405020304" charset="0"/>
                <a:ea typeface="宋体" panose="02010600030101010101" pitchFamily="2" charset="-122"/>
                <a:cs typeface="Times New Roman" panose="02020603050405020304" charset="0"/>
                <a:sym typeface="+mn-lt"/>
              </a:rPr>
              <a:t>抖动的产生 ：通常的按键所用的开关为机械弹性开关，当机械触点断开、闭合时，由于机械触点的弹性作用，一个按键开关在闭合时不会马上稳定地接通，在断开时也不会一下子断开。因而在闭合及断开的瞬间均伴随有一连串的抖动，为了不产生这种现象而作的措施就是按键消抖。</a:t>
            </a:r>
            <a:endParaRPr lang="zh-CN" altLang="en-US" dirty="0">
              <a:solidFill>
                <a:schemeClr val="tx1"/>
              </a:solidFill>
              <a:latin typeface="Times New Roman" panose="02020603050405020304" charset="0"/>
              <a:ea typeface="宋体" panose="02010600030101010101" pitchFamily="2" charset="-122"/>
              <a:cs typeface="Times New Roman" panose="02020603050405020304" charset="0"/>
              <a:sym typeface="+mn-lt"/>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串口通信</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945580"/>
            </a:xfrm>
            <a:prstGeom prst="rect">
              <a:avLst/>
            </a:prstGeom>
          </p:spPr>
          <p:txBody>
            <a:bodyPr wrap="square">
              <a:normAutofit/>
            </a:bodyPr>
            <a:lstStyle/>
            <a:p>
              <a:pPr indent="0" algn="just">
                <a:lnSpc>
                  <a:spcPct val="150000"/>
                </a:lnSpc>
                <a:buFont typeface="Arial" panose="020B0604020202020204" pitchFamily="34" charset="0"/>
                <a:buNone/>
              </a:pPr>
              <a:r>
                <a:rPr lang="en-US" dirty="0">
                  <a:latin typeface="Times New Roman" panose="02020603050405020304" charset="0"/>
                  <a:ea typeface="宋体" panose="02010600030101010101" pitchFamily="2" charset="-122"/>
                  <a:cs typeface="Times New Roman" panose="02020603050405020304" charset="0"/>
                  <a:sym typeface="+mn-lt"/>
                </a:rPr>
                <a:t>通用异步收发器（Universal Asynchronous Receiver/Transmitter)，通常称作UART，是一种串行、异步、全双工的通信协议</a:t>
              </a:r>
              <a:r>
                <a:rPr lang="zh-CN" altLang="en-US" dirty="0">
                  <a:latin typeface="Times New Roman" panose="02020603050405020304" charset="0"/>
                  <a:ea typeface="宋体" panose="02010600030101010101" pitchFamily="2" charset="-122"/>
                  <a:cs typeface="Times New Roman" panose="02020603050405020304" charset="0"/>
                  <a:sym typeface="+mn-lt"/>
                </a:rPr>
                <a:t>。</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dirty="0">
                <a:latin typeface="Times New Roman" panose="02020603050405020304" charset="0"/>
                <a:ea typeface="宋体" panose="02010600030101010101" pitchFamily="2" charset="-122"/>
                <a:cs typeface="Times New Roman" panose="02020603050405020304" charset="0"/>
                <a:sym typeface="+mn-lt"/>
              </a:endParaRPr>
            </a:p>
          </p:txBody>
        </p:sp>
      </p:grpSp>
      <p:sp>
        <p:nvSpPr>
          <p:cNvPr id="3" name="文本框 2"/>
          <p:cNvSpPr txBox="1"/>
          <p:nvPr/>
        </p:nvSpPr>
        <p:spPr>
          <a:xfrm>
            <a:off x="1218565" y="3009900"/>
            <a:ext cx="9756140" cy="2030095"/>
          </a:xfrm>
          <a:prstGeom prst="rect">
            <a:avLst/>
          </a:prstGeom>
          <a:noFill/>
        </p:spPr>
        <p:txBody>
          <a:bodyPr wrap="square" rtlCol="0">
            <a:spAutoFit/>
          </a:bodyPr>
          <a:p>
            <a:pPr indent="0" algn="just">
              <a:lnSpc>
                <a:spcPct val="150000"/>
              </a:lnSpc>
              <a:buFont typeface="Arial" panose="020B0604020202020204" pitchFamily="34" charset="0"/>
              <a:buNone/>
            </a:pPr>
            <a:r>
              <a:rPr lang="zh-CN" altLang="en-US" dirty="0">
                <a:latin typeface="Times New Roman" panose="02020603050405020304" charset="0"/>
                <a:ea typeface="宋体" panose="02010600030101010101" pitchFamily="2" charset="-122"/>
                <a:cs typeface="Times New Roman" panose="02020603050405020304" charset="0"/>
                <a:sym typeface="+mn-lt"/>
              </a:rPr>
              <a:t>异步通信以一个字符为传输单位，通信中两个字符间的时间间隔多少是不固定的，然而在同一个字符中的两个相邻位间的时间间隔是固定的。</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dirty="0">
                <a:latin typeface="Times New Roman" panose="02020603050405020304" charset="0"/>
                <a:ea typeface="宋体" panose="02010600030101010101" pitchFamily="2" charset="-122"/>
                <a:cs typeface="Times New Roman" panose="02020603050405020304" charset="0"/>
                <a:sym typeface="+mn-lt"/>
              </a:rPr>
              <a:t>不需要时钟线，两个设备上指定相同的传输速率，以及空闲位、起始位、校验位、结束位，也就是遵循相同的协议即可。</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endParaRPr lang="zh-CN" altLang="en-US"/>
          </a:p>
        </p:txBody>
      </p:sp>
      <p:sp>
        <p:nvSpPr>
          <p:cNvPr id="5" name="文本框 4"/>
          <p:cNvSpPr txBox="1"/>
          <p:nvPr/>
        </p:nvSpPr>
        <p:spPr>
          <a:xfrm>
            <a:off x="4795520" y="5039995"/>
            <a:ext cx="2600960" cy="368300"/>
          </a:xfrm>
          <a:prstGeom prst="rect">
            <a:avLst/>
          </a:prstGeom>
          <a:noFill/>
        </p:spPr>
        <p:txBody>
          <a:bodyPr wrap="square" rtlCol="0">
            <a:spAutoFit/>
          </a:bodyPr>
          <a:p>
            <a:r>
              <a:rPr lang="zh-CN" altLang="en-US">
                <a:latin typeface="Times New Roman" panose="02020603050405020304" charset="0"/>
                <a:ea typeface="宋体" panose="02010600030101010101" pitchFamily="2" charset="-122"/>
                <a:cs typeface="Times New Roman" panose="02020603050405020304" charset="0"/>
              </a:rPr>
              <a:t>单工</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，半双工</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，全双工</a:t>
            </a:r>
            <a:endParaRPr lang="zh-CN" altLang="en-US">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a:bodyPr>
            <a:lstStyle/>
            <a:p>
              <a:pPr indent="0" algn="just">
                <a:lnSpc>
                  <a:spcPct val="150000"/>
                </a:lnSpc>
                <a:buFont typeface="Arial" panose="020B0604020202020204" pitchFamily="34" charset="0"/>
                <a:buNone/>
              </a:pP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数据传送速率用波特率来表示，即每秒钟传送的二进制位数。例如数据传送速率为120字符/秒，而每一个字符为10位（1个起始位，7个数据位，1个校验位，1个结束位），则其传送的波特率为10×120＝1200字符/秒＝1200波特。</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波特率：</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数据传输速率使用波特率来表示。常见的波特率9600bps、115200bps等等</a:t>
              </a:r>
              <a:r>
                <a:rPr lang="zh-CN" sz="2000" dirty="0">
                  <a:latin typeface="Times New Roman" panose="02020603050405020304" charset="0"/>
                  <a:ea typeface="宋体" panose="02010600030101010101" pitchFamily="2" charset="-122"/>
                  <a:cs typeface="Times New Roman" panose="02020603050405020304" charset="0"/>
                  <a:sym typeface="+mn-lt"/>
                </a:rPr>
                <a:t>。</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en-US" altLang="zh-CN" sz="2000" dirty="0">
                  <a:latin typeface="Times New Roman" panose="02020603050405020304" charset="0"/>
                  <a:ea typeface="宋体" panose="02010600030101010101" pitchFamily="2" charset="-122"/>
                  <a:cs typeface="Times New Roman" panose="02020603050405020304" charset="0"/>
                  <a:sym typeface="+mn-lt"/>
                </a:rPr>
                <a:t>        </a:t>
              </a:r>
              <a:r>
                <a:rPr lang="zh-CN" sz="2000" dirty="0">
                  <a:latin typeface="Times New Roman" panose="02020603050405020304" charset="0"/>
                  <a:ea typeface="宋体" panose="02010600030101010101" pitchFamily="2" charset="-122"/>
                  <a:cs typeface="Times New Roman" panose="02020603050405020304" charset="0"/>
                  <a:sym typeface="+mn-lt"/>
                </a:rPr>
                <a:t>比如：</a:t>
              </a:r>
              <a:r>
                <a:rPr sz="2000" dirty="0">
                  <a:latin typeface="Times New Roman" panose="02020603050405020304" charset="0"/>
                  <a:ea typeface="宋体" panose="02010600030101010101" pitchFamily="2" charset="-122"/>
                  <a:cs typeface="Times New Roman" panose="02020603050405020304" charset="0"/>
                  <a:sym typeface="+mn-lt"/>
                </a:rPr>
                <a:t>如果串口波特率设置为9600bps，那么传输一个比特需要的时间是1</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9600</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104.2us。</a:t>
              </a: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空闲位：UART协议规定，当总线处于空闲状态时信号线的状态为‘1’即高电平，表示当前线路上没有数据传输。</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起始位：每开始一次通信时发送方先发出一个逻辑”0”的信号（低电平），表示传输字符的开始。</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数据位：起始位之后就是我们所要传输的数据，数据位可以是5、6、7、8位等</a:t>
              </a:r>
              <a:r>
                <a:rPr lang="zh-CN" sz="2000" dirty="0">
                  <a:latin typeface="Times New Roman" panose="02020603050405020304" charset="0"/>
                  <a:ea typeface="宋体" panose="02010600030101010101" pitchFamily="2" charset="-122"/>
                  <a:cs typeface="Times New Roman" panose="02020603050405020304" charset="0"/>
                  <a:sym typeface="+mn-lt"/>
                </a:rPr>
                <a:t>。</a:t>
              </a:r>
              <a:r>
                <a:rPr sz="2000" dirty="0">
                  <a:latin typeface="Times New Roman" panose="02020603050405020304" charset="0"/>
                  <a:ea typeface="宋体" panose="02010600030101010101" pitchFamily="2" charset="-122"/>
                  <a:cs typeface="Times New Roman" panose="02020603050405020304" charset="0"/>
                  <a:sym typeface="+mn-lt"/>
                </a:rPr>
                <a:t>先发送最低位，最后发送最高位</a:t>
              </a:r>
              <a:r>
                <a:rPr lang="zh-CN" sz="2000" dirty="0">
                  <a:latin typeface="Times New Roman" panose="02020603050405020304" charset="0"/>
                  <a:ea typeface="宋体" panose="02010600030101010101" pitchFamily="2" charset="-122"/>
                  <a:cs typeface="Times New Roman" panose="02020603050405020304" charset="0"/>
                  <a:sym typeface="+mn-lt"/>
                </a:rPr>
                <a:t>。</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4" name="图片 3"/>
          <p:cNvPicPr>
            <a:picLocks noChangeAspect="1"/>
          </p:cNvPicPr>
          <p:nvPr/>
        </p:nvPicPr>
        <p:blipFill>
          <a:blip r:embed="rId1"/>
          <a:stretch>
            <a:fillRect/>
          </a:stretch>
        </p:blipFill>
        <p:spPr>
          <a:xfrm>
            <a:off x="5431155" y="4581525"/>
            <a:ext cx="5543550" cy="1552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奇偶校验位：校验数据传送的正确性。</a:t>
              </a:r>
              <a:endParaRPr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无校验（no parity）</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奇校验（odd parity）：如果数据中“1”的数目是奇数，校验位为“0”。</a:t>
              </a:r>
              <a:endParaRPr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偶校验（even parity）：如果数据中“1”的数目是偶数，校验位为“0”。</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停止位：一个字符数据的结束标志。可以是1位、1.5位、2位的高电平。</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5431155" y="4581525"/>
            <a:ext cx="5543550" cy="1552575"/>
          </a:xfrm>
          <a:prstGeom prst="rect">
            <a:avLst/>
          </a:prstGeom>
        </p:spPr>
      </p:pic>
    </p:spTree>
  </p:cSld>
  <p:clrMapOvr>
    <a:masterClrMapping/>
  </p:clrMapOvr>
</p:sld>
</file>

<file path=ppt/tags/tag1.xml><?xml version="1.0" encoding="utf-8"?>
<p:tagLst xmlns:p="http://schemas.openxmlformats.org/presentationml/2006/main">
  <p:tag name="ISLIDE.VECTOR" val="ba3e13bc-cc22-40db-8abb-361298693e2c"/>
</p:tagLst>
</file>

<file path=ppt/tags/tag10.xml><?xml version="1.0" encoding="utf-8"?>
<p:tagLst xmlns:p="http://schemas.openxmlformats.org/presentationml/2006/main">
  <p:tag name="ISLIDE.VECTOR" val="ba3e13bc-cc22-40db-8abb-361298693e2c"/>
</p:tagLst>
</file>

<file path=ppt/tags/tag11.xml><?xml version="1.0" encoding="utf-8"?>
<p:tagLst xmlns:p="http://schemas.openxmlformats.org/presentationml/2006/main">
  <p:tag name="ISLIDE.VECTOR" val="ba3e13bc-cc22-40db-8abb-361298693e2c"/>
</p:tagLst>
</file>

<file path=ppt/tags/tag12.xml><?xml version="1.0" encoding="utf-8"?>
<p:tagLst xmlns:p="http://schemas.openxmlformats.org/presentationml/2006/main">
  <p:tag name="ISLIDE.VECTOR" val="ba3e13bc-cc22-40db-8abb-361298693e2c"/>
</p:tagLst>
</file>

<file path=ppt/tags/tag13.xml><?xml version="1.0" encoding="utf-8"?>
<p:tagLst xmlns:p="http://schemas.openxmlformats.org/presentationml/2006/main">
  <p:tag name="ISLIDE.VECTOR" val="ba3e13bc-cc22-40db-8abb-361298693e2c"/>
</p:tagLst>
</file>

<file path=ppt/tags/tag14.xml><?xml version="1.0" encoding="utf-8"?>
<p:tagLst xmlns:p="http://schemas.openxmlformats.org/presentationml/2006/main">
  <p:tag name="ISLIDE.VECTOR" val="ba3e13bc-cc22-40db-8abb-361298693e2c"/>
</p:tagLst>
</file>

<file path=ppt/tags/tag15.xml><?xml version="1.0" encoding="utf-8"?>
<p:tagLst xmlns:p="http://schemas.openxmlformats.org/presentationml/2006/main">
  <p:tag name="ISLIDE.VECTOR" val="ba3e13bc-cc22-40db-8abb-361298693e2c"/>
</p:tagLst>
</file>

<file path=ppt/tags/tag16.xml><?xml version="1.0" encoding="utf-8"?>
<p:tagLst xmlns:p="http://schemas.openxmlformats.org/presentationml/2006/main">
  <p:tag name="ISLIDE.VECTOR" val="ba3e13bc-cc22-40db-8abb-361298693e2c"/>
</p:tagLst>
</file>

<file path=ppt/tags/tag17.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p="http://schemas.openxmlformats.org/presentationml/2006/main">
  <p:tag name="ISLIDE.VECTOR" val="ba3e13bc-cc22-40db-8abb-361298693e2c"/>
</p:tagLst>
</file>

<file path=ppt/tags/tag3.xml><?xml version="1.0" encoding="utf-8"?>
<p:tagLst xmlns:p="http://schemas.openxmlformats.org/presentationml/2006/main">
  <p:tag name="ISLIDE.VECTOR" val="ba3e13bc-cc22-40db-8abb-361298693e2c"/>
</p:tagLst>
</file>

<file path=ppt/tags/tag4.xml><?xml version="1.0" encoding="utf-8"?>
<p:tagLst xmlns:p="http://schemas.openxmlformats.org/presentationml/2006/main">
  <p:tag name="ISLIDE.VECTOR" val="ba3e13bc-cc22-40db-8abb-361298693e2c"/>
</p:tagLst>
</file>

<file path=ppt/tags/tag5.xml><?xml version="1.0" encoding="utf-8"?>
<p:tagLst xmlns:p="http://schemas.openxmlformats.org/presentationml/2006/main">
  <p:tag name="ISLIDE.VECTOR" val="ba3e13bc-cc22-40db-8abb-361298693e2c"/>
</p:tagLst>
</file>

<file path=ppt/tags/tag6.xml><?xml version="1.0" encoding="utf-8"?>
<p:tagLst xmlns:p="http://schemas.openxmlformats.org/presentationml/2006/main">
  <p:tag name="ISLIDE.VECTOR" val="ba3e13bc-cc22-40db-8abb-361298693e2c"/>
</p:tagLst>
</file>

<file path=ppt/tags/tag7.xml><?xml version="1.0" encoding="utf-8"?>
<p:tagLst xmlns:p="http://schemas.openxmlformats.org/presentationml/2006/main">
  <p:tag name="ISLIDE.VECTOR" val="ba3e13bc-cc22-40db-8abb-361298693e2c"/>
</p:tagLst>
</file>

<file path=ppt/tags/tag8.xml><?xml version="1.0" encoding="utf-8"?>
<p:tagLst xmlns:p="http://schemas.openxmlformats.org/presentationml/2006/main">
  <p:tag name="ISLIDE.VECTOR" val="ba3e13bc-cc22-40db-8abb-361298693e2c"/>
</p:tagLst>
</file>

<file path=ppt/tags/tag9.xml><?xml version="1.0" encoding="utf-8"?>
<p:tagLst xmlns:p="http://schemas.openxmlformats.org/presentationml/2006/main">
  <p:tag name="ISLIDE.VECTOR" val="ba3e13bc-cc22-40db-8abb-361298693e2c"/>
</p:tagLst>
</file>

<file path=ppt/theme/theme1.xml><?xml version="1.0" encoding="utf-8"?>
<a:theme xmlns:a="http://schemas.openxmlformats.org/drawingml/2006/main" name="Office 主题​​">
  <a:themeElements>
    <a:clrScheme name="山东大学浅色">
      <a:dk1>
        <a:sysClr val="windowText" lastClr="000000"/>
      </a:dk1>
      <a:lt1>
        <a:sysClr val="window" lastClr="FFFFFF"/>
      </a:lt1>
      <a:dk2>
        <a:srgbClr val="44546A"/>
      </a:dk2>
      <a:lt2>
        <a:srgbClr val="E7E6E6"/>
      </a:lt2>
      <a:accent1>
        <a:srgbClr val="F04049"/>
      </a:accent1>
      <a:accent2>
        <a:srgbClr val="EF9788"/>
      </a:accent2>
      <a:accent3>
        <a:srgbClr val="FF9393"/>
      </a:accent3>
      <a:accent4>
        <a:srgbClr val="94B6CE"/>
      </a:accent4>
      <a:accent5>
        <a:srgbClr val="A7DDDD"/>
      </a:accent5>
      <a:accent6>
        <a:srgbClr val="F5F4B3"/>
      </a:accent6>
      <a:hlink>
        <a:srgbClr val="0563C1"/>
      </a:hlink>
      <a:folHlink>
        <a:srgbClr val="954F72"/>
      </a:folHlink>
    </a:clrScheme>
    <a:fontScheme name="x4dipb1j">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effectLst>
          <a:outerShdw blurRad="317500" sx="102000" sy="102000" algn="ctr" rotWithShape="0">
            <a:schemeClr val="bg1">
              <a:lumMod val="75000"/>
              <a:alpha val="40000"/>
            </a:schemeClr>
          </a:outerShdw>
        </a:effectLst>
      </a:spPr>
      <a:bodyPr rot="0" spcFirstLastPara="0" vert="horz" wrap="square" lIns="91440" tIns="45720" rIns="91440" bIns="45720" numCol="1" spcCol="0" rtlCol="0" fromWordArt="0" anchor="ctr" anchorCtr="0" forceAA="0" compatLnSpc="1">
        <a:noAutofit/>
      </a:bodyPr>
      <a:lstStyle>
        <a:defPPr algn="ctr">
          <a:lnSpc>
            <a:spcPct val="120000"/>
          </a:lnSpc>
          <a:defRPr dirty="0">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2309</Words>
  <Application>WPS 演示</Application>
  <PresentationFormat>宽屏</PresentationFormat>
  <Paragraphs>112</Paragraphs>
  <Slides>14</Slides>
  <Notes>20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Times New Roman</vt:lpstr>
      <vt:lpstr>微软雅黑</vt:lpstr>
      <vt:lpstr>Arial Unicode MS</vt:lpstr>
      <vt:lpstr>等线</vt:lpstr>
      <vt:lpstr>Office 主题​​</vt:lpstr>
      <vt:lpstr>系统时钟和串口</vt:lpstr>
      <vt:lpstr>时钟源种类</vt:lpstr>
      <vt:lpstr>系统时钟信号</vt:lpstr>
      <vt:lpstr>__delay_cycles延时</vt:lpstr>
      <vt:lpstr>按键消抖</vt:lpstr>
      <vt:lpstr>串口通信</vt:lpstr>
      <vt:lpstr>串口协议</vt:lpstr>
      <vt:lpstr>串口协议</vt:lpstr>
      <vt:lpstr>串口协议</vt:lpstr>
      <vt:lpstr>串口协议</vt:lpstr>
      <vt:lpstr>练习</vt:lpstr>
      <vt:lpstr>中断</vt:lpstr>
      <vt:lpstr>串口发送与接受</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表示和描述</dc:title>
  <dc:creator/>
  <cp:lastModifiedBy>12990</cp:lastModifiedBy>
  <cp:revision>22</cp:revision>
  <dcterms:created xsi:type="dcterms:W3CDTF">2021-05-21T14:14:00Z</dcterms:created>
  <dcterms:modified xsi:type="dcterms:W3CDTF">2021-06-17T13:41:47Z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2019-04-13T05:13:14.8364915Z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b4cd2d02-3ee1-495d-a140-623cbb776acb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B509591078954AF1A711D28E3B1891EE</vt:lpwstr>
  </property>
  <property fmtid="{D5CDD505-2E9C-101B-9397-08002B2CF9AE}" pid="12" name="KSOProductBuildVer">
    <vt:lpwstr>2052-11.1.0.10577</vt:lpwstr>
  </property>
</Properties>
</file>