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5"/>
  </p:notesMasterIdLst>
  <p:handoutMasterIdLst>
    <p:handoutMasterId r:id="rId16"/>
  </p:handoutMasterIdLst>
  <p:sldIdLst>
    <p:sldId id="289" r:id="rId5"/>
    <p:sldId id="290" r:id="rId6"/>
    <p:sldId id="261" r:id="rId7"/>
    <p:sldId id="263" r:id="rId8"/>
    <p:sldId id="291" r:id="rId9"/>
    <p:sldId id="268" r:id="rId10"/>
    <p:sldId id="293" r:id="rId11"/>
    <p:sldId id="292" r:id="rId12"/>
    <p:sldId id="264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 autoAdjust="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60CF3-4FFF-E5A4-8299-585C76A78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F336BD-0F30-D540-74DD-FDCE09EC0A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6D0E8D-A04D-8230-8592-F7024ECB6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219D4-095E-F5CB-C0FB-B5908B743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45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77262-3510-C786-97FD-3C7905E10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2322F0-1CDA-C4BC-56BD-510B7009E0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0DBCFC-FBF8-D773-6805-62CCCA225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BA5BF-9AE1-D8E2-BBCE-26F2C6BB8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29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79018-CDBC-5DDC-9F0E-F8D320CE6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D06475-2762-0CCB-3028-EB9F749CA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F774C9-214A-B87F-DF9C-3B56671AE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13372-ED1D-B276-6192-D671CD8F9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10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647B7-E3E0-2EBE-836F-AF10590BA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12BC08-2892-1A4E-3949-80F836B0D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03F8A3-EA49-1DE2-D204-EA9DDC308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1F6DA-4ED6-2D93-34A2-5629121F93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43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1" r:id="rId13"/>
    <p:sldLayoutId id="2147483683" r:id="rId14"/>
    <p:sldLayoutId id="2147483685" r:id="rId15"/>
    <p:sldLayoutId id="2147483687" r:id="rId16"/>
    <p:sldLayoutId id="21474836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precios</a:t>
            </a:r>
            <a:r>
              <a:rPr lang="en-US" dirty="0"/>
              <a:t> del </a:t>
            </a:r>
            <a:r>
              <a:rPr lang="en-US" dirty="0" err="1"/>
              <a:t>merCADO</a:t>
            </a:r>
            <a:r>
              <a:rPr lang="en-US" dirty="0"/>
              <a:t> INMOBILIARIO DE New </a:t>
            </a:r>
            <a:r>
              <a:rPr lang="en-US" dirty="0" err="1"/>
              <a:t>york</a:t>
            </a:r>
            <a:endParaRPr lang="en-US" dirty="0"/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b"/>
          <a:lstStyle/>
          <a:p>
            <a:r>
              <a:rPr lang="en-US" sz="5400" dirty="0"/>
              <a:t>Gracias</a:t>
            </a:r>
            <a:br>
              <a:rPr lang="en-US" dirty="0"/>
            </a:br>
            <a:r>
              <a:rPr lang="en-US" sz="1600" dirty="0"/>
              <a:t>Cristian Aimone</a:t>
            </a:r>
            <a:endParaRPr lang="en-US" dirty="0"/>
          </a:p>
        </p:txBody>
      </p:sp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ACE28-E163-56A8-BAF3-F65C99BC7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50E5-6A4A-A9E3-357F-D2D988BDA13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Abstracto</a:t>
            </a:r>
            <a:r>
              <a:rPr lang="en-US" dirty="0"/>
              <a:t> de </a:t>
            </a:r>
            <a:r>
              <a:rPr lang="en-US" dirty="0" err="1"/>
              <a:t>motivación</a:t>
            </a:r>
            <a:endParaRPr lang="en-US" dirty="0"/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7DA606C9-CC52-3036-D7E4-4FC5927FA1F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27D4-2A45-2599-1174-533EFBF84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elegido contiene una visión global del mercado de propiedades de Nueva York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Incluye datos como el precio de las propiedades, su ubicación y características principales; tales como superficie, cantidad de dormitorios y cantidad de baños que pueden utilizarse para analizar posibles factores predictivos de la valuación de distintas propiedades en el estado de Nueva York (USA) y clasificación de los distintos tipos de propiedades de acuerdo con su rango de precio y ubicación.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Dado que el mercado inmobiliario es uno de los mercados con mayor movimiento y que tiene grandes márgenes de ganancia debido a la importancia de los valores de los productos inmobiliarios, tiene un gran numero de posibles usuarios de este tipo de análisis estadístico para la ayuda de toma de decisiones.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Se tratará de generar un análisis estadístico que ayude a determinar el posible precio de propiedades para tener una correcta herramienta de tasación de acuerdo a comparables y un gran número de datos.</a:t>
            </a:r>
          </a:p>
        </p:txBody>
      </p:sp>
    </p:spTree>
    <p:extLst>
      <p:ext uri="{BB962C8B-B14F-4D97-AF65-F5344CB8AC3E}">
        <p14:creationId xmlns:p14="http://schemas.microsoft.com/office/powerpoint/2010/main" val="230280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Audiencia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1700" dirty="0"/>
              <a:t>Este análisis puede contar con distintos interesados entre los que se encuentran: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700" dirty="0"/>
              <a:t>Vendedores o agentes inmobiliarios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s-ES" sz="1700" dirty="0"/>
              <a:t>Compradores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s-ES" sz="1700" dirty="0"/>
              <a:t>Inversores de mercado inmobiliario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s-ES" sz="1700" dirty="0"/>
              <a:t>Analistas del mercado inmobiliario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s-ES" sz="1700" dirty="0"/>
              <a:t>Entidades financieras que dan prestamos hipotecarios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700" dirty="0"/>
              <a:t>La audiencia principal de este estudio son los vendedores o agentes inmobiliarios, ya que se trata de lograr una herramienta de análisis que pueda predecir el precio y segmentación de las propiedades para dirigir campañas de captación de propiedades y el marketing adecuado. También se espera poder realizar las tasaciones de una manera mas profesional.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Objetivos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Analizar desde el punto de vista de los agentes inmobiliarios los factores que determinan el precio de una propiedad.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Poder determinar y predecir el precio de los inmuebles con similares características.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Poder confirmar si el precio de las propiedades tiene alguna correlación con la ubicación, además de las características físicas del inmueble.</a:t>
            </a:r>
          </a:p>
          <a:p>
            <a:endParaRPr lang="en-US" dirty="0"/>
          </a:p>
        </p:txBody>
      </p:sp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FB9A3-36EC-474E-8731-380CC5E3F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33FC-0E81-3CB4-9F7C-2372BB36F7C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Procedimiento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241F-1E7C-0EC8-4BCE-01E2B8A8F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s-ES" dirty="0"/>
              <a:t>Se analizan los datos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ES" dirty="0"/>
              <a:t>Se realiza el Data </a:t>
            </a:r>
            <a:r>
              <a:rPr lang="es-ES" dirty="0" err="1"/>
              <a:t>Wrangling</a:t>
            </a:r>
            <a:r>
              <a:rPr lang="es-ES" dirty="0"/>
              <a:t>, o la limpieza y transformación de datos (Sacar duplicados, tratamiento de datos nulos y </a:t>
            </a:r>
            <a:r>
              <a:rPr lang="es-ES" dirty="0" err="1"/>
              <a:t>outliers</a:t>
            </a:r>
            <a:r>
              <a:rPr lang="es-ES" dirty="0"/>
              <a:t>, transformación y normalización de variables, etc.)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ES" dirty="0"/>
              <a:t>EDA: Análisis exploratorio de los datos.(Análisis </a:t>
            </a:r>
            <a:r>
              <a:rPr lang="es-ES" dirty="0" err="1"/>
              <a:t>univariado</a:t>
            </a:r>
            <a:r>
              <a:rPr lang="es-ES" dirty="0"/>
              <a:t>, bivariado, Multivariado)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ES" dirty="0"/>
              <a:t>Procesamiento de los datos y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Selection</a:t>
            </a:r>
            <a:r>
              <a:rPr lang="es-ES" dirty="0"/>
              <a:t> (Elección de Variables)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ES" dirty="0"/>
              <a:t>Análisis de los modelos de datos, con su optimización mediante el ajuste de los </a:t>
            </a:r>
            <a:r>
              <a:rPr lang="es-ES" dirty="0" err="1"/>
              <a:t>Hiperparámetros</a:t>
            </a:r>
            <a:endParaRPr lang="es-ES" dirty="0"/>
          </a:p>
          <a:p>
            <a:pPr marL="342900" indent="-342900" algn="l">
              <a:buFont typeface="+mj-lt"/>
              <a:buAutoNum type="arabicPeriod"/>
            </a:pPr>
            <a:r>
              <a:rPr lang="es-ES" dirty="0"/>
              <a:t>Conclusiones</a:t>
            </a:r>
          </a:p>
          <a:p>
            <a:endParaRPr lang="en-US" dirty="0"/>
          </a:p>
        </p:txBody>
      </p:sp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76CD34C5-E0E7-5743-B089-1AD020AF56A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249052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EDA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El </a:t>
            </a:r>
            <a:r>
              <a:rPr lang="en-US" dirty="0" err="1"/>
              <a:t>mapa</a:t>
            </a:r>
            <a:r>
              <a:rPr lang="en-US" dirty="0"/>
              <a:t> de </a:t>
            </a:r>
            <a:r>
              <a:rPr lang="en-US" dirty="0" err="1"/>
              <a:t>correlación</a:t>
            </a:r>
            <a:r>
              <a:rPr lang="en-US" dirty="0"/>
              <a:t> entre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Precio</a:t>
            </a:r>
            <a:r>
              <a:rPr lang="en-US" dirty="0"/>
              <a:t> y las variables mas </a:t>
            </a:r>
            <a:r>
              <a:rPr lang="en-US" dirty="0" err="1"/>
              <a:t>relavantes</a:t>
            </a:r>
            <a:r>
              <a:rPr lang="en-US" dirty="0"/>
              <a:t> no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correlación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 con </a:t>
            </a:r>
            <a:r>
              <a:rPr lang="en-US" dirty="0" err="1"/>
              <a:t>ninguna</a:t>
            </a:r>
            <a:r>
              <a:rPr lang="en-US" dirty="0"/>
              <a:t> de las variables del conjunto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verá</a:t>
            </a:r>
            <a:r>
              <a:rPr lang="en-US" dirty="0"/>
              <a:t> de </a:t>
            </a:r>
            <a:r>
              <a:rPr lang="en-US" dirty="0" err="1"/>
              <a:t>lograr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estadisticos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major </a:t>
            </a:r>
            <a:r>
              <a:rPr lang="en-US" dirty="0" err="1"/>
              <a:t>acercamiento</a:t>
            </a:r>
            <a:r>
              <a:rPr lang="en-US" dirty="0"/>
              <a:t> para </a:t>
            </a:r>
            <a:r>
              <a:rPr lang="en-US" dirty="0" err="1"/>
              <a:t>analizarlo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A1A75-30E1-4702-2CFB-6B791DDD2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534" y="942975"/>
            <a:ext cx="64579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612B7C-F0C2-CF2B-E0EA-54CAEA671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5119E-6097-EC9F-BED5-876ABC53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EDA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1507EE2-EE4D-049D-DC01-BD6838CBD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11547"/>
            <a:ext cx="6097700" cy="376532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E29829-34E5-76A4-72C5-4CF08BCF0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81789" y="2290762"/>
            <a:ext cx="4572428" cy="4033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Se puede ver como hay barrios donde se concentran un mayor número de propiedades de alto valor (Mayor al Millón de USD)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En las zonas de mayor valor hay una mayor oferta de viviendas, incluso las de mas bajo precio, por lo que se asume que esas zonas son mas favorables para vivir o mejores para inversiones inmobiliarias.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71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44B74-F5FA-8021-45D8-CAED8775B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E2B7-4666-5AFD-AADB-513F9464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405" cy="775417"/>
          </a:xfrm>
          <a:noFill/>
        </p:spPr>
        <p:txBody>
          <a:bodyPr>
            <a:noAutofit/>
          </a:bodyPr>
          <a:lstStyle/>
          <a:p>
            <a:r>
              <a:rPr lang="en-US" sz="3200" dirty="0"/>
              <a:t>Mapa de </a:t>
            </a:r>
            <a:r>
              <a:rPr lang="en-US" sz="3200" dirty="0" err="1"/>
              <a:t>calor</a:t>
            </a:r>
            <a:endParaRPr lang="en-US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A2DE9F-B47A-AC84-540F-05F52AC08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000" dirty="0"/>
              <a:t>Ya cuando se identifican los precios, se puede apreciar que las propiedades de mayor valor </a:t>
            </a:r>
            <a:r>
              <a:rPr lang="es-ES" sz="2000" dirty="0" err="1"/>
              <a:t>estan</a:t>
            </a:r>
            <a:r>
              <a:rPr lang="es-ES" sz="2000" dirty="0"/>
              <a:t> principalmente en la zona de New York, y algunos barrios cercanos como </a:t>
            </a:r>
            <a:r>
              <a:rPr lang="es-ES" sz="2000" dirty="0" err="1"/>
              <a:t>Manhatan</a:t>
            </a:r>
            <a:r>
              <a:rPr lang="es-ES" sz="2000" dirty="0"/>
              <a:t> y </a:t>
            </a:r>
            <a:r>
              <a:rPr lang="es-ES" sz="2000" dirty="0" err="1"/>
              <a:t>King´s</a:t>
            </a:r>
            <a:r>
              <a:rPr lang="es-ES" sz="2000" dirty="0"/>
              <a:t> County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2A1730-3694-27EF-8317-65A4F7DA0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811" y="1036955"/>
            <a:ext cx="6315075" cy="5086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8D2EC4-0471-91FB-48B8-D1570D665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9886" y="1027906"/>
            <a:ext cx="7810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0029"/>
            <a:ext cx="9906000" cy="695631"/>
          </a:xfrm>
          <a:noFill/>
        </p:spPr>
        <p:txBody>
          <a:bodyPr/>
          <a:lstStyle/>
          <a:p>
            <a:r>
              <a:rPr lang="en-US" sz="2400" b="1" dirty="0" err="1"/>
              <a:t>Modelos</a:t>
            </a:r>
            <a:r>
              <a:rPr lang="en-US" sz="2400" b="1" dirty="0"/>
              <a:t> de </a:t>
            </a:r>
            <a:r>
              <a:rPr lang="en-US" sz="2400" b="1" dirty="0" err="1"/>
              <a:t>regresion</a:t>
            </a:r>
            <a:r>
              <a:rPr lang="en-US" sz="2400" b="1" dirty="0"/>
              <a:t> y </a:t>
            </a:r>
            <a:r>
              <a:rPr lang="en-US" sz="2400" b="1" dirty="0" err="1"/>
              <a:t>ajustes</a:t>
            </a:r>
            <a:r>
              <a:rPr lang="en-US" sz="2400" b="1" dirty="0"/>
              <a:t> de </a:t>
            </a:r>
            <a:r>
              <a:rPr lang="en-US" sz="2400" b="1" dirty="0" err="1"/>
              <a:t>hiperparámetros</a:t>
            </a:r>
            <a:endParaRPr lang="en-US" sz="2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8200" y="1105660"/>
            <a:ext cx="4225413" cy="205049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De </a:t>
            </a:r>
            <a:r>
              <a:rPr lang="en-US" dirty="0" err="1"/>
              <a:t>acuerdo</a:t>
            </a:r>
            <a:r>
              <a:rPr lang="en-US" dirty="0"/>
              <a:t> al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que </a:t>
            </a:r>
            <a:r>
              <a:rPr lang="en-US" dirty="0" err="1"/>
              <a:t>mejores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dió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36920" y="1698366"/>
            <a:ext cx="5212080" cy="406749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pesar</a:t>
            </a:r>
            <a:r>
              <a:rPr lang="en-US" dirty="0"/>
              <a:t> de </a:t>
            </a:r>
            <a:r>
              <a:rPr lang="en-US" dirty="0" err="1"/>
              <a:t>haber</a:t>
            </a:r>
            <a:r>
              <a:rPr lang="en-US" dirty="0"/>
              <a:t> </a:t>
            </a:r>
            <a:r>
              <a:rPr lang="en-US" dirty="0" err="1"/>
              <a:t>trabajado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ajustes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hiperparámetros</a:t>
            </a:r>
            <a:r>
              <a:rPr lang="en-US" dirty="0"/>
              <a:t>, no se </a:t>
            </a:r>
            <a:r>
              <a:rPr lang="en-US" dirty="0" err="1"/>
              <a:t>pudo</a:t>
            </a:r>
            <a:r>
              <a:rPr lang="en-US" dirty="0"/>
              <a:t> </a:t>
            </a:r>
            <a:r>
              <a:rPr lang="en-US" dirty="0" err="1"/>
              <a:t>mejorar</a:t>
            </a:r>
            <a:r>
              <a:rPr lang="en-US" dirty="0"/>
              <a:t> lo </a:t>
            </a:r>
            <a:r>
              <a:rPr lang="en-US" dirty="0" err="1"/>
              <a:t>obtenido</a:t>
            </a:r>
            <a:r>
              <a:rPr lang="en-US" dirty="0"/>
              <a:t> </a:t>
            </a:r>
            <a:r>
              <a:rPr lang="en-US" dirty="0" err="1"/>
              <a:t>originalmente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Si bien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Gradient Boosting </a:t>
            </a:r>
            <a:r>
              <a:rPr lang="en-US" dirty="0" err="1"/>
              <a:t>ajustado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similares</a:t>
            </a:r>
            <a:r>
              <a:rPr lang="en-US" dirty="0"/>
              <a:t>, se </a:t>
            </a:r>
            <a:r>
              <a:rPr lang="en-US" dirty="0" err="1"/>
              <a:t>elige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normal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major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ejecución</a:t>
            </a:r>
            <a:r>
              <a:rPr lang="en-US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A237A8-3324-7FDE-9CC3-F1AA28417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13" y="4066409"/>
            <a:ext cx="5837986" cy="15708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C3884B-045E-6357-BA88-02853C8EF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1598" y="4066409"/>
            <a:ext cx="1047209" cy="15708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2B5A99-9BC1-653E-3CDC-011A60C92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060" y="2320413"/>
            <a:ext cx="4778553" cy="384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03ef5274-90b8-4b3f-8a76-b4c36a43e904}" enabled="1" method="Standard" siteId="{61e6eeb3-5fd7-4aaa-ae3c-61e8deb09b7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{4773B463-AA20-4C03-AB7E-47D73D88A95D}tf22797433_win32</Template>
  <TotalTime>80</TotalTime>
  <Words>631</Words>
  <Application>Microsoft Office PowerPoint</Application>
  <PresentationFormat>Widescreen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Univers Condensed Light</vt:lpstr>
      <vt:lpstr>Walbaum Display Light</vt:lpstr>
      <vt:lpstr>AngleLinesVTI</vt:lpstr>
      <vt:lpstr>Análisis de precios del merCADO INMOBILIARIO DE New york</vt:lpstr>
      <vt:lpstr>Abstracto de motivación</vt:lpstr>
      <vt:lpstr>Audiencia</vt:lpstr>
      <vt:lpstr>Objetivos</vt:lpstr>
      <vt:lpstr>Procedimiento</vt:lpstr>
      <vt:lpstr>EDA</vt:lpstr>
      <vt:lpstr>EDA</vt:lpstr>
      <vt:lpstr>Mapa de calor</vt:lpstr>
      <vt:lpstr>Modelos de regresion y ajustes de hiperparámetros</vt:lpstr>
      <vt:lpstr>Gracias Cristian Aimone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 Aimone</dc:creator>
  <cp:lastModifiedBy>Cristian Aimone</cp:lastModifiedBy>
  <cp:revision>1</cp:revision>
  <dcterms:created xsi:type="dcterms:W3CDTF">2025-04-05T23:39:49Z</dcterms:created>
  <dcterms:modified xsi:type="dcterms:W3CDTF">2025-04-06T01:00:18Z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