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6"/>
  </p:notesMasterIdLst>
  <p:handoutMasterIdLst>
    <p:handoutMasterId r:id="rId17"/>
  </p:handoutMasterIdLst>
  <p:sldIdLst>
    <p:sldId id="256" r:id="rId5"/>
    <p:sldId id="261" r:id="rId6"/>
    <p:sldId id="262" r:id="rId7"/>
    <p:sldId id="263" r:id="rId8"/>
    <p:sldId id="266" r:id="rId9"/>
    <p:sldId id="267" r:id="rId10"/>
    <p:sldId id="268" r:id="rId11"/>
    <p:sldId id="269" r:id="rId12"/>
    <p:sldId id="270" r:id="rId13"/>
    <p:sldId id="264"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78" d="100"/>
          <a:sy n="78" d="100"/>
        </p:scale>
        <p:origin x="456" y="84"/>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5/27/2019</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5/27/2019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a:t>
            </a:fld>
            <a:endParaRPr lang="en-US" dirty="0"/>
          </a:p>
        </p:txBody>
      </p:sp>
    </p:spTree>
    <p:extLst>
      <p:ext uri="{BB962C8B-B14F-4D97-AF65-F5344CB8AC3E}">
        <p14:creationId xmlns:p14="http://schemas.microsoft.com/office/powerpoint/2010/main" val="357315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11</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5/27/2019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5/27/2019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5/27/2019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5/27/2019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5/27/2019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8025"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4800" dirty="0">
                <a:solidFill>
                  <a:schemeClr val="bg1"/>
                </a:solidFill>
              </a:rPr>
              <a:t>Single Sleeping Barber Problem</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dirty="0">
              <a:solidFill>
                <a:srgbClr val="7CEBFF"/>
              </a:solidFill>
            </a:endParaRPr>
          </a:p>
        </p:txBody>
      </p:sp>
      <p:sp>
        <p:nvSpPr>
          <p:cNvPr id="4" name="TextBox 3">
            <a:extLst>
              <a:ext uri="{FF2B5EF4-FFF2-40B4-BE49-F238E27FC236}">
                <a16:creationId xmlns:a16="http://schemas.microsoft.com/office/drawing/2014/main" id="{7737D242-7E04-4F2A-99EC-E1BDE2AB8A76}"/>
              </a:ext>
            </a:extLst>
          </p:cNvPr>
          <p:cNvSpPr txBox="1"/>
          <p:nvPr/>
        </p:nvSpPr>
        <p:spPr>
          <a:xfrm>
            <a:off x="4211365" y="622802"/>
            <a:ext cx="7467569" cy="369332"/>
          </a:xfrm>
          <a:prstGeom prst="rect">
            <a:avLst/>
          </a:prstGeom>
          <a:noFill/>
        </p:spPr>
        <p:txBody>
          <a:bodyPr wrap="square" rtlCol="0">
            <a:spAutoFit/>
          </a:bodyPr>
          <a:lstStyle/>
          <a:p>
            <a:r>
              <a:rPr lang="en-US" dirty="0"/>
              <a:t>ARSENE I. </a:t>
            </a:r>
            <a:r>
              <a:rPr lang="en-US"/>
              <a:t>MUHIRE</a:t>
            </a:r>
            <a:endParaRPr lang="en-RW" dirty="0"/>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63D4-F238-469B-9C19-FAF052C4B30B}"/>
              </a:ext>
            </a:extLst>
          </p:cNvPr>
          <p:cNvSpPr>
            <a:spLocks noGrp="1"/>
          </p:cNvSpPr>
          <p:nvPr>
            <p:ph type="title"/>
          </p:nvPr>
        </p:nvSpPr>
        <p:spPr/>
        <p:txBody>
          <a:bodyPr/>
          <a:lstStyle/>
          <a:p>
            <a:r>
              <a:rPr lang="en-US" dirty="0"/>
              <a:t>Flow CHART</a:t>
            </a:r>
            <a:endParaRPr lang="en-RW" dirty="0"/>
          </a:p>
        </p:txBody>
      </p:sp>
      <p:pic>
        <p:nvPicPr>
          <p:cNvPr id="5" name="Content Placeholder 4">
            <a:extLst>
              <a:ext uri="{FF2B5EF4-FFF2-40B4-BE49-F238E27FC236}">
                <a16:creationId xmlns:a16="http://schemas.microsoft.com/office/drawing/2014/main" id="{34056DD7-ACE1-4B9D-81A1-ABF3DBA36D1A}"/>
              </a:ext>
            </a:extLst>
          </p:cNvPr>
          <p:cNvPicPr>
            <a:picLocks noGrp="1" noChangeAspect="1"/>
          </p:cNvPicPr>
          <p:nvPr>
            <p:ph idx="1"/>
          </p:nvPr>
        </p:nvPicPr>
        <p:blipFill>
          <a:blip r:embed="rId2"/>
          <a:stretch>
            <a:fillRect/>
          </a:stretch>
        </p:blipFill>
        <p:spPr>
          <a:xfrm>
            <a:off x="3074428" y="2111353"/>
            <a:ext cx="6043143" cy="3782820"/>
          </a:xfrm>
        </p:spPr>
      </p:pic>
    </p:spTree>
    <p:extLst>
      <p:ext uri="{BB962C8B-B14F-4D97-AF65-F5344CB8AC3E}">
        <p14:creationId xmlns:p14="http://schemas.microsoft.com/office/powerpoint/2010/main" val="3007963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pPr algn="ctr"/>
            <a:endParaRPr lang="en-US" dirty="0">
              <a:solidFill>
                <a:schemeClr val="bg2"/>
              </a:solidFill>
            </a:endParaRPr>
          </a:p>
          <a:p>
            <a:pPr algn="ctr"/>
            <a:r>
              <a:rPr lang="en-US" dirty="0">
                <a:solidFill>
                  <a:schemeClr val="bg2"/>
                </a:solidFill>
              </a:rPr>
              <a:t>For Your Attention</a:t>
            </a:r>
          </a:p>
          <a:p>
            <a:pPr algn="ctr"/>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Problem Description</a:t>
            </a:r>
          </a:p>
        </p:txBody>
      </p:sp>
      <p:sp>
        <p:nvSpPr>
          <p:cNvPr id="3" name="Content Placeholder 2">
            <a:extLst>
              <a:ext uri="{FF2B5EF4-FFF2-40B4-BE49-F238E27FC236}">
                <a16:creationId xmlns:a16="http://schemas.microsoft.com/office/drawing/2014/main" id="{8B8965F2-F1F2-419C-B486-AD92A4D74DEE}"/>
              </a:ext>
            </a:extLst>
          </p:cNvPr>
          <p:cNvSpPr>
            <a:spLocks noGrp="1"/>
          </p:cNvSpPr>
          <p:nvPr>
            <p:ph idx="1"/>
          </p:nvPr>
        </p:nvSpPr>
        <p:spPr/>
        <p:txBody>
          <a:bodyPr/>
          <a:lstStyle/>
          <a:p>
            <a:pPr marL="0" indent="0">
              <a:buNone/>
            </a:pPr>
            <a:r>
              <a:rPr lang="en-US" dirty="0"/>
              <a:t>The shop has a barber, a barber chair, and a waiting room with several chairs. </a:t>
            </a:r>
          </a:p>
          <a:p>
            <a:pPr marL="0" indent="0">
              <a:buNone/>
            </a:pPr>
            <a:r>
              <a:rPr lang="en-US" dirty="0"/>
              <a:t>When a barber finishes cutting a customer's hair,  the barber fetches another customer from the waiting room </a:t>
            </a:r>
          </a:p>
          <a:p>
            <a:pPr marL="0" indent="0">
              <a:buNone/>
            </a:pPr>
            <a:r>
              <a:rPr lang="en-US" dirty="0"/>
              <a:t>if there is a customer, or stands by the barber chair and daydreams if the waiting room is empty. </a:t>
            </a:r>
          </a:p>
          <a:p>
            <a:pPr marL="0" indent="0">
              <a:buNone/>
            </a:pPr>
            <a:r>
              <a:rPr lang="en-US" dirty="0"/>
              <a:t>A customer who needs a haircut enters the waiting room. </a:t>
            </a:r>
          </a:p>
          <a:p>
            <a:pPr marL="0" indent="0">
              <a:buNone/>
            </a:pPr>
            <a:r>
              <a:rPr lang="en-US" dirty="0"/>
              <a:t>If the waiting room is full, the customer comes back later. </a:t>
            </a:r>
          </a:p>
          <a:p>
            <a:pPr marL="0" indent="0">
              <a:buNone/>
            </a:pPr>
            <a:r>
              <a:rPr lang="en-US" dirty="0"/>
              <a:t>If the barber is busy but there is a waiting room chair available, the customer takes a seat. </a:t>
            </a:r>
          </a:p>
          <a:p>
            <a:pPr marL="0" indent="0">
              <a:buNone/>
            </a:pPr>
            <a:r>
              <a:rPr lang="en-US" dirty="0"/>
              <a:t>If the waiting room is empty and the barber is daydreaming, the customer sits in the barber chair and wakes the barber up.</a:t>
            </a: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05B5-AC4C-4661-BC66-99821FE63CFE}"/>
              </a:ext>
            </a:extLst>
          </p:cNvPr>
          <p:cNvSpPr>
            <a:spLocks noGrp="1"/>
          </p:cNvSpPr>
          <p:nvPr>
            <p:ph type="title"/>
          </p:nvPr>
        </p:nvSpPr>
        <p:spPr/>
        <p:txBody>
          <a:bodyPr/>
          <a:lstStyle/>
          <a:p>
            <a:r>
              <a:rPr lang="en-US" dirty="0"/>
              <a:t>Definition</a:t>
            </a:r>
            <a:endParaRPr lang="en-RW" dirty="0"/>
          </a:p>
        </p:txBody>
      </p:sp>
      <p:sp>
        <p:nvSpPr>
          <p:cNvPr id="3" name="Content Placeholder 2">
            <a:extLst>
              <a:ext uri="{FF2B5EF4-FFF2-40B4-BE49-F238E27FC236}">
                <a16:creationId xmlns:a16="http://schemas.microsoft.com/office/drawing/2014/main" id="{7DF72753-6F59-4896-93D6-3430045102D5}"/>
              </a:ext>
            </a:extLst>
          </p:cNvPr>
          <p:cNvSpPr>
            <a:spLocks noGrp="1"/>
          </p:cNvSpPr>
          <p:nvPr>
            <p:ph idx="1"/>
          </p:nvPr>
        </p:nvSpPr>
        <p:spPr/>
        <p:txBody>
          <a:bodyPr>
            <a:normAutofit/>
          </a:bodyPr>
          <a:lstStyle/>
          <a:p>
            <a:r>
              <a:rPr lang="en-US" sz="2000" dirty="0"/>
              <a:t>In computer science, the sleeping barber problem is a </a:t>
            </a:r>
            <a:r>
              <a:rPr lang="en-US" sz="2000" b="1" dirty="0"/>
              <a:t>classic inter-process communication </a:t>
            </a:r>
            <a:r>
              <a:rPr lang="en-US" sz="2000" dirty="0"/>
              <a:t>and </a:t>
            </a:r>
            <a:r>
              <a:rPr lang="en-US" sz="2000" b="1" dirty="0"/>
              <a:t>synchronization problem</a:t>
            </a:r>
            <a:r>
              <a:rPr lang="en-US" sz="2000" dirty="0"/>
              <a:t> between multiple operating system processes. The problem is analogous to that of keeping a barber working when there are customers, resting when there are none, and doing so in an orderly manner.</a:t>
            </a:r>
            <a:br>
              <a:rPr lang="en-US" sz="2000" dirty="0"/>
            </a:br>
            <a:endParaRPr lang="en-US" sz="2000" dirty="0"/>
          </a:p>
          <a:p>
            <a:r>
              <a:rPr lang="en-US" sz="2000" dirty="0"/>
              <a:t>The Sleeping Barber Problem is often attributed to </a:t>
            </a:r>
            <a:r>
              <a:rPr lang="en-US" sz="2000" dirty="0" err="1"/>
              <a:t>Edsger</a:t>
            </a:r>
            <a:r>
              <a:rPr lang="en-US" sz="2000" dirty="0"/>
              <a:t> Dijkstra (1965), one of the pioneers in computer science.</a:t>
            </a:r>
          </a:p>
        </p:txBody>
      </p:sp>
    </p:spTree>
    <p:extLst>
      <p:ext uri="{BB962C8B-B14F-4D97-AF65-F5344CB8AC3E}">
        <p14:creationId xmlns:p14="http://schemas.microsoft.com/office/powerpoint/2010/main" val="4040040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25435-1159-4402-90A5-77443D0DE445}"/>
              </a:ext>
            </a:extLst>
          </p:cNvPr>
          <p:cNvSpPr>
            <a:spLocks noGrp="1"/>
          </p:cNvSpPr>
          <p:nvPr>
            <p:ph type="title"/>
          </p:nvPr>
        </p:nvSpPr>
        <p:spPr/>
        <p:txBody>
          <a:bodyPr/>
          <a:lstStyle/>
          <a:p>
            <a:r>
              <a:rPr lang="en-US" dirty="0"/>
              <a:t>Visual Representation</a:t>
            </a:r>
            <a:endParaRPr lang="en-RW" dirty="0"/>
          </a:p>
        </p:txBody>
      </p:sp>
      <p:pic>
        <p:nvPicPr>
          <p:cNvPr id="9" name="Picture 8">
            <a:extLst>
              <a:ext uri="{FF2B5EF4-FFF2-40B4-BE49-F238E27FC236}">
                <a16:creationId xmlns:a16="http://schemas.microsoft.com/office/drawing/2014/main" id="{135844BE-AD1C-426D-91D6-A47A6337266E}"/>
              </a:ext>
            </a:extLst>
          </p:cNvPr>
          <p:cNvPicPr>
            <a:picLocks noChangeAspect="1"/>
          </p:cNvPicPr>
          <p:nvPr/>
        </p:nvPicPr>
        <p:blipFill>
          <a:blip r:embed="rId2"/>
          <a:stretch>
            <a:fillRect/>
          </a:stretch>
        </p:blipFill>
        <p:spPr>
          <a:xfrm>
            <a:off x="2191909" y="2879125"/>
            <a:ext cx="7226618" cy="2729427"/>
          </a:xfrm>
          <a:prstGeom prst="rect">
            <a:avLst/>
          </a:prstGeom>
        </p:spPr>
      </p:pic>
    </p:spTree>
    <p:extLst>
      <p:ext uri="{BB962C8B-B14F-4D97-AF65-F5344CB8AC3E}">
        <p14:creationId xmlns:p14="http://schemas.microsoft.com/office/powerpoint/2010/main" val="3676082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98CB3-CF6A-432B-8CED-D0805E43B5B3}"/>
              </a:ext>
            </a:extLst>
          </p:cNvPr>
          <p:cNvSpPr>
            <a:spLocks noGrp="1"/>
          </p:cNvSpPr>
          <p:nvPr>
            <p:ph type="title"/>
          </p:nvPr>
        </p:nvSpPr>
        <p:spPr/>
        <p:txBody>
          <a:bodyPr/>
          <a:lstStyle/>
          <a:p>
            <a:r>
              <a:rPr lang="en-US" dirty="0"/>
              <a:t>Semaphores in </a:t>
            </a:r>
            <a:r>
              <a:rPr lang="en-US" dirty="0" err="1"/>
              <a:t>os</a:t>
            </a:r>
            <a:endParaRPr lang="en-RW" dirty="0"/>
          </a:p>
        </p:txBody>
      </p:sp>
      <p:sp>
        <p:nvSpPr>
          <p:cNvPr id="3" name="Content Placeholder 2">
            <a:extLst>
              <a:ext uri="{FF2B5EF4-FFF2-40B4-BE49-F238E27FC236}">
                <a16:creationId xmlns:a16="http://schemas.microsoft.com/office/drawing/2014/main" id="{67BA3879-2BE2-4667-8B5E-BBF961F2F8BE}"/>
              </a:ext>
            </a:extLst>
          </p:cNvPr>
          <p:cNvSpPr>
            <a:spLocks noGrp="1"/>
          </p:cNvSpPr>
          <p:nvPr>
            <p:ph idx="1"/>
          </p:nvPr>
        </p:nvSpPr>
        <p:spPr/>
        <p:txBody>
          <a:bodyPr>
            <a:normAutofit/>
          </a:bodyPr>
          <a:lstStyle/>
          <a:p>
            <a:r>
              <a:rPr lang="en-US" sz="2400" dirty="0"/>
              <a:t>Semaphore is a simply a variable. This variable is used to solve critical section problem and to achieve process synchronization in the multi processing environment.</a:t>
            </a:r>
          </a:p>
          <a:p>
            <a:r>
              <a:rPr lang="en-US" sz="2400" dirty="0"/>
              <a:t>The two most common kinds of semaphores are counting semaphores and binary semaphores. Counting semaphore can take non-negative integer values and Binary semaphore can take the value 0 &amp; 1. only.</a:t>
            </a:r>
          </a:p>
          <a:p>
            <a:r>
              <a:rPr lang="en-US" sz="2400" dirty="0"/>
              <a:t>A </a:t>
            </a:r>
            <a:r>
              <a:rPr lang="en-US" sz="2400" b="1" dirty="0"/>
              <a:t>Critical Section</a:t>
            </a:r>
            <a:r>
              <a:rPr lang="en-US" sz="2400" dirty="0"/>
              <a:t> is a code segment that accesses shared variables and has to be executed as an atomic action. It means that in a group of cooperating processes, at a given point of time, only one process must be executing </a:t>
            </a:r>
            <a:r>
              <a:rPr lang="en-US" sz="2400" dirty="0" err="1"/>
              <a:t>its</a:t>
            </a:r>
            <a:r>
              <a:rPr lang="en-US" sz="2400" b="1" dirty="0" err="1"/>
              <a:t>critical</a:t>
            </a:r>
            <a:r>
              <a:rPr lang="en-US" sz="2400" b="1" dirty="0"/>
              <a:t> section</a:t>
            </a:r>
            <a:r>
              <a:rPr lang="en-US" sz="2400" dirty="0"/>
              <a:t>.</a:t>
            </a:r>
            <a:endParaRPr lang="en-RW" sz="2400" dirty="0"/>
          </a:p>
        </p:txBody>
      </p:sp>
    </p:spTree>
    <p:extLst>
      <p:ext uri="{BB962C8B-B14F-4D97-AF65-F5344CB8AC3E}">
        <p14:creationId xmlns:p14="http://schemas.microsoft.com/office/powerpoint/2010/main" val="2707605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AA2F-4545-4619-A06B-88B44E304662}"/>
              </a:ext>
            </a:extLst>
          </p:cNvPr>
          <p:cNvSpPr>
            <a:spLocks noGrp="1"/>
          </p:cNvSpPr>
          <p:nvPr>
            <p:ph type="title"/>
          </p:nvPr>
        </p:nvSpPr>
        <p:spPr/>
        <p:txBody>
          <a:bodyPr/>
          <a:lstStyle/>
          <a:p>
            <a:r>
              <a:rPr lang="en-US" dirty="0"/>
              <a:t>Solution </a:t>
            </a:r>
            <a:endParaRPr lang="en-RW" dirty="0"/>
          </a:p>
        </p:txBody>
      </p:sp>
      <p:sp>
        <p:nvSpPr>
          <p:cNvPr id="3" name="Content Placeholder 2">
            <a:extLst>
              <a:ext uri="{FF2B5EF4-FFF2-40B4-BE49-F238E27FC236}">
                <a16:creationId xmlns:a16="http://schemas.microsoft.com/office/drawing/2014/main" id="{CA6486DF-1B61-415F-8E7C-7EE76F339A96}"/>
              </a:ext>
            </a:extLst>
          </p:cNvPr>
          <p:cNvSpPr>
            <a:spLocks noGrp="1"/>
          </p:cNvSpPr>
          <p:nvPr>
            <p:ph idx="1"/>
          </p:nvPr>
        </p:nvSpPr>
        <p:spPr/>
        <p:txBody>
          <a:bodyPr>
            <a:normAutofit/>
          </a:bodyPr>
          <a:lstStyle/>
          <a:p>
            <a:pPr marL="0" indent="0">
              <a:buNone/>
            </a:pPr>
            <a:r>
              <a:rPr lang="en-US" sz="2400" dirty="0"/>
              <a:t>The solution to this problem includes three semaphores.</a:t>
            </a:r>
          </a:p>
          <a:p>
            <a:r>
              <a:rPr lang="en-US" sz="2000" dirty="0"/>
              <a:t>First is for the </a:t>
            </a:r>
            <a:r>
              <a:rPr lang="en-US" sz="2000" b="1" dirty="0"/>
              <a:t>customer</a:t>
            </a:r>
            <a:r>
              <a:rPr lang="en-US" sz="2000" dirty="0"/>
              <a:t> which counts the number of customers present in the waiting room (customer in the barber chair is not included because he is not waiting). </a:t>
            </a:r>
          </a:p>
          <a:p>
            <a:r>
              <a:rPr lang="en-US" sz="2000" dirty="0"/>
              <a:t>Second, the </a:t>
            </a:r>
            <a:r>
              <a:rPr lang="en-US" sz="2000" b="1" dirty="0"/>
              <a:t>barber</a:t>
            </a:r>
            <a:r>
              <a:rPr lang="en-US" sz="2000" dirty="0"/>
              <a:t> 0 or 1 is used to tell whether the barber is idle or is working.</a:t>
            </a:r>
          </a:p>
          <a:p>
            <a:r>
              <a:rPr lang="en-US" sz="2000" dirty="0"/>
              <a:t>The third mutex is used to provide the mutual exclusion which is required for the process to execute. In the solution, the </a:t>
            </a:r>
            <a:r>
              <a:rPr lang="en-US" sz="2000" b="1" dirty="0"/>
              <a:t>customer</a:t>
            </a:r>
            <a:r>
              <a:rPr lang="en-US" sz="2000" dirty="0"/>
              <a:t> has the record of the number of customers waiting in the waiting room if the number of customers is equal to the number of chairs in the waiting room then the upcoming customer leaves the barbershop.</a:t>
            </a:r>
            <a:endParaRPr lang="en-RW" sz="2000" dirty="0"/>
          </a:p>
        </p:txBody>
      </p:sp>
    </p:spTree>
    <p:extLst>
      <p:ext uri="{BB962C8B-B14F-4D97-AF65-F5344CB8AC3E}">
        <p14:creationId xmlns:p14="http://schemas.microsoft.com/office/powerpoint/2010/main" val="681449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CD38-A1C6-4FB2-8C07-B7B8FA947F1B}"/>
              </a:ext>
            </a:extLst>
          </p:cNvPr>
          <p:cNvSpPr>
            <a:spLocks noGrp="1"/>
          </p:cNvSpPr>
          <p:nvPr>
            <p:ph type="title"/>
          </p:nvPr>
        </p:nvSpPr>
        <p:spPr/>
        <p:txBody>
          <a:bodyPr/>
          <a:lstStyle/>
          <a:p>
            <a:r>
              <a:rPr lang="en-US" dirty="0"/>
              <a:t>Solution</a:t>
            </a:r>
            <a:endParaRPr lang="en-RW" dirty="0"/>
          </a:p>
        </p:txBody>
      </p:sp>
      <p:sp>
        <p:nvSpPr>
          <p:cNvPr id="3" name="Content Placeholder 2">
            <a:extLst>
              <a:ext uri="{FF2B5EF4-FFF2-40B4-BE49-F238E27FC236}">
                <a16:creationId xmlns:a16="http://schemas.microsoft.com/office/drawing/2014/main" id="{C42DF644-F38A-4B33-8D02-98EF92386F05}"/>
              </a:ext>
            </a:extLst>
          </p:cNvPr>
          <p:cNvSpPr>
            <a:spLocks noGrp="1"/>
          </p:cNvSpPr>
          <p:nvPr>
            <p:ph idx="1"/>
          </p:nvPr>
        </p:nvSpPr>
        <p:spPr/>
        <p:txBody>
          <a:bodyPr>
            <a:normAutofit/>
          </a:bodyPr>
          <a:lstStyle/>
          <a:p>
            <a:r>
              <a:rPr lang="en-US" sz="2800" dirty="0"/>
              <a:t>When the barber shows up in the morning, he executes the procedure barber, causing him to block on the semaphore customers because it is initially 0. Then the barber goes to sleep until the first customer comes up.</a:t>
            </a:r>
            <a:endParaRPr lang="en-RW" sz="2800" dirty="0"/>
          </a:p>
        </p:txBody>
      </p:sp>
    </p:spTree>
    <p:extLst>
      <p:ext uri="{BB962C8B-B14F-4D97-AF65-F5344CB8AC3E}">
        <p14:creationId xmlns:p14="http://schemas.microsoft.com/office/powerpoint/2010/main" val="230466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8184-0674-4556-9C91-675F061C1667}"/>
              </a:ext>
            </a:extLst>
          </p:cNvPr>
          <p:cNvSpPr>
            <a:spLocks noGrp="1"/>
          </p:cNvSpPr>
          <p:nvPr>
            <p:ph type="title"/>
          </p:nvPr>
        </p:nvSpPr>
        <p:spPr/>
        <p:txBody>
          <a:bodyPr/>
          <a:lstStyle/>
          <a:p>
            <a:r>
              <a:rPr lang="en-US" dirty="0"/>
              <a:t>Solution</a:t>
            </a:r>
            <a:endParaRPr lang="en-RW" dirty="0"/>
          </a:p>
        </p:txBody>
      </p:sp>
      <p:sp>
        <p:nvSpPr>
          <p:cNvPr id="3" name="Content Placeholder 2">
            <a:extLst>
              <a:ext uri="{FF2B5EF4-FFF2-40B4-BE49-F238E27FC236}">
                <a16:creationId xmlns:a16="http://schemas.microsoft.com/office/drawing/2014/main" id="{119C5DA9-E7D5-4EAC-AB56-94FA496D0B44}"/>
              </a:ext>
            </a:extLst>
          </p:cNvPr>
          <p:cNvSpPr>
            <a:spLocks noGrp="1"/>
          </p:cNvSpPr>
          <p:nvPr>
            <p:ph idx="1"/>
          </p:nvPr>
        </p:nvSpPr>
        <p:spPr/>
        <p:txBody>
          <a:bodyPr>
            <a:normAutofit/>
          </a:bodyPr>
          <a:lstStyle/>
          <a:p>
            <a:r>
              <a:rPr lang="en-US" sz="2400" dirty="0"/>
              <a:t>When a customer arrives, he executes customer procedure the customer acquires the mutex for entering the critical region, if another customer enters thereafter, the second one will not be able to anything until the first one has released the mutex. The customer then checks the chairs in the waiting room if waiting customers are less then the number of chairs then he sits otherwise he leaves and releases the mutex.</a:t>
            </a:r>
            <a:endParaRPr lang="en-RW" sz="2400" dirty="0"/>
          </a:p>
        </p:txBody>
      </p:sp>
    </p:spTree>
    <p:extLst>
      <p:ext uri="{BB962C8B-B14F-4D97-AF65-F5344CB8AC3E}">
        <p14:creationId xmlns:p14="http://schemas.microsoft.com/office/powerpoint/2010/main" val="610334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ED8F-A547-4311-894E-53C2BF597013}"/>
              </a:ext>
            </a:extLst>
          </p:cNvPr>
          <p:cNvSpPr>
            <a:spLocks noGrp="1"/>
          </p:cNvSpPr>
          <p:nvPr>
            <p:ph type="title"/>
          </p:nvPr>
        </p:nvSpPr>
        <p:spPr/>
        <p:txBody>
          <a:bodyPr/>
          <a:lstStyle/>
          <a:p>
            <a:r>
              <a:rPr lang="en-US" dirty="0"/>
              <a:t>Solution</a:t>
            </a:r>
            <a:endParaRPr lang="en-RW" dirty="0"/>
          </a:p>
        </p:txBody>
      </p:sp>
      <p:sp>
        <p:nvSpPr>
          <p:cNvPr id="3" name="Content Placeholder 2">
            <a:extLst>
              <a:ext uri="{FF2B5EF4-FFF2-40B4-BE49-F238E27FC236}">
                <a16:creationId xmlns:a16="http://schemas.microsoft.com/office/drawing/2014/main" id="{68AFAED7-0F52-4D11-A4A7-D0E6AF3A2228}"/>
              </a:ext>
            </a:extLst>
          </p:cNvPr>
          <p:cNvSpPr>
            <a:spLocks noGrp="1"/>
          </p:cNvSpPr>
          <p:nvPr>
            <p:ph idx="1"/>
          </p:nvPr>
        </p:nvSpPr>
        <p:spPr/>
        <p:txBody>
          <a:bodyPr/>
          <a:lstStyle/>
          <a:p>
            <a:pPr fontAlgn="base"/>
            <a:r>
              <a:rPr lang="en-US" sz="2400" dirty="0"/>
              <a:t>If the chair is available then customer sits in the waiting room and increments the variable waiting value and also increases the customer’s semaphore this wakes up the barber if he is sleeping.</a:t>
            </a:r>
          </a:p>
          <a:p>
            <a:pPr fontAlgn="base"/>
            <a:r>
              <a:rPr lang="en-US" sz="2400" dirty="0"/>
              <a:t>At this point, customer and barber are both awake and the barber is ready to give that person a haircut. When the haircut is over, the customer exits the procedure and if there are no customers in waiting room barber sleeps.</a:t>
            </a:r>
          </a:p>
          <a:p>
            <a:endParaRPr lang="en-RW" dirty="0"/>
          </a:p>
        </p:txBody>
      </p:sp>
    </p:spTree>
    <p:extLst>
      <p:ext uri="{BB962C8B-B14F-4D97-AF65-F5344CB8AC3E}">
        <p14:creationId xmlns:p14="http://schemas.microsoft.com/office/powerpoint/2010/main" val="99563039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33568355_Tech Dividend design_SL_V1.potx" id="{467224E0-F025-4A0A-AD92-512F9DFA538F}" vid="{0926D7DA-7D63-4ED6-A5D6-C169624678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2.xml><?xml version="1.0" encoding="utf-8"?>
<ds:datastoreItem xmlns:ds="http://schemas.openxmlformats.org/officeDocument/2006/customXml" ds:itemID="{E2C2F66B-486F-47B1-BC58-6A0FC1A721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F5C8BF1-B0E4-49A1-808F-40F2AD30E743}">
  <ds:schemaRefs>
    <ds:schemaRef ds:uri="http://purl.org/dc/terms/"/>
    <ds:schemaRef ds:uri="http://schemas.microsoft.com/office/infopath/2007/PartnerControls"/>
    <ds:schemaRef ds:uri="http://purl.org/dc/dcmitype/"/>
    <ds:schemaRef ds:uri="http://schemas.microsoft.com/office/2006/metadata/properties"/>
    <ds:schemaRef ds:uri="http://www.w3.org/XML/1998/namespace"/>
    <ds:schemaRef ds:uri="http://schemas.microsoft.com/office/2006/documentManagement/types"/>
    <ds:schemaRef ds:uri="71af3243-3dd4-4a8d-8c0d-dd76da1f02a5"/>
    <ds:schemaRef ds:uri="http://schemas.openxmlformats.org/package/2006/metadata/core-properties"/>
    <ds:schemaRef ds:uri="16c05727-aa75-4e4a-9b5f-8a80a1165891"/>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Tech Dividend design</Template>
  <TotalTime>0</TotalTime>
  <Words>425</Words>
  <Application>Microsoft Office PowerPoint</Application>
  <PresentationFormat>Widescreen</PresentationFormat>
  <Paragraphs>37</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Wingdings 2</vt:lpstr>
      <vt:lpstr>Dividend</vt:lpstr>
      <vt:lpstr>Single Sleeping Barber Problem</vt:lpstr>
      <vt:lpstr>Problem Description</vt:lpstr>
      <vt:lpstr>Definition</vt:lpstr>
      <vt:lpstr>Visual Representation</vt:lpstr>
      <vt:lpstr>Semaphores in os</vt:lpstr>
      <vt:lpstr>Solution </vt:lpstr>
      <vt:lpstr>Solution</vt:lpstr>
      <vt:lpstr>Solution</vt:lpstr>
      <vt:lpstr>Solution</vt:lpstr>
      <vt:lpstr>Flow CHART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2019-05-27T17:34:48Z</dcterms:created>
  <dcterms:modified xsi:type="dcterms:W3CDTF">2019-05-27T18:39:57Z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