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837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C434A7-C153-A09F-1677-2CE9CF91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381" y="245541"/>
            <a:ext cx="6881091" cy="2387600"/>
          </a:xfrm>
        </p:spPr>
        <p:txBody>
          <a:bodyPr anchor="b">
            <a:normAutofit/>
          </a:bodyPr>
          <a:lstStyle>
            <a:lvl1pPr algn="l">
              <a:defRPr sz="66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x-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ADDF479-710D-6EA7-32CA-52D05C48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381" y="2692960"/>
            <a:ext cx="5303982" cy="1201190"/>
          </a:xfrm>
        </p:spPr>
        <p:txBody>
          <a:bodyPr/>
          <a:lstStyle>
            <a:lvl1pPr marL="0" indent="0" algn="l">
              <a:buNone/>
              <a:defRPr sz="24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7C05C85-1953-65B7-EB09-BC830309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x-none" smtClean="0"/>
              <a:t>15.09.2023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C5E6A84-6C92-C3F1-2284-664EB8F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2A2279F-0647-0B06-5D6D-24FF269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43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5260332-CDA1-D703-785D-DC33DAC1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1108723-C5C0-EEDC-0E28-8F6ED028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D9517FC-32BD-8588-D105-511631F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x-none" smtClean="0"/>
              <a:t>15.09.2023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E781238-B1E5-8FCC-0D86-410BC4C0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C122483-0288-A125-D629-BC678A6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468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3E205FFC-7966-9967-35A6-CB353D46F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B78243A-3F91-9542-6394-F9240600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874732C-8151-5822-7B73-8971686F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x-none" smtClean="0"/>
              <a:t>15.09.2023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5E8B0AA-E7FC-4D36-DAE2-1961F9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D252FF9-4BA8-17FD-B7B9-C6079D7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873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C63F59FA-4008-B69F-DDDD-D0E7BE776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0246904-7DE4-9E78-7DC2-2D51390A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1305"/>
            <a:ext cx="10515600" cy="69666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B48CB41-F5A5-3CCE-C53C-2180C564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C0577BE-2AF2-7B57-534F-F20F768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x-none" smtClean="0"/>
              <a:t>15.09.2023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35BAD4F-94F6-E737-7ABD-9AD6F05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AF009FE-9889-715F-A803-A9C5368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52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A15709-6383-B7CD-3A33-F58CD6E5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91C90C9-1DC0-66F2-FD7C-C8DB292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31EB024-922C-B059-44E8-5A2D7C8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x-none" smtClean="0"/>
              <a:t>15.09.2023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D4934F8-FFFF-75B1-1219-29E392E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D2F5315-6CD0-5DA4-5148-317D4253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425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8122FAE-C513-5319-ECEC-CB17965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5DA89E7-4BDA-C2C8-2969-B1FD65E0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550B327-96D3-1FF9-F844-E0BFEBF3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EF3775E-2D90-D078-76E2-6D1B4FD0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x-none" smtClean="0"/>
              <a:t>15.09.2023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F8E521B-3362-55CF-78E1-C7FD92C8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DF10235-BB5F-359F-7461-6B90339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990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1EB1C5D-F545-D967-21BC-55B6395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CBA279E-5190-0946-AE0A-788F954A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37A6117-7357-DD14-8D62-90D63E0C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1CF4096-AA0F-B693-67D0-FD015B57A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17C4E12-147A-443B-AAA5-ADB89B995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064D3A39-040F-7ED2-CA96-53E3F129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x-none" smtClean="0"/>
              <a:t>15.09.2023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95CF1ABE-F23D-68C1-6E1A-EEF695EA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EA72639-E629-894F-50EC-2B6C2DD5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02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E081C7C-441B-8C99-B2EC-587B053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258102F1-4E55-347D-458F-78EA33E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x-none" smtClean="0"/>
              <a:t>15.09.2023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462836F6-B9F8-75BE-E0F3-9C28A3C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5B7550AB-853E-A09D-0118-254557A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58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43D35FFF-CAAB-D329-00EE-ACB860B9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x-none" smtClean="0"/>
              <a:t>15.09.2023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90D1AA8-6CA9-8211-F114-9108B12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38331DB-8EB7-9577-2ABE-D484B377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75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7B9513-0AA5-B151-D3A7-AC566D4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75F92CB-7AF8-F391-CB97-25238A42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6DF566E-9D7B-4BB5-694E-C992CFF2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DB3FF36-CF8D-D492-827B-F9411FA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x-none" smtClean="0"/>
              <a:t>15.09.2023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E8B6CC0-4F27-E286-415E-559FEC59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3EC2092-4FBC-DF8C-541C-32428BC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2131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FF6E9E-F0D2-5533-F43D-B3DC06D1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A2CA1E23-9385-3720-AE59-C1EFF511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5CA51C3-55FD-79F0-6A3B-B56E80BC6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678173B-F854-92F6-9795-D99370E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x-none" smtClean="0"/>
              <a:t>15.09.2023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5E3FFAC-7A17-6429-8FF7-760E99F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72E3B29-59C7-32C4-5620-F6DAF9B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733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EAA2B4AF-93C9-5C1B-B111-89D35581A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A7C513-DB12-FC87-53C9-2871E527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F91DB43-7EAC-FF79-13D1-82D432EC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5100EED-13FF-A1AD-6021-2A8A5880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C1F1-26C4-4172-9B9C-25E3323FD759}" type="datetimeFigureOut">
              <a:rPr lang="x-none" smtClean="0"/>
              <a:t>15.09.2023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AC17008-CBA2-65CF-4674-C52EB8972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B4CC673-9FDE-C067-CC50-51189B368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A378-D246-4439-BF5A-B267547F6B8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124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phavantage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E4C6FF29-5A98-E6EF-BDAC-A015374F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93" y="5895250"/>
            <a:ext cx="5303982" cy="1201190"/>
          </a:xfrm>
        </p:spPr>
        <p:txBody>
          <a:bodyPr/>
          <a:lstStyle/>
          <a:p>
            <a:pPr algn="ctr"/>
            <a:r>
              <a:rPr lang="ru-RU" b="0" dirty="0" smtClean="0"/>
              <a:t>Москва</a:t>
            </a:r>
          </a:p>
          <a:p>
            <a:pPr algn="ctr"/>
            <a:r>
              <a:rPr lang="ru-RU" b="0" dirty="0" smtClean="0"/>
              <a:t>2023</a:t>
            </a:r>
            <a:endParaRPr lang="x-none" b="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="" xmlns:a16="http://schemas.microsoft.com/office/drawing/2014/main" id="{E4C6FF29-5A98-E6EF-BDAC-A015374FD82F}"/>
              </a:ext>
            </a:extLst>
          </p:cNvPr>
          <p:cNvSpPr txBox="1">
            <a:spLocks/>
          </p:cNvSpPr>
          <p:nvPr/>
        </p:nvSpPr>
        <p:spPr>
          <a:xfrm>
            <a:off x="2299813" y="4255426"/>
            <a:ext cx="5303982" cy="1201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dirty="0" smtClean="0"/>
              <a:t>Проект в</a:t>
            </a:r>
            <a:r>
              <a:rPr lang="ru-RU" b="0" dirty="0" smtClean="0"/>
              <a:t>ыполнил </a:t>
            </a:r>
          </a:p>
          <a:p>
            <a:r>
              <a:rPr lang="ru-RU" b="0" dirty="0" smtClean="0"/>
              <a:t>Андреев Александр Александрович</a:t>
            </a:r>
            <a:endParaRPr lang="ru-RU" b="0" dirty="0" smtClean="0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51A2564B-6035-AB02-5B0E-A8839F84F3F9}"/>
              </a:ext>
            </a:extLst>
          </p:cNvPr>
          <p:cNvSpPr txBox="1">
            <a:spLocks/>
          </p:cNvSpPr>
          <p:nvPr/>
        </p:nvSpPr>
        <p:spPr>
          <a:xfrm>
            <a:off x="3765418" y="2292713"/>
            <a:ext cx="4262531" cy="1162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+mn-lt"/>
              </a:rPr>
              <a:t>Организация ETL-процесса </a:t>
            </a:r>
            <a:r>
              <a:rPr lang="ru-RU" sz="3600" dirty="0">
                <a:latin typeface="+mn-lt"/>
              </a:rPr>
              <a:t>формирования витрин данных для анализа изменений курса валют</a:t>
            </a:r>
            <a:endParaRPr lang="x-none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78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704" y="419321"/>
            <a:ext cx="10515600" cy="696667"/>
          </a:xfrm>
        </p:spPr>
        <p:txBody>
          <a:bodyPr>
            <a:normAutofit/>
          </a:bodyPr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22704" y="1424678"/>
            <a:ext cx="9799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По окончанию проекта и курса в целом была определена одна очень важная вещь – всё даже самое сложное на первый взгляд постепенно осваивается и приобретается бесценный опыт, но который всё равно необходимо поддерживать, что в общем-то у будет делаться в дальнейшем, т.к. профессия Инженера Данных – это одна из немногих профессий, которая пришлась мне по душе.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04" y="4232140"/>
            <a:ext cx="10058400" cy="203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7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x-none" dirty="0"/>
          </a:p>
        </p:txBody>
      </p:sp>
      <p:sp>
        <p:nvSpPr>
          <p:cNvPr id="29" name="Подзаголовок 2">
            <a:extLst>
              <a:ext uri="{FF2B5EF4-FFF2-40B4-BE49-F238E27FC236}">
                <a16:creationId xmlns="" xmlns:a16="http://schemas.microsoft.com/office/drawing/2014/main" id="{E4C6FF29-5A98-E6EF-BDAC-A015374FD82F}"/>
              </a:ext>
            </a:extLst>
          </p:cNvPr>
          <p:cNvSpPr txBox="1">
            <a:spLocks/>
          </p:cNvSpPr>
          <p:nvPr/>
        </p:nvSpPr>
        <p:spPr>
          <a:xfrm>
            <a:off x="1676400" y="1676818"/>
            <a:ext cx="8592312" cy="418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b="0" dirty="0" smtClean="0"/>
              <a:t>Описание проекта, цели и </a:t>
            </a:r>
            <a:r>
              <a:rPr lang="ru-RU" b="0" dirty="0"/>
              <a:t>бизнес-задачи </a:t>
            </a:r>
            <a:r>
              <a:rPr lang="ru-RU" b="0" dirty="0" smtClean="0"/>
              <a:t>с </a:t>
            </a:r>
            <a:r>
              <a:rPr lang="ru-RU" b="0" dirty="0"/>
              <a:t>требованиями</a:t>
            </a:r>
            <a:r>
              <a:rPr lang="ru-RU" b="0" dirty="0" smtClean="0"/>
              <a:t> </a:t>
            </a:r>
            <a:endParaRPr lang="ru-RU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b="0" dirty="0"/>
              <a:t>План </a:t>
            </a:r>
            <a:r>
              <a:rPr lang="ru-RU" b="0" dirty="0" smtClean="0"/>
              <a:t>реализации</a:t>
            </a:r>
            <a:endParaRPr lang="ru-RU" b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b="0" dirty="0"/>
              <a:t>Используемые </a:t>
            </a:r>
            <a:r>
              <a:rPr lang="ru-RU" b="0" dirty="0" smtClean="0"/>
              <a:t>технологии</a:t>
            </a:r>
            <a:endParaRPr lang="ru-RU" b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b="0" dirty="0" smtClean="0"/>
              <a:t>Схемы / архитектуры</a:t>
            </a:r>
            <a:endParaRPr lang="ru-RU" b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b="0" dirty="0"/>
              <a:t>Результаты </a:t>
            </a:r>
            <a:r>
              <a:rPr lang="ru-RU" b="0" dirty="0" smtClean="0"/>
              <a:t>разработки</a:t>
            </a:r>
            <a:endParaRPr lang="ru-RU" b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b="0" dirty="0" smtClean="0"/>
              <a:t>Выводы</a:t>
            </a:r>
            <a:endParaRPr lang="ru-RU" b="0" dirty="0" smtClean="0"/>
          </a:p>
        </p:txBody>
      </p:sp>
    </p:spTree>
    <p:extLst>
      <p:ext uri="{BB962C8B-B14F-4D97-AF65-F5344CB8AC3E}">
        <p14:creationId xmlns:p14="http://schemas.microsoft.com/office/powerpoint/2010/main" val="166046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704" y="419321"/>
            <a:ext cx="10515600" cy="696667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проекта, цели и бизнес-задачи с требованиями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1480" y="2384798"/>
            <a:ext cx="98482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Currency-market-analysis-1T-DATA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 – это проект по анализу рынка валют, который использует </a:t>
            </a:r>
            <a:r>
              <a:rPr lang="en-US" sz="2400" dirty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API </a:t>
            </a:r>
            <a:r>
              <a:rPr lang="en-US" sz="2400" dirty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hlinkClick r:id="rId2"/>
              </a:rPr>
              <a:t>https://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hlinkClick r:id="rId2"/>
              </a:rPr>
              <a:t>www.alphavantage.co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 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в качестве источника данных, </a:t>
            </a:r>
            <a:r>
              <a:rPr lang="ru-RU" sz="2400" dirty="0" err="1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фреймворка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 обработки данных 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spark (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его реализация </a:t>
            </a:r>
            <a:r>
              <a:rPr lang="en-US" sz="2400" dirty="0" err="1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pyspark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 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на 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python), 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СУБД </a:t>
            </a:r>
            <a:r>
              <a:rPr lang="en-US" sz="2400" dirty="0" err="1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ClickHouse</a:t>
            </a:r>
            <a:r>
              <a:rPr lang="ru-RU" sz="2400" dirty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 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и оркестратор 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Airflow.</a:t>
            </a:r>
            <a:endParaRPr lang="ru-RU" sz="2400" dirty="0" smtClean="0">
              <a:gradFill>
                <a:gsLst>
                  <a:gs pos="0">
                    <a:srgbClr val="1F2837"/>
                  </a:gs>
                  <a:gs pos="100000">
                    <a:srgbClr val="930416"/>
                  </a:gs>
                </a:gsLst>
                <a:lin ang="5400000" scaled="1"/>
              </a:gra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1480" y="4283642"/>
            <a:ext cx="11350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Помимо создания витрины для анализа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,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 целью данного проекта является прежде всего закрепление знаний, полученных на протяжении всего обучения в 1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T DATA.</a:t>
            </a:r>
          </a:p>
        </p:txBody>
      </p:sp>
    </p:spTree>
    <p:extLst>
      <p:ext uri="{BB962C8B-B14F-4D97-AF65-F5344CB8AC3E}">
        <p14:creationId xmlns:p14="http://schemas.microsoft.com/office/powerpoint/2010/main" val="356089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704" y="419321"/>
            <a:ext cx="10515600" cy="696667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проекта, цели и бизнес-задачи с требованиями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9456" y="1461254"/>
            <a:ext cx="117866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            Можно </a:t>
            </a:r>
            <a:r>
              <a:rPr lang="ru-RU" sz="2400" dirty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выдвинуть следующие бизнес-задачи, которые может решить данный проект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:    </a:t>
            </a:r>
            <a:endParaRPr lang="ru-RU" sz="2400" dirty="0">
              <a:gradFill>
                <a:gsLst>
                  <a:gs pos="0">
                    <a:srgbClr val="1F2837"/>
                  </a:gs>
                  <a:gs pos="100000">
                    <a:srgbClr val="930416"/>
                  </a:gs>
                </a:gsLst>
                <a:lin ang="5400000" scaled="1"/>
              </a:gradFill>
            </a:endParaRPr>
          </a:p>
          <a:p>
            <a:pPr marL="457200" indent="-457200">
              <a:buAutoNum type="arabicParenR"/>
            </a:pPr>
            <a:r>
              <a:rPr lang="ru-RU" sz="2400" dirty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Автоматизировать процесс сбора информации по торгам определенными акциями, валютами и прочим</a:t>
            </a:r>
          </a:p>
          <a:p>
            <a:pPr marL="457200" indent="-457200">
              <a:buAutoNum type="arabicParenR"/>
            </a:pPr>
            <a:r>
              <a:rPr lang="ru-RU" sz="2400" dirty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Иметь краткую сводку за предыдущий день о изменении курса интересующих акций или 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валюты</a:t>
            </a:r>
          </a:p>
          <a:p>
            <a:pPr marL="457200" indent="-457200">
              <a:buAutoNum type="arabicParenR"/>
            </a:pPr>
            <a:endParaRPr lang="ru-RU" sz="2400" dirty="0">
              <a:gradFill>
                <a:gsLst>
                  <a:gs pos="0">
                    <a:srgbClr val="1F2837"/>
                  </a:gs>
                  <a:gs pos="100000">
                    <a:srgbClr val="930416"/>
                  </a:gs>
                </a:gsLst>
                <a:lin ang="5400000" scaled="1"/>
              </a:gradFill>
            </a:endParaRPr>
          </a:p>
          <a:p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Требованиями здесь являются: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Иметь слепок данных на протяжении минимум полугода, а также раз в день формировать витрину по предыдущему дню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Обеспечить целостность данных, т.е. не должно быть общей информации за день, но отсутствие информации внутри дня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Обеспечить быстрый доступ к данным, т.е. чтение большого количества записей за короткий отрезок времени</a:t>
            </a:r>
            <a:endParaRPr lang="ru-RU" sz="2400" dirty="0">
              <a:gradFill>
                <a:gsLst>
                  <a:gs pos="0">
                    <a:srgbClr val="1F2837"/>
                  </a:gs>
                  <a:gs pos="100000">
                    <a:srgbClr val="930416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4164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704" y="419321"/>
            <a:ext cx="10515600" cy="696667"/>
          </a:xfrm>
        </p:spPr>
        <p:txBody>
          <a:bodyPr>
            <a:normAutofit/>
          </a:bodyPr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48640" y="1607558"/>
            <a:ext cx="11420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            Проект был реализован, соблюдая следующие шаги:</a:t>
            </a:r>
          </a:p>
          <a:p>
            <a:endParaRPr lang="ru-RU" sz="2400" dirty="0" smtClean="0">
              <a:gradFill>
                <a:gsLst>
                  <a:gs pos="0">
                    <a:srgbClr val="1F2837"/>
                  </a:gs>
                  <a:gs pos="100000">
                    <a:srgbClr val="930416"/>
                  </a:gs>
                </a:gsLst>
                <a:lin ang="5400000" scaled="1"/>
              </a:gradFill>
            </a:endParaRPr>
          </a:p>
          <a:p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1) Была спроектирована логическая структура 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DWH (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КХД) на основе информации о предоставляемых данных из источника данных</a:t>
            </a:r>
          </a:p>
          <a:p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2) Физически реализовано 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DWH, 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созданы необходимые таблицы, контейнеры, настроена взаимосвязь между ними</a:t>
            </a:r>
          </a:p>
          <a:p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3) Написаны скрипты загрузки, обработки и загрузки данных, организованы с помощью оркестратора</a:t>
            </a:r>
            <a:endParaRPr lang="ru-RU" sz="2400" dirty="0">
              <a:gradFill>
                <a:gsLst>
                  <a:gs pos="0">
                    <a:srgbClr val="1F2837"/>
                  </a:gs>
                  <a:gs pos="100000">
                    <a:srgbClr val="930416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4784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704" y="419321"/>
            <a:ext cx="10515600" cy="696667"/>
          </a:xfrm>
        </p:spPr>
        <p:txBody>
          <a:bodyPr>
            <a:normAutofit/>
          </a:bodyPr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89304" y="1452110"/>
            <a:ext cx="106070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В проекте использовались следующие технологии: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D</a:t>
            </a:r>
            <a:r>
              <a:rPr lang="en-US" sz="2400" dirty="0" err="1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ocker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, </a:t>
            </a:r>
            <a:r>
              <a:rPr lang="en-US" sz="2400" dirty="0" err="1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docker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-compose 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для разворачивания приложений в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 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изолированной среде, </a:t>
            </a:r>
            <a:r>
              <a:rPr lang="ru-RU" sz="2400" dirty="0" err="1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быстроразвёртываемой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 среде на любой ОС.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Git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, </a:t>
            </a:r>
            <a:r>
              <a:rPr lang="en-US" sz="2400" dirty="0" err="1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github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 – 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для поддержки версионности кода, для работы с нескольких устройств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Python – 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основной язык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Airflow – 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оркестратор, для выполнения задач по расписанию и удобному отслеживанию их выполнения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ClickHouse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 – 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колоночная СУБД, позволяющая быстро читать и анализировать данные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Spark – </a:t>
            </a:r>
            <a:r>
              <a:rPr lang="ru-RU" sz="2400" dirty="0" err="1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фреймворк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 для распределенной обработки больших данных, позволяющий читать, записывать и преобразовывать данные</a:t>
            </a:r>
            <a:endParaRPr lang="ru-RU" sz="2400" dirty="0">
              <a:gradFill>
                <a:gsLst>
                  <a:gs pos="0">
                    <a:srgbClr val="1F2837"/>
                  </a:gs>
                  <a:gs pos="100000">
                    <a:srgbClr val="930416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7896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704" y="419321"/>
            <a:ext cx="10515600" cy="696667"/>
          </a:xfrm>
        </p:spPr>
        <p:txBody>
          <a:bodyPr>
            <a:normAutofit/>
          </a:bodyPr>
          <a:lstStyle/>
          <a:p>
            <a:r>
              <a:rPr lang="ru-RU" dirty="0"/>
              <a:t>Схемы / архитектуры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898998" y="5751576"/>
            <a:ext cx="4104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Логическая структура </a:t>
            </a:r>
            <a:r>
              <a:rPr lang="en-US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DWH</a:t>
            </a:r>
            <a:endParaRPr lang="ru-RU" dirty="0">
              <a:gradFill>
                <a:gsLst>
                  <a:gs pos="0">
                    <a:srgbClr val="1F2837"/>
                  </a:gs>
                  <a:gs pos="100000">
                    <a:srgbClr val="930416"/>
                  </a:gs>
                </a:gsLst>
                <a:lin ang="5400000" scaled="1"/>
              </a:gra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8" y="1290166"/>
            <a:ext cx="10641664" cy="44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132" y="1111806"/>
            <a:ext cx="10515600" cy="696667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Схемы /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архитектуры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20014" y="5678990"/>
            <a:ext cx="4104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Оркестрация</a:t>
            </a:r>
            <a:r>
              <a:rPr lang="ru-RU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 задач</a:t>
            </a:r>
            <a:endParaRPr lang="ru-RU" dirty="0">
              <a:gradFill>
                <a:gsLst>
                  <a:gs pos="0">
                    <a:srgbClr val="1F2837"/>
                  </a:gs>
                  <a:gs pos="100000">
                    <a:srgbClr val="930416"/>
                  </a:gs>
                </a:gsLst>
                <a:lin ang="5400000" scaled="1"/>
              </a:gra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2" y="2315284"/>
            <a:ext cx="5892129" cy="33637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21" y="160819"/>
            <a:ext cx="3322608" cy="25986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29" y="160818"/>
            <a:ext cx="3177815" cy="259864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627809" y="2864997"/>
            <a:ext cx="4104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Физическая структура </a:t>
            </a:r>
            <a:r>
              <a:rPr lang="en-US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DWH</a:t>
            </a:r>
            <a:endParaRPr lang="ru-RU" dirty="0">
              <a:gradFill>
                <a:gsLst>
                  <a:gs pos="0">
                    <a:srgbClr val="1F2837"/>
                  </a:gs>
                  <a:gs pos="100000">
                    <a:srgbClr val="930416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0571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704" y="419321"/>
            <a:ext cx="10515600" cy="696667"/>
          </a:xfrm>
        </p:spPr>
        <p:txBody>
          <a:bodyPr>
            <a:normAutofit/>
          </a:bodyPr>
          <a:lstStyle/>
          <a:p>
            <a:r>
              <a:rPr lang="ru-RU" dirty="0"/>
              <a:t>Результаты разработки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0040" y="2723126"/>
            <a:ext cx="106070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В результате разработки был с нуля построен процесс </a:t>
            </a:r>
            <a:r>
              <a:rPr lang="en-US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ETL, </a:t>
            </a:r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и выполнена основная задача в построении витрины данных об изменениях курса акций или валюты. </a:t>
            </a:r>
          </a:p>
          <a:p>
            <a:r>
              <a:rPr lang="ru-RU" sz="2400" dirty="0" smtClean="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rPr>
              <a:t>Также в результате были закреплены многие знания, связанные с профессией Инженера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4942632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470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Содержание</vt:lpstr>
      <vt:lpstr>Описание проекта, цели и бизнес-задачи с требованиями </vt:lpstr>
      <vt:lpstr>Описание проекта, цели и бизнес-задачи с требованиями </vt:lpstr>
      <vt:lpstr>План реализации</vt:lpstr>
      <vt:lpstr>Используемые технологии</vt:lpstr>
      <vt:lpstr>Схемы / архитектуры</vt:lpstr>
      <vt:lpstr>Схемы /  архитектуры</vt:lpstr>
      <vt:lpstr>Результаты разработки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Александр Андреев</cp:lastModifiedBy>
  <cp:revision>12</cp:revision>
  <dcterms:created xsi:type="dcterms:W3CDTF">2023-02-03T10:10:53Z</dcterms:created>
  <dcterms:modified xsi:type="dcterms:W3CDTF">2023-09-15T00:53:20Z</dcterms:modified>
</cp:coreProperties>
</file>