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8" r:id="rId3"/>
    <p:sldId id="269" r:id="rId4"/>
    <p:sldId id="271" r:id="rId5"/>
    <p:sldId id="282" r:id="rId6"/>
    <p:sldId id="272" r:id="rId7"/>
    <p:sldId id="277" r:id="rId8"/>
    <p:sldId id="266" r:id="rId9"/>
    <p:sldId id="280" r:id="rId10"/>
    <p:sldId id="281" r:id="rId11"/>
    <p:sldId id="275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1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6770E-2AD0-4681-A6D0-5708C5AAFCDA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AF843-96D2-407D-B6D8-6CF1C273563F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33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815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69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14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52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71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304E-FDE3-4B4F-A3B7-EBE87F3FA5E2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5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996FE-D57A-8DD3-68CB-C97C94529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5FDB06-2F09-2EC0-3A00-3A41E415D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F1840-311D-5D32-07E8-68319A19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D0429-AD7E-8EFC-A90E-F3BCECB8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AA536-EB58-C801-9727-AF50CAB6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433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E2339-60D4-CFD1-E77B-3CABC660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4A8883-A902-1756-0CC0-5F847EAFB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CF04E7-60A5-4CE5-3728-5E24C305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F0C495-6ADE-0A4A-A8E5-3C19C23B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AD2FFA-57BD-96BC-3879-166538E3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827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F7F86B-25FE-4217-5035-A28E722A9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3BAEEC-F3FA-61C1-E64C-85E07B18D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3E7120-82FE-B861-12E5-C5917574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134C8E-72A3-22CC-F85F-3AFC15AF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16066-1B13-8409-60B4-E91B049C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755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702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296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1184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15909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24221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fr-FR" noProof="0"/>
              <a:t>Modifiez le style du titre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08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D4702-DA4F-7876-2462-B444402D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0B956-C55B-1E64-8339-FEBEA008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4B46B-C6B5-3F18-5C08-9D2F75BF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29541C-1179-04B9-C346-0D47452F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CEF43-1FCC-2765-88B5-3E00C206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44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A9537-186A-C8B9-5008-25C8D393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391A7-2D5D-7546-88F1-507BF9DB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8D440B-8CE9-E219-E5AF-FCB8887B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365626-84C0-1E40-C064-4330EE36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7D9355-4A9B-5B43-AC16-914CC51E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817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F8FDD-A5EA-2D00-3B52-A880F90F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30E8B3-49D7-63BA-C126-43637CBAA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978ABF-BFC9-77E5-C9CD-57B02B6C0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69490B-72B6-3234-9915-1949175E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CFE7C7-E068-9396-6CDD-AB39BE11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EED913-BFFC-2C7A-8C33-06F6CA8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866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0DE7D-AA7B-0D77-CD3E-E2131C56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292CA9-52BF-8DE7-F04F-4E4BB431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18A205-826D-4B2E-79C9-87727168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D084F1-580E-2EE4-DD48-3F9DBB5F5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7DE522-DE1F-A4A9-12DF-2544BC31B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810F7C-D57E-5E3F-FEAD-CA970BBE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B4A5C3-6989-558E-C8C8-E3132247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2CD544-AFED-B67E-E653-BCD12E1B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389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4E600-13FA-2595-4835-D76CFD7F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8975665-CB50-ED27-C16C-D9A68DB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2A7D35-0264-6801-90DC-03362DE7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531C02-5CC5-7381-BEE4-B6826034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764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53A2FF-F477-2902-3099-F0FE61CA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5E5423-5D3F-440F-B122-4908726B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77F599-9080-8776-75B6-D8AD4F5A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926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73CDB-E397-1391-CF93-59CE8260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ED9DBF-6595-0468-6C6C-3677FDB1B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138850-8625-64BA-7987-E23C7CE27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1C7419-6E72-BED0-C1A8-16852187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72E718-50DB-5B65-3AFC-2094F34C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7AAB83-B81A-C934-E0C9-2302735C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775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7586E-F1BB-440D-78AA-505FFF85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ED3EFB-0175-27F9-6393-17A755C0F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6B14F7-5970-2289-4948-752D33DD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3E4301-5119-5E29-C6C3-BC8D0723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AA9AC-5BF5-AC8E-CD89-3ABBE4F6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97538D-BA64-CA67-1611-CB115D59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771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7B9AB5-77B7-B759-BB13-C35104EF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LID4096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183339-A2C2-9CEC-A24E-7624301A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LID4096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A4BBB9-1280-32EA-282C-C3114E3A7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D1040-100B-485B-9BB2-2E5A6DEC8120}" type="datetimeFigureOut">
              <a:rPr lang="LID4096" smtClean="0"/>
              <a:t>07/23/2024</a:t>
            </a:fld>
            <a:endParaRPr lang="LID4096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F7C63-9B47-9055-F4C5-DF4540D7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14175-B7AB-AD8E-3177-F5FA2A17B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F4569-79B7-4293-AA0D-EB43F8BC7E63}" type="slidenum">
              <a:rPr lang="LID4096" smtClean="0"/>
              <a:t>‹N°›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79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Associates current accounts</a:t>
            </a:r>
          </a:p>
        </p:txBody>
      </p:sp>
      <p:pic>
        <p:nvPicPr>
          <p:cNvPr id="10" name="Picture Placeholder 9" descr="city scape">
            <a:extLst>
              <a:ext uri="{FF2B5EF4-FFF2-40B4-BE49-F238E27FC236}">
                <a16:creationId xmlns:a16="http://schemas.microsoft.com/office/drawing/2014/main" id="{ABD7F97D-15E8-4032-B615-0562046B75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214894"/>
            <a:ext cx="11150600" cy="920336"/>
          </a:xfrm>
        </p:spPr>
        <p:txBody>
          <a:bodyPr/>
          <a:lstStyle/>
          <a:p>
            <a:r>
              <a:rPr lang="en-US" sz="2800" b="1" dirty="0"/>
              <a:t>Simple associate current account ( by US GAAP)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F3C2BC-A0F5-ECEE-312D-2D96D37D19E4}"/>
              </a:ext>
            </a:extLst>
          </p:cNvPr>
          <p:cNvGraphicFramePr>
            <a:graphicFrameLocks noGrp="1"/>
          </p:cNvGraphicFramePr>
          <p:nvPr/>
        </p:nvGraphicFramePr>
        <p:xfrm>
          <a:off x="10329705" y="1724501"/>
          <a:ext cx="1779379" cy="32657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9379">
                  <a:extLst>
                    <a:ext uri="{9D8B030D-6E8A-4147-A177-3AD203B41FA5}">
                      <a16:colId xmlns:a16="http://schemas.microsoft.com/office/drawing/2014/main" val="237497710"/>
                    </a:ext>
                  </a:extLst>
                </a:gridCol>
              </a:tblGrid>
              <a:tr h="326571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65186"/>
                  </a:ext>
                </a:extLst>
              </a:tr>
            </a:tbl>
          </a:graphicData>
        </a:graphic>
      </p:graphicFrame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D8B1704-B074-51B6-CAB5-FCCB74566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94981"/>
              </p:ext>
            </p:extLst>
          </p:nvPr>
        </p:nvGraphicFramePr>
        <p:xfrm>
          <a:off x="1753997" y="1860908"/>
          <a:ext cx="8980992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6832">
                  <a:extLst>
                    <a:ext uri="{9D8B030D-6E8A-4147-A177-3AD203B41FA5}">
                      <a16:colId xmlns:a16="http://schemas.microsoft.com/office/drawing/2014/main" val="558967408"/>
                    </a:ext>
                  </a:extLst>
                </a:gridCol>
                <a:gridCol w="1496832">
                  <a:extLst>
                    <a:ext uri="{9D8B030D-6E8A-4147-A177-3AD203B41FA5}">
                      <a16:colId xmlns:a16="http://schemas.microsoft.com/office/drawing/2014/main" val="3680980311"/>
                    </a:ext>
                  </a:extLst>
                </a:gridCol>
                <a:gridCol w="1772130">
                  <a:extLst>
                    <a:ext uri="{9D8B030D-6E8A-4147-A177-3AD203B41FA5}">
                      <a16:colId xmlns:a16="http://schemas.microsoft.com/office/drawing/2014/main" val="3744444453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1873165271"/>
                    </a:ext>
                  </a:extLst>
                </a:gridCol>
                <a:gridCol w="942906">
                  <a:extLst>
                    <a:ext uri="{9D8B030D-6E8A-4147-A177-3AD203B41FA5}">
                      <a16:colId xmlns:a16="http://schemas.microsoft.com/office/drawing/2014/main" val="2965695552"/>
                    </a:ext>
                  </a:extLst>
                </a:gridCol>
                <a:gridCol w="1496832">
                  <a:extLst>
                    <a:ext uri="{9D8B030D-6E8A-4147-A177-3AD203B41FA5}">
                      <a16:colId xmlns:a16="http://schemas.microsoft.com/office/drawing/2014/main" val="2089748112"/>
                    </a:ext>
                  </a:extLst>
                </a:gridCol>
              </a:tblGrid>
              <a:tr h="143798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Bank/Cash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70326"/>
                  </a:ext>
                </a:extLst>
              </a:tr>
              <a:tr h="326047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 Party’s name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85364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C51C38B-21AD-B45D-F803-6F35847E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79891"/>
              </p:ext>
            </p:extLst>
          </p:nvPr>
        </p:nvGraphicFramePr>
        <p:xfrm>
          <a:off x="1753997" y="3460354"/>
          <a:ext cx="8980992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6832">
                  <a:extLst>
                    <a:ext uri="{9D8B030D-6E8A-4147-A177-3AD203B41FA5}">
                      <a16:colId xmlns:a16="http://schemas.microsoft.com/office/drawing/2014/main" val="4025425866"/>
                    </a:ext>
                  </a:extLst>
                </a:gridCol>
                <a:gridCol w="1496832">
                  <a:extLst>
                    <a:ext uri="{9D8B030D-6E8A-4147-A177-3AD203B41FA5}">
                      <a16:colId xmlns:a16="http://schemas.microsoft.com/office/drawing/2014/main" val="3911247203"/>
                    </a:ext>
                  </a:extLst>
                </a:gridCol>
                <a:gridCol w="1769056">
                  <a:extLst>
                    <a:ext uri="{9D8B030D-6E8A-4147-A177-3AD203B41FA5}">
                      <a16:colId xmlns:a16="http://schemas.microsoft.com/office/drawing/2014/main" val="3030555356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3570673592"/>
                    </a:ext>
                  </a:extLst>
                </a:gridCol>
                <a:gridCol w="945980">
                  <a:extLst>
                    <a:ext uri="{9D8B030D-6E8A-4147-A177-3AD203B41FA5}">
                      <a16:colId xmlns:a16="http://schemas.microsoft.com/office/drawing/2014/main" val="2546614979"/>
                    </a:ext>
                  </a:extLst>
                </a:gridCol>
                <a:gridCol w="1496832">
                  <a:extLst>
                    <a:ext uri="{9D8B030D-6E8A-4147-A177-3AD203B41FA5}">
                      <a16:colId xmlns:a16="http://schemas.microsoft.com/office/drawing/2014/main" val="4084616357"/>
                    </a:ext>
                  </a:extLst>
                </a:gridCol>
              </a:tblGrid>
              <a:tr h="300474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 Party’s name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40418"/>
                  </a:ext>
                </a:extLst>
              </a:tr>
              <a:tr h="36311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Bank/Cash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35222"/>
                  </a:ext>
                </a:extLst>
              </a:tr>
            </a:tbl>
          </a:graphicData>
        </a:graphic>
      </p:graphicFrame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39FB8A84-E3A4-7B71-8917-A68F02A47F3E}"/>
              </a:ext>
            </a:extLst>
          </p:cNvPr>
          <p:cNvSpPr/>
          <p:nvPr/>
        </p:nvSpPr>
        <p:spPr>
          <a:xfrm>
            <a:off x="1618647" y="1860908"/>
            <a:ext cx="135349" cy="731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C8F3A4BB-52F7-B6A1-A765-9004A6D85528}"/>
              </a:ext>
            </a:extLst>
          </p:cNvPr>
          <p:cNvSpPr/>
          <p:nvPr/>
        </p:nvSpPr>
        <p:spPr>
          <a:xfrm>
            <a:off x="1618647" y="3460354"/>
            <a:ext cx="135349" cy="731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4D7772B-93D4-15B4-B8C1-CFE805675836}"/>
              </a:ext>
            </a:extLst>
          </p:cNvPr>
          <p:cNvSpPr txBox="1"/>
          <p:nvPr/>
        </p:nvSpPr>
        <p:spPr>
          <a:xfrm>
            <a:off x="244552" y="2042002"/>
            <a:ext cx="1674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Contribution</a:t>
            </a:r>
            <a:endParaRPr lang="LID4096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381E7E-FE16-A2F1-8F9A-B742D704B42B}"/>
              </a:ext>
            </a:extLst>
          </p:cNvPr>
          <p:cNvSpPr txBox="1"/>
          <p:nvPr/>
        </p:nvSpPr>
        <p:spPr>
          <a:xfrm>
            <a:off x="244552" y="3641448"/>
            <a:ext cx="123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Repayment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8141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ityscape">
            <a:extLst>
              <a:ext uri="{FF2B5EF4-FFF2-40B4-BE49-F238E27FC236}">
                <a16:creationId xmlns:a16="http://schemas.microsoft.com/office/drawing/2014/main" id="{3A7EDB62-3E60-F44C-AE34-9495623E00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0339" y="709494"/>
            <a:ext cx="5305661" cy="5305661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0F9F51E-A3D5-4726-BACE-D5CDD8A46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A20441-08BB-A7EC-C916-B048D9F2B1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083111" y="3580778"/>
            <a:ext cx="6206400" cy="32772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27A7101-352D-1023-047D-32A912363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1826" y="1122744"/>
            <a:ext cx="7900525" cy="764460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fr-FR" sz="2400" b="1" dirty="0"/>
              <a:t>Definition and generalities about the associates current accounts 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400" b="1" dirty="0"/>
              <a:t>Types of associates current accounts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fr-FR" sz="2400" b="1" dirty="0"/>
              <a:t>Accounting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18753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4" y="1825158"/>
            <a:ext cx="8007173" cy="50037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current accounts of associates represent cash advances, commonly known as shareholder loans, made by the associates of a company and in return it can result in the payment of interest to the associates.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These contributions can serve various purposes:</a:t>
            </a:r>
          </a:p>
          <a:p>
            <a:r>
              <a:rPr lang="en-US" sz="2000" dirty="0"/>
              <a:t>such as being part of the financing strategy for starting or expanding a business,</a:t>
            </a:r>
          </a:p>
          <a:p>
            <a:r>
              <a:rPr lang="en-US" sz="2000" dirty="0"/>
              <a:t> providing temporary assistance to address cash flow shortages</a:t>
            </a:r>
          </a:p>
          <a:p>
            <a:r>
              <a:rPr lang="en-US" sz="2000" dirty="0"/>
              <a:t>Served as a means of financing for the company</a:t>
            </a: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85956" y="30013"/>
            <a:ext cx="3206044" cy="32116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985D-7833-4E74-AA1C-E9A4BC3C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ASSOCIATEs CURRENT ACCOUNTs</a:t>
            </a:r>
          </a:p>
        </p:txBody>
      </p:sp>
      <p:pic>
        <p:nvPicPr>
          <p:cNvPr id="83" name="Picture Placeholder 82" descr="Bar chart">
            <a:extLst>
              <a:ext uri="{FF2B5EF4-FFF2-40B4-BE49-F238E27FC236}">
                <a16:creationId xmlns:a16="http://schemas.microsoft.com/office/drawing/2014/main" id="{C881BE4E-5D69-E447-A036-5172F657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7A9B0-8DFC-4474-9F0A-612E661EF4E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SIMPLE ASSOCIATE CURRENT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8D1D-2547-44FC-BACD-2BCD769E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72" y="3660808"/>
            <a:ext cx="3336874" cy="32487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amounts are loaned temporarily by the partners. They therefore </a:t>
            </a:r>
            <a:r>
              <a:rPr lang="en-US" sz="1800" b="1" dirty="0"/>
              <a:t>expect repayement </a:t>
            </a:r>
            <a:r>
              <a:rPr lang="en-US" sz="1800" dirty="0"/>
              <a:t>in the more or less long term.</a:t>
            </a:r>
          </a:p>
        </p:txBody>
      </p:sp>
      <p:pic>
        <p:nvPicPr>
          <p:cNvPr id="85" name="Picture Placeholder 84" descr="Single gear">
            <a:extLst>
              <a:ext uri="{FF2B5EF4-FFF2-40B4-BE49-F238E27FC236}">
                <a16:creationId xmlns:a16="http://schemas.microsoft.com/office/drawing/2014/main" id="{65FBD7DF-30E8-9042-8A0D-0F64C33E0B4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8F2DCC-A50E-40A1-81F9-70371D4AA42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BLOCKED ASSOCIATE CURRENT ACCOUNT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39B0-7991-4B2B-9E50-32064EB9125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96958" y="3207025"/>
            <a:ext cx="3336874" cy="26185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sums are lent </a:t>
            </a:r>
            <a:r>
              <a:rPr lang="en-US" sz="1800" b="1" dirty="0"/>
              <a:t>definitively</a:t>
            </a:r>
            <a:r>
              <a:rPr lang="en-US" sz="1800" dirty="0"/>
              <a:t> by the partners for incorporation into the share capital thereafter.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It’s for </a:t>
            </a:r>
            <a:r>
              <a:rPr lang="en-US" sz="1800" b="1" dirty="0"/>
              <a:t>making bank loans easier</a:t>
            </a:r>
            <a:r>
              <a:rPr lang="en-US" sz="1800" dirty="0"/>
              <a:t> or </a:t>
            </a:r>
            <a:r>
              <a:rPr lang="en-US" sz="1800" b="1" dirty="0"/>
              <a:t>offering financial guarantees to the company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3677-5FC4-4712-BA70-5DBE5745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Placeholder 21" descr="downtown area at dusk">
            <a:extLst>
              <a:ext uri="{FF2B5EF4-FFF2-40B4-BE49-F238E27FC236}">
                <a16:creationId xmlns:a16="http://schemas.microsoft.com/office/drawing/2014/main" id="{900B31E0-725B-4414-BD86-F34DA104673A}"/>
              </a:ext>
            </a:extLst>
          </p:cNvPr>
          <p:cNvPicPr>
            <a:picLocks noGrp="1"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14028" y="1691915"/>
            <a:ext cx="3963944" cy="39181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6026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844" y="1825158"/>
            <a:ext cx="8007173" cy="50037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general, the terms of repayment of the associate’s current account are specified </a:t>
            </a:r>
            <a:r>
              <a:rPr lang="en-US" b="1" dirty="0"/>
              <a:t>in the statutes </a:t>
            </a:r>
            <a:r>
              <a:rPr lang="en-US" dirty="0"/>
              <a:t>or </a:t>
            </a:r>
            <a:r>
              <a:rPr lang="en-US" b="1" dirty="0"/>
              <a:t>in the current account agreement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absence of precision, the claim that the partner has in respect of the business is </a:t>
            </a:r>
            <a:r>
              <a:rPr lang="en-US" b="1" dirty="0"/>
              <a:t>redeemable at any time.</a:t>
            </a:r>
          </a:p>
        </p:txBody>
      </p:sp>
      <p:pic>
        <p:nvPicPr>
          <p:cNvPr id="7" name="Picture Placeholder 6" descr="skycrapers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85956" y="30013"/>
            <a:ext cx="3206044" cy="32116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7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Placeholder 28" descr="Pencil">
            <a:extLst>
              <a:ext uri="{FF2B5EF4-FFF2-40B4-BE49-F238E27FC236}">
                <a16:creationId xmlns:a16="http://schemas.microsoft.com/office/drawing/2014/main" id="{F0E35123-11A3-CD40-A44F-8A81B910563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5163-D5FD-4849-978B-77883FAF7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612" y="3240653"/>
            <a:ext cx="5445212" cy="2834509"/>
          </a:xfrm>
        </p:spPr>
        <p:txBody>
          <a:bodyPr/>
          <a:lstStyle/>
          <a:p>
            <a:pPr algn="l"/>
            <a:r>
              <a:rPr lang="en-US" sz="2000" dirty="0"/>
              <a:t>The associate current account can be in debit, meaning negative indicating that the </a:t>
            </a:r>
            <a:r>
              <a:rPr lang="en-US" sz="2000" b="1" dirty="0"/>
              <a:t>associate has taken more funds </a:t>
            </a:r>
            <a:r>
              <a:rPr lang="en-US" sz="2000" dirty="0"/>
              <a:t>from the company than they have contributed.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438480-8B6F-44E5-A602-6240C1B85FB3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80129" y="1569039"/>
            <a:ext cx="4902306" cy="2834508"/>
          </a:xfrm>
        </p:spPr>
        <p:txBody>
          <a:bodyPr/>
          <a:lstStyle/>
          <a:p>
            <a:r>
              <a:rPr lang="en-US" sz="2000" dirty="0"/>
              <a:t>Overdrafts on current accounts are prohibited. The associates is not allowed to have a negative balance.</a:t>
            </a:r>
          </a:p>
        </p:txBody>
      </p:sp>
      <p:pic>
        <p:nvPicPr>
          <p:cNvPr id="31" name="Picture Placeholder 30" descr="Laptop">
            <a:extLst>
              <a:ext uri="{FF2B5EF4-FFF2-40B4-BE49-F238E27FC236}">
                <a16:creationId xmlns:a16="http://schemas.microsoft.com/office/drawing/2014/main" id="{6BF407E9-98AE-2B40-90E3-1B14FC14FDB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/>
          <a:lstStyle/>
          <a:p>
            <a:r>
              <a:rPr lang="en-US" sz="2400" dirty="0"/>
              <a:t>In Sarl, sa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35F8375-7A5E-13AF-7B4F-AC7898E3834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298410" y="1903281"/>
            <a:ext cx="3445566" cy="495389"/>
          </a:xfrm>
        </p:spPr>
        <p:txBody>
          <a:bodyPr/>
          <a:lstStyle/>
          <a:p>
            <a:r>
              <a:rPr lang="fr-FR" sz="2400" dirty="0"/>
              <a:t>In snc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C2A7-EC84-4D8C-9CA2-F6AE46F5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/>
              <a:t>accounting </a:t>
            </a:r>
          </a:p>
        </p:txBody>
      </p:sp>
      <p:pic>
        <p:nvPicPr>
          <p:cNvPr id="11" name="Picture Placeholder 10" descr="city skyline">
            <a:extLst>
              <a:ext uri="{FF2B5EF4-FFF2-40B4-BE49-F238E27FC236}">
                <a16:creationId xmlns:a16="http://schemas.microsoft.com/office/drawing/2014/main" id="{9D82A855-CCB0-4075-B5EE-5CC6FD176D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37520" y="4883499"/>
            <a:ext cx="4754480" cy="19745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E959E-B23F-467A-9B6E-30F9EE96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27A7101-352D-1023-047D-32A912363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7645" y="2312754"/>
            <a:ext cx="7900525" cy="76446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Contribution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Repayment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Interest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EFCCE4-9AFB-D607-BBDF-33829E1029F7}"/>
              </a:ext>
            </a:extLst>
          </p:cNvPr>
          <p:cNvSpPr txBox="1"/>
          <p:nvPr/>
        </p:nvSpPr>
        <p:spPr>
          <a:xfrm>
            <a:off x="2069960" y="1838848"/>
            <a:ext cx="580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There are 03 steps:</a:t>
            </a:r>
            <a:endParaRPr lang="LID4096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4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214894"/>
            <a:ext cx="11150600" cy="920336"/>
          </a:xfrm>
        </p:spPr>
        <p:txBody>
          <a:bodyPr/>
          <a:lstStyle/>
          <a:p>
            <a:r>
              <a:rPr lang="en-US" sz="2800" b="1" dirty="0"/>
              <a:t>Simple associate current account ( by ifrs &amp; pcg-2005)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F3C2BC-A0F5-ECEE-312D-2D96D37D19E4}"/>
              </a:ext>
            </a:extLst>
          </p:cNvPr>
          <p:cNvGraphicFramePr>
            <a:graphicFrameLocks noGrp="1"/>
          </p:cNvGraphicFramePr>
          <p:nvPr/>
        </p:nvGraphicFramePr>
        <p:xfrm>
          <a:off x="10329705" y="1724501"/>
          <a:ext cx="1779379" cy="32657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9379">
                  <a:extLst>
                    <a:ext uri="{9D8B030D-6E8A-4147-A177-3AD203B41FA5}">
                      <a16:colId xmlns:a16="http://schemas.microsoft.com/office/drawing/2014/main" val="237497710"/>
                    </a:ext>
                  </a:extLst>
                </a:gridCol>
              </a:tblGrid>
              <a:tr h="326571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65186"/>
                  </a:ext>
                </a:extLst>
              </a:tr>
            </a:tbl>
          </a:graphicData>
        </a:graphic>
      </p:graphicFrame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D8B1704-B074-51B6-CAB5-FCCB74566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94796"/>
              </p:ext>
            </p:extLst>
          </p:nvPr>
        </p:nvGraphicFramePr>
        <p:xfrm>
          <a:off x="2378754" y="1400767"/>
          <a:ext cx="8840639" cy="35128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3440">
                  <a:extLst>
                    <a:ext uri="{9D8B030D-6E8A-4147-A177-3AD203B41FA5}">
                      <a16:colId xmlns:a16="http://schemas.microsoft.com/office/drawing/2014/main" val="558967408"/>
                    </a:ext>
                  </a:extLst>
                </a:gridCol>
                <a:gridCol w="1473440">
                  <a:extLst>
                    <a:ext uri="{9D8B030D-6E8A-4147-A177-3AD203B41FA5}">
                      <a16:colId xmlns:a16="http://schemas.microsoft.com/office/drawing/2014/main" val="3680980311"/>
                    </a:ext>
                  </a:extLst>
                </a:gridCol>
                <a:gridCol w="1744436">
                  <a:extLst>
                    <a:ext uri="{9D8B030D-6E8A-4147-A177-3AD203B41FA5}">
                      <a16:colId xmlns:a16="http://schemas.microsoft.com/office/drawing/2014/main" val="3744444453"/>
                    </a:ext>
                  </a:extLst>
                </a:gridCol>
                <a:gridCol w="1747713">
                  <a:extLst>
                    <a:ext uri="{9D8B030D-6E8A-4147-A177-3AD203B41FA5}">
                      <a16:colId xmlns:a16="http://schemas.microsoft.com/office/drawing/2014/main" val="1873165271"/>
                    </a:ext>
                  </a:extLst>
                </a:gridCol>
                <a:gridCol w="928170">
                  <a:extLst>
                    <a:ext uri="{9D8B030D-6E8A-4147-A177-3AD203B41FA5}">
                      <a16:colId xmlns:a16="http://schemas.microsoft.com/office/drawing/2014/main" val="2965695552"/>
                    </a:ext>
                  </a:extLst>
                </a:gridCol>
                <a:gridCol w="1473440">
                  <a:extLst>
                    <a:ext uri="{9D8B030D-6E8A-4147-A177-3AD203B41FA5}">
                      <a16:colId xmlns:a16="http://schemas.microsoft.com/office/drawing/2014/main" val="2089748112"/>
                    </a:ext>
                  </a:extLst>
                </a:gridCol>
              </a:tblGrid>
              <a:tr h="486879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70326"/>
                  </a:ext>
                </a:extLst>
              </a:tr>
              <a:tr h="830107">
                <a:tc>
                  <a:txBody>
                    <a:bodyPr/>
                    <a:lstStyle/>
                    <a:p>
                      <a:endParaRPr lang="LID4096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4551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Partners, current account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85364"/>
                  </a:ext>
                </a:extLst>
              </a:tr>
              <a:tr h="801978">
                <a:tc>
                  <a:txBody>
                    <a:bodyPr/>
                    <a:lstStyle/>
                    <a:p>
                      <a:r>
                        <a:rPr lang="fr-FR" dirty="0"/>
                        <a:t>4551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Partners, current account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47330"/>
                  </a:ext>
                </a:extLst>
              </a:tr>
              <a:tr h="464638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782449"/>
                  </a:ext>
                </a:extLst>
              </a:tr>
              <a:tr h="464638">
                <a:tc>
                  <a:txBody>
                    <a:bodyPr/>
                    <a:lstStyle/>
                    <a:p>
                      <a:r>
                        <a:rPr lang="fr-FR" dirty="0"/>
                        <a:t>6615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32241"/>
                  </a:ext>
                </a:extLst>
              </a:tr>
              <a:tr h="464638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4558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931026"/>
                  </a:ext>
                </a:extLst>
              </a:tr>
            </a:tbl>
          </a:graphicData>
        </a:graphic>
      </p:graphicFrame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220E1F58-8FE6-4ECD-A2BA-01E6B849CBCA}"/>
              </a:ext>
            </a:extLst>
          </p:cNvPr>
          <p:cNvSpPr/>
          <p:nvPr/>
        </p:nvSpPr>
        <p:spPr>
          <a:xfrm>
            <a:off x="2050894" y="1576765"/>
            <a:ext cx="190009" cy="1083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225CC23D-DEAC-64E0-53D5-E4EF661A98E6}"/>
              </a:ext>
            </a:extLst>
          </p:cNvPr>
          <p:cNvSpPr/>
          <p:nvPr/>
        </p:nvSpPr>
        <p:spPr>
          <a:xfrm>
            <a:off x="2064775" y="2815427"/>
            <a:ext cx="207969" cy="10838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1A635012-62B1-BBBF-48D0-051E194F5806}"/>
              </a:ext>
            </a:extLst>
          </p:cNvPr>
          <p:cNvSpPr/>
          <p:nvPr/>
        </p:nvSpPr>
        <p:spPr>
          <a:xfrm>
            <a:off x="2145899" y="4054090"/>
            <a:ext cx="45719" cy="859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8B833A-AF2C-A5CD-B3A8-7FB5B737CAA7}"/>
              </a:ext>
            </a:extLst>
          </p:cNvPr>
          <p:cNvSpPr txBox="1"/>
          <p:nvPr/>
        </p:nvSpPr>
        <p:spPr>
          <a:xfrm>
            <a:off x="567570" y="1849474"/>
            <a:ext cx="149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Contribution</a:t>
            </a:r>
            <a:endParaRPr lang="LID4096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56C06A-B5DF-59CC-1C00-FA5EC6E8DB8A}"/>
              </a:ext>
            </a:extLst>
          </p:cNvPr>
          <p:cNvSpPr txBox="1"/>
          <p:nvPr/>
        </p:nvSpPr>
        <p:spPr>
          <a:xfrm>
            <a:off x="649477" y="3059668"/>
            <a:ext cx="12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Repayment</a:t>
            </a:r>
            <a:endParaRPr lang="LID4096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ADE13C9-354B-5F6C-0F7C-30E47D12FE64}"/>
              </a:ext>
            </a:extLst>
          </p:cNvPr>
          <p:cNvSpPr txBox="1"/>
          <p:nvPr/>
        </p:nvSpPr>
        <p:spPr>
          <a:xfrm>
            <a:off x="848538" y="4269863"/>
            <a:ext cx="12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Interest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7556" y="214894"/>
            <a:ext cx="11150600" cy="920336"/>
          </a:xfrm>
        </p:spPr>
        <p:txBody>
          <a:bodyPr/>
          <a:lstStyle/>
          <a:p>
            <a:r>
              <a:rPr lang="en-US" sz="2800" b="1" dirty="0"/>
              <a:t>Blocked associate current account ( by ifrs &amp; pcg-2005 )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08F3C2BC-A0F5-ECEE-312D-2D96D37D19E4}"/>
              </a:ext>
            </a:extLst>
          </p:cNvPr>
          <p:cNvGraphicFramePr>
            <a:graphicFrameLocks noGrp="1"/>
          </p:cNvGraphicFramePr>
          <p:nvPr/>
        </p:nvGraphicFramePr>
        <p:xfrm>
          <a:off x="10329705" y="1724501"/>
          <a:ext cx="1779379" cy="326571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9379">
                  <a:extLst>
                    <a:ext uri="{9D8B030D-6E8A-4147-A177-3AD203B41FA5}">
                      <a16:colId xmlns:a16="http://schemas.microsoft.com/office/drawing/2014/main" val="237497710"/>
                    </a:ext>
                  </a:extLst>
                </a:gridCol>
              </a:tblGrid>
              <a:tr h="326571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65186"/>
                  </a:ext>
                </a:extLst>
              </a:tr>
            </a:tbl>
          </a:graphicData>
        </a:graphic>
      </p:graphicFrame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1D8B1704-B074-51B6-CAB5-FCCB74566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50920"/>
              </p:ext>
            </p:extLst>
          </p:nvPr>
        </p:nvGraphicFramePr>
        <p:xfrm>
          <a:off x="2160395" y="1489069"/>
          <a:ext cx="8980992" cy="100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6832">
                  <a:extLst>
                    <a:ext uri="{9D8B030D-6E8A-4147-A177-3AD203B41FA5}">
                      <a16:colId xmlns:a16="http://schemas.microsoft.com/office/drawing/2014/main" val="558967408"/>
                    </a:ext>
                  </a:extLst>
                </a:gridCol>
                <a:gridCol w="1496832">
                  <a:extLst>
                    <a:ext uri="{9D8B030D-6E8A-4147-A177-3AD203B41FA5}">
                      <a16:colId xmlns:a16="http://schemas.microsoft.com/office/drawing/2014/main" val="3680980311"/>
                    </a:ext>
                  </a:extLst>
                </a:gridCol>
                <a:gridCol w="1772130">
                  <a:extLst>
                    <a:ext uri="{9D8B030D-6E8A-4147-A177-3AD203B41FA5}">
                      <a16:colId xmlns:a16="http://schemas.microsoft.com/office/drawing/2014/main" val="3744444453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1873165271"/>
                    </a:ext>
                  </a:extLst>
                </a:gridCol>
                <a:gridCol w="942906">
                  <a:extLst>
                    <a:ext uri="{9D8B030D-6E8A-4147-A177-3AD203B41FA5}">
                      <a16:colId xmlns:a16="http://schemas.microsoft.com/office/drawing/2014/main" val="2965695552"/>
                    </a:ext>
                  </a:extLst>
                </a:gridCol>
                <a:gridCol w="1496832">
                  <a:extLst>
                    <a:ext uri="{9D8B030D-6E8A-4147-A177-3AD203B41FA5}">
                      <a16:colId xmlns:a16="http://schemas.microsoft.com/office/drawing/2014/main" val="2089748112"/>
                    </a:ext>
                  </a:extLst>
                </a:gridCol>
              </a:tblGrid>
              <a:tr h="193969">
                <a:tc>
                  <a:txBody>
                    <a:bodyPr/>
                    <a:lstStyle/>
                    <a:p>
                      <a:r>
                        <a:rPr lang="fr-FR" dirty="0"/>
                        <a:t>512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Bank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70326"/>
                  </a:ext>
                </a:extLst>
              </a:tr>
              <a:tr h="326047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Other loans and similar liabilities 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85364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9C51C38B-21AD-B45D-F803-6F35847E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81289"/>
              </p:ext>
            </p:extLst>
          </p:nvPr>
        </p:nvGraphicFramePr>
        <p:xfrm>
          <a:off x="2160395" y="3296307"/>
          <a:ext cx="8980992" cy="995428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96832">
                  <a:extLst>
                    <a:ext uri="{9D8B030D-6E8A-4147-A177-3AD203B41FA5}">
                      <a16:colId xmlns:a16="http://schemas.microsoft.com/office/drawing/2014/main" val="4025425866"/>
                    </a:ext>
                  </a:extLst>
                </a:gridCol>
                <a:gridCol w="1496832">
                  <a:extLst>
                    <a:ext uri="{9D8B030D-6E8A-4147-A177-3AD203B41FA5}">
                      <a16:colId xmlns:a16="http://schemas.microsoft.com/office/drawing/2014/main" val="3911247203"/>
                    </a:ext>
                  </a:extLst>
                </a:gridCol>
                <a:gridCol w="1769056">
                  <a:extLst>
                    <a:ext uri="{9D8B030D-6E8A-4147-A177-3AD203B41FA5}">
                      <a16:colId xmlns:a16="http://schemas.microsoft.com/office/drawing/2014/main" val="3030555356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3570673592"/>
                    </a:ext>
                  </a:extLst>
                </a:gridCol>
                <a:gridCol w="945980">
                  <a:extLst>
                    <a:ext uri="{9D8B030D-6E8A-4147-A177-3AD203B41FA5}">
                      <a16:colId xmlns:a16="http://schemas.microsoft.com/office/drawing/2014/main" val="2546614979"/>
                    </a:ext>
                  </a:extLst>
                </a:gridCol>
                <a:gridCol w="1496832">
                  <a:extLst>
                    <a:ext uri="{9D8B030D-6E8A-4147-A177-3AD203B41FA5}">
                      <a16:colId xmlns:a16="http://schemas.microsoft.com/office/drawing/2014/main" val="4084616357"/>
                    </a:ext>
                  </a:extLst>
                </a:gridCol>
              </a:tblGrid>
              <a:tr h="320173">
                <a:tc>
                  <a:txBody>
                    <a:bodyPr/>
                    <a:lstStyle/>
                    <a:p>
                      <a:r>
                        <a:rPr lang="fr-FR" dirty="0"/>
                        <a:t>66116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40418"/>
                  </a:ext>
                </a:extLst>
              </a:tr>
              <a:tr h="629668"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16887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35222"/>
                  </a:ext>
                </a:extLst>
              </a:tr>
            </a:tbl>
          </a:graphicData>
        </a:graphic>
      </p:graphicFrame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52CCC4DB-FE60-FE91-0E8A-A11AA4AF9F38}"/>
              </a:ext>
            </a:extLst>
          </p:cNvPr>
          <p:cNvSpPr/>
          <p:nvPr/>
        </p:nvSpPr>
        <p:spPr>
          <a:xfrm>
            <a:off x="1899138" y="3296307"/>
            <a:ext cx="306171" cy="1005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93BAA697-7ABB-708F-C530-C4DF84559EA7}"/>
              </a:ext>
            </a:extLst>
          </p:cNvPr>
          <p:cNvSpPr/>
          <p:nvPr/>
        </p:nvSpPr>
        <p:spPr>
          <a:xfrm>
            <a:off x="1941692" y="1547795"/>
            <a:ext cx="128268" cy="920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D9BD19-AAD6-3604-D0AB-15A15AE2CA22}"/>
              </a:ext>
            </a:extLst>
          </p:cNvPr>
          <p:cNvSpPr txBox="1"/>
          <p:nvPr/>
        </p:nvSpPr>
        <p:spPr>
          <a:xfrm>
            <a:off x="494729" y="1820530"/>
            <a:ext cx="155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Contribution</a:t>
            </a:r>
            <a:endParaRPr lang="LID4096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CB6E0E-A770-604D-CB44-1A37FDB43856}"/>
              </a:ext>
            </a:extLst>
          </p:cNvPr>
          <p:cNvSpPr txBox="1"/>
          <p:nvPr/>
        </p:nvSpPr>
        <p:spPr>
          <a:xfrm>
            <a:off x="740150" y="3609355"/>
            <a:ext cx="126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Interest</a:t>
            </a:r>
            <a:endParaRPr lang="LID4096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762219-856B-74BA-91F2-722453EEC3F2}"/>
              </a:ext>
            </a:extLst>
          </p:cNvPr>
          <p:cNvSpPr txBox="1"/>
          <p:nvPr/>
        </p:nvSpPr>
        <p:spPr>
          <a:xfrm>
            <a:off x="2205309" y="4446802"/>
            <a:ext cx="8480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interest rate shall be fixed by the statutes or by the current account agreement between the company and the partner.</a:t>
            </a:r>
          </a:p>
          <a:p>
            <a:endParaRPr lang="fr-FR" dirty="0"/>
          </a:p>
          <a:p>
            <a:r>
              <a:rPr lang="fr-FR" dirty="0"/>
              <a:t>Interest paid to shareholders is </a:t>
            </a:r>
            <a:r>
              <a:rPr lang="fr-FR" b="1" dirty="0"/>
              <a:t>deductible from the company’s profits</a:t>
            </a:r>
            <a:r>
              <a:rPr lang="fr-FR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15731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Grand écran</PresentationFormat>
  <Paragraphs>98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Associates current accounts</vt:lpstr>
      <vt:lpstr>Plan </vt:lpstr>
      <vt:lpstr>DEFINITION  </vt:lpstr>
      <vt:lpstr>TYPES OF ASSOCIATEs CURRENT ACCOUNTs</vt:lpstr>
      <vt:lpstr>Présentation PowerPoint</vt:lpstr>
      <vt:lpstr>Présentation PowerPoint</vt:lpstr>
      <vt:lpstr>accounting </vt:lpstr>
      <vt:lpstr>Simple associate current account ( by ifrs &amp; pcg-2005) </vt:lpstr>
      <vt:lpstr>Blocked associate current account ( by ifrs &amp; pcg-2005 ) </vt:lpstr>
      <vt:lpstr>Simple associate current account ( by US GAAP)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Associates current accounts</dc:title>
  <dc:creator>Lionel</dc:creator>
  <cp:lastModifiedBy>Mano</cp:lastModifiedBy>
  <cp:revision>2</cp:revision>
  <dcterms:created xsi:type="dcterms:W3CDTF">2024-02-12T17:35:06Z</dcterms:created>
  <dcterms:modified xsi:type="dcterms:W3CDTF">2024-07-23T08:24:24Z</dcterms:modified>
</cp:coreProperties>
</file>