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0" r:id="rId3"/>
    <p:sldId id="274" r:id="rId4"/>
    <p:sldId id="289" r:id="rId5"/>
    <p:sldId id="281" r:id="rId6"/>
    <p:sldId id="282" r:id="rId7"/>
    <p:sldId id="262" r:id="rId8"/>
    <p:sldId id="275" r:id="rId9"/>
    <p:sldId id="276" r:id="rId10"/>
    <p:sldId id="277" r:id="rId11"/>
    <p:sldId id="278" r:id="rId12"/>
    <p:sldId id="280" r:id="rId13"/>
    <p:sldId id="260" r:id="rId14"/>
    <p:sldId id="283" r:id="rId15"/>
    <p:sldId id="284" r:id="rId16"/>
    <p:sldId id="288" r:id="rId17"/>
    <p:sldId id="291" r:id="rId18"/>
    <p:sldId id="270" r:id="rId19"/>
    <p:sldId id="285" r:id="rId20"/>
    <p:sldId id="286" r:id="rId21"/>
    <p:sldId id="287" r:id="rId22"/>
    <p:sldId id="263" r:id="rId23"/>
    <p:sldId id="265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oper BT Light" panose="020B0604020202020204" charset="0"/>
      <p:regular r:id="rId29"/>
    </p:embeddedFont>
    <p:embeddedFont>
      <p:font typeface="Helvetica World Bold" panose="020B0604020202020204" charset="0"/>
      <p:regular r:id="rId30"/>
    </p:embeddedFont>
    <p:embeddedFont>
      <p:font typeface="Lato" panose="020B0604020202020204" charset="0"/>
      <p:regular r:id="rId31"/>
    </p:embeddedFont>
    <p:embeddedFont>
      <p:font typeface="Muli" panose="020B0604020202020204" charset="0"/>
      <p:regular r:id="rId32"/>
    </p:embeddedFont>
    <p:embeddedFont>
      <p:font typeface="Muli Semi-Bold" panose="020B0604020202020204" charset="0"/>
      <p:regular r:id="rId33"/>
    </p:embeddedFont>
    <p:embeddedFont>
      <p:font typeface="Open Sans 1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22" autoAdjust="0"/>
  </p:normalViewPr>
  <p:slideViewPr>
    <p:cSldViewPr>
      <p:cViewPr varScale="1">
        <p:scale>
          <a:sx n="57" d="100"/>
          <a:sy n="57" d="100"/>
        </p:scale>
        <p:origin x="7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87153"/>
            <a:ext cx="10623839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1"/>
              </a:lnSpc>
            </a:pPr>
            <a:r>
              <a:rPr lang="en-US" sz="10417" dirty="0">
                <a:solidFill>
                  <a:srgbClr val="0D3330"/>
                </a:solidFill>
                <a:latin typeface="Cooper BT Light"/>
              </a:rPr>
              <a:t>External funding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1802681" y="199212"/>
            <a:ext cx="10913239" cy="10814027"/>
          </a:xfrm>
          <a:custGeom>
            <a:avLst/>
            <a:gdLst/>
            <a:ahLst/>
            <a:cxnLst/>
            <a:rect l="l" t="t" r="r" b="b"/>
            <a:pathLst>
              <a:path w="10913239" h="10814027">
                <a:moveTo>
                  <a:pt x="0" y="0"/>
                </a:moveTo>
                <a:lnTo>
                  <a:pt x="10913238" y="0"/>
                </a:lnTo>
                <a:lnTo>
                  <a:pt x="10913238" y="10814027"/>
                </a:lnTo>
                <a:lnTo>
                  <a:pt x="0" y="1081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028700"/>
            <a:ext cx="1081688" cy="869284"/>
          </a:xfrm>
          <a:custGeom>
            <a:avLst/>
            <a:gdLst/>
            <a:ahLst/>
            <a:cxnLst/>
            <a:rect l="l" t="t" r="r" b="b"/>
            <a:pathLst>
              <a:path w="1081688" h="869284">
                <a:moveTo>
                  <a:pt x="0" y="0"/>
                </a:moveTo>
                <a:lnTo>
                  <a:pt x="1081688" y="0"/>
                </a:lnTo>
                <a:lnTo>
                  <a:pt x="1081688" y="869284"/>
                </a:lnTo>
                <a:lnTo>
                  <a:pt x="0" y="869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8482330"/>
            <a:ext cx="9751135" cy="25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Date: mars 2024.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94097" y="1100756"/>
            <a:ext cx="4463903" cy="613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9"/>
              </a:lnSpc>
            </a:pPr>
            <a:r>
              <a:rPr lang="en-US" sz="3399" dirty="0">
                <a:solidFill>
                  <a:srgbClr val="0D3330"/>
                </a:solidFill>
                <a:latin typeface="Muli"/>
              </a:rPr>
              <a:t>Corporate accounting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WHAT IS THIS ROLE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External funding plays several important roles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2533"/>
            <a:ext cx="5111784" cy="175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enhance organizational capacity through training, infrastructure development, and the acquisition of new skills or expertise.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Capacity Building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7131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WHAT IS THIS ROLE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External funding plays several important roles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2533"/>
            <a:ext cx="5111784" cy="175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enhance organizational capacity through training, infrastructure development, and the acquisition of new skills or expertise.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Capacity Building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88164" y="3862206"/>
            <a:ext cx="5559354" cy="418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Long-Term Sustainability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8164" y="4392533"/>
            <a:ext cx="5111784" cy="265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While external funding may be temporary, it can contribute to the long-term sustainability of an organization by helping it establish credibility, demonstrate impact, and attract further funding or investment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90740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35556" y="3905597"/>
            <a:ext cx="1429090" cy="2284882"/>
          </a:xfrm>
          <a:custGeom>
            <a:avLst/>
            <a:gdLst/>
            <a:ahLst/>
            <a:cxnLst/>
            <a:rect l="l" t="t" r="r" b="b"/>
            <a:pathLst>
              <a:path w="1429090" h="2284882">
                <a:moveTo>
                  <a:pt x="0" y="0"/>
                </a:moveTo>
                <a:lnTo>
                  <a:pt x="1429090" y="0"/>
                </a:lnTo>
                <a:lnTo>
                  <a:pt x="1429090" y="2284882"/>
                </a:lnTo>
                <a:lnTo>
                  <a:pt x="0" y="228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12821" y="4093652"/>
            <a:ext cx="2046708" cy="1856922"/>
          </a:xfrm>
          <a:custGeom>
            <a:avLst/>
            <a:gdLst/>
            <a:ahLst/>
            <a:cxnLst/>
            <a:rect l="l" t="t" r="r" b="b"/>
            <a:pathLst>
              <a:path w="2046708" h="1856922">
                <a:moveTo>
                  <a:pt x="0" y="0"/>
                </a:moveTo>
                <a:lnTo>
                  <a:pt x="2046708" y="0"/>
                </a:lnTo>
                <a:lnTo>
                  <a:pt x="2046708" y="1856922"/>
                </a:lnTo>
                <a:lnTo>
                  <a:pt x="0" y="185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6976" y="6413705"/>
            <a:ext cx="524624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Crowd sponsoring</a:t>
            </a: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Crowd giving</a:t>
            </a: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 </a:t>
            </a: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(don)</a:t>
            </a:r>
            <a:endParaRPr lang="en-US" sz="2300" dirty="0">
              <a:solidFill>
                <a:schemeClr val="accent3">
                  <a:lumMod val="75000"/>
                </a:schemeClr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19152" y="6413705"/>
            <a:ext cx="524624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Crowdlending</a:t>
            </a:r>
          </a:p>
          <a:p>
            <a:pPr algn="ctr">
              <a:lnSpc>
                <a:spcPts val="3450"/>
              </a:lnSpc>
            </a:pPr>
            <a:endParaRPr lang="en-US" sz="3600" dirty="0">
              <a:solidFill>
                <a:schemeClr val="accent3">
                  <a:lumMod val="75000"/>
                </a:schemeClr>
              </a:solidFill>
              <a:latin typeface="Muli"/>
            </a:endParaRP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(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Muli"/>
              </a:rPr>
              <a:t>Pret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13051" y="6413705"/>
            <a:ext cx="5246249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Crowd investing</a:t>
            </a:r>
          </a:p>
          <a:p>
            <a:pPr algn="ctr">
              <a:lnSpc>
                <a:spcPts val="3450"/>
              </a:lnSpc>
            </a:pPr>
            <a:endParaRPr lang="en-US" sz="3600" dirty="0">
              <a:solidFill>
                <a:schemeClr val="accent3">
                  <a:lumMod val="75000"/>
                </a:schemeClr>
              </a:solidFill>
              <a:latin typeface="Muli"/>
            </a:endParaRP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Crowd equity</a:t>
            </a:r>
          </a:p>
          <a:p>
            <a:pPr algn="ctr">
              <a:lnSpc>
                <a:spcPts val="3450"/>
              </a:lnSpc>
            </a:pPr>
            <a:endParaRPr lang="en-US" sz="3600" dirty="0">
              <a:solidFill>
                <a:schemeClr val="accent3">
                  <a:lumMod val="75000"/>
                </a:schemeClr>
              </a:solidFill>
              <a:latin typeface="Muli"/>
            </a:endParaRPr>
          </a:p>
          <a:p>
            <a:pPr algn="ctr">
              <a:lnSpc>
                <a:spcPts val="3450"/>
              </a:lnSpc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(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Muli"/>
              </a:rPr>
              <a:t>investissement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  <a:latin typeface="Muli"/>
              </a:rPr>
              <a:t>contre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Muli"/>
              </a:rPr>
              <a:t> action)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HOW MANY TYPE 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We have 3 types of external funding:</a:t>
            </a:r>
          </a:p>
        </p:txBody>
      </p:sp>
      <p:sp>
        <p:nvSpPr>
          <p:cNvPr id="9" name="Freeform 9"/>
          <p:cNvSpPr/>
          <p:nvPr/>
        </p:nvSpPr>
        <p:spPr>
          <a:xfrm>
            <a:off x="8224578" y="3853747"/>
            <a:ext cx="1835397" cy="2336732"/>
          </a:xfrm>
          <a:custGeom>
            <a:avLst/>
            <a:gdLst/>
            <a:ahLst/>
            <a:cxnLst/>
            <a:rect l="l" t="t" r="r" b="b"/>
            <a:pathLst>
              <a:path w="1835397" h="2336732">
                <a:moveTo>
                  <a:pt x="0" y="0"/>
                </a:moveTo>
                <a:lnTo>
                  <a:pt x="1835397" y="0"/>
                </a:lnTo>
                <a:lnTo>
                  <a:pt x="1835397" y="2336732"/>
                </a:lnTo>
                <a:lnTo>
                  <a:pt x="0" y="2336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22063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CROWDSPONSORING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16230600" cy="175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Simple donation, corresponding to the pre-order of the product.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The issuer sets an amount and a deadline	.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 2 types: _Donation without consideration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                _Donation with insignificant consideration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BFD0932-29CF-4E66-694B-E2C47E48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23180"/>
              </p:ext>
            </p:extLst>
          </p:nvPr>
        </p:nvGraphicFramePr>
        <p:xfrm>
          <a:off x="1028700" y="5143500"/>
          <a:ext cx="12496800" cy="161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32">
                  <a:extLst>
                    <a:ext uri="{9D8B030D-6E8A-4147-A177-3AD203B41FA5}">
                      <a16:colId xmlns:a16="http://schemas.microsoft.com/office/drawing/2014/main" val="2165659934"/>
                    </a:ext>
                  </a:extLst>
                </a:gridCol>
                <a:gridCol w="1604527">
                  <a:extLst>
                    <a:ext uri="{9D8B030D-6E8A-4147-A177-3AD203B41FA5}">
                      <a16:colId xmlns:a16="http://schemas.microsoft.com/office/drawing/2014/main" val="3752336471"/>
                    </a:ext>
                  </a:extLst>
                </a:gridCol>
                <a:gridCol w="6239827">
                  <a:extLst>
                    <a:ext uri="{9D8B030D-6E8A-4147-A177-3AD203B41FA5}">
                      <a16:colId xmlns:a16="http://schemas.microsoft.com/office/drawing/2014/main" val="3871123408"/>
                    </a:ext>
                  </a:extLst>
                </a:gridCol>
                <a:gridCol w="1603714">
                  <a:extLst>
                    <a:ext uri="{9D8B030D-6E8A-4147-A177-3AD203B41FA5}">
                      <a16:colId xmlns:a16="http://schemas.microsoft.com/office/drawing/2014/main" val="35315241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8016319"/>
                    </a:ext>
                  </a:extLst>
                </a:gridCol>
              </a:tblGrid>
              <a:tr h="6244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1529"/>
                  </a:ext>
                </a:extLst>
              </a:tr>
              <a:tr h="457304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1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AUTRES PRODUITS EXEPTIONNELS DIVERS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4564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60630C7-7780-5DD8-0A29-741F8B0DAAFC}"/>
              </a:ext>
            </a:extLst>
          </p:cNvPr>
          <p:cNvSpPr txBox="1"/>
          <p:nvPr/>
        </p:nvSpPr>
        <p:spPr>
          <a:xfrm>
            <a:off x="1143000" y="4457700"/>
            <a:ext cx="6477000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uli"/>
                <a:ea typeface="+mn-ea"/>
                <a:cs typeface="+mn-cs"/>
              </a:rPr>
              <a:t>Donation without consideration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0EA1F1-D580-1111-17F1-B8D21768681E}"/>
              </a:ext>
            </a:extLst>
          </p:cNvPr>
          <p:cNvSpPr txBox="1"/>
          <p:nvPr/>
        </p:nvSpPr>
        <p:spPr>
          <a:xfrm>
            <a:off x="1028700" y="7124700"/>
            <a:ext cx="6286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uli"/>
                <a:ea typeface="+mn-ea"/>
                <a:cs typeface="+mn-cs"/>
              </a:rPr>
              <a:t>Donation with insignificant consideration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934CB40-D23B-1CA5-72A1-DB4CC296F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1220"/>
              </p:ext>
            </p:extLst>
          </p:nvPr>
        </p:nvGraphicFramePr>
        <p:xfrm>
          <a:off x="1028700" y="7955955"/>
          <a:ext cx="1249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3084480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88189823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3737985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934518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60075219"/>
                    </a:ext>
                  </a:extLst>
                </a:gridCol>
              </a:tblGrid>
              <a:tr h="363784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29109"/>
                  </a:ext>
                </a:extLst>
              </a:tr>
              <a:tr h="363784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86221"/>
                  </a:ext>
                </a:extLst>
              </a:tr>
              <a:tr h="36378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Produits divers de gestion courantes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3513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CROWDLENDING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16230600" cy="85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Repayable money loan.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Repayment over 2-5 years at an interest rate between 5%_10%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BFD0932-29CF-4E66-694B-E2C47E48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8500"/>
              </p:ext>
            </p:extLst>
          </p:nvPr>
        </p:nvGraphicFramePr>
        <p:xfrm>
          <a:off x="1028700" y="5143500"/>
          <a:ext cx="12496800" cy="161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32">
                  <a:extLst>
                    <a:ext uri="{9D8B030D-6E8A-4147-A177-3AD203B41FA5}">
                      <a16:colId xmlns:a16="http://schemas.microsoft.com/office/drawing/2014/main" val="2165659934"/>
                    </a:ext>
                  </a:extLst>
                </a:gridCol>
                <a:gridCol w="1604527">
                  <a:extLst>
                    <a:ext uri="{9D8B030D-6E8A-4147-A177-3AD203B41FA5}">
                      <a16:colId xmlns:a16="http://schemas.microsoft.com/office/drawing/2014/main" val="3752336471"/>
                    </a:ext>
                  </a:extLst>
                </a:gridCol>
                <a:gridCol w="6239827">
                  <a:extLst>
                    <a:ext uri="{9D8B030D-6E8A-4147-A177-3AD203B41FA5}">
                      <a16:colId xmlns:a16="http://schemas.microsoft.com/office/drawing/2014/main" val="3871123408"/>
                    </a:ext>
                  </a:extLst>
                </a:gridCol>
                <a:gridCol w="1603714">
                  <a:extLst>
                    <a:ext uri="{9D8B030D-6E8A-4147-A177-3AD203B41FA5}">
                      <a16:colId xmlns:a16="http://schemas.microsoft.com/office/drawing/2014/main" val="35315241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8016319"/>
                    </a:ext>
                  </a:extLst>
                </a:gridCol>
              </a:tblGrid>
              <a:tr h="6244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1529"/>
                  </a:ext>
                </a:extLst>
              </a:tr>
              <a:tr h="457304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1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Emprunt participatif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4564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60630C7-7780-5DD8-0A29-741F8B0DAAFC}"/>
              </a:ext>
            </a:extLst>
          </p:cNvPr>
          <p:cNvSpPr txBox="1"/>
          <p:nvPr/>
        </p:nvSpPr>
        <p:spPr>
          <a:xfrm>
            <a:off x="1143000" y="44577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Upon</a:t>
            </a:r>
            <a:r>
              <a:rPr lang="fr-FR" dirty="0"/>
              <a:t> </a:t>
            </a:r>
            <a:r>
              <a:rPr lang="fr-FR" dirty="0" err="1"/>
              <a:t>receipt</a:t>
            </a:r>
            <a:r>
              <a:rPr lang="fr-FR" dirty="0"/>
              <a:t> of </a:t>
            </a:r>
            <a:r>
              <a:rPr lang="fr-FR" dirty="0" err="1"/>
              <a:t>funds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0EA1F1-D580-1111-17F1-B8D21768681E}"/>
              </a:ext>
            </a:extLst>
          </p:cNvPr>
          <p:cNvSpPr txBox="1"/>
          <p:nvPr/>
        </p:nvSpPr>
        <p:spPr>
          <a:xfrm>
            <a:off x="1028700" y="71247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 the Loan </a:t>
            </a:r>
            <a:r>
              <a:rPr lang="fr-FR" dirty="0" err="1"/>
              <a:t>repayment</a:t>
            </a:r>
            <a:r>
              <a:rPr lang="fr-FR" dirty="0"/>
              <a:t> deadline 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934CB40-D23B-1CA5-72A1-DB4CC296F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33840"/>
              </p:ext>
            </p:extLst>
          </p:nvPr>
        </p:nvGraphicFramePr>
        <p:xfrm>
          <a:off x="1028700" y="7955955"/>
          <a:ext cx="12496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3084480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88189823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3737985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934518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60075219"/>
                    </a:ext>
                  </a:extLst>
                </a:gridCol>
              </a:tblGrid>
              <a:tr h="363784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29109"/>
                  </a:ext>
                </a:extLst>
              </a:tr>
              <a:tr h="363784">
                <a:tc>
                  <a:txBody>
                    <a:bodyPr/>
                    <a:lstStyle/>
                    <a:p>
                      <a:r>
                        <a:rPr lang="fr-FR" dirty="0"/>
                        <a:t>6611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Intérêt des emprunt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86221"/>
                  </a:ext>
                </a:extLst>
              </a:tr>
              <a:tr h="363784">
                <a:tc>
                  <a:txBody>
                    <a:bodyPr/>
                    <a:lstStyle/>
                    <a:p>
                      <a:r>
                        <a:rPr lang="fr-FR" dirty="0"/>
                        <a:t>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Emprunt participatif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35139"/>
                  </a:ext>
                </a:extLst>
              </a:tr>
              <a:tr h="3637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9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61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CROWDINVESTING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16230600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Investment=shares or stocks (becomes shareholders)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BFD0932-29CF-4E66-694B-E2C47E48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69345"/>
              </p:ext>
            </p:extLst>
          </p:nvPr>
        </p:nvGraphicFramePr>
        <p:xfrm>
          <a:off x="1011767" y="4335943"/>
          <a:ext cx="12496800" cy="3748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32">
                  <a:extLst>
                    <a:ext uri="{9D8B030D-6E8A-4147-A177-3AD203B41FA5}">
                      <a16:colId xmlns:a16="http://schemas.microsoft.com/office/drawing/2014/main" val="2165659934"/>
                    </a:ext>
                  </a:extLst>
                </a:gridCol>
                <a:gridCol w="1604527">
                  <a:extLst>
                    <a:ext uri="{9D8B030D-6E8A-4147-A177-3AD203B41FA5}">
                      <a16:colId xmlns:a16="http://schemas.microsoft.com/office/drawing/2014/main" val="3752336471"/>
                    </a:ext>
                  </a:extLst>
                </a:gridCol>
                <a:gridCol w="6239827">
                  <a:extLst>
                    <a:ext uri="{9D8B030D-6E8A-4147-A177-3AD203B41FA5}">
                      <a16:colId xmlns:a16="http://schemas.microsoft.com/office/drawing/2014/main" val="3871123408"/>
                    </a:ext>
                  </a:extLst>
                </a:gridCol>
                <a:gridCol w="1603714">
                  <a:extLst>
                    <a:ext uri="{9D8B030D-6E8A-4147-A177-3AD203B41FA5}">
                      <a16:colId xmlns:a16="http://schemas.microsoft.com/office/drawing/2014/main" val="35315241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8016319"/>
                    </a:ext>
                  </a:extLst>
                </a:gridCol>
              </a:tblGrid>
              <a:tr h="6244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1529"/>
                  </a:ext>
                </a:extLst>
              </a:tr>
              <a:tr h="457304">
                <a:tc>
                  <a:txBody>
                    <a:bodyPr/>
                    <a:lstStyle/>
                    <a:p>
                      <a:r>
                        <a:rPr lang="fr-F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Actionnaires Capital appelé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1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Capital souscrit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4564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(PROMESSE)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7926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2920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Actionnaire capital appelé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6463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(REALISATION)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8815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60630C7-7780-5DD8-0A29-741F8B0DAAFC}"/>
              </a:ext>
            </a:extLst>
          </p:cNvPr>
          <p:cNvSpPr txBox="1"/>
          <p:nvPr/>
        </p:nvSpPr>
        <p:spPr>
          <a:xfrm>
            <a:off x="1028700" y="3723692"/>
            <a:ext cx="6477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D3330"/>
                </a:solidFill>
                <a:latin typeface="Muli"/>
              </a:rPr>
              <a:t>ANU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695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2200" y="0"/>
            <a:ext cx="7901586" cy="7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Subsidies    (subvention)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B9C00E-1250-A102-8C20-5D3AAB09C51B}"/>
              </a:ext>
            </a:extLst>
          </p:cNvPr>
          <p:cNvSpPr txBox="1"/>
          <p:nvPr/>
        </p:nvSpPr>
        <p:spPr>
          <a:xfrm>
            <a:off x="6189133" y="2019300"/>
            <a:ext cx="41645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>
                <a:solidFill>
                  <a:srgbClr val="00B050"/>
                </a:solidFill>
                <a:latin typeface="Muli"/>
              </a:rPr>
              <a:t>BALANCE SUBSIDIES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li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53A3F47D-00F1-915E-B351-13B4F463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4546"/>
              </p:ext>
            </p:extLst>
          </p:nvPr>
        </p:nvGraphicFramePr>
        <p:xfrm>
          <a:off x="3581400" y="4352955"/>
          <a:ext cx="969433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15601103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888057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3607291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469763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8482799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487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93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Subventions d’équilibre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9971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4E24DB2-E01D-8BFF-88C4-0A4A6BA149D0}"/>
              </a:ext>
            </a:extLst>
          </p:cNvPr>
          <p:cNvSpPr txBox="1"/>
          <p:nvPr/>
        </p:nvSpPr>
        <p:spPr>
          <a:xfrm>
            <a:off x="1905000" y="3086100"/>
            <a:ext cx="1455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oper BT Light" panose="020B0604020202020204" charset="0"/>
              </a:rPr>
              <a:t>Funds </a:t>
            </a:r>
            <a:r>
              <a:rPr lang="fr-FR" sz="2800" dirty="0" err="1">
                <a:latin typeface="Cooper BT Light" panose="020B0604020202020204" charset="0"/>
              </a:rPr>
              <a:t>allocated</a:t>
            </a:r>
            <a:r>
              <a:rPr lang="fr-FR" sz="2800" dirty="0">
                <a:latin typeface="Cooper BT Light" panose="020B0604020202020204" charset="0"/>
              </a:rPr>
              <a:t> by an </a:t>
            </a:r>
            <a:r>
              <a:rPr lang="fr-FR" sz="2800" dirty="0" err="1">
                <a:latin typeface="Cooper BT Light" panose="020B0604020202020204" charset="0"/>
              </a:rPr>
              <a:t>entity</a:t>
            </a:r>
            <a:r>
              <a:rPr lang="fr-FR" sz="2800" dirty="0">
                <a:latin typeface="Cooper BT Light" panose="020B0604020202020204" charset="0"/>
              </a:rPr>
              <a:t>, </a:t>
            </a:r>
            <a:r>
              <a:rPr lang="fr-FR" sz="2800" dirty="0" err="1">
                <a:latin typeface="Cooper BT Light" panose="020B0604020202020204" charset="0"/>
              </a:rPr>
              <a:t>typically</a:t>
            </a:r>
            <a:r>
              <a:rPr lang="fr-FR" sz="2800" dirty="0">
                <a:latin typeface="Cooper BT Light" panose="020B0604020202020204" charset="0"/>
              </a:rPr>
              <a:t> a </a:t>
            </a:r>
            <a:r>
              <a:rPr lang="fr-FR" sz="2800" dirty="0" err="1">
                <a:latin typeface="Cooper BT Light" panose="020B0604020202020204" charset="0"/>
              </a:rPr>
              <a:t>governement</a:t>
            </a:r>
            <a:r>
              <a:rPr lang="fr-FR" sz="2800" dirty="0">
                <a:latin typeface="Cooper BT Light" panose="020B0604020202020204" charset="0"/>
              </a:rPr>
              <a:t>, to offset a </a:t>
            </a:r>
            <a:r>
              <a:rPr lang="fr-FR" sz="2800" dirty="0" err="1">
                <a:latin typeface="Cooper BT Light" panose="020B0604020202020204" charset="0"/>
              </a:rPr>
              <a:t>deficit</a:t>
            </a:r>
            <a:r>
              <a:rPr lang="fr-FR" sz="2800" dirty="0">
                <a:latin typeface="Cooper BT Light" panose="020B0604020202020204" charset="0"/>
              </a:rPr>
              <a:t> or </a:t>
            </a:r>
            <a:r>
              <a:rPr lang="fr-FR" sz="2800" dirty="0" err="1">
                <a:latin typeface="Cooper BT Light" panose="020B0604020202020204" charset="0"/>
              </a:rPr>
              <a:t>financial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imbalance</a:t>
            </a:r>
            <a:r>
              <a:rPr lang="fr-FR" sz="2800" dirty="0">
                <a:latin typeface="Cooper BT Light" panose="020B0604020202020204" charset="0"/>
              </a:rPr>
              <a:t> in a </a:t>
            </a:r>
            <a:r>
              <a:rPr lang="fr-FR" sz="2800" dirty="0" err="1">
                <a:latin typeface="Cooper BT Light" panose="020B0604020202020204" charset="0"/>
              </a:rPr>
              <a:t>specific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sector</a:t>
            </a:r>
            <a:r>
              <a:rPr lang="fr-FR" sz="2800" dirty="0">
                <a:latin typeface="Cooper BT Light" panose="020B0604020202020204" charset="0"/>
              </a:rPr>
              <a:t>, </a:t>
            </a:r>
            <a:r>
              <a:rPr lang="fr-FR" sz="2800" dirty="0" err="1">
                <a:latin typeface="Cooper BT Light" panose="020B0604020202020204" charset="0"/>
              </a:rPr>
              <a:t>such</a:t>
            </a:r>
            <a:r>
              <a:rPr lang="fr-FR" sz="2800" dirty="0">
                <a:latin typeface="Cooper BT Light" panose="020B0604020202020204" charset="0"/>
              </a:rPr>
              <a:t> as public transportation, </a:t>
            </a:r>
            <a:r>
              <a:rPr lang="fr-FR" sz="2800" dirty="0" err="1">
                <a:latin typeface="Cooper BT Light" panose="020B0604020202020204" charset="0"/>
              </a:rPr>
              <a:t>education</a:t>
            </a:r>
            <a:r>
              <a:rPr lang="fr-FR" sz="2800" dirty="0">
                <a:latin typeface="Cooper BT Light" panose="020B0604020202020204" charset="0"/>
              </a:rPr>
              <a:t>, or </a:t>
            </a:r>
            <a:r>
              <a:rPr lang="fr-FR" sz="2800" dirty="0" err="1">
                <a:latin typeface="Cooper BT Light" panose="020B0604020202020204" charset="0"/>
              </a:rPr>
              <a:t>healthcare</a:t>
            </a:r>
            <a:r>
              <a:rPr lang="fr-FR" sz="2800" dirty="0">
                <a:latin typeface="Cooper BT Light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064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2200" y="0"/>
            <a:ext cx="7901586" cy="7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Subsidies    (subvention) 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BFD0932-29CF-4E66-694B-E2C47E48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58388"/>
              </p:ext>
            </p:extLst>
          </p:nvPr>
        </p:nvGraphicFramePr>
        <p:xfrm>
          <a:off x="3810000" y="4127423"/>
          <a:ext cx="9677400" cy="234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38">
                  <a:extLst>
                    <a:ext uri="{9D8B030D-6E8A-4147-A177-3AD203B41FA5}">
                      <a16:colId xmlns:a16="http://schemas.microsoft.com/office/drawing/2014/main" val="2165659934"/>
                    </a:ext>
                  </a:extLst>
                </a:gridCol>
                <a:gridCol w="1242530">
                  <a:extLst>
                    <a:ext uri="{9D8B030D-6E8A-4147-A177-3AD203B41FA5}">
                      <a16:colId xmlns:a16="http://schemas.microsoft.com/office/drawing/2014/main" val="3752336471"/>
                    </a:ext>
                  </a:extLst>
                </a:gridCol>
                <a:gridCol w="4832061">
                  <a:extLst>
                    <a:ext uri="{9D8B030D-6E8A-4147-A177-3AD203B41FA5}">
                      <a16:colId xmlns:a16="http://schemas.microsoft.com/office/drawing/2014/main" val="3871123408"/>
                    </a:ext>
                  </a:extLst>
                </a:gridCol>
                <a:gridCol w="1241900">
                  <a:extLst>
                    <a:ext uri="{9D8B030D-6E8A-4147-A177-3AD203B41FA5}">
                      <a16:colId xmlns:a16="http://schemas.microsoft.com/office/drawing/2014/main" val="3531524178"/>
                    </a:ext>
                  </a:extLst>
                </a:gridCol>
                <a:gridCol w="1180171">
                  <a:extLst>
                    <a:ext uri="{9D8B030D-6E8A-4147-A177-3AD203B41FA5}">
                      <a16:colId xmlns:a16="http://schemas.microsoft.com/office/drawing/2014/main" val="2708016319"/>
                    </a:ext>
                  </a:extLst>
                </a:gridCol>
              </a:tblGrid>
              <a:tr h="890298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1529"/>
                  </a:ext>
                </a:extLst>
              </a:tr>
              <a:tr h="697138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1758"/>
                  </a:ext>
                </a:extLst>
              </a:tr>
              <a:tr h="7605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Subventions d’équipement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4564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60630C7-7780-5DD8-0A29-741F8B0DAAFC}"/>
              </a:ext>
            </a:extLst>
          </p:cNvPr>
          <p:cNvSpPr txBox="1"/>
          <p:nvPr/>
        </p:nvSpPr>
        <p:spPr>
          <a:xfrm>
            <a:off x="6197600" y="1519409"/>
            <a:ext cx="6477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B050"/>
                </a:solidFill>
                <a:latin typeface="Muli"/>
              </a:rPr>
              <a:t>EQUIPMENT</a:t>
            </a:r>
            <a:r>
              <a:rPr lang="en-US" sz="2300" dirty="0">
                <a:solidFill>
                  <a:srgbClr val="0D3330"/>
                </a:solidFill>
                <a:latin typeface="Muli"/>
              </a:rPr>
              <a:t> </a:t>
            </a:r>
            <a:r>
              <a:rPr lang="en-US" sz="2300" dirty="0">
                <a:solidFill>
                  <a:srgbClr val="00B050"/>
                </a:solidFill>
                <a:latin typeface="Muli"/>
              </a:rPr>
              <a:t>SUBSIDIES </a:t>
            </a:r>
            <a:r>
              <a:rPr lang="en-US" sz="2300" dirty="0">
                <a:solidFill>
                  <a:srgbClr val="0D3330"/>
                </a:solidFill>
                <a:latin typeface="Muli"/>
              </a:rPr>
              <a:t>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D69582-16A5-1EA2-1459-A5276B9E7D66}"/>
              </a:ext>
            </a:extLst>
          </p:cNvPr>
          <p:cNvSpPr txBox="1"/>
          <p:nvPr/>
        </p:nvSpPr>
        <p:spPr>
          <a:xfrm>
            <a:off x="1447800" y="2857500"/>
            <a:ext cx="1630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oper BT Light" panose="020B0604020202020204" charset="0"/>
              </a:rPr>
              <a:t>Funds </a:t>
            </a:r>
            <a:r>
              <a:rPr lang="fr-FR" sz="2800" dirty="0" err="1">
                <a:latin typeface="Cooper BT Light" panose="020B0604020202020204" charset="0"/>
              </a:rPr>
              <a:t>granted</a:t>
            </a:r>
            <a:r>
              <a:rPr lang="fr-FR" sz="2800" dirty="0">
                <a:latin typeface="Cooper BT Light" panose="020B0604020202020204" charset="0"/>
              </a:rPr>
              <a:t> by </a:t>
            </a:r>
            <a:r>
              <a:rPr lang="fr-FR" sz="2800" dirty="0" err="1">
                <a:latin typeface="Cooper BT Light" panose="020B0604020202020204" charset="0"/>
              </a:rPr>
              <a:t>governmental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entities</a:t>
            </a:r>
            <a:r>
              <a:rPr lang="fr-FR" sz="2800" dirty="0">
                <a:latin typeface="Cooper BT Light" panose="020B0604020202020204" charset="0"/>
              </a:rPr>
              <a:t> or </a:t>
            </a:r>
            <a:r>
              <a:rPr lang="fr-FR" sz="2800" dirty="0" err="1">
                <a:latin typeface="Cooper BT Light" panose="020B0604020202020204" charset="0"/>
              </a:rPr>
              <a:t>other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organizations</a:t>
            </a:r>
            <a:r>
              <a:rPr lang="fr-FR" sz="2800" dirty="0">
                <a:latin typeface="Cooper BT Light" panose="020B0604020202020204" charset="0"/>
              </a:rPr>
              <a:t> to businesses , </a:t>
            </a:r>
            <a:r>
              <a:rPr lang="fr-FR" sz="2800" dirty="0" err="1">
                <a:latin typeface="Cooper BT Light" panose="020B0604020202020204" charset="0"/>
              </a:rPr>
              <a:t>non_profit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organizations</a:t>
            </a:r>
            <a:r>
              <a:rPr lang="fr-FR" sz="2800" dirty="0">
                <a:latin typeface="Cooper BT Light" panose="020B0604020202020204" charset="0"/>
              </a:rPr>
              <a:t>, or public institutions to finance the </a:t>
            </a:r>
            <a:r>
              <a:rPr lang="fr-FR" sz="2800" dirty="0" err="1">
                <a:latin typeface="Cooper BT Light" panose="020B0604020202020204" charset="0"/>
              </a:rPr>
              <a:t>purchase</a:t>
            </a:r>
            <a:r>
              <a:rPr lang="fr-FR" sz="2800" dirty="0">
                <a:latin typeface="Cooper BT Light" panose="020B0604020202020204" charset="0"/>
              </a:rPr>
              <a:t> or upgrade of </a:t>
            </a:r>
            <a:r>
              <a:rPr lang="fr-FR" sz="2800" dirty="0" err="1">
                <a:latin typeface="Cooper BT Light" panose="020B0604020202020204" charset="0"/>
              </a:rPr>
              <a:t>specific</a:t>
            </a:r>
            <a:r>
              <a:rPr lang="fr-FR" sz="2800" dirty="0">
                <a:latin typeface="Cooper BT Light" panose="020B0604020202020204" charset="0"/>
              </a:rPr>
              <a:t> </a:t>
            </a:r>
            <a:r>
              <a:rPr lang="fr-FR" sz="2800" dirty="0" err="1">
                <a:latin typeface="Cooper BT Light" panose="020B0604020202020204" charset="0"/>
              </a:rPr>
              <a:t>equipment</a:t>
            </a:r>
            <a:r>
              <a:rPr lang="fr-FR" sz="2800" dirty="0">
                <a:latin typeface="Cooper BT Light" panose="020B060402020202020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5727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EXEMPE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0A692-DF73-A616-BE1D-47D4F920E7F8}"/>
              </a:ext>
            </a:extLst>
          </p:cNvPr>
          <p:cNvSpPr txBox="1"/>
          <p:nvPr/>
        </p:nvSpPr>
        <p:spPr>
          <a:xfrm>
            <a:off x="1044742" y="2476500"/>
            <a:ext cx="160240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Enterprise Malagasy SARL is a company based in Madagascar specializing in the production and distribution of agri-food products.  The company wants to expand its production capacities to meet growing demand.  To finance this expansion, the company decides to seek external financing. The company obtains a bank loan from a local bank of 50,000,000 Ariary and the company is eligible for a government industrial development grant of 20,000,000 ar.</a:t>
            </a:r>
            <a:endParaRPr lang="fr-FR" sz="32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8DD792B-301B-0143-C2C1-250AB138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4811"/>
              </p:ext>
            </p:extLst>
          </p:nvPr>
        </p:nvGraphicFramePr>
        <p:xfrm>
          <a:off x="1062567" y="5524500"/>
          <a:ext cx="14177433" cy="30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555031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4777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414611189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631290450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4274414608"/>
                    </a:ext>
                  </a:extLst>
                </a:gridCol>
              </a:tblGrid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9475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8282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41833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4186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32720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0183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EXEMPLE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0A692-DF73-A616-BE1D-47D4F920E7F8}"/>
              </a:ext>
            </a:extLst>
          </p:cNvPr>
          <p:cNvSpPr txBox="1"/>
          <p:nvPr/>
        </p:nvSpPr>
        <p:spPr>
          <a:xfrm>
            <a:off x="1044742" y="2476500"/>
            <a:ext cx="16024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ABC company is a French electronic equipment production company.  She obtained a bank loan of 500,000 euros and raised funds from private investors 1 million euros.</a:t>
            </a:r>
            <a:endParaRPr lang="fr-FR" sz="32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8DD792B-301B-0143-C2C1-250AB138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92567"/>
              </p:ext>
            </p:extLst>
          </p:nvPr>
        </p:nvGraphicFramePr>
        <p:xfrm>
          <a:off x="1044742" y="3924300"/>
          <a:ext cx="14177433" cy="30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555031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4777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414611189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631290450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4274414608"/>
                    </a:ext>
                  </a:extLst>
                </a:gridCol>
              </a:tblGrid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9475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8282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41833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4186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32720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0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50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4346" y="1059411"/>
            <a:ext cx="4340910" cy="8743950"/>
            <a:chOff x="0" y="0"/>
            <a:chExt cx="1143285" cy="2302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285" cy="2302933"/>
            </a:xfrm>
            <a:custGeom>
              <a:avLst/>
              <a:gdLst/>
              <a:ahLst/>
              <a:cxnLst/>
              <a:rect l="l" t="t" r="r" b="b"/>
              <a:pathLst>
                <a:path w="1143285" h="2302933">
                  <a:moveTo>
                    <a:pt x="0" y="0"/>
                  </a:moveTo>
                  <a:lnTo>
                    <a:pt x="1143285" y="0"/>
                  </a:lnTo>
                  <a:lnTo>
                    <a:pt x="1143285" y="2302933"/>
                  </a:lnTo>
                  <a:lnTo>
                    <a:pt x="0" y="2302933"/>
                  </a:lnTo>
                  <a:close/>
                </a:path>
              </a:pathLst>
            </a:custGeom>
            <a:solidFill>
              <a:srgbClr val="DAE3E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43285" cy="2341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060484" y="7053982"/>
            <a:ext cx="1736521" cy="1740275"/>
            <a:chOff x="0" y="0"/>
            <a:chExt cx="2315362" cy="2320367"/>
          </a:xfrm>
        </p:grpSpPr>
        <p:grpSp>
          <p:nvGrpSpPr>
            <p:cNvPr id="6" name="Group 6"/>
            <p:cNvGrpSpPr/>
            <p:nvPr/>
          </p:nvGrpSpPr>
          <p:grpSpPr>
            <a:xfrm>
              <a:off x="1420986" y="0"/>
              <a:ext cx="183882" cy="183969"/>
              <a:chOff x="0" y="0"/>
              <a:chExt cx="1811417" cy="181227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20986" y="708765"/>
              <a:ext cx="183882" cy="183969"/>
              <a:chOff x="0" y="0"/>
              <a:chExt cx="1811417" cy="181227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420935" y="1419311"/>
              <a:ext cx="183882" cy="183969"/>
              <a:chOff x="0" y="0"/>
              <a:chExt cx="1811417" cy="181227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710493" y="0"/>
              <a:ext cx="183882" cy="183969"/>
              <a:chOff x="0" y="0"/>
              <a:chExt cx="1811417" cy="181227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710493" y="708765"/>
              <a:ext cx="183882" cy="183969"/>
              <a:chOff x="0" y="0"/>
              <a:chExt cx="1811417" cy="18122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183882" cy="183969"/>
              <a:chOff x="0" y="0"/>
              <a:chExt cx="1811417" cy="181227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131479" y="0"/>
              <a:ext cx="183882" cy="183969"/>
              <a:chOff x="0" y="0"/>
              <a:chExt cx="1811417" cy="181227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2131479" y="708765"/>
              <a:ext cx="183882" cy="183969"/>
              <a:chOff x="0" y="0"/>
              <a:chExt cx="1811417" cy="181227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2131428" y="1419311"/>
              <a:ext cx="183882" cy="183969"/>
              <a:chOff x="0" y="0"/>
              <a:chExt cx="1811417" cy="1812273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131428" y="2136398"/>
              <a:ext cx="183882" cy="183969"/>
              <a:chOff x="0" y="0"/>
              <a:chExt cx="1811417" cy="181227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811417" cy="1812273"/>
              </a:xfrm>
              <a:custGeom>
                <a:avLst/>
                <a:gdLst/>
                <a:ahLst/>
                <a:cxnLst/>
                <a:rect l="l" t="t" r="r" b="b"/>
                <a:pathLst>
                  <a:path w="1811417" h="1812273">
                    <a:moveTo>
                      <a:pt x="62346" y="0"/>
                    </a:moveTo>
                    <a:lnTo>
                      <a:pt x="1749071" y="0"/>
                    </a:lnTo>
                    <a:cubicBezTo>
                      <a:pt x="1783504" y="0"/>
                      <a:pt x="1811417" y="27913"/>
                      <a:pt x="1811417" y="62346"/>
                    </a:cubicBezTo>
                    <a:lnTo>
                      <a:pt x="1811417" y="1749927"/>
                    </a:lnTo>
                    <a:cubicBezTo>
                      <a:pt x="1811417" y="1784360"/>
                      <a:pt x="1783504" y="1812273"/>
                      <a:pt x="1749071" y="1812273"/>
                    </a:cubicBezTo>
                    <a:lnTo>
                      <a:pt x="62346" y="1812273"/>
                    </a:lnTo>
                    <a:cubicBezTo>
                      <a:pt x="27913" y="1812273"/>
                      <a:pt x="0" y="1784360"/>
                      <a:pt x="0" y="1749927"/>
                    </a:cubicBezTo>
                    <a:lnTo>
                      <a:pt x="0" y="62346"/>
                    </a:lnTo>
                    <a:cubicBezTo>
                      <a:pt x="0" y="27913"/>
                      <a:pt x="27913" y="0"/>
                      <a:pt x="62346" y="0"/>
                    </a:cubicBezTo>
                    <a:close/>
                  </a:path>
                </a:pathLst>
              </a:custGeom>
              <a:solidFill>
                <a:srgbClr val="84A2AE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811417" cy="18503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17349683" y="9772650"/>
            <a:ext cx="423967" cy="427585"/>
            <a:chOff x="0" y="0"/>
            <a:chExt cx="205716" cy="20747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5716" cy="207472"/>
            </a:xfrm>
            <a:custGeom>
              <a:avLst/>
              <a:gdLst/>
              <a:ahLst/>
              <a:cxnLst/>
              <a:rect l="l" t="t" r="r" b="b"/>
              <a:pathLst>
                <a:path w="205716" h="207472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DAE3E7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459691" y="6561520"/>
            <a:ext cx="2864215" cy="31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1"/>
                <a:ea typeface="+mn-ea"/>
                <a:cs typeface="+mn-cs"/>
              </a:rPr>
              <a:t>412 051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821341" y="4259385"/>
            <a:ext cx="2864215" cy="63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NJIVANIRINA </a:t>
            </a:r>
          </a:p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Ony</a:t>
            </a: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 </a:t>
            </a: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Nathy</a:t>
            </a: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789257" y="5089337"/>
            <a:ext cx="2864215" cy="31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1"/>
                <a:ea typeface="+mn-ea"/>
                <a:cs typeface="+mn-cs"/>
              </a:rPr>
              <a:t>413 101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761536" y="7274274"/>
            <a:ext cx="2864215" cy="63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RAZAFIMANANTSOA </a:t>
            </a:r>
          </a:p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Joeliniaina</a:t>
            </a: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 </a:t>
            </a: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Rémi</a:t>
            </a:r>
            <a:endParaRPr kumimoji="0" lang="en-US" sz="185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World Bold"/>
              <a:ea typeface="+mn-ea"/>
              <a:cs typeface="+mn-cs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9785599" y="8107000"/>
            <a:ext cx="2864215" cy="31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1"/>
                <a:ea typeface="+mn-ea"/>
                <a:cs typeface="+mn-cs"/>
              </a:rPr>
              <a:t>414 182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4306236" y="896691"/>
            <a:ext cx="3020997" cy="3831712"/>
            <a:chOff x="0" y="0"/>
            <a:chExt cx="443742" cy="56282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43742" cy="562825"/>
            </a:xfrm>
            <a:custGeom>
              <a:avLst/>
              <a:gdLst/>
              <a:ahLst/>
              <a:cxnLst/>
              <a:rect l="l" t="t" r="r" b="b"/>
              <a:pathLst>
                <a:path w="443742" h="562825">
                  <a:moveTo>
                    <a:pt x="0" y="0"/>
                  </a:moveTo>
                  <a:lnTo>
                    <a:pt x="443742" y="0"/>
                  </a:lnTo>
                  <a:lnTo>
                    <a:pt x="443742" y="562825"/>
                  </a:lnTo>
                  <a:lnTo>
                    <a:pt x="0" y="562825"/>
                  </a:lnTo>
                  <a:close/>
                </a:path>
              </a:pathLst>
            </a:custGeom>
            <a:blipFill>
              <a:blip r:embed="rId2"/>
              <a:stretch>
                <a:fillRect t="-14464" b="-3872"/>
              </a:stretch>
            </a:blipFill>
          </p:spPr>
        </p:sp>
      </p:grpSp>
      <p:sp>
        <p:nvSpPr>
          <p:cNvPr id="54" name="TextBox 54"/>
          <p:cNvSpPr txBox="1"/>
          <p:nvPr/>
        </p:nvSpPr>
        <p:spPr>
          <a:xfrm>
            <a:off x="14354090" y="5113863"/>
            <a:ext cx="2864215" cy="63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RAVONIARISON</a:t>
            </a:r>
          </a:p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Mendrika</a:t>
            </a: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 </a:t>
            </a:r>
            <a:r>
              <a:rPr kumimoji="0" lang="en-US" sz="1851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Sariaka</a:t>
            </a:r>
            <a:endParaRPr kumimoji="0" lang="en-US" sz="185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World Bold"/>
              <a:ea typeface="+mn-ea"/>
              <a:cs typeface="+mn-cs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4363539" y="5978685"/>
            <a:ext cx="2864215" cy="31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9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1"/>
                <a:ea typeface="+mn-ea"/>
                <a:cs typeface="+mn-cs"/>
              </a:rPr>
              <a:t>CB 0484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33677" y="-171696"/>
            <a:ext cx="5118912" cy="15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11" b="0" i="0" u="none" strike="noStrike" kern="1200" cap="none" spc="-32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World Bold"/>
                <a:ea typeface="+mn-ea"/>
                <a:cs typeface="+mn-cs"/>
              </a:rPr>
              <a:t> Team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1378EC07-A11D-AB07-4AF8-9C1F6DF9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8" y="5746971"/>
            <a:ext cx="2865368" cy="835224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88DE9E42-D1E6-D1D3-7DB4-25A08BF974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31" y="116238"/>
            <a:ext cx="3483476" cy="391556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89270545-3180-92B0-A846-AA4EA44DA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06" y="3082217"/>
            <a:ext cx="3483476" cy="3947605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07AC07C4-8886-35D4-D153-E6406C9A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36" y="854767"/>
            <a:ext cx="3249066" cy="391556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316DDBC3-0CDF-3F3F-E2DC-18264C8FBDF0}"/>
              </a:ext>
            </a:extLst>
          </p:cNvPr>
          <p:cNvSpPr txBox="1"/>
          <p:nvPr/>
        </p:nvSpPr>
        <p:spPr>
          <a:xfrm>
            <a:off x="4010864" y="9790256"/>
            <a:ext cx="361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dafy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34416D5-E2A0-5CF9-A76C-11AFD3F8AF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0" y="1888647"/>
            <a:ext cx="3315440" cy="3715445"/>
          </a:xfrm>
          <a:prstGeom prst="rect">
            <a:avLst/>
          </a:prstGeom>
        </p:spPr>
      </p:pic>
      <p:sp>
        <p:nvSpPr>
          <p:cNvPr id="41" name="Freeform 2">
            <a:extLst>
              <a:ext uri="{FF2B5EF4-FFF2-40B4-BE49-F238E27FC236}">
                <a16:creationId xmlns:a16="http://schemas.microsoft.com/office/drawing/2014/main" id="{70CCE78B-18A0-DDBA-8FCE-12CF5C97F9B6}"/>
              </a:ext>
            </a:extLst>
          </p:cNvPr>
          <p:cNvSpPr/>
          <p:nvPr/>
        </p:nvSpPr>
        <p:spPr>
          <a:xfrm>
            <a:off x="10839793" y="6290052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5523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EXEMPLE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0A692-DF73-A616-BE1D-47D4F920E7F8}"/>
              </a:ext>
            </a:extLst>
          </p:cNvPr>
          <p:cNvSpPr txBox="1"/>
          <p:nvPr/>
        </p:nvSpPr>
        <p:spPr>
          <a:xfrm>
            <a:off x="1044742" y="2476500"/>
            <a:ext cx="16024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ABC company is a French electronic equipment production company.  She obtained a bank loan of 500,000 euros and raised funds from private investors 1 million euros.</a:t>
            </a:r>
            <a:endParaRPr lang="fr-FR" sz="32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8DD792B-301B-0143-C2C1-250AB138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63813"/>
              </p:ext>
            </p:extLst>
          </p:nvPr>
        </p:nvGraphicFramePr>
        <p:xfrm>
          <a:off x="1044742" y="3924300"/>
          <a:ext cx="14177433" cy="30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555031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4777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414611189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631290450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4274414608"/>
                    </a:ext>
                  </a:extLst>
                </a:gridCol>
              </a:tblGrid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9475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8282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41833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4186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32720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0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4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EXEMPLE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0A692-DF73-A616-BE1D-47D4F920E7F8}"/>
              </a:ext>
            </a:extLst>
          </p:cNvPr>
          <p:cNvSpPr txBox="1"/>
          <p:nvPr/>
        </p:nvSpPr>
        <p:spPr>
          <a:xfrm>
            <a:off x="1044742" y="2476500"/>
            <a:ext cx="16024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Alpha lnc.  Is a technology company based in the United States.  She obtains a bank loan of $500,000 from a financial institution.  The company issues 100,000 new shares at a price of $10 per share, raising $100,000 from private investors.</a:t>
            </a:r>
            <a:endParaRPr lang="fr-FR" sz="32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8DD792B-301B-0143-C2C1-250AB138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06323"/>
              </p:ext>
            </p:extLst>
          </p:nvPr>
        </p:nvGraphicFramePr>
        <p:xfrm>
          <a:off x="1044742" y="4862673"/>
          <a:ext cx="14177433" cy="30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555031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4777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414611189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631290450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4274414608"/>
                    </a:ext>
                  </a:extLst>
                </a:gridCol>
              </a:tblGrid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9475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8282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41833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24186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r>
                        <a:rPr lang="fr-FR" dirty="0"/>
                        <a:t>512/53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32720"/>
                  </a:ext>
                </a:extLst>
              </a:tr>
              <a:tr h="51090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0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85129"/>
            <a:ext cx="887750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  <a:latin typeface="Cooper BT Light"/>
              </a:rPr>
              <a:t>SPECIFICITY OF EXTERNAL FUNDING IN: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25011"/>
            <a:ext cx="5111784" cy="175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02060"/>
                </a:solidFill>
                <a:latin typeface="Muli"/>
              </a:rPr>
              <a:t>_Increased dependence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02060"/>
                </a:solidFill>
                <a:latin typeface="Muli"/>
              </a:rPr>
              <a:t>_Financing conditionality of MADA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02060"/>
                </a:solidFill>
                <a:latin typeface="Muli"/>
              </a:rPr>
              <a:t>_Diversity of financing 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02060"/>
                </a:solidFill>
                <a:latin typeface="Muli"/>
              </a:rPr>
              <a:t>_Impact on debt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94684"/>
            <a:ext cx="511178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002060"/>
                </a:solidFill>
                <a:latin typeface="Muli Semi-Bold"/>
              </a:rPr>
              <a:t>MADAGASCAR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88164" y="2394684"/>
            <a:ext cx="511178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7030A0"/>
                </a:solidFill>
                <a:latin typeface="Muli Semi-Bold"/>
              </a:rPr>
              <a:t>FRANCE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47623" y="2394684"/>
            <a:ext cx="511178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FF0000"/>
                </a:solidFill>
                <a:latin typeface="Muli Semi-Bold"/>
              </a:rPr>
              <a:t>USA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88164" y="2925011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7030A0"/>
                </a:solidFill>
                <a:latin typeface="Muli"/>
              </a:rPr>
              <a:t>_Borrowing on financial Markets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7030A0"/>
                </a:solidFill>
                <a:latin typeface="Muli"/>
              </a:rPr>
              <a:t>_Foreign Direct investment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7030A0"/>
                </a:solidFill>
                <a:latin typeface="Muli"/>
              </a:rPr>
              <a:t>_Bilateral aid from other countries 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7030A0"/>
                </a:solidFill>
                <a:latin typeface="Muli"/>
              </a:rPr>
              <a:t>_Multilateral financing </a:t>
            </a: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47516" y="2925011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FF0000"/>
                </a:solidFill>
                <a:latin typeface="Muli"/>
              </a:rPr>
              <a:t>_Foreign direct investment (FDI)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FF0000"/>
                </a:solidFill>
                <a:latin typeface="Muli"/>
              </a:rPr>
              <a:t>_Aid and loan from multilateral institutions:</a:t>
            </a:r>
          </a:p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FF0000"/>
                </a:solidFill>
                <a:latin typeface="Muli"/>
              </a:rPr>
              <a:t>Inter-American-Development Bank (IDB)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117965"/>
            <a:ext cx="9751135" cy="2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>
                <a:solidFill>
                  <a:srgbClr val="0D3330"/>
                </a:solidFill>
                <a:latin typeface="Muli"/>
              </a:rPr>
              <a:t>Ingoude Company: Recruitment and Selection Policy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30045"/>
            <a:ext cx="18288000" cy="10783525"/>
          </a:xfrm>
          <a:custGeom>
            <a:avLst/>
            <a:gdLst/>
            <a:ahLst/>
            <a:cxnLst/>
            <a:rect l="l" t="t" r="r" b="b"/>
            <a:pathLst>
              <a:path w="18288000" h="10783525">
                <a:moveTo>
                  <a:pt x="0" y="0"/>
                </a:moveTo>
                <a:lnTo>
                  <a:pt x="18288000" y="0"/>
                </a:lnTo>
                <a:lnTo>
                  <a:pt x="18288000" y="10783525"/>
                </a:lnTo>
                <a:lnTo>
                  <a:pt x="0" y="1078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4192" b="-3570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05200" y="1790700"/>
            <a:ext cx="10823628" cy="585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80"/>
              </a:lnSpc>
            </a:pPr>
            <a:r>
              <a:rPr lang="en-US" sz="12900" dirty="0">
                <a:solidFill>
                  <a:srgbClr val="0D3330"/>
                </a:solidFill>
                <a:latin typeface="Cooper BT Light"/>
              </a:rPr>
              <a:t>THANK YOU FOR YOUR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47604" y="7313249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52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DEFINITION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3483044"/>
            <a:ext cx="6896100" cy="94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rgbClr val="0D3330"/>
                </a:solidFill>
                <a:latin typeface="Muli"/>
              </a:rPr>
              <a:t>External funding refers to financial support or resources provided to an organization, project, or individual from sources outside of their own budget or resources.</a:t>
            </a: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871176"/>
            <a:ext cx="9751135" cy="11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</a:t>
            </a:r>
            <a:endParaRPr lang="en-US" sz="9600" dirty="0">
              <a:solidFill>
                <a:srgbClr val="0D3330"/>
              </a:solidFill>
              <a:latin typeface="Cooper BT Light"/>
            </a:endParaRP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 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08433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47604" y="7313249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52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94654"/>
            <a:ext cx="162306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DEFINITION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3483044"/>
            <a:ext cx="6896100" cy="94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rgbClr val="0D3330"/>
                </a:solidFill>
                <a:latin typeface="Muli"/>
              </a:rPr>
              <a:t>External funding refers to financial support or resources provided to an organization, project, or individual from sources outside of their own budget or resources.</a:t>
            </a: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53600" y="3487277"/>
            <a:ext cx="7901586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>
                <a:solidFill>
                  <a:srgbClr val="0D3330"/>
                </a:solidFill>
                <a:latin typeface="Muli"/>
              </a:rPr>
              <a:t>External funding is typically sought after to support research, initiatives, programs, or activities that require resources beyond what the organization or individual can afford internally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871176"/>
            <a:ext cx="9751135" cy="11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</a:t>
            </a:r>
            <a:endParaRPr lang="en-US" sz="9600" dirty="0">
              <a:solidFill>
                <a:srgbClr val="0D3330"/>
              </a:solidFill>
              <a:latin typeface="Cooper BT Light"/>
            </a:endParaRP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 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05216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47604" y="7313249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52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94654"/>
            <a:ext cx="16230600" cy="7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FORMS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7901586" cy="310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871176"/>
            <a:ext cx="9751135" cy="11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</a:t>
            </a:r>
            <a:endParaRPr lang="en-US" sz="9600" dirty="0">
              <a:solidFill>
                <a:srgbClr val="0D3330"/>
              </a:solidFill>
              <a:latin typeface="Cooper BT Light"/>
            </a:endParaRP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 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C8A30D-07D1-F1D1-004A-90D60E9FCD90}"/>
              </a:ext>
            </a:extLst>
          </p:cNvPr>
          <p:cNvSpPr txBox="1"/>
          <p:nvPr/>
        </p:nvSpPr>
        <p:spPr>
          <a:xfrm>
            <a:off x="1253947" y="3283146"/>
            <a:ext cx="117729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Muli"/>
              </a:rPr>
              <a:t>DIRECT EXTERNAL FUNDING: </a:t>
            </a:r>
            <a:r>
              <a:rPr lang="en-US" sz="4400" dirty="0">
                <a:solidFill>
                  <a:srgbClr val="0D3330"/>
                </a:solidFill>
                <a:latin typeface="Muli"/>
              </a:rPr>
              <a:t>The company ABF transmits equity securities (stock or bonds) in exchange for financing from the company ACF</a:t>
            </a: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Muli"/>
              </a:rPr>
              <a:t>ABF:</a:t>
            </a:r>
            <a:r>
              <a:rPr lang="en-US" sz="4400" dirty="0">
                <a:solidFill>
                  <a:srgbClr val="0D3330"/>
                </a:solidFill>
                <a:latin typeface="Muli"/>
              </a:rPr>
              <a:t> </a:t>
            </a:r>
            <a:r>
              <a:rPr lang="en-US" sz="4400" dirty="0">
                <a:latin typeface="Muli"/>
              </a:rPr>
              <a:t>A </a:t>
            </a:r>
            <a:r>
              <a:rPr lang="en-US" sz="4400" dirty="0" err="1">
                <a:latin typeface="Muli"/>
              </a:rPr>
              <a:t>Besoin</a:t>
            </a:r>
            <a:r>
              <a:rPr lang="en-US" sz="4400" dirty="0">
                <a:latin typeface="Muli"/>
              </a:rPr>
              <a:t> de </a:t>
            </a:r>
            <a:r>
              <a:rPr lang="en-US" sz="4400" dirty="0" err="1">
                <a:latin typeface="Muli"/>
              </a:rPr>
              <a:t>Financement</a:t>
            </a:r>
            <a:r>
              <a:rPr lang="en-US" sz="4400" dirty="0">
                <a:latin typeface="Muli"/>
              </a:rPr>
              <a:t> </a:t>
            </a:r>
          </a:p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Muli"/>
              </a:rPr>
              <a:t>ACF:</a:t>
            </a:r>
            <a:r>
              <a:rPr lang="en-US" sz="4400" dirty="0">
                <a:solidFill>
                  <a:srgbClr val="0D3330"/>
                </a:solidFill>
                <a:latin typeface="Muli"/>
              </a:rPr>
              <a:t> </a:t>
            </a:r>
            <a:r>
              <a:rPr lang="en-US" sz="4400" dirty="0">
                <a:latin typeface="Muli"/>
              </a:rPr>
              <a:t>A </a:t>
            </a:r>
            <a:r>
              <a:rPr lang="en-US" sz="4400" dirty="0" err="1">
                <a:latin typeface="Muli"/>
              </a:rPr>
              <a:t>Capacité</a:t>
            </a:r>
            <a:r>
              <a:rPr lang="en-US" sz="4400" dirty="0">
                <a:latin typeface="Muli"/>
              </a:rPr>
              <a:t> de </a:t>
            </a:r>
            <a:r>
              <a:rPr lang="en-US" sz="4400" dirty="0" err="1">
                <a:latin typeface="Muli"/>
              </a:rPr>
              <a:t>Financement</a:t>
            </a:r>
            <a:endParaRPr lang="en-US" sz="4400" dirty="0">
              <a:latin typeface="Muli"/>
            </a:endParaRP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51254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47604" y="7313249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52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94654"/>
            <a:ext cx="16230600" cy="7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FORMS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7901586" cy="310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  <a:p>
            <a:pPr>
              <a:lnSpc>
                <a:spcPts val="3450"/>
              </a:lnSpc>
            </a:pP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871176"/>
            <a:ext cx="9751135" cy="11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</a:t>
            </a:r>
            <a:endParaRPr lang="en-US" sz="9600" dirty="0">
              <a:solidFill>
                <a:srgbClr val="0D3330"/>
              </a:solidFill>
              <a:latin typeface="Cooper BT Light"/>
            </a:endParaRPr>
          </a:p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  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8516D-95B3-E104-5DE0-79C141963F7F}"/>
              </a:ext>
            </a:extLst>
          </p:cNvPr>
          <p:cNvSpPr txBox="1"/>
          <p:nvPr/>
        </p:nvSpPr>
        <p:spPr>
          <a:xfrm>
            <a:off x="1028700" y="2973751"/>
            <a:ext cx="122109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Muli"/>
              </a:rPr>
              <a:t>INDIRECT EXTERNAL FUNDING: </a:t>
            </a:r>
            <a:r>
              <a:rPr lang="en-US" sz="4400" dirty="0">
                <a:solidFill>
                  <a:srgbClr val="0D3330"/>
                </a:solidFill>
                <a:latin typeface="Muli"/>
              </a:rPr>
              <a:t>Transmission of securities through a representative, with a financial institution acting as an intermediary.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0D3330"/>
              </a:solidFill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B050"/>
                </a:solidFill>
                <a:latin typeface="Muli"/>
              </a:rPr>
              <a:t>Ex/</a:t>
            </a:r>
            <a:r>
              <a:rPr lang="en-US" sz="4400" dirty="0">
                <a:solidFill>
                  <a:srgbClr val="0D3330"/>
                </a:solidFill>
                <a:latin typeface="Muli"/>
              </a:rPr>
              <a:t> </a:t>
            </a:r>
            <a:r>
              <a:rPr lang="en-US" sz="4400" dirty="0">
                <a:latin typeface="Muli"/>
              </a:rPr>
              <a:t>bank, presented in a written form until the currency is obtained.  </a:t>
            </a:r>
          </a:p>
          <a:p>
            <a:endParaRPr lang="en-US" sz="4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48934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WHAT IS THIS ROLE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External funding plays several important roles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to provide financial resources to support projects, programs, or initiatives that would otherwise be beyond the organization’s budgetary capacity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Financial Support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WHAT IS THIS ROLE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External funding plays several important roles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0D3330"/>
                </a:solidFill>
                <a:latin typeface="Muli"/>
              </a:rPr>
              <a:t>to provide financial resources to support projects, programs, or initiatives that would otherwise be beyond the organization’s budgetary capacity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Financial Support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88164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Facilitating Growth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8164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enable organizations to expand their operations, scale up projects, or reach new markets by providing the necessary resources for growth and development.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85915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4654"/>
            <a:ext cx="79015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dirty="0">
                <a:solidFill>
                  <a:srgbClr val="0D3330"/>
                </a:solidFill>
                <a:latin typeface="Cooper BT Light"/>
              </a:rPr>
              <a:t>WHAT IS THIS ROLE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35386"/>
            <a:ext cx="1623060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3200" dirty="0">
                <a:solidFill>
                  <a:srgbClr val="0D3330"/>
                </a:solidFill>
                <a:latin typeface="Muli"/>
              </a:rPr>
              <a:t>External funding plays several important roles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to provide financial resources to support projects, programs, or initiatives that would otherwise be beyond the organization’s budgetary capacity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862206"/>
            <a:ext cx="511178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Financial Support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88164" y="3862206"/>
            <a:ext cx="5111784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Facilitating Growth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47623" y="3862206"/>
            <a:ext cx="511178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uli Semi-Bold"/>
              </a:rPr>
              <a:t>Innovation and Research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8164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enable organizations to expand their operations, scale up projects, or reach new markets by providing the necessary resources for growth and development.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47516" y="4392533"/>
            <a:ext cx="5111784" cy="22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</a:rPr>
              <a:t>supports research and development efforts, fostering innovation and allowing organizations to explore new ideas, technologies, and solutions</a:t>
            </a:r>
            <a:endParaRPr lang="en-US" sz="2300" dirty="0">
              <a:solidFill>
                <a:srgbClr val="0D333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117965"/>
            <a:ext cx="9751135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0"/>
              </a:lnSpc>
            </a:pPr>
            <a:r>
              <a:rPr lang="en-US" sz="1400" dirty="0">
                <a:solidFill>
                  <a:srgbClr val="0D3330"/>
                </a:solidFill>
                <a:latin typeface="Muli"/>
              </a:rPr>
              <a:t>Corporate accounting External funding</a:t>
            </a:r>
          </a:p>
          <a:p>
            <a:pPr>
              <a:lnSpc>
                <a:spcPts val="2170"/>
              </a:lnSpc>
            </a:pPr>
            <a:endParaRPr lang="en-US" sz="1400" dirty="0">
              <a:solidFill>
                <a:srgbClr val="0D333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8375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1118</Words>
  <Application>Microsoft Office PowerPoint</Application>
  <PresentationFormat>Personnalisé</PresentationFormat>
  <Paragraphs>272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Cooper BT Light</vt:lpstr>
      <vt:lpstr>Lato</vt:lpstr>
      <vt:lpstr>Wingdings</vt:lpstr>
      <vt:lpstr>Open Sans 1</vt:lpstr>
      <vt:lpstr>Muli Semi-Bold</vt:lpstr>
      <vt:lpstr>Calibri</vt:lpstr>
      <vt:lpstr>Arial</vt:lpstr>
      <vt:lpstr>Muli</vt:lpstr>
      <vt:lpstr>Helvetica World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and Selection Policy Company Presentation</dc:title>
  <cp:lastModifiedBy>JAY</cp:lastModifiedBy>
  <cp:revision>12</cp:revision>
  <dcterms:created xsi:type="dcterms:W3CDTF">2006-08-16T00:00:00Z</dcterms:created>
  <dcterms:modified xsi:type="dcterms:W3CDTF">2024-04-02T04:44:02Z</dcterms:modified>
  <dc:identifier>DAGAbkJlgd8</dc:identifier>
</cp:coreProperties>
</file>