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3" r:id="rId4"/>
    <p:sldId id="259" r:id="rId5"/>
    <p:sldId id="264" r:id="rId6"/>
    <p:sldId id="260" r:id="rId7"/>
    <p:sldId id="265" r:id="rId8"/>
    <p:sldId id="262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2808-31BB-4C00-A2F9-FC53237B79E7}" type="datetimeFigureOut">
              <a:rPr lang="fr-FR" smtClean="0"/>
              <a:t>08/02/2022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55DE-94C2-425D-BA46-5FB79C98BB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2304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2808-31BB-4C00-A2F9-FC53237B79E7}" type="datetimeFigureOut">
              <a:rPr lang="fr-FR" smtClean="0"/>
              <a:t>08/02/2022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55DE-94C2-425D-BA46-5FB79C98BB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455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2808-31BB-4C00-A2F9-FC53237B79E7}" type="datetimeFigureOut">
              <a:rPr lang="fr-FR" smtClean="0"/>
              <a:t>08/02/2022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55DE-94C2-425D-BA46-5FB79C98BB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159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2808-31BB-4C00-A2F9-FC53237B79E7}" type="datetimeFigureOut">
              <a:rPr lang="fr-FR" smtClean="0"/>
              <a:t>08/02/2022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55DE-94C2-425D-BA46-5FB79C98BB54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7249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2808-31BB-4C00-A2F9-FC53237B79E7}" type="datetimeFigureOut">
              <a:rPr lang="fr-FR" smtClean="0"/>
              <a:t>08/02/2022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55DE-94C2-425D-BA46-5FB79C98BB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599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2808-31BB-4C00-A2F9-FC53237B79E7}" type="datetimeFigureOut">
              <a:rPr lang="fr-FR" smtClean="0"/>
              <a:t>08/02/2022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55DE-94C2-425D-BA46-5FB79C98BB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7245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2808-31BB-4C00-A2F9-FC53237B79E7}" type="datetimeFigureOut">
              <a:rPr lang="fr-FR" smtClean="0"/>
              <a:t>08/02/2022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55DE-94C2-425D-BA46-5FB79C98BB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9869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2808-31BB-4C00-A2F9-FC53237B79E7}" type="datetimeFigureOut">
              <a:rPr lang="fr-FR" smtClean="0"/>
              <a:t>08/02/2022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55DE-94C2-425D-BA46-5FB79C98BB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286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2808-31BB-4C00-A2F9-FC53237B79E7}" type="datetimeFigureOut">
              <a:rPr lang="fr-FR" smtClean="0"/>
              <a:t>08/02/2022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55DE-94C2-425D-BA46-5FB79C98BB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7911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2808-31BB-4C00-A2F9-FC53237B79E7}" type="datetimeFigureOut">
              <a:rPr lang="fr-FR" smtClean="0"/>
              <a:t>08/02/2022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55DE-94C2-425D-BA46-5FB79C98BB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2279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2808-31BB-4C00-A2F9-FC53237B79E7}" type="datetimeFigureOut">
              <a:rPr lang="fr-FR" smtClean="0"/>
              <a:t>08/02/2022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55DE-94C2-425D-BA46-5FB79C98BB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507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2808-31BB-4C00-A2F9-FC53237B79E7}" type="datetimeFigureOut">
              <a:rPr lang="fr-FR" smtClean="0"/>
              <a:t>08/02/2022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55DE-94C2-425D-BA46-5FB79C98BB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181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2808-31BB-4C00-A2F9-FC53237B79E7}" type="datetimeFigureOut">
              <a:rPr lang="fr-FR" smtClean="0"/>
              <a:t>08/02/2022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55DE-94C2-425D-BA46-5FB79C98BB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2026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2808-31BB-4C00-A2F9-FC53237B79E7}" type="datetimeFigureOut">
              <a:rPr lang="fr-FR" smtClean="0"/>
              <a:t>08/02/2022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55DE-94C2-425D-BA46-5FB79C98BB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502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2808-31BB-4C00-A2F9-FC53237B79E7}" type="datetimeFigureOut">
              <a:rPr lang="fr-FR" smtClean="0"/>
              <a:t>08/02/2022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55DE-94C2-425D-BA46-5FB79C98BB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4483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2808-31BB-4C00-A2F9-FC53237B79E7}" type="datetimeFigureOut">
              <a:rPr lang="fr-FR" smtClean="0"/>
              <a:t>08/02/2022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55DE-94C2-425D-BA46-5FB79C98BB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2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2808-31BB-4C00-A2F9-FC53237B79E7}" type="datetimeFigureOut">
              <a:rPr lang="fr-FR" smtClean="0"/>
              <a:t>08/02/2022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C55DE-94C2-425D-BA46-5FB79C98BB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4007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E132808-31BB-4C00-A2F9-FC53237B79E7}" type="datetimeFigureOut">
              <a:rPr lang="fr-FR" smtClean="0"/>
              <a:t>08/02/2022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77C55DE-94C2-425D-BA46-5FB79C98BB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77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6000" b="1" dirty="0" err="1" smtClean="0"/>
              <a:t>Company’s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creation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advanced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payment</a:t>
            </a:r>
            <a:endParaRPr lang="fr-FR" sz="60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51012" y="4095206"/>
            <a:ext cx="8689976" cy="1371599"/>
          </a:xfrm>
        </p:spPr>
        <p:txBody>
          <a:bodyPr>
            <a:normAutofit/>
          </a:bodyPr>
          <a:lstStyle/>
          <a:p>
            <a:r>
              <a:rPr lang="fr-FR" sz="2800" dirty="0" smtClean="0"/>
              <a:t>RAVANOMANDA </a:t>
            </a:r>
            <a:r>
              <a:rPr lang="fr-FR" sz="2800" dirty="0" err="1" smtClean="0"/>
              <a:t>Jamin</a:t>
            </a:r>
            <a:r>
              <a:rPr lang="fr-FR" sz="2800" dirty="0" smtClean="0"/>
              <a:t> </a:t>
            </a:r>
            <a:r>
              <a:rPr lang="fr-FR" sz="2800" dirty="0" err="1" smtClean="0"/>
              <a:t>faniry</a:t>
            </a:r>
            <a:r>
              <a:rPr lang="fr-FR" sz="2800" dirty="0" smtClean="0"/>
              <a:t> – ca 6685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85692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73" y="226632"/>
            <a:ext cx="10364451" cy="1596177"/>
          </a:xfrm>
        </p:spPr>
        <p:txBody>
          <a:bodyPr/>
          <a:lstStyle/>
          <a:p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« 4564 </a:t>
            </a:r>
            <a:r>
              <a:rPr lang="fr-FR" b="1" dirty="0" err="1" smtClean="0"/>
              <a:t>Shareholders</a:t>
            </a:r>
            <a:r>
              <a:rPr lang="fr-FR" b="1" dirty="0" smtClean="0"/>
              <a:t> – </a:t>
            </a:r>
            <a:r>
              <a:rPr lang="fr-FR" b="1" dirty="0" err="1" smtClean="0"/>
              <a:t>advanced</a:t>
            </a:r>
            <a:r>
              <a:rPr lang="fr-FR" b="1" dirty="0" smtClean="0"/>
              <a:t> </a:t>
            </a:r>
            <a:r>
              <a:rPr lang="fr-FR" b="1" dirty="0" err="1" smtClean="0"/>
              <a:t>payment</a:t>
            </a:r>
            <a:r>
              <a:rPr lang="fr-FR" b="1" dirty="0" smtClean="0"/>
              <a:t> »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2477275" y="2811230"/>
            <a:ext cx="7237449" cy="3424107"/>
          </a:xfrm>
        </p:spPr>
        <p:txBody>
          <a:bodyPr>
            <a:normAutofit/>
          </a:bodyPr>
          <a:lstStyle/>
          <a:p>
            <a:pPr algn="ctr"/>
            <a:r>
              <a:rPr lang="fr-FR" sz="2800" dirty="0" err="1" smtClean="0"/>
              <a:t>When</a:t>
            </a:r>
            <a:r>
              <a:rPr lang="fr-FR" sz="2800" dirty="0" smtClean="0"/>
              <a:t> to use </a:t>
            </a:r>
            <a:r>
              <a:rPr lang="fr-FR" sz="2800" dirty="0" err="1" smtClean="0"/>
              <a:t>this</a:t>
            </a:r>
            <a:r>
              <a:rPr lang="fr-FR" sz="2800" dirty="0" smtClean="0"/>
              <a:t> </a:t>
            </a:r>
            <a:r>
              <a:rPr lang="fr-FR" sz="2800" dirty="0" err="1" smtClean="0"/>
              <a:t>account</a:t>
            </a:r>
            <a:r>
              <a:rPr lang="fr-FR" sz="2800" dirty="0" smtClean="0"/>
              <a:t>?</a:t>
            </a:r>
          </a:p>
          <a:p>
            <a:pPr algn="ctr"/>
            <a:r>
              <a:rPr lang="fr-FR" sz="2800" dirty="0" smtClean="0"/>
              <a:t>How </a:t>
            </a:r>
            <a:r>
              <a:rPr lang="fr-FR" sz="2800" dirty="0" err="1" smtClean="0"/>
              <a:t>does</a:t>
            </a:r>
            <a:r>
              <a:rPr lang="fr-FR" sz="2800" dirty="0" smtClean="0"/>
              <a:t> </a:t>
            </a:r>
            <a:r>
              <a:rPr lang="fr-FR" sz="2800" dirty="0" err="1" smtClean="0"/>
              <a:t>it</a:t>
            </a:r>
            <a:r>
              <a:rPr lang="fr-FR" sz="2800" dirty="0" smtClean="0"/>
              <a:t> </a:t>
            </a:r>
            <a:r>
              <a:rPr lang="fr-FR" sz="2800" dirty="0" err="1" smtClean="0"/>
              <a:t>function</a:t>
            </a:r>
            <a:r>
              <a:rPr lang="fr-FR" sz="2800" dirty="0" smtClean="0"/>
              <a:t>?</a:t>
            </a:r>
          </a:p>
          <a:p>
            <a:pPr algn="ctr"/>
            <a:r>
              <a:rPr lang="fr-FR" sz="2800" dirty="0" smtClean="0"/>
              <a:t>How to record an </a:t>
            </a:r>
            <a:r>
              <a:rPr lang="fr-FR" sz="2800" dirty="0" err="1" smtClean="0"/>
              <a:t>advanced</a:t>
            </a:r>
            <a:r>
              <a:rPr lang="fr-FR" sz="2800" dirty="0" smtClean="0"/>
              <a:t> </a:t>
            </a:r>
            <a:r>
              <a:rPr lang="fr-FR" sz="2800" dirty="0" err="1" smtClean="0"/>
              <a:t>payment</a:t>
            </a:r>
            <a:r>
              <a:rPr lang="fr-FR" sz="2800" dirty="0" smtClean="0"/>
              <a:t>?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95615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74" y="2630911"/>
            <a:ext cx="10364451" cy="1596177"/>
          </a:xfrm>
        </p:spPr>
        <p:txBody>
          <a:bodyPr>
            <a:normAutofit/>
          </a:bodyPr>
          <a:lstStyle/>
          <a:p>
            <a:r>
              <a:rPr lang="fr-FR" sz="6600" b="1" dirty="0" smtClean="0"/>
              <a:t>USES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81170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/>
          <p:cNvSpPr txBox="1"/>
          <p:nvPr/>
        </p:nvSpPr>
        <p:spPr>
          <a:xfrm>
            <a:off x="3003782" y="1435227"/>
            <a:ext cx="62179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A </a:t>
            </a:r>
            <a:r>
              <a:rPr lang="fr-FR" sz="2800" dirty="0" err="1" smtClean="0">
                <a:solidFill>
                  <a:srgbClr val="C00000"/>
                </a:solidFill>
              </a:rPr>
              <a:t>superior</a:t>
            </a:r>
            <a:r>
              <a:rPr lang="fr-FR" sz="2800" dirty="0" smtClean="0">
                <a:solidFill>
                  <a:srgbClr val="C00000"/>
                </a:solidFill>
              </a:rPr>
              <a:t> </a:t>
            </a:r>
            <a:r>
              <a:rPr lang="fr-FR" sz="2800" dirty="0" err="1" smtClean="0">
                <a:solidFill>
                  <a:srgbClr val="C00000"/>
                </a:solidFill>
              </a:rPr>
              <a:t>amount</a:t>
            </a:r>
            <a:r>
              <a:rPr lang="fr-FR" sz="2800" dirty="0" smtClean="0">
                <a:solidFill>
                  <a:srgbClr val="C00000"/>
                </a:solidFill>
              </a:rPr>
              <a:t> </a:t>
            </a:r>
            <a:r>
              <a:rPr lang="fr-FR" sz="2800" dirty="0" err="1" smtClean="0"/>
              <a:t>compared</a:t>
            </a:r>
            <a:r>
              <a:rPr lang="fr-FR" sz="2800" dirty="0" smtClean="0"/>
              <a:t> to </a:t>
            </a:r>
            <a:r>
              <a:rPr lang="fr-FR" sz="2800" dirty="0">
                <a:solidFill>
                  <a:srgbClr val="C00000"/>
                </a:solidFill>
              </a:rPr>
              <a:t>the </a:t>
            </a:r>
            <a:r>
              <a:rPr lang="fr-FR" sz="2800" dirty="0" err="1">
                <a:solidFill>
                  <a:srgbClr val="C00000"/>
                </a:solidFill>
              </a:rPr>
              <a:t>called</a:t>
            </a:r>
            <a:r>
              <a:rPr lang="fr-FR" sz="2800" dirty="0">
                <a:solidFill>
                  <a:srgbClr val="C00000"/>
                </a:solidFill>
              </a:rPr>
              <a:t> </a:t>
            </a:r>
            <a:r>
              <a:rPr lang="fr-FR" sz="2800" dirty="0" err="1" smtClean="0">
                <a:solidFill>
                  <a:srgbClr val="C00000"/>
                </a:solidFill>
              </a:rPr>
              <a:t>amount</a:t>
            </a:r>
            <a:r>
              <a:rPr lang="fr-FR" sz="2800" dirty="0" smtClean="0"/>
              <a:t> </a:t>
            </a:r>
            <a:r>
              <a:rPr lang="fr-FR" sz="2800" dirty="0" err="1" smtClean="0"/>
              <a:t>can</a:t>
            </a:r>
            <a:r>
              <a:rPr lang="fr-FR" sz="2800" dirty="0" smtClean="0"/>
              <a:t> </a:t>
            </a:r>
            <a:r>
              <a:rPr lang="fr-FR" sz="2800" dirty="0" err="1" smtClean="0"/>
              <a:t>be</a:t>
            </a:r>
            <a:r>
              <a:rPr lang="fr-FR" sz="2800" dirty="0" smtClean="0"/>
              <a:t> </a:t>
            </a:r>
            <a:r>
              <a:rPr lang="fr-FR" sz="2800" dirty="0" err="1" smtClean="0"/>
              <a:t>released</a:t>
            </a:r>
            <a:r>
              <a:rPr lang="fr-FR" sz="2800" dirty="0" smtClean="0"/>
              <a:t>: </a:t>
            </a:r>
          </a:p>
          <a:p>
            <a:pPr algn="ctr"/>
            <a:r>
              <a:rPr lang="fr-FR" sz="2800" dirty="0" smtClean="0"/>
              <a:t>This </a:t>
            </a:r>
            <a:r>
              <a:rPr lang="fr-FR" sz="2800" dirty="0" err="1" smtClean="0"/>
              <a:t>is</a:t>
            </a:r>
            <a:r>
              <a:rPr lang="fr-FR" sz="2800" dirty="0" smtClean="0"/>
              <a:t> the </a:t>
            </a:r>
            <a:r>
              <a:rPr lang="fr-FR" sz="2800" dirty="0">
                <a:solidFill>
                  <a:srgbClr val="C00000"/>
                </a:solidFill>
              </a:rPr>
              <a:t>ADVANCED PAYMENT</a:t>
            </a:r>
            <a:r>
              <a:rPr lang="fr-FR" sz="2800" dirty="0"/>
              <a:t>.</a:t>
            </a:r>
          </a:p>
          <a:p>
            <a:pPr algn="ctr"/>
            <a:endParaRPr lang="fr-FR" sz="2800" dirty="0"/>
          </a:p>
        </p:txBody>
      </p:sp>
      <p:sp>
        <p:nvSpPr>
          <p:cNvPr id="10" name="ZoneTexte 9"/>
          <p:cNvSpPr txBox="1"/>
          <p:nvPr/>
        </p:nvSpPr>
        <p:spPr>
          <a:xfrm>
            <a:off x="4370964" y="1208986"/>
            <a:ext cx="3456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 smtClean="0"/>
              <a:t>During</a:t>
            </a:r>
            <a:r>
              <a:rPr lang="fr-FR" sz="2400" dirty="0" smtClean="0"/>
              <a:t> the </a:t>
            </a:r>
            <a:r>
              <a:rPr lang="fr-FR" sz="2400" dirty="0" err="1" smtClean="0"/>
              <a:t>creation</a:t>
            </a:r>
            <a:r>
              <a:rPr lang="fr-FR" sz="2400" dirty="0" smtClean="0"/>
              <a:t> of a </a:t>
            </a:r>
            <a:r>
              <a:rPr lang="fr-FR" sz="2400" dirty="0" err="1" smtClean="0"/>
              <a:t>company</a:t>
            </a:r>
            <a:r>
              <a:rPr lang="fr-FR" sz="2400" dirty="0" smtClean="0"/>
              <a:t>:</a:t>
            </a:r>
            <a:endParaRPr lang="fr-FR" sz="2400" dirty="0"/>
          </a:p>
        </p:txBody>
      </p:sp>
      <p:sp>
        <p:nvSpPr>
          <p:cNvPr id="18" name="ZoneTexte 17"/>
          <p:cNvSpPr txBox="1"/>
          <p:nvPr/>
        </p:nvSpPr>
        <p:spPr>
          <a:xfrm>
            <a:off x="4329155" y="1373444"/>
            <a:ext cx="35390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If the </a:t>
            </a:r>
            <a:r>
              <a:rPr lang="fr-FR" sz="2800" dirty="0" err="1" smtClean="0"/>
              <a:t>status</a:t>
            </a:r>
            <a:r>
              <a:rPr lang="fr-FR" sz="2800" dirty="0" smtClean="0"/>
              <a:t> of the </a:t>
            </a:r>
            <a:r>
              <a:rPr lang="fr-FR" sz="2800" dirty="0" err="1" smtClean="0"/>
              <a:t>enterprise</a:t>
            </a:r>
            <a:r>
              <a:rPr lang="fr-FR" sz="2800" dirty="0" smtClean="0"/>
              <a:t> </a:t>
            </a:r>
            <a:r>
              <a:rPr lang="fr-FR" sz="2800" dirty="0" err="1" smtClean="0"/>
              <a:t>permits</a:t>
            </a:r>
            <a:r>
              <a:rPr lang="fr-FR" sz="2800" dirty="0" smtClean="0"/>
              <a:t> </a:t>
            </a:r>
            <a:r>
              <a:rPr lang="fr-FR" sz="2800" dirty="0" err="1" smtClean="0"/>
              <a:t>it</a:t>
            </a:r>
            <a:endParaRPr lang="fr-FR" sz="28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7178" y="-18315"/>
            <a:ext cx="10364451" cy="1596177"/>
          </a:xfrm>
        </p:spPr>
        <p:txBody>
          <a:bodyPr>
            <a:normAutofit/>
          </a:bodyPr>
          <a:lstStyle/>
          <a:p>
            <a:r>
              <a:rPr lang="fr-FR" sz="2800" b="1" dirty="0" err="1" smtClean="0"/>
              <a:t>When</a:t>
            </a:r>
            <a:r>
              <a:rPr lang="fr-FR" sz="2800" b="1" dirty="0" smtClean="0"/>
              <a:t> to use </a:t>
            </a:r>
            <a:r>
              <a:rPr lang="fr-FR" sz="2800" b="1" dirty="0" err="1" smtClean="0"/>
              <a:t>this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account</a:t>
            </a:r>
            <a:r>
              <a:rPr lang="fr-FR" sz="2800" b="1" dirty="0" smtClean="0"/>
              <a:t>?</a:t>
            </a:r>
            <a:endParaRPr lang="fr-FR" sz="2800" b="1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54" y="2370073"/>
            <a:ext cx="3265592" cy="2179628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464" y="2358784"/>
            <a:ext cx="3259525" cy="2180646"/>
          </a:xfrm>
          <a:prstGeom prst="rect">
            <a:avLst/>
          </a:prstGeom>
        </p:spPr>
      </p:pic>
      <p:sp>
        <p:nvSpPr>
          <p:cNvPr id="6" name="Flèche droite 5"/>
          <p:cNvSpPr/>
          <p:nvPr/>
        </p:nvSpPr>
        <p:spPr>
          <a:xfrm>
            <a:off x="4995434" y="3194721"/>
            <a:ext cx="2207942" cy="5241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1288823" y="4772726"/>
            <a:ext cx="2319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Associates</a:t>
            </a:r>
            <a:endParaRPr lang="fr-FR" sz="2800" dirty="0"/>
          </a:p>
        </p:txBody>
      </p:sp>
      <p:sp>
        <p:nvSpPr>
          <p:cNvPr id="8" name="ZoneTexte 7"/>
          <p:cNvSpPr txBox="1"/>
          <p:nvPr/>
        </p:nvSpPr>
        <p:spPr>
          <a:xfrm>
            <a:off x="8565196" y="4772726"/>
            <a:ext cx="2364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Contributions</a:t>
            </a:r>
            <a:endParaRPr lang="fr-FR" sz="2800" dirty="0"/>
          </a:p>
        </p:txBody>
      </p:sp>
      <p:sp>
        <p:nvSpPr>
          <p:cNvPr id="9" name="ZoneTexte 8"/>
          <p:cNvSpPr txBox="1"/>
          <p:nvPr/>
        </p:nvSpPr>
        <p:spPr>
          <a:xfrm>
            <a:off x="1244217" y="4795709"/>
            <a:ext cx="2408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 smtClean="0"/>
              <a:t>Shareholders</a:t>
            </a:r>
            <a:endParaRPr lang="fr-FR" sz="2800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642" y="2358784"/>
            <a:ext cx="3259525" cy="2180646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233066" y="5341912"/>
            <a:ext cx="2430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 smtClean="0"/>
              <a:t>Called</a:t>
            </a:r>
            <a:r>
              <a:rPr lang="fr-FR" sz="2400" dirty="0" smtClean="0"/>
              <a:t> (must </a:t>
            </a:r>
            <a:r>
              <a:rPr lang="fr-FR" sz="2400" dirty="0" err="1" smtClean="0"/>
              <a:t>be</a:t>
            </a:r>
            <a:r>
              <a:rPr lang="fr-FR" sz="2400" dirty="0" smtClean="0"/>
              <a:t> </a:t>
            </a:r>
            <a:r>
              <a:rPr lang="fr-FR" sz="2400" dirty="0" err="1" smtClean="0"/>
              <a:t>paid</a:t>
            </a:r>
            <a:r>
              <a:rPr lang="fr-FR" sz="2400" dirty="0" smtClean="0"/>
              <a:t> </a:t>
            </a:r>
            <a:r>
              <a:rPr lang="fr-FR" sz="2400" dirty="0" err="1" smtClean="0"/>
              <a:t>immediately</a:t>
            </a:r>
            <a:r>
              <a:rPr lang="fr-FR" sz="2400" dirty="0" smtClean="0"/>
              <a:t>)</a:t>
            </a:r>
            <a:endParaRPr lang="fr-FR" sz="2400" dirty="0"/>
          </a:p>
        </p:txBody>
      </p:sp>
      <p:sp>
        <p:nvSpPr>
          <p:cNvPr id="13" name="ZoneTexte 12"/>
          <p:cNvSpPr txBox="1"/>
          <p:nvPr/>
        </p:nvSpPr>
        <p:spPr>
          <a:xfrm>
            <a:off x="8671132" y="5295946"/>
            <a:ext cx="21521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 smtClean="0"/>
              <a:t>Uncalled</a:t>
            </a:r>
            <a:r>
              <a:rPr lang="fr-FR" sz="2400" dirty="0" smtClean="0"/>
              <a:t> (</a:t>
            </a:r>
            <a:r>
              <a:rPr lang="fr-FR" sz="2400" dirty="0" err="1" smtClean="0"/>
              <a:t>can</a:t>
            </a:r>
            <a:r>
              <a:rPr lang="fr-FR" sz="2400" dirty="0" smtClean="0"/>
              <a:t> </a:t>
            </a:r>
            <a:r>
              <a:rPr lang="fr-FR" sz="2400" dirty="0" err="1" smtClean="0"/>
              <a:t>be</a:t>
            </a:r>
            <a:r>
              <a:rPr lang="fr-FR" sz="2400" dirty="0" smtClean="0"/>
              <a:t> </a:t>
            </a:r>
            <a:r>
              <a:rPr lang="fr-FR" sz="2400" dirty="0" err="1" smtClean="0"/>
              <a:t>paid</a:t>
            </a:r>
            <a:r>
              <a:rPr lang="fr-FR" sz="2400" dirty="0" smtClean="0"/>
              <a:t> </a:t>
            </a:r>
            <a:r>
              <a:rPr lang="fr-FR" sz="2400" dirty="0" err="1" smtClean="0"/>
              <a:t>later</a:t>
            </a:r>
            <a:r>
              <a:rPr lang="fr-FR" sz="2400" dirty="0" smtClean="0"/>
              <a:t>)</a:t>
            </a:r>
            <a:endParaRPr lang="fr-FR" sz="2400" dirty="0"/>
          </a:p>
        </p:txBody>
      </p:sp>
      <p:sp>
        <p:nvSpPr>
          <p:cNvPr id="14" name="Flèche droite 13"/>
          <p:cNvSpPr/>
          <p:nvPr/>
        </p:nvSpPr>
        <p:spPr>
          <a:xfrm rot="9648177">
            <a:off x="3705032" y="4855922"/>
            <a:ext cx="1416205" cy="3791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droite 14"/>
          <p:cNvSpPr/>
          <p:nvPr/>
        </p:nvSpPr>
        <p:spPr>
          <a:xfrm rot="1234750">
            <a:off x="7100395" y="4870427"/>
            <a:ext cx="1416205" cy="3791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4916632" y="4511116"/>
            <a:ext cx="2364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Contributions</a:t>
            </a:r>
            <a:endParaRPr lang="fr-FR" sz="2800" dirty="0"/>
          </a:p>
        </p:txBody>
      </p:sp>
      <p:sp>
        <p:nvSpPr>
          <p:cNvPr id="3" name="ZoneTexte 2"/>
          <p:cNvSpPr txBox="1"/>
          <p:nvPr/>
        </p:nvSpPr>
        <p:spPr>
          <a:xfrm>
            <a:off x="815754" y="2787567"/>
            <a:ext cx="105939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2800" dirty="0" smtClean="0"/>
              <a:t>The </a:t>
            </a:r>
            <a:r>
              <a:rPr lang="fr-FR" sz="2800" dirty="0" err="1"/>
              <a:t>company’s</a:t>
            </a:r>
            <a:r>
              <a:rPr lang="fr-FR" sz="2800" dirty="0"/>
              <a:t> </a:t>
            </a:r>
            <a:r>
              <a:rPr lang="fr-FR" sz="2800" dirty="0" err="1"/>
              <a:t>shareholders</a:t>
            </a:r>
            <a:r>
              <a:rPr lang="fr-FR" sz="2800" dirty="0"/>
              <a:t>’ contributions </a:t>
            </a:r>
            <a:r>
              <a:rPr lang="fr-FR" sz="2800" dirty="0">
                <a:solidFill>
                  <a:srgbClr val="C00000"/>
                </a:solidFill>
              </a:rPr>
              <a:t>have not been </a:t>
            </a:r>
            <a:r>
              <a:rPr lang="fr-FR" sz="2800" dirty="0" err="1">
                <a:solidFill>
                  <a:srgbClr val="C00000"/>
                </a:solidFill>
              </a:rPr>
              <a:t>totally</a:t>
            </a:r>
            <a:r>
              <a:rPr lang="fr-FR" sz="2800" dirty="0">
                <a:solidFill>
                  <a:srgbClr val="C00000"/>
                </a:solidFill>
              </a:rPr>
              <a:t> </a:t>
            </a:r>
            <a:r>
              <a:rPr lang="fr-FR" sz="2800" dirty="0" err="1">
                <a:solidFill>
                  <a:srgbClr val="C00000"/>
                </a:solidFill>
              </a:rPr>
              <a:t>released</a:t>
            </a:r>
            <a:r>
              <a:rPr lang="fr-FR" sz="2800" dirty="0">
                <a:solidFill>
                  <a:srgbClr val="C00000"/>
                </a:solidFill>
              </a:rPr>
              <a:t> </a:t>
            </a:r>
            <a:r>
              <a:rPr lang="fr-FR" sz="2800" dirty="0" err="1" smtClean="0">
                <a:solidFill>
                  <a:srgbClr val="C00000"/>
                </a:solidFill>
              </a:rPr>
              <a:t>yet</a:t>
            </a:r>
            <a:r>
              <a:rPr lang="fr-FR" sz="2800" dirty="0" smtClean="0"/>
              <a:t>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2800" dirty="0" err="1" smtClean="0"/>
              <a:t>Some</a:t>
            </a:r>
            <a:r>
              <a:rPr lang="fr-FR" sz="2800" dirty="0" smtClean="0"/>
              <a:t> </a:t>
            </a:r>
            <a:r>
              <a:rPr lang="fr-FR" sz="2800" dirty="0" err="1" smtClean="0"/>
              <a:t>shareholders</a:t>
            </a:r>
            <a:r>
              <a:rPr lang="fr-FR" sz="2800" dirty="0" smtClean="0"/>
              <a:t> </a:t>
            </a:r>
            <a:r>
              <a:rPr lang="fr-FR" sz="2800" dirty="0" err="1" smtClean="0">
                <a:solidFill>
                  <a:srgbClr val="C00000"/>
                </a:solidFill>
              </a:rPr>
              <a:t>pay</a:t>
            </a:r>
            <a:r>
              <a:rPr lang="fr-FR" sz="2800" dirty="0" smtClean="0">
                <a:solidFill>
                  <a:srgbClr val="C00000"/>
                </a:solidFill>
              </a:rPr>
              <a:t> more </a:t>
            </a:r>
            <a:r>
              <a:rPr lang="fr-FR" sz="2800" dirty="0" err="1" smtClean="0">
                <a:solidFill>
                  <a:srgbClr val="C00000"/>
                </a:solidFill>
              </a:rPr>
              <a:t>than</a:t>
            </a:r>
            <a:r>
              <a:rPr lang="fr-FR" sz="2800" dirty="0" smtClean="0">
                <a:solidFill>
                  <a:srgbClr val="C00000"/>
                </a:solidFill>
              </a:rPr>
              <a:t> the </a:t>
            </a:r>
            <a:r>
              <a:rPr lang="fr-FR" sz="2800" dirty="0" err="1" smtClean="0">
                <a:solidFill>
                  <a:srgbClr val="C00000"/>
                </a:solidFill>
              </a:rPr>
              <a:t>called</a:t>
            </a:r>
            <a:r>
              <a:rPr lang="fr-FR" sz="2800" dirty="0" smtClean="0"/>
              <a:t> </a:t>
            </a:r>
            <a:r>
              <a:rPr lang="fr-FR" sz="2800" dirty="0" err="1" smtClean="0"/>
              <a:t>amount</a:t>
            </a:r>
            <a:r>
              <a:rPr lang="fr-FR" sz="2800" dirty="0" smtClean="0"/>
              <a:t>: the </a:t>
            </a:r>
            <a:r>
              <a:rPr lang="fr-FR" sz="2800" dirty="0" smtClean="0">
                <a:solidFill>
                  <a:srgbClr val="C00000"/>
                </a:solidFill>
              </a:rPr>
              <a:t>OVERPAYMENT</a:t>
            </a:r>
            <a:r>
              <a:rPr lang="fr-FR" sz="2800" dirty="0" smtClean="0"/>
              <a:t> </a:t>
            </a:r>
            <a:r>
              <a:rPr lang="fr-FR" sz="2800" dirty="0" err="1" smtClean="0"/>
              <a:t>is</a:t>
            </a:r>
            <a:r>
              <a:rPr lang="fr-FR" sz="2800" dirty="0" smtClean="0"/>
              <a:t> </a:t>
            </a:r>
            <a:r>
              <a:rPr lang="fr-FR" sz="2800" dirty="0" err="1" smtClean="0"/>
              <a:t>registered</a:t>
            </a:r>
            <a:r>
              <a:rPr lang="fr-FR" sz="2800" dirty="0" smtClean="0"/>
              <a:t> in the « 4564 </a:t>
            </a:r>
            <a:r>
              <a:rPr lang="fr-FR" sz="2800" dirty="0" err="1" smtClean="0"/>
              <a:t>Shareholders</a:t>
            </a:r>
            <a:r>
              <a:rPr lang="fr-FR" sz="2800" dirty="0" smtClean="0"/>
              <a:t> – Advanced </a:t>
            </a:r>
            <a:r>
              <a:rPr lang="fr-FR" sz="2800" dirty="0" err="1" smtClean="0"/>
              <a:t>Payment</a:t>
            </a:r>
            <a:r>
              <a:rPr lang="fr-FR" sz="2800" dirty="0" smtClean="0"/>
              <a:t> » </a:t>
            </a:r>
            <a:r>
              <a:rPr lang="fr-FR" sz="2800" dirty="0" err="1" smtClean="0"/>
              <a:t>account</a:t>
            </a:r>
            <a:r>
              <a:rPr lang="fr-FR" sz="2800" dirty="0" smtClean="0"/>
              <a:t>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2800" dirty="0" smtClean="0"/>
              <a:t>For </a:t>
            </a:r>
            <a:r>
              <a:rPr lang="fr-FR" sz="2800" dirty="0" smtClean="0">
                <a:solidFill>
                  <a:srgbClr val="C00000"/>
                </a:solidFill>
              </a:rPr>
              <a:t>cash contributions </a:t>
            </a:r>
            <a:r>
              <a:rPr lang="fr-FR" sz="2800" dirty="0" err="1" smtClean="0">
                <a:solidFill>
                  <a:srgbClr val="C00000"/>
                </a:solidFill>
              </a:rPr>
              <a:t>only</a:t>
            </a:r>
            <a:r>
              <a:rPr lang="fr-FR" sz="2800" dirty="0" smtClean="0"/>
              <a:t>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1607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0" grpId="0"/>
      <p:bldP spid="10" grpId="1"/>
      <p:bldP spid="18" grpId="0"/>
      <p:bldP spid="18" grpId="1"/>
      <p:bldP spid="6" grpId="0" animBg="1"/>
      <p:bldP spid="6" grpId="1" animBg="1"/>
      <p:bldP spid="7" grpId="0"/>
      <p:bldP spid="7" grpId="1"/>
      <p:bldP spid="7" grpId="2"/>
      <p:bldP spid="8" grpId="0"/>
      <p:bldP spid="8" grpId="1"/>
      <p:bldP spid="9" grpId="0"/>
      <p:bldP spid="9" grpId="1"/>
      <p:bldP spid="12" grpId="0"/>
      <p:bldP spid="12" grpId="1"/>
      <p:bldP spid="13" grpId="0"/>
      <p:bldP spid="13" grpId="1"/>
      <p:bldP spid="14" grpId="0" animBg="1"/>
      <p:bldP spid="14" grpId="1" animBg="1"/>
      <p:bldP spid="15" grpId="0" animBg="1"/>
      <p:bldP spid="15" grpId="1" animBg="1"/>
      <p:bldP spid="16" grpId="0"/>
      <p:bldP spid="1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74" y="2630911"/>
            <a:ext cx="10364451" cy="1596177"/>
          </a:xfrm>
        </p:spPr>
        <p:txBody>
          <a:bodyPr>
            <a:normAutofit/>
          </a:bodyPr>
          <a:lstStyle/>
          <a:p>
            <a:r>
              <a:rPr lang="fr-FR" sz="6600" b="1" dirty="0" smtClean="0"/>
              <a:t>FUNCTION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76027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74" y="415607"/>
            <a:ext cx="10364451" cy="1596177"/>
          </a:xfrm>
        </p:spPr>
        <p:txBody>
          <a:bodyPr>
            <a:normAutofit/>
          </a:bodyPr>
          <a:lstStyle/>
          <a:p>
            <a:r>
              <a:rPr lang="fr-FR" sz="2800" b="1" dirty="0" smtClean="0"/>
              <a:t>How </a:t>
            </a:r>
            <a:r>
              <a:rPr lang="fr-FR" sz="2800" b="1" dirty="0" err="1" smtClean="0"/>
              <a:t>does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this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account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function</a:t>
            </a:r>
            <a:r>
              <a:rPr lang="fr-FR" sz="2800" b="1" dirty="0" smtClean="0"/>
              <a:t>?</a:t>
            </a:r>
            <a:endParaRPr lang="fr-FR" sz="28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1044402" y="4222018"/>
            <a:ext cx="10363826" cy="1773833"/>
          </a:xfrm>
        </p:spPr>
        <p:txBody>
          <a:bodyPr>
            <a:normAutofit lnSpcReduction="10000"/>
          </a:bodyPr>
          <a:lstStyle/>
          <a:p>
            <a:r>
              <a:rPr lang="fr-FR" dirty="0" err="1" smtClean="0"/>
              <a:t>When</a:t>
            </a:r>
            <a:r>
              <a:rPr lang="fr-FR" dirty="0" smtClean="0"/>
              <a:t> an </a:t>
            </a:r>
            <a:r>
              <a:rPr lang="fr-FR" dirty="0" err="1" smtClean="0"/>
              <a:t>advanced</a:t>
            </a:r>
            <a:r>
              <a:rPr lang="fr-FR" dirty="0" smtClean="0"/>
              <a:t> </a:t>
            </a:r>
            <a:r>
              <a:rPr lang="fr-FR" dirty="0" err="1" smtClean="0"/>
              <a:t>payment</a:t>
            </a:r>
            <a:r>
              <a:rPr lang="fr-FR" dirty="0" smtClean="0"/>
              <a:t> </a:t>
            </a:r>
            <a:r>
              <a:rPr lang="fr-FR" dirty="0" err="1" smtClean="0"/>
              <a:t>occurs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>
                <a:solidFill>
                  <a:srgbClr val="C00000"/>
                </a:solidFill>
              </a:rPr>
              <a:t>credit</a:t>
            </a:r>
            <a:r>
              <a:rPr lang="fr-FR" dirty="0" smtClean="0"/>
              <a:t> the </a:t>
            </a:r>
            <a:r>
              <a:rPr lang="fr-FR" dirty="0" err="1" smtClean="0"/>
              <a:t>account</a:t>
            </a:r>
            <a:r>
              <a:rPr lang="fr-FR" dirty="0" smtClean="0"/>
              <a:t>.</a:t>
            </a:r>
          </a:p>
          <a:p>
            <a:r>
              <a:rPr lang="fr-FR" dirty="0" smtClean="0"/>
              <a:t>The </a:t>
            </a:r>
            <a:r>
              <a:rPr lang="fr-FR" dirty="0" err="1" smtClean="0"/>
              <a:t>account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r>
              <a:rPr lang="fr-FR" dirty="0" smtClean="0"/>
              <a:t> as </a:t>
            </a:r>
            <a:r>
              <a:rPr lang="fr-FR" dirty="0" smtClean="0">
                <a:solidFill>
                  <a:srgbClr val="C00000"/>
                </a:solidFill>
              </a:rPr>
              <a:t>a </a:t>
            </a:r>
            <a:r>
              <a:rPr lang="fr-FR" dirty="0" err="1" smtClean="0">
                <a:solidFill>
                  <a:srgbClr val="C00000"/>
                </a:solidFill>
              </a:rPr>
              <a:t>liability</a:t>
            </a:r>
            <a:r>
              <a:rPr lang="fr-FR" dirty="0" smtClean="0">
                <a:solidFill>
                  <a:srgbClr val="C00000"/>
                </a:solidFill>
              </a:rPr>
              <a:t> </a:t>
            </a:r>
            <a:r>
              <a:rPr lang="fr-FR" dirty="0" err="1" smtClean="0">
                <a:solidFill>
                  <a:srgbClr val="C00000"/>
                </a:solidFill>
              </a:rPr>
              <a:t>account</a:t>
            </a:r>
            <a:r>
              <a:rPr lang="fr-FR" dirty="0" smtClean="0"/>
              <a:t>.</a:t>
            </a:r>
          </a:p>
          <a:p>
            <a:r>
              <a:rPr lang="fr-FR" dirty="0" smtClean="0"/>
              <a:t>It </a:t>
            </a:r>
            <a:r>
              <a:rPr lang="fr-FR" dirty="0" err="1" smtClean="0"/>
              <a:t>appears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C00000"/>
                </a:solidFill>
              </a:rPr>
              <a:t>in the balance </a:t>
            </a:r>
            <a:r>
              <a:rPr lang="fr-FR" dirty="0" err="1" smtClean="0">
                <a:solidFill>
                  <a:srgbClr val="C00000"/>
                </a:solidFill>
              </a:rPr>
              <a:t>sheet</a:t>
            </a:r>
            <a:r>
              <a:rPr lang="fr-FR" dirty="0" smtClean="0">
                <a:solidFill>
                  <a:srgbClr val="C00000"/>
                </a:solidFill>
              </a:rPr>
              <a:t> </a:t>
            </a:r>
            <a:r>
              <a:rPr lang="fr-FR" dirty="0" err="1" smtClean="0"/>
              <a:t>under</a:t>
            </a:r>
            <a:r>
              <a:rPr lang="fr-FR" dirty="0" smtClean="0"/>
              <a:t> the </a:t>
            </a:r>
            <a:r>
              <a:rPr lang="fr-FR" dirty="0" err="1" smtClean="0"/>
              <a:t>heading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C00000"/>
                </a:solidFill>
              </a:rPr>
              <a:t>« </a:t>
            </a:r>
            <a:r>
              <a:rPr lang="fr-FR" dirty="0" err="1" smtClean="0">
                <a:solidFill>
                  <a:srgbClr val="C00000"/>
                </a:solidFill>
              </a:rPr>
              <a:t>miscellanous</a:t>
            </a:r>
            <a:r>
              <a:rPr lang="fr-FR" dirty="0" smtClean="0">
                <a:solidFill>
                  <a:srgbClr val="C00000"/>
                </a:solidFill>
              </a:rPr>
              <a:t> </a:t>
            </a:r>
            <a:r>
              <a:rPr lang="fr-FR" dirty="0" err="1" smtClean="0">
                <a:solidFill>
                  <a:srgbClr val="C00000"/>
                </a:solidFill>
              </a:rPr>
              <a:t>borrowing</a:t>
            </a:r>
            <a:r>
              <a:rPr lang="fr-FR" dirty="0" smtClean="0">
                <a:solidFill>
                  <a:srgbClr val="C00000"/>
                </a:solidFill>
              </a:rPr>
              <a:t> and </a:t>
            </a:r>
            <a:r>
              <a:rPr lang="fr-FR" dirty="0" err="1" smtClean="0">
                <a:solidFill>
                  <a:srgbClr val="C00000"/>
                </a:solidFill>
              </a:rPr>
              <a:t>financial</a:t>
            </a:r>
            <a:r>
              <a:rPr lang="fr-FR" dirty="0" smtClean="0">
                <a:solidFill>
                  <a:srgbClr val="C00000"/>
                </a:solidFill>
              </a:rPr>
              <a:t> </a:t>
            </a:r>
            <a:r>
              <a:rPr lang="fr-FR" dirty="0" err="1" smtClean="0">
                <a:solidFill>
                  <a:srgbClr val="C00000"/>
                </a:solidFill>
              </a:rPr>
              <a:t>debt</a:t>
            </a:r>
            <a:r>
              <a:rPr lang="fr-FR" dirty="0" smtClean="0">
                <a:solidFill>
                  <a:srgbClr val="C00000"/>
                </a:solidFill>
              </a:rPr>
              <a:t> »</a:t>
            </a:r>
            <a:r>
              <a:rPr lang="fr-FR" dirty="0" smtClean="0"/>
              <a:t>. It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>
                <a:solidFill>
                  <a:srgbClr val="C00000"/>
                </a:solidFill>
              </a:rPr>
              <a:t>debt</a:t>
            </a:r>
            <a:r>
              <a:rPr lang="fr-FR" dirty="0" smtClean="0"/>
              <a:t>.</a:t>
            </a:r>
            <a:endParaRPr lang="fr-FR" dirty="0"/>
          </a:p>
        </p:txBody>
      </p:sp>
      <p:grpSp>
        <p:nvGrpSpPr>
          <p:cNvPr id="13" name="Groupe 12"/>
          <p:cNvGrpSpPr/>
          <p:nvPr/>
        </p:nvGrpSpPr>
        <p:grpSpPr>
          <a:xfrm>
            <a:off x="4143103" y="1698077"/>
            <a:ext cx="3905794" cy="1949175"/>
            <a:chOff x="4143103" y="1698077"/>
            <a:chExt cx="3905794" cy="1949175"/>
          </a:xfrm>
        </p:grpSpPr>
        <p:grpSp>
          <p:nvGrpSpPr>
            <p:cNvPr id="11" name="Groupe 10"/>
            <p:cNvGrpSpPr/>
            <p:nvPr/>
          </p:nvGrpSpPr>
          <p:grpSpPr>
            <a:xfrm>
              <a:off x="4143103" y="2510783"/>
              <a:ext cx="3905794" cy="1136469"/>
              <a:chOff x="4143103" y="2510783"/>
              <a:chExt cx="3905794" cy="1136469"/>
            </a:xfrm>
          </p:grpSpPr>
          <p:cxnSp>
            <p:nvCxnSpPr>
              <p:cNvPr id="8" name="Connecteur droit 7"/>
              <p:cNvCxnSpPr/>
              <p:nvPr/>
            </p:nvCxnSpPr>
            <p:spPr>
              <a:xfrm flipV="1">
                <a:off x="4143103" y="2510783"/>
                <a:ext cx="3905794" cy="130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/>
              <p:cNvCxnSpPr/>
              <p:nvPr/>
            </p:nvCxnSpPr>
            <p:spPr>
              <a:xfrm>
                <a:off x="6186812" y="2510783"/>
                <a:ext cx="0" cy="11364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" name="ZoneTexte 11"/>
            <p:cNvSpPr txBox="1"/>
            <p:nvPr/>
          </p:nvSpPr>
          <p:spPr>
            <a:xfrm>
              <a:off x="4143103" y="1698077"/>
              <a:ext cx="39057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 smtClean="0"/>
                <a:t>4564 </a:t>
              </a:r>
              <a:r>
                <a:rPr lang="fr-FR" sz="2400" dirty="0" err="1" smtClean="0"/>
                <a:t>Shareholders</a:t>
              </a:r>
              <a:r>
                <a:rPr lang="fr-FR" sz="2400" dirty="0" smtClean="0"/>
                <a:t> – Advanced </a:t>
              </a:r>
              <a:r>
                <a:rPr lang="fr-FR" sz="2400" dirty="0" err="1" smtClean="0"/>
                <a:t>Payment</a:t>
              </a:r>
              <a:endParaRPr lang="fr-FR" sz="2400" dirty="0"/>
            </a:p>
          </p:txBody>
        </p:sp>
      </p:grpSp>
      <p:sp>
        <p:nvSpPr>
          <p:cNvPr id="14" name="Flèche droite 13"/>
          <p:cNvSpPr/>
          <p:nvPr/>
        </p:nvSpPr>
        <p:spPr>
          <a:xfrm rot="1349799">
            <a:off x="4172363" y="2927116"/>
            <a:ext cx="1952897" cy="363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droite 14"/>
          <p:cNvSpPr/>
          <p:nvPr/>
        </p:nvSpPr>
        <p:spPr>
          <a:xfrm rot="20261316">
            <a:off x="6222126" y="2897495"/>
            <a:ext cx="1952897" cy="363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55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74" y="2630911"/>
            <a:ext cx="10364451" cy="1596177"/>
          </a:xfrm>
        </p:spPr>
        <p:txBody>
          <a:bodyPr>
            <a:normAutofit/>
          </a:bodyPr>
          <a:lstStyle/>
          <a:p>
            <a:r>
              <a:rPr lang="fr-FR" sz="6600" b="1" dirty="0" smtClean="0"/>
              <a:t>RECORDINGS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03256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/>
          <p:cNvSpPr txBox="1"/>
          <p:nvPr/>
        </p:nvSpPr>
        <p:spPr>
          <a:xfrm>
            <a:off x="742122" y="1475191"/>
            <a:ext cx="9786989" cy="4196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graphicFrame>
        <p:nvGraphicFramePr>
          <p:cNvPr id="35" name="Tableau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503675"/>
              </p:ext>
            </p:extLst>
          </p:nvPr>
        </p:nvGraphicFramePr>
        <p:xfrm>
          <a:off x="1024473" y="1740862"/>
          <a:ext cx="9985504" cy="41313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73144">
                  <a:extLst>
                    <a:ext uri="{9D8B030D-6E8A-4147-A177-3AD203B41FA5}">
                      <a16:colId xmlns:a16="http://schemas.microsoft.com/office/drawing/2014/main" val="3321795716"/>
                    </a:ext>
                  </a:extLst>
                </a:gridCol>
                <a:gridCol w="2606691">
                  <a:extLst>
                    <a:ext uri="{9D8B030D-6E8A-4147-A177-3AD203B41FA5}">
                      <a16:colId xmlns:a16="http://schemas.microsoft.com/office/drawing/2014/main" val="3623883097"/>
                    </a:ext>
                  </a:extLst>
                </a:gridCol>
                <a:gridCol w="2605669">
                  <a:extLst>
                    <a:ext uri="{9D8B030D-6E8A-4147-A177-3AD203B41FA5}">
                      <a16:colId xmlns:a16="http://schemas.microsoft.com/office/drawing/2014/main" val="2730430891"/>
                    </a:ext>
                  </a:extLst>
                </a:gridCol>
              </a:tblGrid>
              <a:tr h="7842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3598545" algn="r"/>
                        </a:tabLst>
                      </a:pPr>
                      <a:r>
                        <a:rPr lang="fr-FR" sz="2400" dirty="0">
                          <a:solidFill>
                            <a:schemeClr val="bg1"/>
                          </a:solidFill>
                          <a:effectLst/>
                        </a:rPr>
                        <a:t>Events</a:t>
                      </a:r>
                      <a:endParaRPr lang="fr-FR" sz="2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3598545" algn="r"/>
                        </a:tabLst>
                      </a:pPr>
                      <a:r>
                        <a:rPr lang="fr-FR" sz="2400" dirty="0" err="1">
                          <a:solidFill>
                            <a:schemeClr val="bg1"/>
                          </a:solidFill>
                          <a:effectLst/>
                        </a:rPr>
                        <a:t>Debit</a:t>
                      </a:r>
                      <a:endParaRPr lang="fr-FR" sz="2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3598545" algn="r"/>
                        </a:tabLst>
                      </a:pPr>
                      <a:r>
                        <a:rPr lang="fr-FR" sz="2400" dirty="0" err="1">
                          <a:solidFill>
                            <a:schemeClr val="bg1"/>
                          </a:solidFill>
                          <a:effectLst/>
                        </a:rPr>
                        <a:t>Credit</a:t>
                      </a:r>
                      <a:endParaRPr lang="fr-FR" sz="2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6181529"/>
                  </a:ext>
                </a:extLst>
              </a:tr>
              <a:tr h="11048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98545" algn="r"/>
                        </a:tabLst>
                      </a:pPr>
                      <a:endParaRPr lang="fr-FR" sz="240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98545" algn="r"/>
                        </a:tabLst>
                      </a:pPr>
                      <a:r>
                        <a:rPr lang="fr-FR" sz="2400" dirty="0" smtClean="0">
                          <a:solidFill>
                            <a:schemeClr val="bg1"/>
                          </a:solidFill>
                          <a:effectLst/>
                        </a:rPr>
                        <a:t>Contributions </a:t>
                      </a:r>
                      <a:r>
                        <a:rPr lang="fr-FR" sz="2400" dirty="0">
                          <a:solidFill>
                            <a:schemeClr val="bg1"/>
                          </a:solidFill>
                          <a:effectLst/>
                        </a:rPr>
                        <a:t>promises</a:t>
                      </a:r>
                      <a:endParaRPr lang="fr-FR" sz="2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  <a:spcAft>
                          <a:spcPts val="0"/>
                        </a:spcAft>
                        <a:tabLst>
                          <a:tab pos="3598545" algn="r"/>
                        </a:tabLst>
                      </a:pPr>
                      <a:r>
                        <a:rPr lang="fr-FR" sz="2400" dirty="0">
                          <a:solidFill>
                            <a:schemeClr val="tx1"/>
                          </a:solidFill>
                          <a:effectLst/>
                        </a:rPr>
                        <a:t>109 - </a:t>
                      </a:r>
                      <a:r>
                        <a:rPr lang="fr-FR" sz="2400" dirty="0" smtClean="0">
                          <a:solidFill>
                            <a:schemeClr val="tx1"/>
                          </a:solidFill>
                          <a:effectLst/>
                        </a:rPr>
                        <a:t>4562</a:t>
                      </a:r>
                      <a:endParaRPr lang="fr-FR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3598545" algn="r"/>
                        </a:tabLst>
                      </a:pPr>
                      <a:endParaRPr lang="fr-FR" sz="24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598545" algn="r"/>
                        </a:tabLst>
                      </a:pPr>
                      <a:r>
                        <a:rPr lang="fr-FR" sz="2400" dirty="0" smtClean="0">
                          <a:solidFill>
                            <a:schemeClr val="tx1"/>
                          </a:solidFill>
                          <a:effectLst/>
                        </a:rPr>
                        <a:t>1011 </a:t>
                      </a:r>
                      <a:r>
                        <a:rPr lang="fr-FR" sz="2400" dirty="0">
                          <a:solidFill>
                            <a:schemeClr val="tx1"/>
                          </a:solidFill>
                          <a:effectLst/>
                        </a:rPr>
                        <a:t>- 1012</a:t>
                      </a:r>
                      <a:endParaRPr lang="fr-FR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8400292"/>
                  </a:ext>
                </a:extLst>
              </a:tr>
              <a:tr h="11131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598545" algn="r"/>
                        </a:tabLst>
                      </a:pPr>
                      <a:r>
                        <a:rPr lang="fr-FR" sz="2400" dirty="0" smtClean="0">
                          <a:solidFill>
                            <a:schemeClr val="bg1"/>
                          </a:solidFill>
                          <a:effectLst/>
                        </a:rPr>
                        <a:t>Release </a:t>
                      </a:r>
                      <a:r>
                        <a:rPr lang="fr-FR" sz="2400" dirty="0">
                          <a:solidFill>
                            <a:schemeClr val="bg1"/>
                          </a:solidFill>
                          <a:effectLst/>
                        </a:rPr>
                        <a:t>of the </a:t>
                      </a:r>
                      <a:r>
                        <a:rPr lang="fr-FR" sz="2400" dirty="0" err="1">
                          <a:solidFill>
                            <a:schemeClr val="bg1"/>
                          </a:solidFill>
                          <a:effectLst/>
                        </a:rPr>
                        <a:t>called</a:t>
                      </a:r>
                      <a:r>
                        <a:rPr lang="fr-FR" sz="24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fr-FR" sz="2400" dirty="0" err="1">
                          <a:solidFill>
                            <a:schemeClr val="bg1"/>
                          </a:solidFill>
                          <a:effectLst/>
                        </a:rPr>
                        <a:t>amount</a:t>
                      </a:r>
                      <a:r>
                        <a:rPr lang="fr-FR" sz="2400" dirty="0">
                          <a:solidFill>
                            <a:schemeClr val="bg1"/>
                          </a:solidFill>
                          <a:effectLst/>
                        </a:rPr>
                        <a:t> + Advanced </a:t>
                      </a:r>
                      <a:r>
                        <a:rPr lang="fr-FR" sz="2400" dirty="0" err="1">
                          <a:solidFill>
                            <a:schemeClr val="bg1"/>
                          </a:solidFill>
                          <a:effectLst/>
                        </a:rPr>
                        <a:t>payment</a:t>
                      </a:r>
                      <a:endParaRPr lang="fr-FR" sz="2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3598545" algn="r"/>
                        </a:tabLst>
                      </a:pPr>
                      <a:r>
                        <a:rPr lang="fr-FR" sz="2400" dirty="0">
                          <a:solidFill>
                            <a:schemeClr val="tx1"/>
                          </a:solidFill>
                          <a:effectLst/>
                        </a:rPr>
                        <a:t>5 - 1012</a:t>
                      </a:r>
                      <a:endParaRPr lang="fr-FR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3598545" algn="r"/>
                        </a:tabLst>
                      </a:pPr>
                      <a:r>
                        <a:rPr lang="fr-FR" sz="2400" dirty="0">
                          <a:solidFill>
                            <a:schemeClr val="tx1"/>
                          </a:solidFill>
                          <a:effectLst/>
                        </a:rPr>
                        <a:t>4562 </a:t>
                      </a:r>
                      <a:r>
                        <a:rPr lang="fr-FR" sz="2400" dirty="0" smtClean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fr-FR" sz="24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4564</a:t>
                      </a:r>
                      <a:r>
                        <a:rPr lang="fr-FR" sz="2400" dirty="0">
                          <a:solidFill>
                            <a:schemeClr val="tx1"/>
                          </a:solidFill>
                          <a:effectLst/>
                        </a:rPr>
                        <a:t> - 1013</a:t>
                      </a:r>
                      <a:endParaRPr lang="fr-FR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2930436"/>
                  </a:ext>
                </a:extLst>
              </a:tr>
              <a:tr h="11290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598545" algn="r"/>
                        </a:tabLst>
                      </a:pPr>
                      <a:endParaRPr lang="fr-FR" sz="240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598545" algn="r"/>
                        </a:tabLst>
                      </a:pPr>
                      <a:r>
                        <a:rPr lang="fr-FR" sz="2400" dirty="0" smtClean="0">
                          <a:solidFill>
                            <a:schemeClr val="bg1"/>
                          </a:solidFill>
                          <a:effectLst/>
                        </a:rPr>
                        <a:t>Release </a:t>
                      </a:r>
                      <a:r>
                        <a:rPr lang="fr-FR" sz="2400" dirty="0">
                          <a:solidFill>
                            <a:schemeClr val="bg1"/>
                          </a:solidFill>
                          <a:effectLst/>
                        </a:rPr>
                        <a:t>of the </a:t>
                      </a:r>
                      <a:r>
                        <a:rPr lang="fr-FR" sz="2400" dirty="0" err="1">
                          <a:solidFill>
                            <a:schemeClr val="bg1"/>
                          </a:solidFill>
                          <a:effectLst/>
                        </a:rPr>
                        <a:t>subsequent</a:t>
                      </a:r>
                      <a:r>
                        <a:rPr lang="fr-FR" sz="24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fr-FR" sz="2400" dirty="0" err="1">
                          <a:solidFill>
                            <a:schemeClr val="bg1"/>
                          </a:solidFill>
                          <a:effectLst/>
                        </a:rPr>
                        <a:t>amount</a:t>
                      </a:r>
                      <a:endParaRPr lang="fr-FR" sz="2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3598545" algn="r"/>
                        </a:tabLst>
                      </a:pPr>
                      <a:r>
                        <a:rPr lang="fr-FR" sz="2400" dirty="0">
                          <a:solidFill>
                            <a:schemeClr val="tx1"/>
                          </a:solidFill>
                          <a:effectLst/>
                        </a:rPr>
                        <a:t>5 </a:t>
                      </a:r>
                      <a:r>
                        <a:rPr lang="fr-FR" sz="2400" dirty="0" smtClean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fr-FR" sz="24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4564</a:t>
                      </a:r>
                      <a:r>
                        <a:rPr lang="fr-FR" sz="2400" dirty="0">
                          <a:solidFill>
                            <a:schemeClr val="tx1"/>
                          </a:solidFill>
                          <a:effectLst/>
                        </a:rPr>
                        <a:t> - 1012</a:t>
                      </a:r>
                      <a:endParaRPr lang="fr-FR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3598545" algn="r"/>
                        </a:tabLst>
                      </a:pPr>
                      <a:r>
                        <a:rPr lang="fr-FR" sz="2400" dirty="0">
                          <a:solidFill>
                            <a:schemeClr val="tx1"/>
                          </a:solidFill>
                          <a:effectLst/>
                        </a:rPr>
                        <a:t>4563 - 1013</a:t>
                      </a:r>
                      <a:endParaRPr lang="fr-FR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2283097"/>
                  </a:ext>
                </a:extLst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391884" y="1444084"/>
            <a:ext cx="113385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 smtClean="0"/>
              <a:t>Generally</a:t>
            </a:r>
            <a:r>
              <a:rPr lang="fr-FR" sz="2400" dirty="0" smtClean="0"/>
              <a:t>, </a:t>
            </a:r>
            <a:r>
              <a:rPr lang="fr-FR" sz="2400" dirty="0" err="1" smtClean="0"/>
              <a:t>there</a:t>
            </a:r>
            <a:r>
              <a:rPr lang="fr-FR" sz="2400" dirty="0" smtClean="0"/>
              <a:t> are </a:t>
            </a:r>
            <a:r>
              <a:rPr lang="fr-FR" sz="2400" dirty="0" err="1" smtClean="0">
                <a:solidFill>
                  <a:srgbClr val="C00000"/>
                </a:solidFill>
              </a:rPr>
              <a:t>three</a:t>
            </a:r>
            <a:r>
              <a:rPr lang="fr-FR" sz="2400" dirty="0" smtClean="0">
                <a:solidFill>
                  <a:srgbClr val="C00000"/>
                </a:solidFill>
              </a:rPr>
              <a:t> </a:t>
            </a:r>
            <a:r>
              <a:rPr lang="fr-FR" sz="2400" dirty="0" err="1" smtClean="0">
                <a:solidFill>
                  <a:srgbClr val="C00000"/>
                </a:solidFill>
              </a:rPr>
              <a:t>steps</a:t>
            </a:r>
            <a:r>
              <a:rPr lang="fr-FR" sz="2400" dirty="0" smtClean="0">
                <a:solidFill>
                  <a:srgbClr val="C00000"/>
                </a:solidFill>
              </a:rPr>
              <a:t> </a:t>
            </a:r>
            <a:r>
              <a:rPr lang="fr-FR" sz="2400" dirty="0" smtClean="0"/>
              <a:t>in the </a:t>
            </a:r>
            <a:r>
              <a:rPr lang="fr-FR" sz="2400" dirty="0" err="1" smtClean="0"/>
              <a:t>recording</a:t>
            </a:r>
            <a:r>
              <a:rPr lang="fr-FR" sz="2400" dirty="0" smtClean="0"/>
              <a:t>, </a:t>
            </a:r>
            <a:r>
              <a:rPr lang="fr-FR" sz="2400" dirty="0" err="1" smtClean="0"/>
              <a:t>after</a:t>
            </a:r>
            <a:r>
              <a:rPr lang="fr-FR" sz="2400" dirty="0" smtClean="0"/>
              <a:t> </a:t>
            </a:r>
            <a:r>
              <a:rPr lang="fr-FR" sz="2400" dirty="0" err="1" smtClean="0">
                <a:solidFill>
                  <a:srgbClr val="C00000"/>
                </a:solidFill>
              </a:rPr>
              <a:t>three</a:t>
            </a:r>
            <a:r>
              <a:rPr lang="fr-FR" sz="2400" dirty="0" smtClean="0">
                <a:solidFill>
                  <a:srgbClr val="C00000"/>
                </a:solidFill>
              </a:rPr>
              <a:t> </a:t>
            </a:r>
            <a:r>
              <a:rPr lang="fr-FR" sz="2400" dirty="0" err="1" smtClean="0">
                <a:solidFill>
                  <a:srgbClr val="C00000"/>
                </a:solidFill>
              </a:rPr>
              <a:t>different</a:t>
            </a:r>
            <a:r>
              <a:rPr lang="fr-FR" sz="2400" dirty="0" smtClean="0">
                <a:solidFill>
                  <a:srgbClr val="C00000"/>
                </a:solidFill>
              </a:rPr>
              <a:t> </a:t>
            </a:r>
            <a:r>
              <a:rPr lang="fr-FR" sz="2400" dirty="0" err="1" smtClean="0">
                <a:solidFill>
                  <a:srgbClr val="C00000"/>
                </a:solidFill>
              </a:rPr>
              <a:t>events</a:t>
            </a:r>
            <a:r>
              <a:rPr lang="fr-FR" sz="2400" dirty="0" smtClean="0"/>
              <a:t>:</a:t>
            </a:r>
          </a:p>
          <a:p>
            <a:r>
              <a:rPr lang="fr-FR" sz="2400" dirty="0"/>
              <a:t>	</a:t>
            </a:r>
            <a:r>
              <a:rPr lang="fr-FR" sz="2400" dirty="0" smtClean="0"/>
              <a:t>		1. </a:t>
            </a:r>
            <a:r>
              <a:rPr lang="fr-FR" sz="2400" dirty="0" err="1" smtClean="0"/>
              <a:t>After</a:t>
            </a:r>
            <a:r>
              <a:rPr lang="fr-FR" sz="2400" dirty="0" smtClean="0"/>
              <a:t> </a:t>
            </a:r>
            <a:r>
              <a:rPr lang="fr-FR" sz="2400" dirty="0" smtClean="0">
                <a:solidFill>
                  <a:srgbClr val="C00000"/>
                </a:solidFill>
              </a:rPr>
              <a:t>the </a:t>
            </a:r>
            <a:r>
              <a:rPr lang="fr-FR" sz="2400" dirty="0" err="1" smtClean="0">
                <a:solidFill>
                  <a:srgbClr val="C00000"/>
                </a:solidFill>
              </a:rPr>
              <a:t>shareholders</a:t>
            </a:r>
            <a:r>
              <a:rPr lang="fr-FR" sz="2400" dirty="0" smtClean="0">
                <a:solidFill>
                  <a:srgbClr val="C00000"/>
                </a:solidFill>
              </a:rPr>
              <a:t>’ contributions promises</a:t>
            </a:r>
            <a:r>
              <a:rPr lang="fr-FR" sz="2400" dirty="0" smtClean="0"/>
              <a:t>:</a:t>
            </a:r>
          </a:p>
          <a:p>
            <a:pPr algn="ctr"/>
            <a:endParaRPr lang="fr-FR" sz="2400" dirty="0" smtClean="0"/>
          </a:p>
          <a:p>
            <a:pPr algn="ctr"/>
            <a:endParaRPr lang="fr-FR" sz="2400" dirty="0"/>
          </a:p>
          <a:p>
            <a:pPr algn="ctr"/>
            <a:endParaRPr lang="fr-FR" sz="2400" dirty="0"/>
          </a:p>
        </p:txBody>
      </p:sp>
      <p:grpSp>
        <p:nvGrpSpPr>
          <p:cNvPr id="150" name="Groupe 149"/>
          <p:cNvGrpSpPr/>
          <p:nvPr/>
        </p:nvGrpSpPr>
        <p:grpSpPr>
          <a:xfrm>
            <a:off x="1107567" y="3691168"/>
            <a:ext cx="9029237" cy="1280554"/>
            <a:chOff x="1120602" y="3704838"/>
            <a:chExt cx="9029237" cy="1280554"/>
          </a:xfrm>
        </p:grpSpPr>
        <p:grpSp>
          <p:nvGrpSpPr>
            <p:cNvPr id="39" name="Groupe 38"/>
            <p:cNvGrpSpPr/>
            <p:nvPr/>
          </p:nvGrpSpPr>
          <p:grpSpPr>
            <a:xfrm>
              <a:off x="6916782" y="4351170"/>
              <a:ext cx="3148149" cy="428230"/>
              <a:chOff x="1005840" y="2886892"/>
              <a:chExt cx="3148149" cy="428230"/>
            </a:xfrm>
          </p:grpSpPr>
          <p:cxnSp>
            <p:nvCxnSpPr>
              <p:cNvPr id="41" name="Connecteur droit 40"/>
              <p:cNvCxnSpPr/>
              <p:nvPr/>
            </p:nvCxnSpPr>
            <p:spPr>
              <a:xfrm>
                <a:off x="1005840" y="2886892"/>
                <a:ext cx="3148149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41"/>
              <p:cNvCxnSpPr/>
              <p:nvPr/>
            </p:nvCxnSpPr>
            <p:spPr>
              <a:xfrm>
                <a:off x="2592977" y="2886892"/>
                <a:ext cx="0" cy="42823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Groupe 148"/>
            <p:cNvGrpSpPr/>
            <p:nvPr/>
          </p:nvGrpSpPr>
          <p:grpSpPr>
            <a:xfrm>
              <a:off x="1120602" y="3704838"/>
              <a:ext cx="9029237" cy="1280554"/>
              <a:chOff x="1120602" y="3704838"/>
              <a:chExt cx="9029237" cy="1280554"/>
            </a:xfrm>
          </p:grpSpPr>
          <p:grpSp>
            <p:nvGrpSpPr>
              <p:cNvPr id="27" name="Groupe 26"/>
              <p:cNvGrpSpPr/>
              <p:nvPr/>
            </p:nvGrpSpPr>
            <p:grpSpPr>
              <a:xfrm>
                <a:off x="1120602" y="3711364"/>
                <a:ext cx="3291840" cy="1081217"/>
                <a:chOff x="1564739" y="5074961"/>
                <a:chExt cx="3291840" cy="1081217"/>
              </a:xfrm>
            </p:grpSpPr>
            <p:grpSp>
              <p:nvGrpSpPr>
                <p:cNvPr id="28" name="Groupe 27"/>
                <p:cNvGrpSpPr/>
                <p:nvPr/>
              </p:nvGrpSpPr>
              <p:grpSpPr>
                <a:xfrm>
                  <a:off x="1564739" y="5074961"/>
                  <a:ext cx="3291840" cy="1074562"/>
                  <a:chOff x="2122714" y="5055067"/>
                  <a:chExt cx="3291840" cy="1074562"/>
                </a:xfrm>
              </p:grpSpPr>
              <p:grpSp>
                <p:nvGrpSpPr>
                  <p:cNvPr id="31" name="Groupe 30"/>
                  <p:cNvGrpSpPr/>
                  <p:nvPr/>
                </p:nvGrpSpPr>
                <p:grpSpPr>
                  <a:xfrm>
                    <a:off x="2181497" y="5701399"/>
                    <a:ext cx="3148149" cy="428230"/>
                    <a:chOff x="1005840" y="2886892"/>
                    <a:chExt cx="3148149" cy="428230"/>
                  </a:xfrm>
                </p:grpSpPr>
                <p:cxnSp>
                  <p:nvCxnSpPr>
                    <p:cNvPr id="33" name="Connecteur droit 32"/>
                    <p:cNvCxnSpPr/>
                    <p:nvPr/>
                  </p:nvCxnSpPr>
                  <p:spPr>
                    <a:xfrm>
                      <a:off x="1005840" y="2886892"/>
                      <a:ext cx="3148149" cy="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Connecteur droit 33"/>
                    <p:cNvCxnSpPr/>
                    <p:nvPr/>
                  </p:nvCxnSpPr>
                  <p:spPr>
                    <a:xfrm>
                      <a:off x="2592977" y="2886892"/>
                      <a:ext cx="0" cy="42823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2" name="ZoneTexte 31"/>
                  <p:cNvSpPr txBox="1"/>
                  <p:nvPr/>
                </p:nvSpPr>
                <p:spPr>
                  <a:xfrm>
                    <a:off x="2122714" y="5055067"/>
                    <a:ext cx="329184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dirty="0"/>
                      <a:t>4562 </a:t>
                    </a:r>
                    <a:r>
                      <a:rPr lang="fr-FR" dirty="0" err="1"/>
                      <a:t>Shareholders</a:t>
                    </a:r>
                    <a:r>
                      <a:rPr lang="fr-FR" dirty="0"/>
                      <a:t> –  </a:t>
                    </a:r>
                    <a:r>
                      <a:rPr lang="fr-FR" dirty="0" err="1"/>
                      <a:t>Subscribed</a:t>
                    </a:r>
                    <a:r>
                      <a:rPr lang="fr-FR" dirty="0"/>
                      <a:t> </a:t>
                    </a:r>
                    <a:r>
                      <a:rPr lang="fr-FR" dirty="0" err="1"/>
                      <a:t>share</a:t>
                    </a:r>
                    <a:r>
                      <a:rPr lang="fr-FR" dirty="0"/>
                      <a:t> capital and </a:t>
                    </a:r>
                    <a:r>
                      <a:rPr lang="fr-FR" dirty="0" err="1"/>
                      <a:t>called</a:t>
                    </a:r>
                    <a:r>
                      <a:rPr lang="fr-FR" dirty="0"/>
                      <a:t>, </a:t>
                    </a:r>
                    <a:r>
                      <a:rPr lang="fr-FR" dirty="0" err="1"/>
                      <a:t>unpaid</a:t>
                    </a:r>
                    <a:endParaRPr lang="fr-FR" dirty="0"/>
                  </a:p>
                </p:txBody>
              </p:sp>
            </p:grpSp>
            <p:sp>
              <p:nvSpPr>
                <p:cNvPr id="29" name="ZoneTexte 28"/>
                <p:cNvSpPr txBox="1"/>
                <p:nvPr/>
              </p:nvSpPr>
              <p:spPr>
                <a:xfrm>
                  <a:off x="2103120" y="5786846"/>
                  <a:ext cx="5878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b="1" dirty="0" smtClean="0"/>
                    <a:t>X</a:t>
                  </a:r>
                  <a:endParaRPr lang="fr-FR" b="1" dirty="0"/>
                </a:p>
              </p:txBody>
            </p:sp>
            <p:sp>
              <p:nvSpPr>
                <p:cNvPr id="30" name="ZoneTexte 29"/>
                <p:cNvSpPr txBox="1"/>
                <p:nvPr/>
              </p:nvSpPr>
              <p:spPr>
                <a:xfrm>
                  <a:off x="3729908" y="5765720"/>
                  <a:ext cx="5225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>
                      <a:solidFill>
                        <a:schemeClr val="bg1">
                          <a:lumMod val="85000"/>
                        </a:schemeClr>
                      </a:solidFill>
                    </a:rPr>
                    <a:t>X</a:t>
                  </a:r>
                </a:p>
              </p:txBody>
            </p:sp>
          </p:grpSp>
          <p:sp>
            <p:nvSpPr>
              <p:cNvPr id="40" name="ZoneTexte 39"/>
              <p:cNvSpPr txBox="1"/>
              <p:nvPr/>
            </p:nvSpPr>
            <p:spPr>
              <a:xfrm>
                <a:off x="6857999" y="3704838"/>
                <a:ext cx="32918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1012   </a:t>
                </a:r>
                <a:r>
                  <a:rPr lang="fr-FR" dirty="0" err="1"/>
                  <a:t>Subscribed</a:t>
                </a:r>
                <a:r>
                  <a:rPr lang="fr-FR" dirty="0"/>
                  <a:t> </a:t>
                </a:r>
                <a:r>
                  <a:rPr lang="fr-FR" dirty="0" err="1"/>
                  <a:t>share</a:t>
                </a:r>
                <a:r>
                  <a:rPr lang="fr-FR" dirty="0"/>
                  <a:t> capital and </a:t>
                </a:r>
                <a:r>
                  <a:rPr lang="fr-FR" dirty="0" err="1"/>
                  <a:t>called</a:t>
                </a:r>
                <a:r>
                  <a:rPr lang="fr-FR" dirty="0"/>
                  <a:t>, </a:t>
                </a:r>
                <a:r>
                  <a:rPr lang="fr-FR" dirty="0" err="1"/>
                  <a:t>unpaid</a:t>
                </a:r>
                <a:endParaRPr lang="fr-FR" dirty="0"/>
              </a:p>
            </p:txBody>
          </p:sp>
          <p:sp>
            <p:nvSpPr>
              <p:cNvPr id="38" name="ZoneTexte 37"/>
              <p:cNvSpPr txBox="1"/>
              <p:nvPr/>
            </p:nvSpPr>
            <p:spPr>
              <a:xfrm>
                <a:off x="9052032" y="4394821"/>
                <a:ext cx="522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b="1" dirty="0"/>
                  <a:t>X</a:t>
                </a:r>
              </a:p>
            </p:txBody>
          </p:sp>
          <p:grpSp>
            <p:nvGrpSpPr>
              <p:cNvPr id="55" name="Groupe 54"/>
              <p:cNvGrpSpPr/>
              <p:nvPr/>
            </p:nvGrpSpPr>
            <p:grpSpPr>
              <a:xfrm>
                <a:off x="1949169" y="4721410"/>
                <a:ext cx="7375440" cy="243785"/>
                <a:chOff x="1988358" y="4969604"/>
                <a:chExt cx="7375440" cy="243785"/>
              </a:xfrm>
            </p:grpSpPr>
            <p:cxnSp>
              <p:nvCxnSpPr>
                <p:cNvPr id="52" name="Connecteur droit avec flèche 51"/>
                <p:cNvCxnSpPr/>
                <p:nvPr/>
              </p:nvCxnSpPr>
              <p:spPr>
                <a:xfrm flipV="1">
                  <a:off x="1988358" y="4992835"/>
                  <a:ext cx="10269" cy="20084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necteur droit avec flèche 52"/>
                <p:cNvCxnSpPr/>
                <p:nvPr/>
              </p:nvCxnSpPr>
              <p:spPr>
                <a:xfrm flipV="1">
                  <a:off x="9354463" y="4969604"/>
                  <a:ext cx="9335" cy="20084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cteur droit 53"/>
                <p:cNvCxnSpPr/>
                <p:nvPr/>
              </p:nvCxnSpPr>
              <p:spPr>
                <a:xfrm>
                  <a:off x="1988825" y="5213389"/>
                  <a:ext cx="7345368" cy="0"/>
                </a:xfrm>
                <a:prstGeom prst="line">
                  <a:avLst/>
                </a:prstGeom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ZoneTexte 58"/>
              <p:cNvSpPr txBox="1"/>
              <p:nvPr/>
            </p:nvSpPr>
            <p:spPr>
              <a:xfrm>
                <a:off x="4792436" y="4616060"/>
                <a:ext cx="15936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err="1" smtClean="0"/>
                  <a:t>Called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amount</a:t>
                </a:r>
                <a:endParaRPr lang="fr-FR" dirty="0"/>
              </a:p>
            </p:txBody>
          </p:sp>
        </p:grpSp>
      </p:grp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261256" y="2888034"/>
            <a:ext cx="11599817" cy="1821729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fr-FR" sz="2400" dirty="0" smtClean="0"/>
              <a:t>In </a:t>
            </a:r>
            <a:r>
              <a:rPr lang="fr-FR" sz="2400" dirty="0" err="1" smtClean="0"/>
              <a:t>some</a:t>
            </a:r>
            <a:r>
              <a:rPr lang="fr-FR" sz="2400" dirty="0" smtClean="0"/>
              <a:t> case:</a:t>
            </a:r>
          </a:p>
          <a:p>
            <a:pPr marL="0" indent="0" algn="ctr">
              <a:buNone/>
            </a:pPr>
            <a:r>
              <a:rPr lang="fr-FR" sz="2400" dirty="0" err="1" smtClean="0"/>
              <a:t>Shareholder</a:t>
            </a:r>
            <a:r>
              <a:rPr lang="fr-FR" sz="2400" dirty="0" smtClean="0"/>
              <a:t> + Advanced </a:t>
            </a:r>
            <a:r>
              <a:rPr lang="fr-FR" sz="2400" dirty="0" err="1" smtClean="0"/>
              <a:t>payment</a:t>
            </a:r>
            <a:r>
              <a:rPr lang="fr-FR" sz="2400" dirty="0" smtClean="0"/>
              <a:t>              </a:t>
            </a:r>
            <a:r>
              <a:rPr lang="fr-FR" sz="2400" dirty="0" err="1" smtClean="0"/>
              <a:t>Interest</a:t>
            </a:r>
            <a:endParaRPr lang="fr-FR" sz="2400" dirty="0" smtClean="0"/>
          </a:p>
          <a:p>
            <a:pPr marL="0" indent="0" algn="ctr">
              <a:buNone/>
            </a:pPr>
            <a:r>
              <a:rPr lang="fr-FR" sz="2400" dirty="0" err="1" smtClean="0"/>
              <a:t>Subsequent</a:t>
            </a:r>
            <a:r>
              <a:rPr lang="fr-FR" sz="2400" dirty="0" smtClean="0"/>
              <a:t> </a:t>
            </a:r>
            <a:r>
              <a:rPr lang="fr-FR" sz="2400" dirty="0" err="1" smtClean="0"/>
              <a:t>amount</a:t>
            </a:r>
            <a:r>
              <a:rPr lang="fr-FR" sz="2400" dirty="0" smtClean="0"/>
              <a:t> to </a:t>
            </a:r>
            <a:r>
              <a:rPr lang="fr-FR" sz="2400" dirty="0" err="1" smtClean="0"/>
              <a:t>be</a:t>
            </a:r>
            <a:r>
              <a:rPr lang="fr-FR" sz="2400" dirty="0" smtClean="0"/>
              <a:t> </a:t>
            </a:r>
            <a:r>
              <a:rPr lang="fr-FR" sz="2400" dirty="0" err="1" smtClean="0"/>
              <a:t>paid</a:t>
            </a:r>
            <a:r>
              <a:rPr lang="fr-FR" sz="2400" dirty="0" smtClean="0"/>
              <a:t> = </a:t>
            </a:r>
            <a:r>
              <a:rPr lang="fr-FR" sz="2400" dirty="0" err="1" smtClean="0"/>
              <a:t>uncalled</a:t>
            </a:r>
            <a:r>
              <a:rPr lang="fr-FR" sz="2400" dirty="0" smtClean="0"/>
              <a:t> </a:t>
            </a:r>
            <a:r>
              <a:rPr lang="fr-FR" sz="2400" dirty="0" err="1" smtClean="0"/>
              <a:t>amount</a:t>
            </a:r>
            <a:r>
              <a:rPr lang="fr-FR" sz="2400" dirty="0" smtClean="0"/>
              <a:t> - </a:t>
            </a:r>
            <a:r>
              <a:rPr lang="fr-FR" sz="2400" dirty="0" err="1" smtClean="0"/>
              <a:t>advanced</a:t>
            </a:r>
            <a:r>
              <a:rPr lang="fr-FR" sz="2400" dirty="0" smtClean="0"/>
              <a:t> </a:t>
            </a:r>
            <a:r>
              <a:rPr lang="fr-FR" sz="2400" dirty="0" err="1" smtClean="0"/>
              <a:t>payment</a:t>
            </a:r>
            <a:r>
              <a:rPr lang="fr-FR" sz="2400" dirty="0" smtClean="0"/>
              <a:t> - </a:t>
            </a:r>
            <a:r>
              <a:rPr lang="fr-FR" sz="2400" dirty="0" err="1" smtClean="0"/>
              <a:t>interest</a:t>
            </a:r>
            <a:endParaRPr lang="fr-FR" sz="2400" dirty="0"/>
          </a:p>
        </p:txBody>
      </p:sp>
      <p:grpSp>
        <p:nvGrpSpPr>
          <p:cNvPr id="58" name="Groupe 57"/>
          <p:cNvGrpSpPr/>
          <p:nvPr/>
        </p:nvGrpSpPr>
        <p:grpSpPr>
          <a:xfrm>
            <a:off x="1107701" y="2211887"/>
            <a:ext cx="9029237" cy="1279438"/>
            <a:chOff x="1159791" y="2460111"/>
            <a:chExt cx="9029237" cy="1279438"/>
          </a:xfrm>
        </p:grpSpPr>
        <p:grpSp>
          <p:nvGrpSpPr>
            <p:cNvPr id="51" name="Groupe 50"/>
            <p:cNvGrpSpPr/>
            <p:nvPr/>
          </p:nvGrpSpPr>
          <p:grpSpPr>
            <a:xfrm>
              <a:off x="1159791" y="2460111"/>
              <a:ext cx="9029237" cy="1239199"/>
              <a:chOff x="1159791" y="2460111"/>
              <a:chExt cx="9029237" cy="1239199"/>
            </a:xfrm>
          </p:grpSpPr>
          <p:grpSp>
            <p:nvGrpSpPr>
              <p:cNvPr id="18" name="Groupe 17"/>
              <p:cNvGrpSpPr/>
              <p:nvPr/>
            </p:nvGrpSpPr>
            <p:grpSpPr>
              <a:xfrm>
                <a:off x="1159791" y="2460111"/>
                <a:ext cx="3291840" cy="1081217"/>
                <a:chOff x="1564739" y="5074961"/>
                <a:chExt cx="3291840" cy="1081217"/>
              </a:xfrm>
            </p:grpSpPr>
            <p:grpSp>
              <p:nvGrpSpPr>
                <p:cNvPr id="15" name="Groupe 14"/>
                <p:cNvGrpSpPr/>
                <p:nvPr/>
              </p:nvGrpSpPr>
              <p:grpSpPr>
                <a:xfrm>
                  <a:off x="1564739" y="5074961"/>
                  <a:ext cx="3291840" cy="1074562"/>
                  <a:chOff x="2122714" y="5055067"/>
                  <a:chExt cx="3291840" cy="1074562"/>
                </a:xfrm>
              </p:grpSpPr>
              <p:grpSp>
                <p:nvGrpSpPr>
                  <p:cNvPr id="12" name="Groupe 11"/>
                  <p:cNvGrpSpPr/>
                  <p:nvPr/>
                </p:nvGrpSpPr>
                <p:grpSpPr>
                  <a:xfrm>
                    <a:off x="2181497" y="5701399"/>
                    <a:ext cx="3148149" cy="428230"/>
                    <a:chOff x="1005840" y="2886892"/>
                    <a:chExt cx="3148149" cy="428230"/>
                  </a:xfrm>
                </p:grpSpPr>
                <p:cxnSp>
                  <p:nvCxnSpPr>
                    <p:cNvPr id="7" name="Connecteur droit 6"/>
                    <p:cNvCxnSpPr/>
                    <p:nvPr/>
                  </p:nvCxnSpPr>
                  <p:spPr>
                    <a:xfrm>
                      <a:off x="1005840" y="2886892"/>
                      <a:ext cx="3148149" cy="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" name="Connecteur droit 10"/>
                    <p:cNvCxnSpPr/>
                    <p:nvPr/>
                  </p:nvCxnSpPr>
                  <p:spPr>
                    <a:xfrm>
                      <a:off x="2592977" y="2886892"/>
                      <a:ext cx="0" cy="42823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" name="ZoneTexte 13"/>
                  <p:cNvSpPr txBox="1"/>
                  <p:nvPr/>
                </p:nvSpPr>
                <p:spPr>
                  <a:xfrm>
                    <a:off x="2122714" y="5055067"/>
                    <a:ext cx="329184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dirty="0" smtClean="0"/>
                      <a:t>109 </a:t>
                    </a:r>
                    <a:r>
                      <a:rPr lang="fr-FR" dirty="0" err="1" smtClean="0"/>
                      <a:t>Shareholders</a:t>
                    </a:r>
                    <a:r>
                      <a:rPr lang="fr-FR" dirty="0" smtClean="0"/>
                      <a:t> </a:t>
                    </a:r>
                    <a:r>
                      <a:rPr lang="fr-FR" dirty="0"/>
                      <a:t>– </a:t>
                    </a:r>
                    <a:r>
                      <a:rPr lang="fr-FR" dirty="0" err="1"/>
                      <a:t>Subscribed</a:t>
                    </a:r>
                    <a:r>
                      <a:rPr lang="fr-FR" dirty="0"/>
                      <a:t> </a:t>
                    </a:r>
                    <a:r>
                      <a:rPr lang="fr-FR" dirty="0" err="1"/>
                      <a:t>share</a:t>
                    </a:r>
                    <a:r>
                      <a:rPr lang="fr-FR" dirty="0"/>
                      <a:t> capital, </a:t>
                    </a:r>
                    <a:r>
                      <a:rPr lang="fr-FR" dirty="0" err="1"/>
                      <a:t>uncalled</a:t>
                    </a:r>
                    <a:endParaRPr lang="fr-FR" dirty="0"/>
                  </a:p>
                </p:txBody>
              </p:sp>
            </p:grpSp>
            <p:sp>
              <p:nvSpPr>
                <p:cNvPr id="16" name="ZoneTexte 15"/>
                <p:cNvSpPr txBox="1"/>
                <p:nvPr/>
              </p:nvSpPr>
              <p:spPr>
                <a:xfrm>
                  <a:off x="2103120" y="5786846"/>
                  <a:ext cx="5878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b="1" dirty="0" smtClean="0"/>
                    <a:t>X</a:t>
                  </a:r>
                  <a:endParaRPr lang="fr-FR" b="1" dirty="0"/>
                </a:p>
              </p:txBody>
            </p:sp>
            <p:sp>
              <p:nvSpPr>
                <p:cNvPr id="17" name="ZoneTexte 16"/>
                <p:cNvSpPr txBox="1"/>
                <p:nvPr/>
              </p:nvSpPr>
              <p:spPr>
                <a:xfrm>
                  <a:off x="3729908" y="5765720"/>
                  <a:ext cx="5225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>
                      <a:solidFill>
                        <a:schemeClr val="bg1">
                          <a:lumMod val="95000"/>
                        </a:schemeClr>
                      </a:solidFill>
                    </a:rPr>
                    <a:t>X</a:t>
                  </a:r>
                </a:p>
              </p:txBody>
            </p:sp>
          </p:grpSp>
          <p:grpSp>
            <p:nvGrpSpPr>
              <p:cNvPr id="19" name="Groupe 18"/>
              <p:cNvGrpSpPr/>
              <p:nvPr/>
            </p:nvGrpSpPr>
            <p:grpSpPr>
              <a:xfrm>
                <a:off x="6897188" y="2460111"/>
                <a:ext cx="3291840" cy="1081217"/>
                <a:chOff x="1564739" y="5074961"/>
                <a:chExt cx="3291840" cy="1081217"/>
              </a:xfrm>
            </p:grpSpPr>
            <p:grpSp>
              <p:nvGrpSpPr>
                <p:cNvPr id="20" name="Groupe 19"/>
                <p:cNvGrpSpPr/>
                <p:nvPr/>
              </p:nvGrpSpPr>
              <p:grpSpPr>
                <a:xfrm>
                  <a:off x="1564739" y="5074961"/>
                  <a:ext cx="3291840" cy="1074562"/>
                  <a:chOff x="2122714" y="5055067"/>
                  <a:chExt cx="3291840" cy="1074562"/>
                </a:xfrm>
              </p:grpSpPr>
              <p:grpSp>
                <p:nvGrpSpPr>
                  <p:cNvPr id="23" name="Groupe 22"/>
                  <p:cNvGrpSpPr/>
                  <p:nvPr/>
                </p:nvGrpSpPr>
                <p:grpSpPr>
                  <a:xfrm>
                    <a:off x="2181497" y="5701399"/>
                    <a:ext cx="3148149" cy="428230"/>
                    <a:chOff x="1005840" y="2886892"/>
                    <a:chExt cx="3148149" cy="428230"/>
                  </a:xfrm>
                </p:grpSpPr>
                <p:cxnSp>
                  <p:nvCxnSpPr>
                    <p:cNvPr id="25" name="Connecteur droit 24"/>
                    <p:cNvCxnSpPr/>
                    <p:nvPr/>
                  </p:nvCxnSpPr>
                  <p:spPr>
                    <a:xfrm>
                      <a:off x="1005840" y="2886892"/>
                      <a:ext cx="3148149" cy="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Connecteur droit 25"/>
                    <p:cNvCxnSpPr/>
                    <p:nvPr/>
                  </p:nvCxnSpPr>
                  <p:spPr>
                    <a:xfrm>
                      <a:off x="2592977" y="2886892"/>
                      <a:ext cx="0" cy="42823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4" name="ZoneTexte 23"/>
                  <p:cNvSpPr txBox="1"/>
                  <p:nvPr/>
                </p:nvSpPr>
                <p:spPr>
                  <a:xfrm>
                    <a:off x="2122714" y="5055067"/>
                    <a:ext cx="329184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dirty="0"/>
                      <a:t>1011 </a:t>
                    </a:r>
                    <a:r>
                      <a:rPr lang="fr-FR" dirty="0" err="1"/>
                      <a:t>Subscribed</a:t>
                    </a:r>
                    <a:r>
                      <a:rPr lang="fr-FR" dirty="0"/>
                      <a:t> </a:t>
                    </a:r>
                    <a:r>
                      <a:rPr lang="fr-FR" dirty="0" err="1"/>
                      <a:t>share</a:t>
                    </a:r>
                    <a:r>
                      <a:rPr lang="fr-FR" dirty="0"/>
                      <a:t> capital, </a:t>
                    </a:r>
                    <a:r>
                      <a:rPr lang="fr-FR" dirty="0" err="1"/>
                      <a:t>uncalled</a:t>
                    </a:r>
                    <a:endParaRPr lang="fr-FR" dirty="0"/>
                  </a:p>
                </p:txBody>
              </p:sp>
            </p:grpSp>
            <p:sp>
              <p:nvSpPr>
                <p:cNvPr id="21" name="ZoneTexte 20"/>
                <p:cNvSpPr txBox="1"/>
                <p:nvPr/>
              </p:nvSpPr>
              <p:spPr>
                <a:xfrm>
                  <a:off x="2103120" y="5786846"/>
                  <a:ext cx="5878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 smtClean="0">
                      <a:solidFill>
                        <a:schemeClr val="bg1">
                          <a:lumMod val="95000"/>
                        </a:schemeClr>
                      </a:solidFill>
                    </a:rPr>
                    <a:t>X</a:t>
                  </a:r>
                  <a:endParaRPr lang="fr-FR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22" name="ZoneTexte 21"/>
                <p:cNvSpPr txBox="1"/>
                <p:nvPr/>
              </p:nvSpPr>
              <p:spPr>
                <a:xfrm>
                  <a:off x="3729908" y="5765720"/>
                  <a:ext cx="5225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b="1" dirty="0"/>
                    <a:t>X</a:t>
                  </a:r>
                </a:p>
              </p:txBody>
            </p:sp>
          </p:grpSp>
          <p:grpSp>
            <p:nvGrpSpPr>
              <p:cNvPr id="50" name="Groupe 49"/>
              <p:cNvGrpSpPr/>
              <p:nvPr/>
            </p:nvGrpSpPr>
            <p:grpSpPr>
              <a:xfrm>
                <a:off x="1978556" y="3465693"/>
                <a:ext cx="7351127" cy="233617"/>
                <a:chOff x="1991619" y="3556643"/>
                <a:chExt cx="7351127" cy="233617"/>
              </a:xfrm>
            </p:grpSpPr>
            <p:cxnSp>
              <p:nvCxnSpPr>
                <p:cNvPr id="46" name="Connecteur droit avec flèche 45"/>
                <p:cNvCxnSpPr/>
                <p:nvPr/>
              </p:nvCxnSpPr>
              <p:spPr>
                <a:xfrm flipV="1">
                  <a:off x="1991619" y="3556643"/>
                  <a:ext cx="10269" cy="20084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avec flèche 46"/>
                <p:cNvCxnSpPr/>
                <p:nvPr/>
              </p:nvCxnSpPr>
              <p:spPr>
                <a:xfrm flipV="1">
                  <a:off x="9333411" y="3559968"/>
                  <a:ext cx="9335" cy="20084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/>
                <p:cNvCxnSpPr/>
                <p:nvPr/>
              </p:nvCxnSpPr>
              <p:spPr>
                <a:xfrm>
                  <a:off x="1992086" y="3790260"/>
                  <a:ext cx="7345368" cy="0"/>
                </a:xfrm>
                <a:prstGeom prst="line">
                  <a:avLst/>
                </a:prstGeom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7" name="ZoneTexte 56"/>
            <p:cNvSpPr txBox="1"/>
            <p:nvPr/>
          </p:nvSpPr>
          <p:spPr>
            <a:xfrm>
              <a:off x="4036423" y="3370217"/>
              <a:ext cx="3017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 smtClean="0"/>
                <a:t>Uncalled</a:t>
              </a:r>
              <a:r>
                <a:rPr lang="fr-FR" dirty="0" smtClean="0"/>
                <a:t> </a:t>
              </a:r>
              <a:r>
                <a:rPr lang="fr-FR" dirty="0" err="1" smtClean="0"/>
                <a:t>amount</a:t>
              </a:r>
              <a:endParaRPr lang="fr-FR" dirty="0"/>
            </a:p>
          </p:txBody>
        </p:sp>
      </p:grpSp>
      <p:grpSp>
        <p:nvGrpSpPr>
          <p:cNvPr id="147" name="Groupe 146"/>
          <p:cNvGrpSpPr/>
          <p:nvPr/>
        </p:nvGrpSpPr>
        <p:grpSpPr>
          <a:xfrm>
            <a:off x="1098323" y="2171856"/>
            <a:ext cx="9122426" cy="2826184"/>
            <a:chOff x="1447700" y="257944"/>
            <a:chExt cx="9122426" cy="2826184"/>
          </a:xfrm>
        </p:grpSpPr>
        <p:grpSp>
          <p:nvGrpSpPr>
            <p:cNvPr id="143" name="Groupe 142"/>
            <p:cNvGrpSpPr/>
            <p:nvPr/>
          </p:nvGrpSpPr>
          <p:grpSpPr>
            <a:xfrm>
              <a:off x="1447700" y="257944"/>
              <a:ext cx="9122426" cy="2826184"/>
              <a:chOff x="1159791" y="2413445"/>
              <a:chExt cx="9122426" cy="2826184"/>
            </a:xfrm>
          </p:grpSpPr>
          <p:grpSp>
            <p:nvGrpSpPr>
              <p:cNvPr id="135" name="Groupe 134"/>
              <p:cNvGrpSpPr/>
              <p:nvPr/>
            </p:nvGrpSpPr>
            <p:grpSpPr>
              <a:xfrm>
                <a:off x="1159791" y="2413445"/>
                <a:ext cx="9122426" cy="2607679"/>
                <a:chOff x="1159791" y="2413445"/>
                <a:chExt cx="9122426" cy="2607679"/>
              </a:xfrm>
            </p:grpSpPr>
            <p:grpSp>
              <p:nvGrpSpPr>
                <p:cNvPr id="62" name="Groupe 61"/>
                <p:cNvGrpSpPr/>
                <p:nvPr/>
              </p:nvGrpSpPr>
              <p:grpSpPr>
                <a:xfrm>
                  <a:off x="1159791" y="2413445"/>
                  <a:ext cx="9122426" cy="1318948"/>
                  <a:chOff x="1159791" y="2420601"/>
                  <a:chExt cx="9122426" cy="1318948"/>
                </a:xfrm>
              </p:grpSpPr>
              <p:grpSp>
                <p:nvGrpSpPr>
                  <p:cNvPr id="63" name="Groupe 62"/>
                  <p:cNvGrpSpPr/>
                  <p:nvPr/>
                </p:nvGrpSpPr>
                <p:grpSpPr>
                  <a:xfrm>
                    <a:off x="1159791" y="2420601"/>
                    <a:ext cx="9122426" cy="1278709"/>
                    <a:chOff x="1159791" y="2420601"/>
                    <a:chExt cx="9122426" cy="1278709"/>
                  </a:xfrm>
                </p:grpSpPr>
                <p:grpSp>
                  <p:nvGrpSpPr>
                    <p:cNvPr id="65" name="Groupe 64"/>
                    <p:cNvGrpSpPr/>
                    <p:nvPr/>
                  </p:nvGrpSpPr>
                  <p:grpSpPr>
                    <a:xfrm>
                      <a:off x="1159791" y="2460111"/>
                      <a:ext cx="3291840" cy="1081217"/>
                      <a:chOff x="1564739" y="5074961"/>
                      <a:chExt cx="3291840" cy="1081217"/>
                    </a:xfrm>
                  </p:grpSpPr>
                  <p:grpSp>
                    <p:nvGrpSpPr>
                      <p:cNvPr id="78" name="Groupe 77"/>
                      <p:cNvGrpSpPr/>
                      <p:nvPr/>
                    </p:nvGrpSpPr>
                    <p:grpSpPr>
                      <a:xfrm>
                        <a:off x="1564739" y="5074961"/>
                        <a:ext cx="3291840" cy="1074562"/>
                        <a:chOff x="2122714" y="5055067"/>
                        <a:chExt cx="3291840" cy="1074562"/>
                      </a:xfrm>
                    </p:grpSpPr>
                    <p:grpSp>
                      <p:nvGrpSpPr>
                        <p:cNvPr id="81" name="Groupe 80"/>
                        <p:cNvGrpSpPr/>
                        <p:nvPr/>
                      </p:nvGrpSpPr>
                      <p:grpSpPr>
                        <a:xfrm>
                          <a:off x="2181497" y="5701399"/>
                          <a:ext cx="3148149" cy="428230"/>
                          <a:chOff x="1005840" y="2886892"/>
                          <a:chExt cx="3148149" cy="428230"/>
                        </a:xfrm>
                      </p:grpSpPr>
                      <p:cxnSp>
                        <p:nvCxnSpPr>
                          <p:cNvPr id="83" name="Connecteur droit 82"/>
                          <p:cNvCxnSpPr/>
                          <p:nvPr/>
                        </p:nvCxnSpPr>
                        <p:spPr>
                          <a:xfrm>
                            <a:off x="1005840" y="2886892"/>
                            <a:ext cx="3148149" cy="0"/>
                          </a:xfrm>
                          <a:prstGeom prst="line">
                            <a:avLst/>
                          </a:prstGeom>
                        </p:spPr>
                        <p:style>
                          <a:lnRef idx="3">
                            <a:schemeClr val="dk1"/>
                          </a:lnRef>
                          <a:fillRef idx="0">
                            <a:schemeClr val="dk1"/>
                          </a:fillRef>
                          <a:effectRef idx="2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84" name="Connecteur droit 83"/>
                          <p:cNvCxnSpPr/>
                          <p:nvPr/>
                        </p:nvCxnSpPr>
                        <p:spPr>
                          <a:xfrm>
                            <a:off x="2592977" y="2886892"/>
                            <a:ext cx="0" cy="428230"/>
                          </a:xfrm>
                          <a:prstGeom prst="line">
                            <a:avLst/>
                          </a:prstGeom>
                        </p:spPr>
                        <p:style>
                          <a:lnRef idx="3">
                            <a:schemeClr val="dk1"/>
                          </a:lnRef>
                          <a:fillRef idx="0">
                            <a:schemeClr val="dk1"/>
                          </a:fillRef>
                          <a:effectRef idx="2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82" name="ZoneTexte 81"/>
                        <p:cNvSpPr txBox="1"/>
                        <p:nvPr/>
                      </p:nvSpPr>
                      <p:spPr>
                        <a:xfrm>
                          <a:off x="2122714" y="5055067"/>
                          <a:ext cx="329184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dirty="0" smtClean="0"/>
                            <a:t>5 </a:t>
                          </a:r>
                          <a:r>
                            <a:rPr lang="fr-FR" dirty="0" err="1" smtClean="0"/>
                            <a:t>Treasury</a:t>
                          </a:r>
                          <a:endParaRPr lang="fr-FR" dirty="0"/>
                        </a:p>
                      </p:txBody>
                    </p:sp>
                  </p:grpSp>
                  <p:sp>
                    <p:nvSpPr>
                      <p:cNvPr id="79" name="ZoneTexte 78"/>
                      <p:cNvSpPr txBox="1"/>
                      <p:nvPr/>
                    </p:nvSpPr>
                    <p:spPr>
                      <a:xfrm>
                        <a:off x="2103120" y="5786846"/>
                        <a:ext cx="58782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b="1" dirty="0" smtClean="0"/>
                          <a:t>X</a:t>
                        </a:r>
                        <a:endParaRPr lang="fr-FR" b="1" dirty="0"/>
                      </a:p>
                    </p:txBody>
                  </p:sp>
                  <p:sp>
                    <p:nvSpPr>
                      <p:cNvPr id="80" name="ZoneTexte 79"/>
                      <p:cNvSpPr txBox="1"/>
                      <p:nvPr/>
                    </p:nvSpPr>
                    <p:spPr>
                      <a:xfrm>
                        <a:off x="3729908" y="5765720"/>
                        <a:ext cx="52251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dirty="0">
                            <a:solidFill>
                              <a:schemeClr val="bg1">
                                <a:lumMod val="95000"/>
                              </a:schemeClr>
                            </a:solidFill>
                          </a:rPr>
                          <a:t>X</a:t>
                        </a:r>
                      </a:p>
                    </p:txBody>
                  </p:sp>
                </p:grpSp>
                <p:grpSp>
                  <p:nvGrpSpPr>
                    <p:cNvPr id="66" name="Groupe 65"/>
                    <p:cNvGrpSpPr/>
                    <p:nvPr/>
                  </p:nvGrpSpPr>
                  <p:grpSpPr>
                    <a:xfrm>
                      <a:off x="6803998" y="2420601"/>
                      <a:ext cx="3478219" cy="1120727"/>
                      <a:chOff x="1471549" y="5035451"/>
                      <a:chExt cx="3478219" cy="1120727"/>
                    </a:xfrm>
                  </p:grpSpPr>
                  <p:grpSp>
                    <p:nvGrpSpPr>
                      <p:cNvPr id="71" name="Groupe 70"/>
                      <p:cNvGrpSpPr/>
                      <p:nvPr/>
                    </p:nvGrpSpPr>
                    <p:grpSpPr>
                      <a:xfrm>
                        <a:off x="1471549" y="5035451"/>
                        <a:ext cx="3478219" cy="1114072"/>
                        <a:chOff x="2029524" y="5015557"/>
                        <a:chExt cx="3478219" cy="1114072"/>
                      </a:xfrm>
                    </p:grpSpPr>
                    <p:grpSp>
                      <p:nvGrpSpPr>
                        <p:cNvPr id="74" name="Groupe 73"/>
                        <p:cNvGrpSpPr/>
                        <p:nvPr/>
                      </p:nvGrpSpPr>
                      <p:grpSpPr>
                        <a:xfrm>
                          <a:off x="2181497" y="5701399"/>
                          <a:ext cx="3148149" cy="428230"/>
                          <a:chOff x="1005840" y="2886892"/>
                          <a:chExt cx="3148149" cy="428230"/>
                        </a:xfrm>
                      </p:grpSpPr>
                      <p:cxnSp>
                        <p:nvCxnSpPr>
                          <p:cNvPr id="76" name="Connecteur droit 75"/>
                          <p:cNvCxnSpPr/>
                          <p:nvPr/>
                        </p:nvCxnSpPr>
                        <p:spPr>
                          <a:xfrm>
                            <a:off x="1005840" y="2886892"/>
                            <a:ext cx="3148149" cy="0"/>
                          </a:xfrm>
                          <a:prstGeom prst="line">
                            <a:avLst/>
                          </a:prstGeom>
                        </p:spPr>
                        <p:style>
                          <a:lnRef idx="3">
                            <a:schemeClr val="dk1"/>
                          </a:lnRef>
                          <a:fillRef idx="0">
                            <a:schemeClr val="dk1"/>
                          </a:fillRef>
                          <a:effectRef idx="2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77" name="Connecteur droit 76"/>
                          <p:cNvCxnSpPr/>
                          <p:nvPr/>
                        </p:nvCxnSpPr>
                        <p:spPr>
                          <a:xfrm>
                            <a:off x="2592977" y="2886892"/>
                            <a:ext cx="0" cy="428230"/>
                          </a:xfrm>
                          <a:prstGeom prst="line">
                            <a:avLst/>
                          </a:prstGeom>
                        </p:spPr>
                        <p:style>
                          <a:lnRef idx="3">
                            <a:schemeClr val="dk1"/>
                          </a:lnRef>
                          <a:fillRef idx="0">
                            <a:schemeClr val="dk1"/>
                          </a:fillRef>
                          <a:effectRef idx="2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75" name="ZoneTexte 74"/>
                        <p:cNvSpPr txBox="1"/>
                        <p:nvPr/>
                      </p:nvSpPr>
                      <p:spPr>
                        <a:xfrm>
                          <a:off x="2029524" y="5015557"/>
                          <a:ext cx="3478219" cy="64633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dirty="0"/>
                            <a:t>4562   </a:t>
                          </a:r>
                          <a:r>
                            <a:rPr lang="fr-FR" dirty="0" err="1"/>
                            <a:t>Shareholders</a:t>
                          </a:r>
                          <a:r>
                            <a:rPr lang="fr-FR" dirty="0"/>
                            <a:t> –  </a:t>
                          </a:r>
                          <a:r>
                            <a:rPr lang="fr-FR" dirty="0" err="1"/>
                            <a:t>Subscribed</a:t>
                          </a:r>
                          <a:r>
                            <a:rPr lang="fr-FR" dirty="0"/>
                            <a:t> </a:t>
                          </a:r>
                          <a:r>
                            <a:rPr lang="fr-FR" dirty="0" err="1"/>
                            <a:t>share</a:t>
                          </a:r>
                          <a:r>
                            <a:rPr lang="fr-FR" dirty="0"/>
                            <a:t> capital and </a:t>
                          </a:r>
                          <a:r>
                            <a:rPr lang="fr-FR" dirty="0" err="1"/>
                            <a:t>called</a:t>
                          </a:r>
                          <a:r>
                            <a:rPr lang="fr-FR" dirty="0"/>
                            <a:t>, </a:t>
                          </a:r>
                          <a:r>
                            <a:rPr lang="fr-FR" dirty="0" err="1"/>
                            <a:t>unpaid</a:t>
                          </a:r>
                          <a:endParaRPr lang="fr-FR" dirty="0"/>
                        </a:p>
                      </p:txBody>
                    </p:sp>
                  </p:grpSp>
                  <p:sp>
                    <p:nvSpPr>
                      <p:cNvPr id="72" name="ZoneTexte 71"/>
                      <p:cNvSpPr txBox="1"/>
                      <p:nvPr/>
                    </p:nvSpPr>
                    <p:spPr>
                      <a:xfrm>
                        <a:off x="2103120" y="5786846"/>
                        <a:ext cx="58782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dirty="0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</a:rPr>
                          <a:t>X</a:t>
                        </a:r>
                        <a:endParaRPr lang="fr-FR" dirty="0">
                          <a:solidFill>
                            <a:schemeClr val="bg1">
                              <a:lumMod val="9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73" name="ZoneTexte 72"/>
                      <p:cNvSpPr txBox="1"/>
                      <p:nvPr/>
                    </p:nvSpPr>
                    <p:spPr>
                      <a:xfrm>
                        <a:off x="3729908" y="5765720"/>
                        <a:ext cx="52251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b="1" dirty="0"/>
                          <a:t>X</a:t>
                        </a:r>
                      </a:p>
                    </p:txBody>
                  </p:sp>
                </p:grpSp>
                <p:grpSp>
                  <p:nvGrpSpPr>
                    <p:cNvPr id="67" name="Groupe 66"/>
                    <p:cNvGrpSpPr/>
                    <p:nvPr/>
                  </p:nvGrpSpPr>
                  <p:grpSpPr>
                    <a:xfrm>
                      <a:off x="1978556" y="3465693"/>
                      <a:ext cx="7351127" cy="233617"/>
                      <a:chOff x="1991619" y="3556643"/>
                      <a:chExt cx="7351127" cy="233617"/>
                    </a:xfrm>
                  </p:grpSpPr>
                  <p:cxnSp>
                    <p:nvCxnSpPr>
                      <p:cNvPr id="68" name="Connecteur droit avec flèche 67"/>
                      <p:cNvCxnSpPr/>
                      <p:nvPr/>
                    </p:nvCxnSpPr>
                    <p:spPr>
                      <a:xfrm flipV="1">
                        <a:off x="1991619" y="3556643"/>
                        <a:ext cx="10269" cy="200841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3">
                        <a:schemeClr val="accent3"/>
                      </a:lnRef>
                      <a:fillRef idx="0">
                        <a:schemeClr val="accent3"/>
                      </a:fillRef>
                      <a:effectRef idx="2">
                        <a:schemeClr val="accent3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9" name="Connecteur droit avec flèche 68"/>
                      <p:cNvCxnSpPr/>
                      <p:nvPr/>
                    </p:nvCxnSpPr>
                    <p:spPr>
                      <a:xfrm flipV="1">
                        <a:off x="9333411" y="3559968"/>
                        <a:ext cx="9335" cy="200841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3">
                        <a:schemeClr val="accent3"/>
                      </a:lnRef>
                      <a:fillRef idx="0">
                        <a:schemeClr val="accent3"/>
                      </a:fillRef>
                      <a:effectRef idx="2">
                        <a:schemeClr val="accent3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" name="Connecteur droit 69"/>
                      <p:cNvCxnSpPr/>
                      <p:nvPr/>
                    </p:nvCxnSpPr>
                    <p:spPr>
                      <a:xfrm>
                        <a:off x="1992086" y="3790260"/>
                        <a:ext cx="7345368" cy="0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accent3"/>
                      </a:lnRef>
                      <a:fillRef idx="0">
                        <a:schemeClr val="accent3"/>
                      </a:fillRef>
                      <a:effectRef idx="2">
                        <a:schemeClr val="accent3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64" name="ZoneTexte 63"/>
                  <p:cNvSpPr txBox="1"/>
                  <p:nvPr/>
                </p:nvSpPr>
                <p:spPr>
                  <a:xfrm>
                    <a:off x="4036423" y="3370217"/>
                    <a:ext cx="301752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dirty="0" err="1" smtClean="0"/>
                      <a:t>Called</a:t>
                    </a:r>
                    <a:r>
                      <a:rPr lang="fr-FR" dirty="0" smtClean="0"/>
                      <a:t> </a:t>
                    </a:r>
                    <a:r>
                      <a:rPr lang="fr-FR" dirty="0" err="1" smtClean="0"/>
                      <a:t>amount</a:t>
                    </a:r>
                    <a:r>
                      <a:rPr lang="fr-FR" dirty="0" smtClean="0"/>
                      <a:t>, </a:t>
                    </a:r>
                    <a:r>
                      <a:rPr lang="fr-FR" dirty="0" err="1" smtClean="0"/>
                      <a:t>paid</a:t>
                    </a:r>
                    <a:r>
                      <a:rPr lang="fr-FR" dirty="0" smtClean="0"/>
                      <a:t> </a:t>
                    </a:r>
                    <a:endParaRPr lang="fr-FR" dirty="0"/>
                  </a:p>
                </p:txBody>
              </p:sp>
            </p:grpSp>
            <p:grpSp>
              <p:nvGrpSpPr>
                <p:cNvPr id="134" name="Groupe 133"/>
                <p:cNvGrpSpPr/>
                <p:nvPr/>
              </p:nvGrpSpPr>
              <p:grpSpPr>
                <a:xfrm>
                  <a:off x="6806444" y="3946562"/>
                  <a:ext cx="3447201" cy="1074562"/>
                  <a:chOff x="7408158" y="654375"/>
                  <a:chExt cx="3447201" cy="1074562"/>
                </a:xfrm>
              </p:grpSpPr>
              <p:grpSp>
                <p:nvGrpSpPr>
                  <p:cNvPr id="120" name="Groupe 119"/>
                  <p:cNvGrpSpPr/>
                  <p:nvPr/>
                </p:nvGrpSpPr>
                <p:grpSpPr>
                  <a:xfrm>
                    <a:off x="7408158" y="654375"/>
                    <a:ext cx="3447201" cy="1074562"/>
                    <a:chOff x="2122714" y="5055067"/>
                    <a:chExt cx="3291840" cy="1074562"/>
                  </a:xfrm>
                </p:grpSpPr>
                <p:grpSp>
                  <p:nvGrpSpPr>
                    <p:cNvPr id="123" name="Groupe 122"/>
                    <p:cNvGrpSpPr/>
                    <p:nvPr/>
                  </p:nvGrpSpPr>
                  <p:grpSpPr>
                    <a:xfrm>
                      <a:off x="2181497" y="5701399"/>
                      <a:ext cx="3148149" cy="428230"/>
                      <a:chOff x="1005840" y="2886892"/>
                      <a:chExt cx="3148149" cy="428230"/>
                    </a:xfrm>
                  </p:grpSpPr>
                  <p:cxnSp>
                    <p:nvCxnSpPr>
                      <p:cNvPr id="125" name="Connecteur droit 124"/>
                      <p:cNvCxnSpPr/>
                      <p:nvPr/>
                    </p:nvCxnSpPr>
                    <p:spPr>
                      <a:xfrm>
                        <a:off x="1005840" y="2886892"/>
                        <a:ext cx="3148149" cy="0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6" name="Connecteur droit 125"/>
                      <p:cNvCxnSpPr/>
                      <p:nvPr/>
                    </p:nvCxnSpPr>
                    <p:spPr>
                      <a:xfrm>
                        <a:off x="2592977" y="2886892"/>
                        <a:ext cx="0" cy="428230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24" name="ZoneTexte 123"/>
                    <p:cNvSpPr txBox="1"/>
                    <p:nvPr/>
                  </p:nvSpPr>
                  <p:spPr>
                    <a:xfrm>
                      <a:off x="2122714" y="5055067"/>
                      <a:ext cx="3291840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dirty="0"/>
                        <a:t>4564 </a:t>
                      </a:r>
                      <a:r>
                        <a:rPr lang="fr-FR" dirty="0" err="1"/>
                        <a:t>Shareholders</a:t>
                      </a:r>
                      <a:r>
                        <a:rPr lang="fr-FR" dirty="0"/>
                        <a:t> – Advanced </a:t>
                      </a:r>
                      <a:r>
                        <a:rPr lang="fr-FR" dirty="0" err="1"/>
                        <a:t>Payment</a:t>
                      </a:r>
                      <a:endParaRPr lang="fr-FR" dirty="0"/>
                    </a:p>
                  </p:txBody>
                </p:sp>
              </p:grpSp>
              <p:sp>
                <p:nvSpPr>
                  <p:cNvPr id="122" name="ZoneTexte 121"/>
                  <p:cNvSpPr txBox="1"/>
                  <p:nvPr/>
                </p:nvSpPr>
                <p:spPr>
                  <a:xfrm>
                    <a:off x="9691254" y="1332927"/>
                    <a:ext cx="54717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b="1" dirty="0"/>
                      <a:t>X</a:t>
                    </a:r>
                  </a:p>
                </p:txBody>
              </p:sp>
            </p:grpSp>
          </p:grpSp>
          <p:grpSp>
            <p:nvGrpSpPr>
              <p:cNvPr id="142" name="Groupe 141"/>
              <p:cNvGrpSpPr/>
              <p:nvPr/>
            </p:nvGrpSpPr>
            <p:grpSpPr>
              <a:xfrm>
                <a:off x="1975295" y="3451479"/>
                <a:ext cx="7382985" cy="1788150"/>
                <a:chOff x="1975295" y="3451479"/>
                <a:chExt cx="7382985" cy="1788150"/>
              </a:xfrm>
            </p:grpSpPr>
            <p:cxnSp>
              <p:nvCxnSpPr>
                <p:cNvPr id="137" name="Connecteur droit avec flèche 136"/>
                <p:cNvCxnSpPr/>
                <p:nvPr/>
              </p:nvCxnSpPr>
              <p:spPr>
                <a:xfrm flipV="1">
                  <a:off x="1978556" y="3451479"/>
                  <a:ext cx="0" cy="178815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Connecteur droit avec flèche 138"/>
                <p:cNvCxnSpPr>
                  <a:endCxn id="38" idx="2"/>
                </p:cNvCxnSpPr>
                <p:nvPr/>
              </p:nvCxnSpPr>
              <p:spPr>
                <a:xfrm flipH="1" flipV="1">
                  <a:off x="9353559" y="5000204"/>
                  <a:ext cx="4721" cy="1944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Connecteur droit 140"/>
                <p:cNvCxnSpPr/>
                <p:nvPr/>
              </p:nvCxnSpPr>
              <p:spPr>
                <a:xfrm flipV="1">
                  <a:off x="1975295" y="5212364"/>
                  <a:ext cx="7354388" cy="7638"/>
                </a:xfrm>
                <a:prstGeom prst="line">
                  <a:avLst/>
                </a:prstGeom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4" name="ZoneTexte 143"/>
            <p:cNvSpPr txBox="1"/>
            <p:nvPr/>
          </p:nvSpPr>
          <p:spPr>
            <a:xfrm>
              <a:off x="4345822" y="2665125"/>
              <a:ext cx="29466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rgbClr val="C00000"/>
                  </a:solidFill>
                </a:rPr>
                <a:t>ADVANCED PAYMENT</a:t>
              </a:r>
              <a:endParaRPr lang="fr-FR" dirty="0">
                <a:solidFill>
                  <a:srgbClr val="C00000"/>
                </a:solidFill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78938" y="110381"/>
            <a:ext cx="10364451" cy="1410789"/>
          </a:xfrm>
        </p:spPr>
        <p:txBody>
          <a:bodyPr>
            <a:normAutofit/>
          </a:bodyPr>
          <a:lstStyle/>
          <a:p>
            <a:r>
              <a:rPr lang="fr-FR" sz="2800" b="1" dirty="0" smtClean="0"/>
              <a:t>How to Record an </a:t>
            </a:r>
            <a:r>
              <a:rPr lang="fr-FR" sz="2800" b="1" dirty="0" err="1" smtClean="0"/>
              <a:t>advanced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payment</a:t>
            </a:r>
            <a:r>
              <a:rPr lang="fr-FR" sz="2800" b="1" dirty="0" smtClean="0"/>
              <a:t>?</a:t>
            </a:r>
            <a:endParaRPr lang="fr-FR" sz="2800" b="1" dirty="0"/>
          </a:p>
        </p:txBody>
      </p:sp>
      <p:sp>
        <p:nvSpPr>
          <p:cNvPr id="4" name="Flèche droite 3"/>
          <p:cNvSpPr/>
          <p:nvPr/>
        </p:nvSpPr>
        <p:spPr>
          <a:xfrm>
            <a:off x="7380514" y="3493975"/>
            <a:ext cx="849085" cy="339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7396380" y="4416723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>
                    <a:lumMod val="95000"/>
                  </a:schemeClr>
                </a:solidFill>
              </a:rPr>
              <a:t>X</a:t>
            </a: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1718437" y="1775104"/>
            <a:ext cx="11155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2.  </a:t>
            </a:r>
            <a:r>
              <a:rPr lang="fr-FR" sz="2400" dirty="0" err="1" smtClean="0"/>
              <a:t>After</a:t>
            </a:r>
            <a:r>
              <a:rPr lang="fr-FR" sz="2400" dirty="0" smtClean="0"/>
              <a:t> </a:t>
            </a:r>
            <a:r>
              <a:rPr lang="fr-FR" sz="2400" dirty="0" smtClean="0">
                <a:solidFill>
                  <a:srgbClr val="C00000"/>
                </a:solidFill>
              </a:rPr>
              <a:t>the release of the </a:t>
            </a:r>
            <a:r>
              <a:rPr lang="fr-FR" sz="2400" dirty="0" err="1" smtClean="0">
                <a:solidFill>
                  <a:srgbClr val="C00000"/>
                </a:solidFill>
              </a:rPr>
              <a:t>called</a:t>
            </a:r>
            <a:r>
              <a:rPr lang="fr-FR" sz="2400" dirty="0" smtClean="0">
                <a:solidFill>
                  <a:srgbClr val="C00000"/>
                </a:solidFill>
              </a:rPr>
              <a:t> </a:t>
            </a:r>
            <a:r>
              <a:rPr lang="fr-FR" sz="2400" dirty="0" err="1" smtClean="0">
                <a:solidFill>
                  <a:srgbClr val="C00000"/>
                </a:solidFill>
              </a:rPr>
              <a:t>amount</a:t>
            </a:r>
            <a:r>
              <a:rPr lang="fr-FR" sz="2400" dirty="0" smtClean="0">
                <a:solidFill>
                  <a:srgbClr val="C00000"/>
                </a:solidFill>
              </a:rPr>
              <a:t> and the Advanced </a:t>
            </a:r>
            <a:r>
              <a:rPr lang="fr-FR" sz="2400" dirty="0" err="1" smtClean="0">
                <a:solidFill>
                  <a:srgbClr val="C00000"/>
                </a:solidFill>
              </a:rPr>
              <a:t>Payment</a:t>
            </a:r>
            <a:r>
              <a:rPr lang="fr-FR" sz="2400" dirty="0" smtClean="0">
                <a:solidFill>
                  <a:srgbClr val="C00000"/>
                </a:solidFill>
              </a:rPr>
              <a:t> </a:t>
            </a:r>
            <a:r>
              <a:rPr lang="fr-FR" dirty="0" smtClean="0"/>
              <a:t>:</a:t>
            </a:r>
            <a:endParaRPr lang="fr-FR" dirty="0"/>
          </a:p>
        </p:txBody>
      </p:sp>
      <p:grpSp>
        <p:nvGrpSpPr>
          <p:cNvPr id="85" name="Groupe 84"/>
          <p:cNvGrpSpPr/>
          <p:nvPr/>
        </p:nvGrpSpPr>
        <p:grpSpPr>
          <a:xfrm>
            <a:off x="1199675" y="5137810"/>
            <a:ext cx="9029237" cy="1280554"/>
            <a:chOff x="1159791" y="3953032"/>
            <a:chExt cx="9029237" cy="1280554"/>
          </a:xfrm>
        </p:grpSpPr>
        <p:grpSp>
          <p:nvGrpSpPr>
            <p:cNvPr id="86" name="Groupe 85"/>
            <p:cNvGrpSpPr/>
            <p:nvPr/>
          </p:nvGrpSpPr>
          <p:grpSpPr>
            <a:xfrm>
              <a:off x="1159791" y="3953032"/>
              <a:ext cx="9029237" cy="1260357"/>
              <a:chOff x="1159791" y="3953032"/>
              <a:chExt cx="9029237" cy="1260357"/>
            </a:xfrm>
          </p:grpSpPr>
          <p:grpSp>
            <p:nvGrpSpPr>
              <p:cNvPr id="88" name="Groupe 87"/>
              <p:cNvGrpSpPr/>
              <p:nvPr/>
            </p:nvGrpSpPr>
            <p:grpSpPr>
              <a:xfrm>
                <a:off x="1159791" y="3959558"/>
                <a:ext cx="3291840" cy="1081217"/>
                <a:chOff x="1564739" y="5074961"/>
                <a:chExt cx="3291840" cy="1081217"/>
              </a:xfrm>
            </p:grpSpPr>
            <p:grpSp>
              <p:nvGrpSpPr>
                <p:cNvPr id="101" name="Groupe 100"/>
                <p:cNvGrpSpPr/>
                <p:nvPr/>
              </p:nvGrpSpPr>
              <p:grpSpPr>
                <a:xfrm>
                  <a:off x="1564739" y="5074961"/>
                  <a:ext cx="3291840" cy="1074562"/>
                  <a:chOff x="2122714" y="5055067"/>
                  <a:chExt cx="3291840" cy="1074562"/>
                </a:xfrm>
              </p:grpSpPr>
              <p:grpSp>
                <p:nvGrpSpPr>
                  <p:cNvPr id="104" name="Groupe 103"/>
                  <p:cNvGrpSpPr/>
                  <p:nvPr/>
                </p:nvGrpSpPr>
                <p:grpSpPr>
                  <a:xfrm>
                    <a:off x="2181497" y="5701399"/>
                    <a:ext cx="3148149" cy="428230"/>
                    <a:chOff x="1005840" y="2886892"/>
                    <a:chExt cx="3148149" cy="428230"/>
                  </a:xfrm>
                </p:grpSpPr>
                <p:cxnSp>
                  <p:nvCxnSpPr>
                    <p:cNvPr id="106" name="Connecteur droit 105"/>
                    <p:cNvCxnSpPr/>
                    <p:nvPr/>
                  </p:nvCxnSpPr>
                  <p:spPr>
                    <a:xfrm>
                      <a:off x="1005840" y="2886892"/>
                      <a:ext cx="3148149" cy="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7" name="Connecteur droit 106"/>
                    <p:cNvCxnSpPr/>
                    <p:nvPr/>
                  </p:nvCxnSpPr>
                  <p:spPr>
                    <a:xfrm>
                      <a:off x="2592977" y="2886892"/>
                      <a:ext cx="0" cy="42823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5" name="ZoneTexte 104"/>
                  <p:cNvSpPr txBox="1"/>
                  <p:nvPr/>
                </p:nvSpPr>
                <p:spPr>
                  <a:xfrm>
                    <a:off x="2122714" y="5055067"/>
                    <a:ext cx="329184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dirty="0"/>
                      <a:t>1012   </a:t>
                    </a:r>
                    <a:r>
                      <a:rPr lang="fr-FR" dirty="0" err="1"/>
                      <a:t>Subscribed</a:t>
                    </a:r>
                    <a:r>
                      <a:rPr lang="fr-FR" dirty="0"/>
                      <a:t> </a:t>
                    </a:r>
                    <a:r>
                      <a:rPr lang="fr-FR" dirty="0" err="1"/>
                      <a:t>share</a:t>
                    </a:r>
                    <a:r>
                      <a:rPr lang="fr-FR" dirty="0"/>
                      <a:t> capital and </a:t>
                    </a:r>
                    <a:r>
                      <a:rPr lang="fr-FR" dirty="0" err="1"/>
                      <a:t>called</a:t>
                    </a:r>
                    <a:r>
                      <a:rPr lang="fr-FR" dirty="0"/>
                      <a:t>, </a:t>
                    </a:r>
                    <a:r>
                      <a:rPr lang="fr-FR" dirty="0" err="1"/>
                      <a:t>unpaid</a:t>
                    </a:r>
                    <a:endParaRPr lang="fr-FR" dirty="0"/>
                  </a:p>
                </p:txBody>
              </p:sp>
            </p:grpSp>
            <p:sp>
              <p:nvSpPr>
                <p:cNvPr id="102" name="ZoneTexte 101"/>
                <p:cNvSpPr txBox="1"/>
                <p:nvPr/>
              </p:nvSpPr>
              <p:spPr>
                <a:xfrm>
                  <a:off x="2103120" y="5786846"/>
                  <a:ext cx="5878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b="1" dirty="0" smtClean="0"/>
                    <a:t>X</a:t>
                  </a:r>
                  <a:endParaRPr lang="fr-FR" b="1" dirty="0"/>
                </a:p>
              </p:txBody>
            </p:sp>
            <p:sp>
              <p:nvSpPr>
                <p:cNvPr id="103" name="ZoneTexte 102"/>
                <p:cNvSpPr txBox="1"/>
                <p:nvPr/>
              </p:nvSpPr>
              <p:spPr>
                <a:xfrm>
                  <a:off x="3729908" y="5765720"/>
                  <a:ext cx="5225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>
                      <a:solidFill>
                        <a:schemeClr val="bg1">
                          <a:lumMod val="85000"/>
                        </a:schemeClr>
                      </a:solidFill>
                    </a:rPr>
                    <a:t>X</a:t>
                  </a:r>
                </a:p>
              </p:txBody>
            </p:sp>
          </p:grpSp>
          <p:grpSp>
            <p:nvGrpSpPr>
              <p:cNvPr id="89" name="Groupe 88"/>
              <p:cNvGrpSpPr/>
              <p:nvPr/>
            </p:nvGrpSpPr>
            <p:grpSpPr>
              <a:xfrm>
                <a:off x="6897188" y="3953032"/>
                <a:ext cx="3291840" cy="1081217"/>
                <a:chOff x="1564739" y="5074961"/>
                <a:chExt cx="3291840" cy="1081217"/>
              </a:xfrm>
            </p:grpSpPr>
            <p:sp>
              <p:nvSpPr>
                <p:cNvPr id="95" name="ZoneTexte 94"/>
                <p:cNvSpPr txBox="1"/>
                <p:nvPr/>
              </p:nvSpPr>
              <p:spPr>
                <a:xfrm>
                  <a:off x="2103120" y="5786846"/>
                  <a:ext cx="5878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fr-FR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grpSp>
              <p:nvGrpSpPr>
                <p:cNvPr id="94" name="Groupe 93"/>
                <p:cNvGrpSpPr/>
                <p:nvPr/>
              </p:nvGrpSpPr>
              <p:grpSpPr>
                <a:xfrm>
                  <a:off x="1564739" y="5074961"/>
                  <a:ext cx="3291840" cy="1074562"/>
                  <a:chOff x="2122714" y="5055067"/>
                  <a:chExt cx="3291840" cy="1074562"/>
                </a:xfrm>
              </p:grpSpPr>
              <p:grpSp>
                <p:nvGrpSpPr>
                  <p:cNvPr id="97" name="Groupe 96"/>
                  <p:cNvGrpSpPr/>
                  <p:nvPr/>
                </p:nvGrpSpPr>
                <p:grpSpPr>
                  <a:xfrm>
                    <a:off x="2181497" y="5701399"/>
                    <a:ext cx="3148149" cy="428230"/>
                    <a:chOff x="1005840" y="2886892"/>
                    <a:chExt cx="3148149" cy="428230"/>
                  </a:xfrm>
                </p:grpSpPr>
                <p:cxnSp>
                  <p:nvCxnSpPr>
                    <p:cNvPr id="99" name="Connecteur droit 98"/>
                    <p:cNvCxnSpPr/>
                    <p:nvPr/>
                  </p:nvCxnSpPr>
                  <p:spPr>
                    <a:xfrm>
                      <a:off x="1005840" y="2886892"/>
                      <a:ext cx="3148149" cy="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0" name="Connecteur droit 99"/>
                    <p:cNvCxnSpPr/>
                    <p:nvPr/>
                  </p:nvCxnSpPr>
                  <p:spPr>
                    <a:xfrm>
                      <a:off x="2592977" y="2886892"/>
                      <a:ext cx="0" cy="42823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98" name="ZoneTexte 97"/>
                  <p:cNvSpPr txBox="1"/>
                  <p:nvPr/>
                </p:nvSpPr>
                <p:spPr>
                  <a:xfrm>
                    <a:off x="2122714" y="5055067"/>
                    <a:ext cx="329184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dirty="0"/>
                      <a:t>1013   </a:t>
                    </a:r>
                    <a:r>
                      <a:rPr lang="fr-FR" dirty="0" err="1"/>
                      <a:t>Subscribed</a:t>
                    </a:r>
                    <a:r>
                      <a:rPr lang="fr-FR" dirty="0"/>
                      <a:t> </a:t>
                    </a:r>
                    <a:r>
                      <a:rPr lang="fr-FR" dirty="0" err="1"/>
                      <a:t>share</a:t>
                    </a:r>
                    <a:r>
                      <a:rPr lang="fr-FR" dirty="0"/>
                      <a:t> capital and </a:t>
                    </a:r>
                    <a:r>
                      <a:rPr lang="fr-FR" dirty="0" err="1"/>
                      <a:t>called</a:t>
                    </a:r>
                    <a:r>
                      <a:rPr lang="fr-FR" dirty="0"/>
                      <a:t>, </a:t>
                    </a:r>
                    <a:r>
                      <a:rPr lang="fr-FR" dirty="0" err="1"/>
                      <a:t>paid</a:t>
                    </a:r>
                    <a:endParaRPr lang="fr-FR" dirty="0"/>
                  </a:p>
                </p:txBody>
              </p:sp>
            </p:grpSp>
            <p:sp>
              <p:nvSpPr>
                <p:cNvPr id="96" name="ZoneTexte 95"/>
                <p:cNvSpPr txBox="1"/>
                <p:nvPr/>
              </p:nvSpPr>
              <p:spPr>
                <a:xfrm>
                  <a:off x="3729908" y="5765720"/>
                  <a:ext cx="5225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b="1" dirty="0"/>
                    <a:t>X</a:t>
                  </a:r>
                </a:p>
              </p:txBody>
            </p:sp>
          </p:grpSp>
          <p:grpSp>
            <p:nvGrpSpPr>
              <p:cNvPr id="90" name="Groupe 89"/>
              <p:cNvGrpSpPr/>
              <p:nvPr/>
            </p:nvGrpSpPr>
            <p:grpSpPr>
              <a:xfrm>
                <a:off x="1988358" y="4992835"/>
                <a:ext cx="7351127" cy="220554"/>
                <a:chOff x="1988358" y="4992835"/>
                <a:chExt cx="7351127" cy="220554"/>
              </a:xfrm>
            </p:grpSpPr>
            <p:cxnSp>
              <p:nvCxnSpPr>
                <p:cNvPr id="91" name="Connecteur droit avec flèche 90"/>
                <p:cNvCxnSpPr/>
                <p:nvPr/>
              </p:nvCxnSpPr>
              <p:spPr>
                <a:xfrm flipV="1">
                  <a:off x="1988358" y="4992835"/>
                  <a:ext cx="10269" cy="20084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Connecteur droit avec flèche 91"/>
                <p:cNvCxnSpPr/>
                <p:nvPr/>
              </p:nvCxnSpPr>
              <p:spPr>
                <a:xfrm flipV="1">
                  <a:off x="9330150" y="4996160"/>
                  <a:ext cx="9335" cy="20084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Connecteur droit 92"/>
                <p:cNvCxnSpPr/>
                <p:nvPr/>
              </p:nvCxnSpPr>
              <p:spPr>
                <a:xfrm>
                  <a:off x="1988825" y="5213389"/>
                  <a:ext cx="7345368" cy="0"/>
                </a:xfrm>
                <a:prstGeom prst="line">
                  <a:avLst/>
                </a:prstGeom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7" name="ZoneTexte 86"/>
            <p:cNvSpPr txBox="1"/>
            <p:nvPr/>
          </p:nvSpPr>
          <p:spPr>
            <a:xfrm>
              <a:off x="4831625" y="4864254"/>
              <a:ext cx="1816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Transfer for </a:t>
              </a:r>
              <a:r>
                <a:rPr lang="fr-FR" dirty="0" err="1" smtClean="0"/>
                <a:t>order</a:t>
              </a:r>
              <a:endParaRPr lang="fr-FR" dirty="0"/>
            </a:p>
          </p:txBody>
        </p:sp>
      </p:grpSp>
      <p:sp>
        <p:nvSpPr>
          <p:cNvPr id="121" name="ZoneTexte 120"/>
          <p:cNvSpPr txBox="1"/>
          <p:nvPr/>
        </p:nvSpPr>
        <p:spPr>
          <a:xfrm>
            <a:off x="7948499" y="1105859"/>
            <a:ext cx="615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>
                    <a:lumMod val="95000"/>
                  </a:schemeClr>
                </a:solidFill>
              </a:rPr>
              <a:t>X</a:t>
            </a: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718437" y="1789054"/>
            <a:ext cx="8810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3. </a:t>
            </a:r>
            <a:r>
              <a:rPr lang="fr-FR" sz="2400" dirty="0" err="1" smtClean="0"/>
              <a:t>After</a:t>
            </a:r>
            <a:r>
              <a:rPr lang="fr-FR" sz="2400" dirty="0" smtClean="0"/>
              <a:t> </a:t>
            </a:r>
            <a:r>
              <a:rPr lang="fr-FR" sz="2400" dirty="0" smtClean="0">
                <a:solidFill>
                  <a:srgbClr val="C00000"/>
                </a:solidFill>
              </a:rPr>
              <a:t>the release of the </a:t>
            </a:r>
            <a:r>
              <a:rPr lang="fr-FR" sz="2400" dirty="0" err="1" smtClean="0">
                <a:solidFill>
                  <a:srgbClr val="C00000"/>
                </a:solidFill>
              </a:rPr>
              <a:t>subsequent</a:t>
            </a:r>
            <a:r>
              <a:rPr lang="fr-FR" sz="2400" dirty="0" smtClean="0">
                <a:solidFill>
                  <a:srgbClr val="C00000"/>
                </a:solidFill>
              </a:rPr>
              <a:t> </a:t>
            </a:r>
            <a:r>
              <a:rPr lang="fr-FR" sz="2400" dirty="0" err="1" smtClean="0">
                <a:solidFill>
                  <a:srgbClr val="C00000"/>
                </a:solidFill>
              </a:rPr>
              <a:t>amount</a:t>
            </a:r>
            <a:r>
              <a:rPr lang="fr-FR" sz="2400" dirty="0" smtClean="0">
                <a:solidFill>
                  <a:srgbClr val="C00000"/>
                </a:solidFill>
              </a:rPr>
              <a:t> of contributions</a:t>
            </a:r>
            <a:r>
              <a:rPr lang="fr-FR" sz="2400" dirty="0" smtClean="0"/>
              <a:t>:</a:t>
            </a:r>
            <a:endParaRPr lang="fr-FR" sz="2400" dirty="0"/>
          </a:p>
        </p:txBody>
      </p:sp>
      <p:grpSp>
        <p:nvGrpSpPr>
          <p:cNvPr id="10" name="Groupe 9"/>
          <p:cNvGrpSpPr/>
          <p:nvPr/>
        </p:nvGrpSpPr>
        <p:grpSpPr>
          <a:xfrm>
            <a:off x="1075827" y="2191483"/>
            <a:ext cx="9181870" cy="2806557"/>
            <a:chOff x="1152100" y="175567"/>
            <a:chExt cx="9181870" cy="2806557"/>
          </a:xfrm>
        </p:grpSpPr>
        <p:grpSp>
          <p:nvGrpSpPr>
            <p:cNvPr id="114" name="Groupe 113"/>
            <p:cNvGrpSpPr/>
            <p:nvPr/>
          </p:nvGrpSpPr>
          <p:grpSpPr>
            <a:xfrm>
              <a:off x="1152100" y="175567"/>
              <a:ext cx="9181870" cy="2806557"/>
              <a:chOff x="1388256" y="257944"/>
              <a:chExt cx="9181870" cy="2806557"/>
            </a:xfrm>
          </p:grpSpPr>
          <p:sp>
            <p:nvSpPr>
              <p:cNvPr id="116" name="ZoneTexte 115"/>
              <p:cNvSpPr txBox="1"/>
              <p:nvPr/>
            </p:nvSpPr>
            <p:spPr>
              <a:xfrm>
                <a:off x="4345821" y="2665125"/>
                <a:ext cx="33471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>
                    <a:solidFill>
                      <a:srgbClr val="C00000"/>
                    </a:solidFill>
                  </a:rPr>
                  <a:t>ADVANCED PAYMENT, BALANCED</a:t>
                </a:r>
                <a:endParaRPr lang="fr-FR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115" name="Groupe 114"/>
              <p:cNvGrpSpPr/>
              <p:nvPr/>
            </p:nvGrpSpPr>
            <p:grpSpPr>
              <a:xfrm>
                <a:off x="1388256" y="257944"/>
                <a:ext cx="9181870" cy="2806557"/>
                <a:chOff x="1100347" y="2413445"/>
                <a:chExt cx="9181870" cy="2806557"/>
              </a:xfrm>
            </p:grpSpPr>
            <p:grpSp>
              <p:nvGrpSpPr>
                <p:cNvPr id="117" name="Groupe 116"/>
                <p:cNvGrpSpPr/>
                <p:nvPr/>
              </p:nvGrpSpPr>
              <p:grpSpPr>
                <a:xfrm>
                  <a:off x="1100347" y="2413445"/>
                  <a:ext cx="9181870" cy="2596091"/>
                  <a:chOff x="1100347" y="2413445"/>
                  <a:chExt cx="9181870" cy="2596091"/>
                </a:xfrm>
              </p:grpSpPr>
              <p:grpSp>
                <p:nvGrpSpPr>
                  <p:cNvPr id="129" name="Groupe 128"/>
                  <p:cNvGrpSpPr/>
                  <p:nvPr/>
                </p:nvGrpSpPr>
                <p:grpSpPr>
                  <a:xfrm>
                    <a:off x="1159791" y="2413445"/>
                    <a:ext cx="9122426" cy="1318948"/>
                    <a:chOff x="1159791" y="2420601"/>
                    <a:chExt cx="9122426" cy="1318948"/>
                  </a:xfrm>
                </p:grpSpPr>
                <p:grpSp>
                  <p:nvGrpSpPr>
                    <p:cNvPr id="145" name="Groupe 144"/>
                    <p:cNvGrpSpPr/>
                    <p:nvPr/>
                  </p:nvGrpSpPr>
                  <p:grpSpPr>
                    <a:xfrm>
                      <a:off x="1159791" y="2420601"/>
                      <a:ext cx="9122426" cy="1278709"/>
                      <a:chOff x="1159791" y="2420601"/>
                      <a:chExt cx="9122426" cy="1278709"/>
                    </a:xfrm>
                  </p:grpSpPr>
                  <p:grpSp>
                    <p:nvGrpSpPr>
                      <p:cNvPr id="148" name="Groupe 147"/>
                      <p:cNvGrpSpPr/>
                      <p:nvPr/>
                    </p:nvGrpSpPr>
                    <p:grpSpPr>
                      <a:xfrm>
                        <a:off x="1159791" y="2460111"/>
                        <a:ext cx="3291840" cy="1081217"/>
                        <a:chOff x="1564739" y="5074961"/>
                        <a:chExt cx="3291840" cy="1081217"/>
                      </a:xfrm>
                    </p:grpSpPr>
                    <p:grpSp>
                      <p:nvGrpSpPr>
                        <p:cNvPr id="163" name="Groupe 162"/>
                        <p:cNvGrpSpPr/>
                        <p:nvPr/>
                      </p:nvGrpSpPr>
                      <p:grpSpPr>
                        <a:xfrm>
                          <a:off x="1564739" y="5074961"/>
                          <a:ext cx="3291840" cy="1074562"/>
                          <a:chOff x="2122714" y="5055067"/>
                          <a:chExt cx="3291840" cy="1074562"/>
                        </a:xfrm>
                      </p:grpSpPr>
                      <p:grpSp>
                        <p:nvGrpSpPr>
                          <p:cNvPr id="166" name="Groupe 165"/>
                          <p:cNvGrpSpPr/>
                          <p:nvPr/>
                        </p:nvGrpSpPr>
                        <p:grpSpPr>
                          <a:xfrm>
                            <a:off x="2181497" y="5701399"/>
                            <a:ext cx="3148149" cy="428230"/>
                            <a:chOff x="1005840" y="2886892"/>
                            <a:chExt cx="3148149" cy="428230"/>
                          </a:xfrm>
                        </p:grpSpPr>
                        <p:cxnSp>
                          <p:nvCxnSpPr>
                            <p:cNvPr id="168" name="Connecteur droit 167"/>
                            <p:cNvCxnSpPr/>
                            <p:nvPr/>
                          </p:nvCxnSpPr>
                          <p:spPr>
                            <a:xfrm>
                              <a:off x="1005840" y="2886892"/>
                              <a:ext cx="3148149" cy="0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3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2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69" name="Connecteur droit 168"/>
                            <p:cNvCxnSpPr/>
                            <p:nvPr/>
                          </p:nvCxnSpPr>
                          <p:spPr>
                            <a:xfrm>
                              <a:off x="2592977" y="2886892"/>
                              <a:ext cx="0" cy="428230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3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2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167" name="ZoneTexte 166"/>
                          <p:cNvSpPr txBox="1"/>
                          <p:nvPr/>
                        </p:nvSpPr>
                        <p:spPr>
                          <a:xfrm>
                            <a:off x="2122714" y="5055067"/>
                            <a:ext cx="329184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fr-FR" dirty="0" smtClean="0"/>
                              <a:t>5 </a:t>
                            </a:r>
                            <a:r>
                              <a:rPr lang="fr-FR" dirty="0" err="1" smtClean="0"/>
                              <a:t>Treasury</a:t>
                            </a:r>
                            <a:endParaRPr lang="fr-FR" dirty="0"/>
                          </a:p>
                        </p:txBody>
                      </p:sp>
                    </p:grpSp>
                    <p:sp>
                      <p:nvSpPr>
                        <p:cNvPr id="164" name="ZoneTexte 163"/>
                        <p:cNvSpPr txBox="1"/>
                        <p:nvPr/>
                      </p:nvSpPr>
                      <p:spPr>
                        <a:xfrm>
                          <a:off x="2103120" y="5786846"/>
                          <a:ext cx="587829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b="1" dirty="0" smtClean="0"/>
                            <a:t>X</a:t>
                          </a:r>
                          <a:endParaRPr lang="fr-FR" b="1" dirty="0"/>
                        </a:p>
                      </p:txBody>
                    </p:sp>
                    <p:sp>
                      <p:nvSpPr>
                        <p:cNvPr id="165" name="ZoneTexte 164"/>
                        <p:cNvSpPr txBox="1"/>
                        <p:nvPr/>
                      </p:nvSpPr>
                      <p:spPr>
                        <a:xfrm>
                          <a:off x="3729908" y="5765720"/>
                          <a:ext cx="52251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</a:rPr>
                            <a:t>X</a:t>
                          </a:r>
                        </a:p>
                      </p:txBody>
                    </p:sp>
                  </p:grpSp>
                  <p:grpSp>
                    <p:nvGrpSpPr>
                      <p:cNvPr id="151" name="Groupe 150"/>
                      <p:cNvGrpSpPr/>
                      <p:nvPr/>
                    </p:nvGrpSpPr>
                    <p:grpSpPr>
                      <a:xfrm>
                        <a:off x="6803998" y="2420601"/>
                        <a:ext cx="3478219" cy="1120727"/>
                        <a:chOff x="1471549" y="5035451"/>
                        <a:chExt cx="3478219" cy="1120727"/>
                      </a:xfrm>
                    </p:grpSpPr>
                    <p:grpSp>
                      <p:nvGrpSpPr>
                        <p:cNvPr id="156" name="Groupe 155"/>
                        <p:cNvGrpSpPr/>
                        <p:nvPr/>
                      </p:nvGrpSpPr>
                      <p:grpSpPr>
                        <a:xfrm>
                          <a:off x="1471549" y="5035451"/>
                          <a:ext cx="3478219" cy="1114072"/>
                          <a:chOff x="2029524" y="5015557"/>
                          <a:chExt cx="3478219" cy="1114072"/>
                        </a:xfrm>
                      </p:grpSpPr>
                      <p:grpSp>
                        <p:nvGrpSpPr>
                          <p:cNvPr id="159" name="Groupe 158"/>
                          <p:cNvGrpSpPr/>
                          <p:nvPr/>
                        </p:nvGrpSpPr>
                        <p:grpSpPr>
                          <a:xfrm>
                            <a:off x="2181497" y="5701399"/>
                            <a:ext cx="3148149" cy="428230"/>
                            <a:chOff x="1005840" y="2886892"/>
                            <a:chExt cx="3148149" cy="428230"/>
                          </a:xfrm>
                        </p:grpSpPr>
                        <p:cxnSp>
                          <p:nvCxnSpPr>
                            <p:cNvPr id="161" name="Connecteur droit 160"/>
                            <p:cNvCxnSpPr/>
                            <p:nvPr/>
                          </p:nvCxnSpPr>
                          <p:spPr>
                            <a:xfrm>
                              <a:off x="1005840" y="2886892"/>
                              <a:ext cx="3148149" cy="0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3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2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62" name="Connecteur droit 161"/>
                            <p:cNvCxnSpPr/>
                            <p:nvPr/>
                          </p:nvCxnSpPr>
                          <p:spPr>
                            <a:xfrm>
                              <a:off x="2592977" y="2886892"/>
                              <a:ext cx="0" cy="428230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3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2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160" name="ZoneTexte 159"/>
                          <p:cNvSpPr txBox="1"/>
                          <p:nvPr/>
                        </p:nvSpPr>
                        <p:spPr>
                          <a:xfrm>
                            <a:off x="2029524" y="5015557"/>
                            <a:ext cx="3478219" cy="64633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fr-FR" dirty="0"/>
                              <a:t>4562   </a:t>
                            </a:r>
                            <a:r>
                              <a:rPr lang="fr-FR" dirty="0" err="1"/>
                              <a:t>Shareholders</a:t>
                            </a:r>
                            <a:r>
                              <a:rPr lang="fr-FR" dirty="0"/>
                              <a:t> –  </a:t>
                            </a:r>
                            <a:r>
                              <a:rPr lang="fr-FR" dirty="0" err="1"/>
                              <a:t>Subscribed</a:t>
                            </a:r>
                            <a:r>
                              <a:rPr lang="fr-FR" dirty="0"/>
                              <a:t> </a:t>
                            </a:r>
                            <a:r>
                              <a:rPr lang="fr-FR" dirty="0" err="1"/>
                              <a:t>share</a:t>
                            </a:r>
                            <a:r>
                              <a:rPr lang="fr-FR" dirty="0"/>
                              <a:t> capital and </a:t>
                            </a:r>
                            <a:r>
                              <a:rPr lang="fr-FR" dirty="0" err="1"/>
                              <a:t>called</a:t>
                            </a:r>
                            <a:r>
                              <a:rPr lang="fr-FR" dirty="0"/>
                              <a:t>, </a:t>
                            </a:r>
                            <a:r>
                              <a:rPr lang="fr-FR" dirty="0" err="1"/>
                              <a:t>unpaid</a:t>
                            </a:r>
                            <a:endParaRPr lang="fr-FR" dirty="0"/>
                          </a:p>
                        </p:txBody>
                      </p:sp>
                    </p:grpSp>
                    <p:sp>
                      <p:nvSpPr>
                        <p:cNvPr id="157" name="ZoneTexte 156"/>
                        <p:cNvSpPr txBox="1"/>
                        <p:nvPr/>
                      </p:nvSpPr>
                      <p:spPr>
                        <a:xfrm>
                          <a:off x="2103120" y="5786846"/>
                          <a:ext cx="587829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dirty="0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</a:rPr>
                            <a:t>X</a:t>
                          </a:r>
                          <a:endParaRPr lang="fr-FR" dirty="0">
                            <a:solidFill>
                              <a:schemeClr val="bg1">
                                <a:lumMod val="95000"/>
                              </a:schemeClr>
                            </a:solidFill>
                          </a:endParaRPr>
                        </a:p>
                      </p:txBody>
                    </p:sp>
                    <p:sp>
                      <p:nvSpPr>
                        <p:cNvPr id="158" name="ZoneTexte 157"/>
                        <p:cNvSpPr txBox="1"/>
                        <p:nvPr/>
                      </p:nvSpPr>
                      <p:spPr>
                        <a:xfrm>
                          <a:off x="3729908" y="5765720"/>
                          <a:ext cx="52251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b="1" dirty="0"/>
                            <a:t>X</a:t>
                          </a:r>
                        </a:p>
                      </p:txBody>
                    </p:sp>
                  </p:grpSp>
                  <p:grpSp>
                    <p:nvGrpSpPr>
                      <p:cNvPr id="152" name="Groupe 151"/>
                      <p:cNvGrpSpPr/>
                      <p:nvPr/>
                    </p:nvGrpSpPr>
                    <p:grpSpPr>
                      <a:xfrm>
                        <a:off x="1978556" y="3465693"/>
                        <a:ext cx="7351127" cy="233617"/>
                        <a:chOff x="1991619" y="3556643"/>
                        <a:chExt cx="7351127" cy="233617"/>
                      </a:xfrm>
                    </p:grpSpPr>
                    <p:cxnSp>
                      <p:nvCxnSpPr>
                        <p:cNvPr id="153" name="Connecteur droit avec flèche 152"/>
                        <p:cNvCxnSpPr/>
                        <p:nvPr/>
                      </p:nvCxnSpPr>
                      <p:spPr>
                        <a:xfrm flipV="1">
                          <a:off x="1991619" y="3556643"/>
                          <a:ext cx="10269" cy="200841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3">
                          <a:schemeClr val="accent3"/>
                        </a:lnRef>
                        <a:fillRef idx="0">
                          <a:schemeClr val="accent3"/>
                        </a:fillRef>
                        <a:effectRef idx="2">
                          <a:schemeClr val="accent3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4" name="Connecteur droit avec flèche 153"/>
                        <p:cNvCxnSpPr/>
                        <p:nvPr/>
                      </p:nvCxnSpPr>
                      <p:spPr>
                        <a:xfrm flipV="1">
                          <a:off x="9333411" y="3559968"/>
                          <a:ext cx="9335" cy="200841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3">
                          <a:schemeClr val="accent3"/>
                        </a:lnRef>
                        <a:fillRef idx="0">
                          <a:schemeClr val="accent3"/>
                        </a:fillRef>
                        <a:effectRef idx="2">
                          <a:schemeClr val="accent3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5" name="Connecteur droit 154"/>
                        <p:cNvCxnSpPr/>
                        <p:nvPr/>
                      </p:nvCxnSpPr>
                      <p:spPr>
                        <a:xfrm>
                          <a:off x="1992086" y="3790260"/>
                          <a:ext cx="7345368" cy="0"/>
                        </a:xfrm>
                        <a:prstGeom prst="line">
                          <a:avLst/>
                        </a:prstGeom>
                      </p:spPr>
                      <p:style>
                        <a:lnRef idx="3">
                          <a:schemeClr val="accent3"/>
                        </a:lnRef>
                        <a:fillRef idx="0">
                          <a:schemeClr val="accent3"/>
                        </a:fillRef>
                        <a:effectRef idx="2">
                          <a:schemeClr val="accent3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146" name="ZoneTexte 145"/>
                    <p:cNvSpPr txBox="1"/>
                    <p:nvPr/>
                  </p:nvSpPr>
                  <p:spPr>
                    <a:xfrm>
                      <a:off x="4036423" y="3370217"/>
                      <a:ext cx="301752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dirty="0" err="1" smtClean="0"/>
                        <a:t>Called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amount</a:t>
                      </a:r>
                      <a:r>
                        <a:rPr lang="fr-FR" dirty="0" smtClean="0"/>
                        <a:t>, </a:t>
                      </a:r>
                      <a:r>
                        <a:rPr lang="fr-FR" dirty="0" err="1" smtClean="0"/>
                        <a:t>paid</a:t>
                      </a:r>
                      <a:r>
                        <a:rPr lang="fr-FR" dirty="0" smtClean="0"/>
                        <a:t> </a:t>
                      </a:r>
                      <a:endParaRPr lang="fr-FR" dirty="0"/>
                    </a:p>
                  </p:txBody>
                </p:sp>
              </p:grpSp>
              <p:grpSp>
                <p:nvGrpSpPr>
                  <p:cNvPr id="130" name="Groupe 129"/>
                  <p:cNvGrpSpPr/>
                  <p:nvPr/>
                </p:nvGrpSpPr>
                <p:grpSpPr>
                  <a:xfrm>
                    <a:off x="1100347" y="3934974"/>
                    <a:ext cx="3447201" cy="1074562"/>
                    <a:chOff x="1702061" y="642787"/>
                    <a:chExt cx="3447201" cy="1074562"/>
                  </a:xfrm>
                </p:grpSpPr>
                <p:grpSp>
                  <p:nvGrpSpPr>
                    <p:cNvPr id="131" name="Groupe 130"/>
                    <p:cNvGrpSpPr/>
                    <p:nvPr/>
                  </p:nvGrpSpPr>
                  <p:grpSpPr>
                    <a:xfrm>
                      <a:off x="1702061" y="642787"/>
                      <a:ext cx="3447201" cy="1074562"/>
                      <a:chOff x="-3326216" y="5043479"/>
                      <a:chExt cx="3291840" cy="1074562"/>
                    </a:xfrm>
                  </p:grpSpPr>
                  <p:grpSp>
                    <p:nvGrpSpPr>
                      <p:cNvPr id="133" name="Groupe 132"/>
                      <p:cNvGrpSpPr/>
                      <p:nvPr/>
                    </p:nvGrpSpPr>
                    <p:grpSpPr>
                      <a:xfrm>
                        <a:off x="-3267434" y="5689811"/>
                        <a:ext cx="3148149" cy="428230"/>
                        <a:chOff x="-4443091" y="2875304"/>
                        <a:chExt cx="3148149" cy="428230"/>
                      </a:xfrm>
                    </p:grpSpPr>
                    <p:cxnSp>
                      <p:nvCxnSpPr>
                        <p:cNvPr id="138" name="Connecteur droit 137"/>
                        <p:cNvCxnSpPr/>
                        <p:nvPr/>
                      </p:nvCxnSpPr>
                      <p:spPr>
                        <a:xfrm>
                          <a:off x="-4443091" y="2875304"/>
                          <a:ext cx="3148149" cy="0"/>
                        </a:xfrm>
                        <a:prstGeom prst="line">
                          <a:avLst/>
                        </a:prstGeom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0" name="Connecteur droit 139"/>
                        <p:cNvCxnSpPr/>
                        <p:nvPr/>
                      </p:nvCxnSpPr>
                      <p:spPr>
                        <a:xfrm>
                          <a:off x="-2855953" y="2875304"/>
                          <a:ext cx="0" cy="428230"/>
                        </a:xfrm>
                        <a:prstGeom prst="line">
                          <a:avLst/>
                        </a:prstGeom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36" name="ZoneTexte 135"/>
                      <p:cNvSpPr txBox="1"/>
                      <p:nvPr/>
                    </p:nvSpPr>
                    <p:spPr>
                      <a:xfrm>
                        <a:off x="-3326216" y="5043479"/>
                        <a:ext cx="3291840" cy="6463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dirty="0"/>
                          <a:t>4564 </a:t>
                        </a:r>
                        <a:r>
                          <a:rPr lang="fr-FR" dirty="0" err="1"/>
                          <a:t>Shareholders</a:t>
                        </a:r>
                        <a:r>
                          <a:rPr lang="fr-FR" dirty="0"/>
                          <a:t> – Advanced </a:t>
                        </a:r>
                        <a:r>
                          <a:rPr lang="fr-FR" dirty="0" err="1"/>
                          <a:t>Payment</a:t>
                        </a:r>
                        <a:endParaRPr lang="fr-FR" dirty="0"/>
                      </a:p>
                    </p:txBody>
                  </p:sp>
                </p:grpSp>
                <p:sp>
                  <p:nvSpPr>
                    <p:cNvPr id="132" name="ZoneTexte 131"/>
                    <p:cNvSpPr txBox="1"/>
                    <p:nvPr/>
                  </p:nvSpPr>
                  <p:spPr>
                    <a:xfrm>
                      <a:off x="2342981" y="1334253"/>
                      <a:ext cx="54717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b="1" dirty="0"/>
                        <a:t>X</a:t>
                      </a:r>
                    </a:p>
                  </p:txBody>
                </p:sp>
              </p:grpSp>
            </p:grpSp>
            <p:grpSp>
              <p:nvGrpSpPr>
                <p:cNvPr id="118" name="Groupe 117"/>
                <p:cNvGrpSpPr/>
                <p:nvPr/>
              </p:nvGrpSpPr>
              <p:grpSpPr>
                <a:xfrm>
                  <a:off x="1971776" y="4973011"/>
                  <a:ext cx="7357907" cy="246991"/>
                  <a:chOff x="1971776" y="4973011"/>
                  <a:chExt cx="7357907" cy="246991"/>
                </a:xfrm>
              </p:grpSpPr>
              <p:cxnSp>
                <p:nvCxnSpPr>
                  <p:cNvPr id="127" name="Connecteur droit avec flèche 126"/>
                  <p:cNvCxnSpPr/>
                  <p:nvPr/>
                </p:nvCxnSpPr>
                <p:spPr>
                  <a:xfrm flipH="1" flipV="1">
                    <a:off x="1971776" y="4973011"/>
                    <a:ext cx="4721" cy="19441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Connecteur droit 127"/>
                  <p:cNvCxnSpPr/>
                  <p:nvPr/>
                </p:nvCxnSpPr>
                <p:spPr>
                  <a:xfrm flipV="1">
                    <a:off x="1975295" y="5212364"/>
                    <a:ext cx="7354388" cy="7638"/>
                  </a:xfrm>
                  <a:prstGeom prst="line">
                    <a:avLst/>
                  </a:prstGeom>
                </p:spPr>
                <p:style>
                  <a:lnRef idx="3">
                    <a:schemeClr val="accent3"/>
                  </a:lnRef>
                  <a:fillRef idx="0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9" name="Connecteur droit avec flèche 8"/>
            <p:cNvCxnSpPr>
              <a:endCxn id="158" idx="2"/>
            </p:cNvCxnSpPr>
            <p:nvPr/>
          </p:nvCxnSpPr>
          <p:spPr>
            <a:xfrm flipV="1">
              <a:off x="9370034" y="1275168"/>
              <a:ext cx="5333" cy="16933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353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3" grpId="0" uiExpand="1" build="p"/>
      <p:bldP spid="3" grpId="1" uiExpand="1" build="p"/>
      <p:bldP spid="4" grpId="0" uiExpand="1" animBg="1"/>
      <p:bldP spid="4" grpId="1" animBg="1"/>
      <p:bldP spid="61" grpId="0"/>
      <p:bldP spid="61" grpId="1"/>
      <p:bldP spid="6" grpId="0"/>
      <p:bldP spid="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907767" y="1627356"/>
            <a:ext cx="8689976" cy="2509213"/>
          </a:xfrm>
        </p:spPr>
        <p:txBody>
          <a:bodyPr>
            <a:normAutofit/>
          </a:bodyPr>
          <a:lstStyle/>
          <a:p>
            <a:r>
              <a:rPr lang="fr-FR" sz="6600" dirty="0" err="1" smtClean="0"/>
              <a:t>Thank</a:t>
            </a:r>
            <a:r>
              <a:rPr lang="fr-FR" sz="6600" dirty="0" smtClean="0"/>
              <a:t> </a:t>
            </a:r>
            <a:r>
              <a:rPr lang="fr-FR" sz="6600" dirty="0" err="1" smtClean="0"/>
              <a:t>you</a:t>
            </a:r>
            <a:r>
              <a:rPr lang="fr-FR" sz="6600" dirty="0" smtClean="0"/>
              <a:t> for </a:t>
            </a:r>
            <a:r>
              <a:rPr lang="fr-FR" sz="6600" dirty="0" err="1" smtClean="0"/>
              <a:t>listening</a:t>
            </a:r>
            <a:r>
              <a:rPr lang="fr-FR" sz="6600" dirty="0" smtClean="0"/>
              <a:t>!</a:t>
            </a:r>
            <a:endParaRPr lang="fr-FR" sz="6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223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onds dans l’eau">
  <a:themeElements>
    <a:clrScheme name="Ronds dans l’eau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Ronds dans l’eau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onds dans l’eau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TM04033925[[fn=Ronds dans l’eau]]</Template>
  <TotalTime>316</TotalTime>
  <Words>396</Words>
  <Application>Microsoft Office PowerPoint</Application>
  <PresentationFormat>Grand écran</PresentationFormat>
  <Paragraphs>95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Tw Cen MT</vt:lpstr>
      <vt:lpstr>Ronds dans l’eau</vt:lpstr>
      <vt:lpstr>Company’s creation advanced payment</vt:lpstr>
      <vt:lpstr> « 4564 Shareholders – advanced payment »</vt:lpstr>
      <vt:lpstr>USES</vt:lpstr>
      <vt:lpstr>When to use this account?</vt:lpstr>
      <vt:lpstr>FUNCTION</vt:lpstr>
      <vt:lpstr>How does this account function?</vt:lpstr>
      <vt:lpstr>RECORDINGS</vt:lpstr>
      <vt:lpstr>How to Record an advanced payment?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User</cp:lastModifiedBy>
  <cp:revision>118</cp:revision>
  <dcterms:created xsi:type="dcterms:W3CDTF">2022-02-07T18:07:37Z</dcterms:created>
  <dcterms:modified xsi:type="dcterms:W3CDTF">2022-02-08T04:02:56Z</dcterms:modified>
</cp:coreProperties>
</file>