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61" r:id="rId4"/>
    <p:sldId id="262" r:id="rId5"/>
    <p:sldId id="260" r:id="rId6"/>
    <p:sldId id="263" r:id="rId7"/>
    <p:sldId id="289" r:id="rId8"/>
    <p:sldId id="285" r:id="rId9"/>
    <p:sldId id="269" r:id="rId10"/>
    <p:sldId id="270" r:id="rId11"/>
    <p:sldId id="271" r:id="rId12"/>
    <p:sldId id="272" r:id="rId13"/>
    <p:sldId id="273" r:id="rId14"/>
    <p:sldId id="280" r:id="rId15"/>
    <p:sldId id="281" r:id="rId16"/>
    <p:sldId id="282" r:id="rId17"/>
    <p:sldId id="286" r:id="rId18"/>
    <p:sldId id="287" r:id="rId19"/>
    <p:sldId id="288" r:id="rId20"/>
    <p:sldId id="284" r:id="rId21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9" autoAdjust="0"/>
    <p:restoredTop sz="94660" autoAdjust="0"/>
  </p:normalViewPr>
  <p:slideViewPr>
    <p:cSldViewPr snapToGrid="0">
      <p:cViewPr varScale="1">
        <p:scale>
          <a:sx n="68" d="100"/>
          <a:sy n="68" d="100"/>
        </p:scale>
        <p:origin x="804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48" y="1251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1895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06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25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28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65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82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97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32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45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9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66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79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neon orange and blue">
            <a:extLst>
              <a:ext uri="{FF2B5EF4-FFF2-40B4-BE49-F238E27FC236}">
                <a16:creationId xmlns:a16="http://schemas.microsoft.com/office/drawing/2014/main" id="{7A1BDE9D-CE2C-43FE-BE20-E3C91475E9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28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F9285A-3EAB-4AFD-9892-32175276A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COMPANY’S</a:t>
            </a:r>
            <a:br>
              <a:rPr lang="en-US" sz="4800" dirty="0"/>
            </a:br>
            <a:r>
              <a:rPr lang="en-US" sz="4800" dirty="0"/>
              <a:t>CREATION</a:t>
            </a:r>
            <a:endParaRPr lang="x-none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052CAF-E8A3-4E86-875B-197BDFDD2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US" sz="2000" dirty="0"/>
              <a:t>Presented by the group</a:t>
            </a:r>
            <a:r>
              <a:rPr lang="en-US" sz="1400" dirty="0"/>
              <a:t> n</a:t>
            </a:r>
            <a:r>
              <a:rPr lang="x-none" sz="1400" dirty="0"/>
              <a:t>°</a:t>
            </a:r>
            <a:r>
              <a:rPr lang="en-US" sz="1400" dirty="0"/>
              <a:t>1</a:t>
            </a:r>
            <a:endParaRPr lang="x-none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1261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0187A8-AAC9-4B3F-8647-21C54726F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Accounting</a:t>
            </a:r>
            <a:r>
              <a:rPr lang="fr-FR" dirty="0"/>
              <a:t> part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5EAF4E-01A3-425D-ACD3-24657E529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In </a:t>
            </a:r>
            <a:r>
              <a:rPr lang="fr-FR" sz="2400" dirty="0" err="1"/>
              <a:t>its</a:t>
            </a:r>
            <a:r>
              <a:rPr lang="fr-FR" sz="2400" dirty="0"/>
              <a:t> </a:t>
            </a:r>
            <a:r>
              <a:rPr lang="fr-FR" sz="2400" dirty="0" err="1"/>
              <a:t>entirety</a:t>
            </a:r>
            <a:r>
              <a:rPr lang="fr-FR" sz="2400" dirty="0"/>
              <a:t>, the </a:t>
            </a:r>
            <a:r>
              <a:rPr lang="fr-FR" sz="2400" dirty="0" err="1"/>
              <a:t>accounting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done</a:t>
            </a:r>
            <a:r>
              <a:rPr lang="fr-FR" sz="2400" dirty="0"/>
              <a:t> </a:t>
            </a:r>
            <a:r>
              <a:rPr lang="fr-FR" sz="2400" b="1" dirty="0"/>
              <a:t>in 2 or 3 </a:t>
            </a:r>
            <a:r>
              <a:rPr lang="fr-FR" sz="2400" b="1" dirty="0" err="1"/>
              <a:t>steps</a:t>
            </a:r>
            <a:r>
              <a:rPr lang="fr-FR" sz="2400" b="1" dirty="0"/>
              <a:t> </a:t>
            </a:r>
            <a:r>
              <a:rPr lang="fr-FR" sz="2400" dirty="0" err="1"/>
              <a:t>depending</a:t>
            </a:r>
            <a:r>
              <a:rPr lang="fr-FR" sz="2400" dirty="0"/>
              <a:t> on the type of </a:t>
            </a:r>
            <a:r>
              <a:rPr lang="fr-FR" sz="2400" dirty="0" err="1"/>
              <a:t>company</a:t>
            </a:r>
            <a:r>
              <a:rPr lang="fr-FR" sz="2400" dirty="0"/>
              <a:t>. </a:t>
            </a:r>
            <a:r>
              <a:rPr lang="fr-FR" sz="2400" dirty="0" err="1"/>
              <a:t>These</a:t>
            </a:r>
            <a:r>
              <a:rPr lang="fr-FR" sz="2400" dirty="0"/>
              <a:t> stages are: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chemeClr val="accent1"/>
                </a:solidFill>
              </a:rPr>
              <a:t>Incorporation or </a:t>
            </a:r>
            <a:r>
              <a:rPr lang="fr-FR" dirty="0" err="1">
                <a:solidFill>
                  <a:schemeClr val="accent1"/>
                </a:solidFill>
              </a:rPr>
              <a:t>subscription</a:t>
            </a:r>
            <a:r>
              <a:rPr lang="fr-FR" dirty="0">
                <a:solidFill>
                  <a:schemeClr val="accent1"/>
                </a:solidFill>
              </a:rPr>
              <a:t> (promise) stage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chemeClr val="accent1"/>
                </a:solidFill>
              </a:rPr>
              <a:t>Call for release </a:t>
            </a:r>
            <a:r>
              <a:rPr lang="fr-FR" dirty="0" err="1">
                <a:solidFill>
                  <a:schemeClr val="accent1"/>
                </a:solidFill>
              </a:rPr>
              <a:t>step</a:t>
            </a:r>
            <a:endParaRPr lang="fr-FR" dirty="0">
              <a:solidFill>
                <a:schemeClr val="accent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fr-FR" dirty="0">
                <a:solidFill>
                  <a:schemeClr val="accent1"/>
                </a:solidFill>
              </a:rPr>
              <a:t>Release </a:t>
            </a:r>
            <a:r>
              <a:rPr lang="fr-FR" dirty="0" err="1">
                <a:solidFill>
                  <a:schemeClr val="accent1"/>
                </a:solidFill>
              </a:rPr>
              <a:t>step</a:t>
            </a:r>
            <a:endParaRPr lang="fr-FR" dirty="0">
              <a:solidFill>
                <a:schemeClr val="accent1"/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429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F4CDD0-4645-4C5A-B6AA-08934C0CB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Which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accounts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concerned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step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120583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53CE6A-1A9B-41C2-809F-0CF0D77D7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accounts</a:t>
            </a:r>
            <a:r>
              <a:rPr lang="fr-FR" dirty="0"/>
              <a:t> </a:t>
            </a:r>
            <a:r>
              <a:rPr lang="fr-FR" dirty="0" err="1"/>
              <a:t>concerned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4BD99D-0C84-4077-9230-74B64C929A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3270902" cy="3694176"/>
          </a:xfrm>
        </p:spPr>
        <p:txBody>
          <a:bodyPr>
            <a:normAutofit fontScale="77500" lnSpcReduction="20000"/>
          </a:bodyPr>
          <a:lstStyle/>
          <a:p>
            <a:r>
              <a:rPr lang="fr-FR" sz="3800" dirty="0">
                <a:solidFill>
                  <a:schemeClr val="accent1"/>
                </a:solidFill>
              </a:rPr>
              <a:t>Incorporation or </a:t>
            </a:r>
            <a:r>
              <a:rPr lang="fr-FR" sz="3800" dirty="0" err="1">
                <a:solidFill>
                  <a:schemeClr val="accent1"/>
                </a:solidFill>
              </a:rPr>
              <a:t>subscription</a:t>
            </a:r>
            <a:r>
              <a:rPr lang="fr-FR" sz="3800" dirty="0">
                <a:solidFill>
                  <a:schemeClr val="accent1"/>
                </a:solidFill>
              </a:rPr>
              <a:t> (promise) stage </a:t>
            </a:r>
            <a:r>
              <a:rPr lang="fr-FR" sz="3600" dirty="0" err="1">
                <a:solidFill>
                  <a:schemeClr val="tx1"/>
                </a:solidFill>
              </a:rPr>
              <a:t>involves</a:t>
            </a:r>
            <a:r>
              <a:rPr lang="fr-FR" sz="3600" dirty="0">
                <a:solidFill>
                  <a:schemeClr val="tx1"/>
                </a:solidFill>
              </a:rPr>
              <a:t> the </a:t>
            </a:r>
            <a:r>
              <a:rPr lang="fr-FR" sz="3600" dirty="0" err="1">
                <a:solidFill>
                  <a:schemeClr val="tx1"/>
                </a:solidFill>
              </a:rPr>
              <a:t>accounts</a:t>
            </a:r>
            <a:r>
              <a:rPr lang="fr-FR" sz="3600" dirty="0">
                <a:solidFill>
                  <a:schemeClr val="tx1"/>
                </a:solidFill>
              </a:rPr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800" b="1" dirty="0">
                <a:solidFill>
                  <a:schemeClr val="tx1"/>
                </a:solidFill>
              </a:rPr>
              <a:t>4562</a:t>
            </a:r>
            <a:r>
              <a:rPr lang="fr-FR" dirty="0">
                <a:solidFill>
                  <a:schemeClr val="tx1"/>
                </a:solidFill>
              </a:rPr>
              <a:t>- (</a:t>
            </a:r>
            <a:r>
              <a:rPr lang="fr-FR" dirty="0" err="1">
                <a:solidFill>
                  <a:schemeClr val="tx1"/>
                </a:solidFill>
              </a:rPr>
              <a:t>Debit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800" b="1" dirty="0">
                <a:solidFill>
                  <a:schemeClr val="tx1"/>
                </a:solidFill>
              </a:rPr>
              <a:t>109</a:t>
            </a:r>
            <a:r>
              <a:rPr lang="fr-FR" b="1" dirty="0">
                <a:solidFill>
                  <a:schemeClr val="tx1"/>
                </a:solidFill>
              </a:rPr>
              <a:t> </a:t>
            </a:r>
            <a:r>
              <a:rPr lang="fr-FR" dirty="0">
                <a:solidFill>
                  <a:schemeClr val="tx1"/>
                </a:solidFill>
              </a:rPr>
              <a:t> - (</a:t>
            </a:r>
            <a:r>
              <a:rPr lang="fr-FR" dirty="0" err="1">
                <a:solidFill>
                  <a:schemeClr val="tx1"/>
                </a:solidFill>
              </a:rPr>
              <a:t>Debit</a:t>
            </a:r>
            <a:r>
              <a:rPr lang="fr-FR" dirty="0">
                <a:solidFill>
                  <a:schemeClr val="tx1"/>
                </a:solidFill>
              </a:rPr>
              <a:t>)  ●</a:t>
            </a:r>
            <a:r>
              <a:rPr lang="fr-FR" sz="2100" dirty="0" err="1">
                <a:solidFill>
                  <a:schemeClr val="tx1"/>
                </a:solidFill>
              </a:rPr>
              <a:t>it</a:t>
            </a:r>
            <a:r>
              <a:rPr lang="fr-FR" sz="2100" dirty="0">
                <a:solidFill>
                  <a:schemeClr val="tx1"/>
                </a:solidFill>
              </a:rPr>
              <a:t> </a:t>
            </a:r>
            <a:r>
              <a:rPr lang="fr-FR" sz="2100" dirty="0" err="1">
                <a:solidFill>
                  <a:schemeClr val="tx1"/>
                </a:solidFill>
              </a:rPr>
              <a:t>is</a:t>
            </a:r>
            <a:r>
              <a:rPr lang="fr-FR" sz="2100" dirty="0">
                <a:solidFill>
                  <a:schemeClr val="tx1"/>
                </a:solidFill>
              </a:rPr>
              <a:t> the </a:t>
            </a:r>
            <a:r>
              <a:rPr lang="fr-FR" sz="2100" dirty="0" err="1">
                <a:solidFill>
                  <a:schemeClr val="tx1"/>
                </a:solidFill>
              </a:rPr>
              <a:t>account</a:t>
            </a:r>
            <a:r>
              <a:rPr lang="fr-FR" sz="2100" dirty="0">
                <a:solidFill>
                  <a:schemeClr val="tx1"/>
                </a:solidFill>
              </a:rPr>
              <a:t> of promise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800" b="1" dirty="0">
                <a:solidFill>
                  <a:schemeClr val="tx1"/>
                </a:solidFill>
              </a:rPr>
              <a:t>101</a:t>
            </a:r>
            <a:r>
              <a:rPr lang="fr-FR" dirty="0">
                <a:solidFill>
                  <a:schemeClr val="tx1"/>
                </a:solidFill>
              </a:rPr>
              <a:t>  - (</a:t>
            </a:r>
            <a:r>
              <a:rPr lang="fr-FR" dirty="0" err="1">
                <a:solidFill>
                  <a:schemeClr val="tx1"/>
                </a:solidFill>
              </a:rPr>
              <a:t>Credit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  <a:p>
            <a:endParaRPr lang="fr-FR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7C9F15BE-18A2-4BBD-98AF-140DCE6822AB}"/>
              </a:ext>
            </a:extLst>
          </p:cNvPr>
          <p:cNvSpPr txBox="1">
            <a:spLocks/>
          </p:cNvSpPr>
          <p:nvPr/>
        </p:nvSpPr>
        <p:spPr>
          <a:xfrm>
            <a:off x="4460549" y="2478024"/>
            <a:ext cx="3270902" cy="369417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6100" dirty="0">
                <a:solidFill>
                  <a:schemeClr val="accent1"/>
                </a:solidFill>
              </a:rPr>
              <a:t>Call for release </a:t>
            </a:r>
            <a:r>
              <a:rPr lang="fr-FR" sz="6100" dirty="0" err="1">
                <a:solidFill>
                  <a:schemeClr val="accent1"/>
                </a:solidFill>
              </a:rPr>
              <a:t>step</a:t>
            </a:r>
            <a:r>
              <a:rPr lang="fr-FR" sz="6100" dirty="0">
                <a:solidFill>
                  <a:schemeClr val="accent1"/>
                </a:solidFill>
              </a:rPr>
              <a:t> </a:t>
            </a:r>
            <a:r>
              <a:rPr lang="fr-FR" sz="5400" dirty="0" err="1">
                <a:solidFill>
                  <a:schemeClr val="tx1"/>
                </a:solidFill>
              </a:rPr>
              <a:t>involves</a:t>
            </a:r>
            <a:r>
              <a:rPr lang="fr-FR" sz="5400" dirty="0">
                <a:solidFill>
                  <a:schemeClr val="tx1"/>
                </a:solidFill>
              </a:rPr>
              <a:t> the </a:t>
            </a:r>
            <a:r>
              <a:rPr lang="fr-FR" sz="5400" dirty="0" err="1">
                <a:solidFill>
                  <a:schemeClr val="tx1"/>
                </a:solidFill>
              </a:rPr>
              <a:t>accounts</a:t>
            </a:r>
            <a:r>
              <a:rPr lang="fr-FR" sz="5400" dirty="0">
                <a:solidFill>
                  <a:schemeClr val="tx1"/>
                </a:solidFill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4800" b="1" dirty="0">
                <a:solidFill>
                  <a:schemeClr val="tx1"/>
                </a:solidFill>
              </a:rPr>
              <a:t>4562</a:t>
            </a:r>
            <a:r>
              <a:rPr lang="fr-FR" sz="3200" dirty="0">
                <a:solidFill>
                  <a:schemeClr val="tx1"/>
                </a:solidFill>
              </a:rPr>
              <a:t> - (</a:t>
            </a:r>
            <a:r>
              <a:rPr lang="fr-FR" sz="3200" dirty="0" err="1">
                <a:solidFill>
                  <a:schemeClr val="tx1"/>
                </a:solidFill>
              </a:rPr>
              <a:t>Debit</a:t>
            </a:r>
            <a:r>
              <a:rPr lang="fr-FR" sz="3200" dirty="0">
                <a:solidFill>
                  <a:schemeClr val="tx1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4800" b="1" dirty="0">
                <a:solidFill>
                  <a:schemeClr val="tx1"/>
                </a:solidFill>
              </a:rPr>
              <a:t>109</a:t>
            </a:r>
            <a:r>
              <a:rPr lang="fr-FR" sz="3200" dirty="0">
                <a:solidFill>
                  <a:schemeClr val="tx1"/>
                </a:solidFill>
              </a:rPr>
              <a:t>   - (</a:t>
            </a:r>
            <a:r>
              <a:rPr lang="fr-FR" sz="3200" dirty="0" err="1">
                <a:solidFill>
                  <a:schemeClr val="tx1"/>
                </a:solidFill>
              </a:rPr>
              <a:t>Credit</a:t>
            </a:r>
            <a:r>
              <a:rPr lang="fr-FR" sz="3200" dirty="0">
                <a:solidFill>
                  <a:schemeClr val="tx1"/>
                </a:solidFill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  <a:p>
            <a:endParaRPr lang="fr-FR" dirty="0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CDEF41BC-6EBD-4FD1-8AC9-397123551320}"/>
              </a:ext>
            </a:extLst>
          </p:cNvPr>
          <p:cNvSpPr txBox="1">
            <a:spLocks/>
          </p:cNvSpPr>
          <p:nvPr/>
        </p:nvSpPr>
        <p:spPr>
          <a:xfrm>
            <a:off x="7665190" y="2478024"/>
            <a:ext cx="3270902" cy="369417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4100" dirty="0">
                <a:solidFill>
                  <a:schemeClr val="accent1"/>
                </a:solidFill>
              </a:rPr>
              <a:t>Release </a:t>
            </a:r>
            <a:r>
              <a:rPr lang="fr-FR" sz="4100" dirty="0" err="1">
                <a:solidFill>
                  <a:schemeClr val="accent1"/>
                </a:solidFill>
              </a:rPr>
              <a:t>step</a:t>
            </a:r>
            <a:r>
              <a:rPr lang="fr-FR" sz="4100" dirty="0">
                <a:solidFill>
                  <a:schemeClr val="accent1"/>
                </a:solidFill>
              </a:rPr>
              <a:t> </a:t>
            </a:r>
            <a:r>
              <a:rPr lang="fr-FR" sz="3100" dirty="0" err="1">
                <a:solidFill>
                  <a:schemeClr val="tx1"/>
                </a:solidFill>
              </a:rPr>
              <a:t>that</a:t>
            </a:r>
            <a:r>
              <a:rPr lang="fr-FR" sz="3100" dirty="0">
                <a:solidFill>
                  <a:schemeClr val="tx1"/>
                </a:solidFill>
              </a:rPr>
              <a:t> </a:t>
            </a:r>
            <a:r>
              <a:rPr lang="fr-FR" sz="3100" dirty="0" err="1">
                <a:solidFill>
                  <a:schemeClr val="tx1"/>
                </a:solidFill>
              </a:rPr>
              <a:t>involves</a:t>
            </a:r>
            <a:r>
              <a:rPr lang="fr-FR" sz="3100" dirty="0">
                <a:solidFill>
                  <a:schemeClr val="tx1"/>
                </a:solidFill>
              </a:rPr>
              <a:t> the Assets and </a:t>
            </a:r>
            <a:r>
              <a:rPr lang="fr-FR" sz="3100" dirty="0" err="1">
                <a:solidFill>
                  <a:schemeClr val="tx1"/>
                </a:solidFill>
              </a:rPr>
              <a:t>Liability</a:t>
            </a:r>
            <a:r>
              <a:rPr lang="fr-FR" sz="3100" dirty="0">
                <a:solidFill>
                  <a:schemeClr val="tx1"/>
                </a:solidFill>
              </a:rPr>
              <a:t> </a:t>
            </a:r>
            <a:r>
              <a:rPr lang="fr-FR" sz="3100" dirty="0" err="1">
                <a:solidFill>
                  <a:schemeClr val="tx1"/>
                </a:solidFill>
              </a:rPr>
              <a:t>accounts</a:t>
            </a:r>
            <a:r>
              <a:rPr lang="fr-FR" sz="3100" dirty="0">
                <a:solidFill>
                  <a:schemeClr val="tx1"/>
                </a:solidFill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b="1" dirty="0">
                <a:solidFill>
                  <a:schemeClr val="tx1"/>
                </a:solidFill>
              </a:rPr>
              <a:t>Contribution </a:t>
            </a:r>
            <a:r>
              <a:rPr lang="fr-FR" sz="2800" b="1" dirty="0" err="1">
                <a:solidFill>
                  <a:schemeClr val="tx1"/>
                </a:solidFill>
              </a:rPr>
              <a:t>account</a:t>
            </a:r>
            <a:r>
              <a:rPr lang="fr-FR" sz="2800" b="1" dirty="0">
                <a:solidFill>
                  <a:schemeClr val="tx1"/>
                </a:solidFill>
              </a:rPr>
              <a:t> </a:t>
            </a:r>
            <a:r>
              <a:rPr lang="fr-FR" sz="2400" dirty="0">
                <a:solidFill>
                  <a:schemeClr val="tx1"/>
                </a:solidFill>
              </a:rPr>
              <a:t>- (</a:t>
            </a:r>
            <a:r>
              <a:rPr lang="fr-FR" sz="2400" dirty="0" err="1">
                <a:solidFill>
                  <a:schemeClr val="tx1"/>
                </a:solidFill>
              </a:rPr>
              <a:t>debit</a:t>
            </a:r>
            <a:r>
              <a:rPr lang="fr-FR" sz="2400" dirty="0">
                <a:solidFill>
                  <a:schemeClr val="tx1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800" b="1" dirty="0">
                <a:solidFill>
                  <a:schemeClr val="tx1"/>
                </a:solidFill>
              </a:rPr>
              <a:t>4561/4562</a:t>
            </a:r>
            <a:r>
              <a:rPr lang="fr-FR" sz="2400" dirty="0">
                <a:solidFill>
                  <a:schemeClr val="tx1"/>
                </a:solidFill>
              </a:rPr>
              <a:t> – (</a:t>
            </a:r>
            <a:r>
              <a:rPr lang="fr-FR" sz="2400" dirty="0" err="1">
                <a:solidFill>
                  <a:schemeClr val="tx1"/>
                </a:solidFill>
              </a:rPr>
              <a:t>Credit</a:t>
            </a:r>
            <a:r>
              <a:rPr lang="fr-FR" sz="2400" dirty="0">
                <a:solidFill>
                  <a:schemeClr val="tx1"/>
                </a:solidFill>
              </a:rPr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87396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225713-43E8-426B-BAD4-4610CA587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illustrate</a:t>
            </a:r>
            <a:r>
              <a:rPr lang="fr-FR" dirty="0"/>
              <a:t> by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examples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23511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88F028-DAB7-4907-9B6F-774BF8C4D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Example</a:t>
            </a:r>
            <a:r>
              <a:rPr lang="fr-FR" dirty="0"/>
              <a:t>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F000F8-920E-49AD-B418-9E5BC223B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The </a:t>
            </a:r>
            <a:r>
              <a:rPr lang="fr-FR" dirty="0" err="1"/>
              <a:t>company</a:t>
            </a:r>
            <a:r>
              <a:rPr lang="fr-FR" dirty="0"/>
              <a:t> Larissa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incorporated</a:t>
            </a:r>
            <a:r>
              <a:rPr lang="fr-FR" dirty="0"/>
              <a:t> on </a:t>
            </a:r>
            <a:r>
              <a:rPr lang="fr-FR" dirty="0" err="1"/>
              <a:t>January</a:t>
            </a:r>
            <a:r>
              <a:rPr lang="fr-FR" dirty="0"/>
              <a:t> N-3 </a:t>
            </a:r>
            <a:r>
              <a:rPr lang="fr-FR" dirty="0" err="1"/>
              <a:t>with</a:t>
            </a:r>
            <a:r>
              <a:rPr lang="fr-FR" dirty="0"/>
              <a:t> a capital of 320.000 (</a:t>
            </a:r>
            <a:r>
              <a:rPr lang="fr-FR" dirty="0" err="1"/>
              <a:t>shares</a:t>
            </a:r>
            <a:r>
              <a:rPr lang="fr-FR" dirty="0"/>
              <a:t> of 200).</a:t>
            </a:r>
          </a:p>
          <a:p>
            <a:pPr marL="0" indent="0">
              <a:buNone/>
            </a:pPr>
            <a:r>
              <a:rPr lang="fr-FR" dirty="0"/>
              <a:t>The contributions </a:t>
            </a:r>
            <a:r>
              <a:rPr lang="fr-FR" dirty="0" err="1"/>
              <a:t>were</a:t>
            </a:r>
            <a:r>
              <a:rPr lang="fr-FR" dirty="0"/>
              <a:t> made by:</a:t>
            </a:r>
          </a:p>
          <a:p>
            <a:pPr marL="0" indent="0">
              <a:buNone/>
            </a:pPr>
            <a:r>
              <a:rPr lang="fr-FR" dirty="0"/>
              <a:t>_Mr. Larissa </a:t>
            </a:r>
            <a:r>
              <a:rPr lang="fr-FR" dirty="0" err="1"/>
              <a:t>who</a:t>
            </a:r>
            <a:r>
              <a:rPr lang="fr-FR" dirty="0"/>
              <a:t> gave a building </a:t>
            </a:r>
            <a:r>
              <a:rPr lang="fr-FR" dirty="0" err="1"/>
              <a:t>with</a:t>
            </a:r>
            <a:r>
              <a:rPr lang="fr-FR" dirty="0"/>
              <a:t> a value of 200.000 (</a:t>
            </a:r>
            <a:r>
              <a:rPr lang="fr-FR" dirty="0" err="1"/>
              <a:t>which</a:t>
            </a:r>
            <a:r>
              <a:rPr lang="fr-FR" dirty="0"/>
              <a:t> 40.000 for the land);</a:t>
            </a:r>
          </a:p>
          <a:p>
            <a:pPr marL="0" indent="0">
              <a:buNone/>
            </a:pPr>
            <a:r>
              <a:rPr lang="fr-FR" dirty="0"/>
              <a:t>_Six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shareholders</a:t>
            </a:r>
            <a:r>
              <a:rPr lang="fr-FR" dirty="0"/>
              <a:t> </a:t>
            </a:r>
            <a:r>
              <a:rPr lang="fr-FR" dirty="0" err="1"/>
              <a:t>who</a:t>
            </a:r>
            <a:r>
              <a:rPr lang="fr-FR" dirty="0"/>
              <a:t> have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promised</a:t>
            </a:r>
            <a:r>
              <a:rPr lang="fr-FR" dirty="0"/>
              <a:t> to </a:t>
            </a:r>
            <a:r>
              <a:rPr lang="fr-FR" dirty="0" err="1"/>
              <a:t>contribute</a:t>
            </a:r>
            <a:r>
              <a:rPr lang="fr-FR" dirty="0"/>
              <a:t> </a:t>
            </a:r>
            <a:r>
              <a:rPr lang="fr-FR" dirty="0">
                <a:solidFill>
                  <a:srgbClr val="C00000"/>
                </a:solidFill>
              </a:rPr>
              <a:t>20.000</a:t>
            </a:r>
            <a:r>
              <a:rPr lang="fr-FR" dirty="0"/>
              <a:t>, the </a:t>
            </a:r>
            <a:r>
              <a:rPr lang="fr-FR" dirty="0" err="1"/>
              <a:t>immediate</a:t>
            </a:r>
            <a:r>
              <a:rPr lang="fr-FR" dirty="0"/>
              <a:t> </a:t>
            </a:r>
            <a:r>
              <a:rPr lang="fr-FR" dirty="0" err="1"/>
              <a:t>payment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made by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being</a:t>
            </a:r>
            <a:r>
              <a:rPr lang="fr-FR" dirty="0"/>
              <a:t> </a:t>
            </a:r>
            <a:r>
              <a:rPr lang="fr-FR" dirty="0" err="1"/>
              <a:t>fixed</a:t>
            </a:r>
            <a:r>
              <a:rPr lang="fr-FR" dirty="0"/>
              <a:t> at 10.000.</a:t>
            </a:r>
          </a:p>
          <a:p>
            <a:pPr marL="0" indent="0">
              <a:buNone/>
            </a:pPr>
            <a:r>
              <a:rPr lang="fr-FR" dirty="0"/>
              <a:t>The </a:t>
            </a:r>
            <a:r>
              <a:rPr lang="fr-FR" dirty="0" err="1"/>
              <a:t>amount</a:t>
            </a:r>
            <a:r>
              <a:rPr lang="fr-FR" dirty="0"/>
              <a:t> of </a:t>
            </a:r>
            <a:r>
              <a:rPr lang="fr-FR" dirty="0" err="1"/>
              <a:t>expenses</a:t>
            </a:r>
            <a:r>
              <a:rPr lang="fr-FR" dirty="0"/>
              <a:t> of establishment (</a:t>
            </a:r>
            <a:r>
              <a:rPr lang="fr-FR" dirty="0" err="1"/>
              <a:t>expenses</a:t>
            </a:r>
            <a:r>
              <a:rPr lang="fr-FR" dirty="0"/>
              <a:t> of </a:t>
            </a:r>
            <a:r>
              <a:rPr lang="fr-FR" dirty="0" err="1"/>
              <a:t>act</a:t>
            </a:r>
            <a:r>
              <a:rPr lang="fr-FR" dirty="0"/>
              <a:t>) </a:t>
            </a:r>
            <a:r>
              <a:rPr lang="fr-FR" dirty="0" err="1"/>
              <a:t>amounted</a:t>
            </a:r>
            <a:r>
              <a:rPr lang="fr-FR" dirty="0"/>
              <a:t> to 10.000.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6883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4">
            <a:extLst>
              <a:ext uri="{FF2B5EF4-FFF2-40B4-BE49-F238E27FC236}">
                <a16:creationId xmlns:a16="http://schemas.microsoft.com/office/drawing/2014/main" id="{199F1274-6E13-49EA-85AD-546139538B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9659423"/>
              </p:ext>
            </p:extLst>
          </p:nvPr>
        </p:nvGraphicFramePr>
        <p:xfrm>
          <a:off x="-1" y="-1"/>
          <a:ext cx="12091738" cy="6858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7183">
                  <a:extLst>
                    <a:ext uri="{9D8B030D-6E8A-4147-A177-3AD203B41FA5}">
                      <a16:colId xmlns:a16="http://schemas.microsoft.com/office/drawing/2014/main" val="1190564859"/>
                    </a:ext>
                  </a:extLst>
                </a:gridCol>
                <a:gridCol w="3177483">
                  <a:extLst>
                    <a:ext uri="{9D8B030D-6E8A-4147-A177-3AD203B41FA5}">
                      <a16:colId xmlns:a16="http://schemas.microsoft.com/office/drawing/2014/main" val="3693583528"/>
                    </a:ext>
                  </a:extLst>
                </a:gridCol>
                <a:gridCol w="3158536">
                  <a:extLst>
                    <a:ext uri="{9D8B030D-6E8A-4147-A177-3AD203B41FA5}">
                      <a16:colId xmlns:a16="http://schemas.microsoft.com/office/drawing/2014/main" val="2655121962"/>
                    </a:ext>
                  </a:extLst>
                </a:gridCol>
                <a:gridCol w="3158536">
                  <a:extLst>
                    <a:ext uri="{9D8B030D-6E8A-4147-A177-3AD203B41FA5}">
                      <a16:colId xmlns:a16="http://schemas.microsoft.com/office/drawing/2014/main" val="1335374525"/>
                    </a:ext>
                  </a:extLst>
                </a:gridCol>
              </a:tblGrid>
              <a:tr h="2454919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45611</a:t>
                      </a:r>
                    </a:p>
                    <a:p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45615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109</a:t>
                      </a:r>
                    </a:p>
                    <a:p>
                      <a:pPr algn="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101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endParaRPr lang="fr-FR" dirty="0"/>
                    </a:p>
                    <a:p>
                      <a:endParaRPr lang="fr-FR" dirty="0"/>
                    </a:p>
                    <a:p>
                      <a:endParaRPr lang="fr-FR" dirty="0"/>
                    </a:p>
                    <a:p>
                      <a:r>
                        <a:rPr lang="fr-FR" sz="1800" b="1" dirty="0"/>
                        <a:t>Promises of contribution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200.000</a:t>
                      </a:r>
                    </a:p>
                    <a:p>
                      <a:pPr algn="ctr"/>
                      <a:r>
                        <a:rPr lang="fr-FR" dirty="0"/>
                        <a:t>60.000</a:t>
                      </a:r>
                    </a:p>
                    <a:p>
                      <a:pPr algn="ctr"/>
                      <a:r>
                        <a:rPr lang="fr-FR" dirty="0"/>
                        <a:t>60.000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endParaRPr lang="fr-FR" dirty="0"/>
                    </a:p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320.000</a:t>
                      </a:r>
                    </a:p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9284"/>
                  </a:ext>
                </a:extLst>
              </a:tr>
              <a:tr h="206730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211</a:t>
                      </a:r>
                    </a:p>
                    <a:p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213</a:t>
                      </a:r>
                    </a:p>
                    <a:p>
                      <a:pPr algn="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45611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endParaRPr lang="fr-FR" dirty="0"/>
                    </a:p>
                    <a:p>
                      <a:endParaRPr lang="fr-FR" dirty="0"/>
                    </a:p>
                    <a:p>
                      <a:r>
                        <a:rPr lang="fr-FR" sz="1600" b="1" dirty="0"/>
                        <a:t>Contribution </a:t>
                      </a:r>
                      <a:r>
                        <a:rPr lang="fr-FR" sz="1600" b="1" dirty="0" err="1"/>
                        <a:t>from</a:t>
                      </a:r>
                      <a:r>
                        <a:rPr lang="fr-FR" sz="1600" b="1" dirty="0"/>
                        <a:t> Larissa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40.000</a:t>
                      </a:r>
                    </a:p>
                    <a:p>
                      <a:pPr algn="ctr"/>
                      <a:r>
                        <a:rPr lang="fr-FR" dirty="0"/>
                        <a:t>160.000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200.000</a:t>
                      </a:r>
                    </a:p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350085"/>
                  </a:ext>
                </a:extLst>
              </a:tr>
              <a:tr h="2335782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512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6227</a:t>
                      </a:r>
                    </a:p>
                    <a:p>
                      <a:pPr algn="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45615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endParaRPr lang="fr-FR" dirty="0"/>
                    </a:p>
                    <a:p>
                      <a:endParaRPr lang="fr-FR" dirty="0"/>
                    </a:p>
                    <a:p>
                      <a:r>
                        <a:rPr lang="fr-FR" sz="1400" b="1" dirty="0"/>
                        <a:t>Cash contributions</a:t>
                      </a:r>
                      <a:r>
                        <a:rPr lang="fr-FR" sz="1400" b="1" baseline="0" dirty="0"/>
                        <a:t> and </a:t>
                      </a:r>
                      <a:r>
                        <a:rPr lang="fr-FR" sz="1400" b="1" baseline="0" dirty="0" err="1">
                          <a:solidFill>
                            <a:srgbClr val="C00000"/>
                          </a:solidFill>
                        </a:rPr>
                        <a:t>expenses</a:t>
                      </a:r>
                      <a:endParaRPr lang="fr-FR" sz="14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50.000</a:t>
                      </a:r>
                    </a:p>
                    <a:p>
                      <a:pPr algn="ctr"/>
                      <a:r>
                        <a:rPr lang="fr-FR" dirty="0"/>
                        <a:t>10.000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60.000</a:t>
                      </a:r>
                    </a:p>
                    <a:p>
                      <a:pPr algn="ctr"/>
                      <a:endParaRPr lang="fr-FR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3473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6359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851595-1ECB-4094-88C5-1B2F852A6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871330"/>
            <a:ext cx="10168128" cy="1179576"/>
          </a:xfrm>
        </p:spPr>
        <p:txBody>
          <a:bodyPr>
            <a:normAutofit fontScale="90000"/>
          </a:bodyPr>
          <a:lstStyle/>
          <a:p>
            <a:r>
              <a:rPr lang="fr-FR" sz="3100" b="0" dirty="0"/>
              <a:t>If Larissa </a:t>
            </a:r>
            <a:r>
              <a:rPr lang="fr-FR" sz="3100" b="0" dirty="0" err="1"/>
              <a:t>Company</a:t>
            </a:r>
            <a:r>
              <a:rPr lang="fr-FR" sz="3100" b="0" dirty="0"/>
              <a:t> has </a:t>
            </a:r>
            <a:r>
              <a:rPr lang="fr-FR" sz="3100" b="0" dirty="0" err="1"/>
              <a:t>decided</a:t>
            </a:r>
            <a:r>
              <a:rPr lang="fr-FR" sz="3100" b="0" dirty="0"/>
              <a:t> to record the establishment </a:t>
            </a:r>
            <a:r>
              <a:rPr lang="fr-FR" sz="3100" b="0" dirty="0" err="1"/>
              <a:t>costs</a:t>
            </a:r>
            <a:r>
              <a:rPr lang="fr-FR" sz="3100" b="0" dirty="0"/>
              <a:t> as </a:t>
            </a:r>
            <a:r>
              <a:rPr lang="fr-FR" sz="3100" b="0" dirty="0">
                <a:solidFill>
                  <a:schemeClr val="accent1"/>
                </a:solidFill>
              </a:rPr>
              <a:t>incorporation </a:t>
            </a:r>
            <a:r>
              <a:rPr lang="fr-FR" sz="3100" b="0" dirty="0" err="1">
                <a:solidFill>
                  <a:schemeClr val="accent1"/>
                </a:solidFill>
              </a:rPr>
              <a:t>expenses</a:t>
            </a:r>
            <a:r>
              <a:rPr lang="fr-FR" sz="3100" b="0" dirty="0"/>
              <a:t>, </a:t>
            </a:r>
            <a:r>
              <a:rPr lang="fr-FR" sz="3100" b="0" dirty="0" err="1"/>
              <a:t>it</a:t>
            </a:r>
            <a:r>
              <a:rPr lang="fr-FR" sz="3100" b="0" dirty="0"/>
              <a:t> </a:t>
            </a:r>
            <a:r>
              <a:rPr lang="fr-FR" sz="3100" b="0" dirty="0" err="1"/>
              <a:t>would</a:t>
            </a:r>
            <a:r>
              <a:rPr lang="fr-FR" sz="3100" b="0" dirty="0"/>
              <a:t> have made the </a:t>
            </a:r>
            <a:r>
              <a:rPr lang="fr-FR" sz="3100" b="0" dirty="0" err="1"/>
              <a:t>following</a:t>
            </a:r>
            <a:r>
              <a:rPr lang="fr-FR" sz="3100" b="0" dirty="0"/>
              <a:t> entry.</a:t>
            </a:r>
            <a:br>
              <a:rPr lang="fr-FR" sz="4000" i="1" dirty="0"/>
            </a:br>
            <a:endParaRPr lang="fr-FR" dirty="0"/>
          </a:p>
        </p:txBody>
      </p:sp>
      <p:graphicFrame>
        <p:nvGraphicFramePr>
          <p:cNvPr id="4" name="Espace réservé du contenu 7">
            <a:extLst>
              <a:ext uri="{FF2B5EF4-FFF2-40B4-BE49-F238E27FC236}">
                <a16:creationId xmlns:a16="http://schemas.microsoft.com/office/drawing/2014/main" id="{0A389501-DA63-41C7-9CDB-927972171B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715147"/>
              </p:ext>
            </p:extLst>
          </p:nvPr>
        </p:nvGraphicFramePr>
        <p:xfrm>
          <a:off x="84220" y="2176386"/>
          <a:ext cx="11995484" cy="19143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98871">
                  <a:extLst>
                    <a:ext uri="{9D8B030D-6E8A-4147-A177-3AD203B41FA5}">
                      <a16:colId xmlns:a16="http://schemas.microsoft.com/office/drawing/2014/main" val="3324804505"/>
                    </a:ext>
                  </a:extLst>
                </a:gridCol>
                <a:gridCol w="2998871">
                  <a:extLst>
                    <a:ext uri="{9D8B030D-6E8A-4147-A177-3AD203B41FA5}">
                      <a16:colId xmlns:a16="http://schemas.microsoft.com/office/drawing/2014/main" val="2657821646"/>
                    </a:ext>
                  </a:extLst>
                </a:gridCol>
                <a:gridCol w="2998871">
                  <a:extLst>
                    <a:ext uri="{9D8B030D-6E8A-4147-A177-3AD203B41FA5}">
                      <a16:colId xmlns:a16="http://schemas.microsoft.com/office/drawing/2014/main" val="2364482689"/>
                    </a:ext>
                  </a:extLst>
                </a:gridCol>
                <a:gridCol w="2998871">
                  <a:extLst>
                    <a:ext uri="{9D8B030D-6E8A-4147-A177-3AD203B41FA5}">
                      <a16:colId xmlns:a16="http://schemas.microsoft.com/office/drawing/2014/main" val="857608119"/>
                    </a:ext>
                  </a:extLst>
                </a:gridCol>
              </a:tblGrid>
              <a:tr h="1914352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512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2011</a:t>
                      </a:r>
                    </a:p>
                    <a:p>
                      <a:pPr algn="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45615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  <a:p>
                      <a:endParaRPr lang="fr-FR" dirty="0"/>
                    </a:p>
                    <a:p>
                      <a:endParaRPr lang="fr-FR" dirty="0"/>
                    </a:p>
                    <a:p>
                      <a:r>
                        <a:rPr lang="fr-FR" sz="1600" b="1" dirty="0"/>
                        <a:t>Cash contributions</a:t>
                      </a:r>
                      <a:r>
                        <a:rPr lang="fr-FR" sz="1600" b="1" baseline="0" dirty="0"/>
                        <a:t> and </a:t>
                      </a:r>
                      <a:r>
                        <a:rPr lang="fr-FR" sz="1600" b="1" baseline="0" dirty="0" err="1">
                          <a:solidFill>
                            <a:srgbClr val="C00000"/>
                          </a:solidFill>
                        </a:rPr>
                        <a:t>expenses</a:t>
                      </a:r>
                      <a:endParaRPr lang="fr-FR" sz="1600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50.000</a:t>
                      </a:r>
                    </a:p>
                    <a:p>
                      <a:pPr algn="ctr"/>
                      <a:r>
                        <a:rPr lang="fr-FR" dirty="0"/>
                        <a:t>10.000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algn="ctr"/>
                      <a:endParaRPr lang="fr-FR" dirty="0"/>
                    </a:p>
                    <a:p>
                      <a:pPr algn="ctr"/>
                      <a:r>
                        <a:rPr lang="fr-FR" dirty="0"/>
                        <a:t>60.000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953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524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Example</a:t>
            </a:r>
            <a:r>
              <a:rPr lang="fr-FR" dirty="0"/>
              <a:t> 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Mr. RAKOTO and Miss RASOA, both merchants decide to join forces with effect from April N. Their capital is estimated at 400.000.000.</a:t>
            </a:r>
            <a:endParaRPr lang="fr-FR" dirty="0"/>
          </a:p>
          <a:p>
            <a:r>
              <a:rPr lang="en-US" dirty="0"/>
              <a:t>On 05/04/N: The first call is the first half of the capital.</a:t>
            </a:r>
            <a:endParaRPr lang="fr-FR" dirty="0"/>
          </a:p>
          <a:p>
            <a:r>
              <a:rPr lang="en-US" dirty="0"/>
              <a:t>08/04/N: The payment for the first call to the bank</a:t>
            </a:r>
            <a:endParaRPr lang="fr-FR" dirty="0"/>
          </a:p>
          <a:p>
            <a:r>
              <a:rPr lang="en-US" dirty="0"/>
              <a:t>On 15/05/N: The second call is the rest of the capital.</a:t>
            </a:r>
            <a:endParaRPr lang="fr-FR" dirty="0"/>
          </a:p>
          <a:p>
            <a:r>
              <a:rPr lang="en-US" dirty="0"/>
              <a:t>17/05/N: The payment for the rest.</a:t>
            </a:r>
            <a:endParaRPr lang="fr-FR" dirty="0"/>
          </a:p>
          <a:p>
            <a:r>
              <a:rPr lang="fr-FR" dirty="0"/>
              <a:t>25/05/N: R</a:t>
            </a:r>
            <a:r>
              <a:rPr lang="fr-FR" altLang="zh-CN" dirty="0"/>
              <a:t>eclassification of the </a:t>
            </a:r>
            <a:r>
              <a:rPr lang="fr-FR" altLang="zh-CN" dirty="0" err="1"/>
              <a:t>subscribed</a:t>
            </a:r>
            <a:r>
              <a:rPr lang="fr-FR" altLang="zh-CN" dirty="0"/>
              <a:t> capital </a:t>
            </a:r>
            <a:r>
              <a:rPr lang="fr-FR" altLang="zh-CN" dirty="0" err="1"/>
              <a:t>called</a:t>
            </a:r>
            <a:r>
              <a:rPr lang="fr-FR" altLang="zh-CN" dirty="0"/>
              <a:t> </a:t>
            </a:r>
            <a:r>
              <a:rPr lang="fr-FR" altLang="zh-CN" dirty="0" err="1"/>
              <a:t>paid</a:t>
            </a:r>
            <a:r>
              <a:rPr lang="fr-FR" altLang="zh-CN" dirty="0"/>
              <a:t>-up </a:t>
            </a:r>
            <a:r>
              <a:rPr lang="fr-FR" altLang="zh-CN" dirty="0" err="1"/>
              <a:t>which</a:t>
            </a:r>
            <a:r>
              <a:rPr lang="fr-FR" altLang="zh-CN" dirty="0"/>
              <a:t> must </a:t>
            </a:r>
            <a:r>
              <a:rPr lang="fr-FR" altLang="zh-CN" dirty="0" err="1"/>
              <a:t>be</a:t>
            </a:r>
            <a:r>
              <a:rPr lang="fr-FR" altLang="zh-CN" dirty="0"/>
              <a:t> </a:t>
            </a:r>
            <a:r>
              <a:rPr lang="fr-FR" altLang="zh-CN" dirty="0" err="1"/>
              <a:t>combined</a:t>
            </a:r>
            <a:r>
              <a:rPr lang="fr-FR" altLang="zh-CN" dirty="0"/>
              <a:t> in the </a:t>
            </a:r>
            <a:r>
              <a:rPr lang="fr-FR" altLang="zh-CN" dirty="0" err="1"/>
              <a:t>overall</a:t>
            </a:r>
            <a:r>
              <a:rPr lang="fr-FR" altLang="zh-CN" dirty="0"/>
              <a:t> capital.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86971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921321"/>
              </p:ext>
            </p:extLst>
          </p:nvPr>
        </p:nvGraphicFramePr>
        <p:xfrm>
          <a:off x="96254" y="84220"/>
          <a:ext cx="11923292" cy="66991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80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0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0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08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659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4562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tabLst>
                          <a:tab pos="662305" algn="ctr"/>
                        </a:tabLst>
                      </a:pPr>
                      <a:r>
                        <a:rPr lang="fr-FR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109	</a:t>
                      </a: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1011</a:t>
                      </a: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1012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8271" marR="5827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05/04/N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(First call)</a:t>
                      </a:r>
                      <a:endParaRPr lang="fr-FR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8271" marR="5827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200.000.000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200.000.000</a:t>
                      </a:r>
                      <a:endParaRPr lang="fr-FR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8271" marR="5827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200.000.000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200.000.000</a:t>
                      </a:r>
                      <a:endParaRPr lang="fr-FR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8271" marR="5827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97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512</a:t>
                      </a: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4562</a:t>
                      </a:r>
                      <a:endParaRPr lang="fr-FR" sz="16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8271" marR="5827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08/04/N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8271" marR="5827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200.000.000</a:t>
                      </a:r>
                      <a:endParaRPr lang="fr-FR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8271" marR="5827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200.000.000</a:t>
                      </a:r>
                      <a:endParaRPr lang="fr-FR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8271" marR="5827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70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1012</a:t>
                      </a: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1013</a:t>
                      </a:r>
                      <a:endParaRPr lang="fr-FR" sz="16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8271" marR="5827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8271" marR="5827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200.000.000</a:t>
                      </a:r>
                      <a:endParaRPr lang="fr-FR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8271" marR="5827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200.000.000</a:t>
                      </a:r>
                      <a:endParaRPr lang="fr-FR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8271" marR="5827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84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4562</a:t>
                      </a: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109</a:t>
                      </a:r>
                      <a:endParaRPr lang="fr-FR" sz="16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8271" marR="5827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6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15/05/N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6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6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6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(Second call)</a:t>
                      </a:r>
                      <a:endParaRPr lang="fr-FR" sz="16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8271" marR="5827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200.000.000</a:t>
                      </a:r>
                      <a:endParaRPr lang="fr-FR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8271" marR="5827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200.000.000</a:t>
                      </a:r>
                      <a:endParaRPr lang="fr-FR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8271" marR="5827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97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512</a:t>
                      </a: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6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4562</a:t>
                      </a:r>
                      <a:endParaRPr lang="fr-FR" sz="16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8271" marR="5827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6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17/04/N</a:t>
                      </a:r>
                      <a:endParaRPr lang="fr-FR" sz="16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8271" marR="5827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200.000.000</a:t>
                      </a:r>
                      <a:endParaRPr lang="fr-FR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8271" marR="5827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200.000.000</a:t>
                      </a:r>
                      <a:endParaRPr lang="fr-FR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58271" marR="58271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2167195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181300"/>
              </p:ext>
            </p:extLst>
          </p:nvPr>
        </p:nvGraphicFramePr>
        <p:xfrm>
          <a:off x="100209" y="100208"/>
          <a:ext cx="11974881" cy="66638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02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0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0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906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310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1011</a:t>
                      </a: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1012</a:t>
                      </a:r>
                      <a:endParaRPr lang="fr-FR" sz="18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200.000.000</a:t>
                      </a:r>
                      <a:endParaRPr lang="fr-FR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200.000.000</a:t>
                      </a:r>
                      <a:endParaRPr lang="fr-FR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106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1012</a:t>
                      </a: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1013</a:t>
                      </a:r>
                      <a:endParaRPr lang="fr-FR" sz="18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8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200.000.000</a:t>
                      </a:r>
                      <a:endParaRPr lang="fr-FR" sz="18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200.000.000</a:t>
                      </a:r>
                      <a:endParaRPr lang="fr-FR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17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1013</a:t>
                      </a: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</a:t>
                      </a:r>
                      <a:endParaRPr lang="fr-FR" sz="180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25/05/N</a:t>
                      </a:r>
                      <a:endParaRPr lang="fr-FR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400.000.000</a:t>
                      </a:r>
                      <a:endParaRPr lang="fr-FR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FR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400.000.000</a:t>
                      </a:r>
                      <a:endParaRPr lang="fr-FR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171825" y="30718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97489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60AAC-FADA-4CB0-981C-39D2B6B3E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 OF THE GROUP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72590-2456-439F-B376-F18A856877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6227341" cy="3694176"/>
          </a:xfrm>
        </p:spPr>
        <p:txBody>
          <a:bodyPr/>
          <a:lstStyle/>
          <a:p>
            <a:r>
              <a:rPr lang="en-US" dirty="0"/>
              <a:t>RAJAONARIVELO </a:t>
            </a:r>
            <a:r>
              <a:rPr lang="en-US" dirty="0" err="1"/>
              <a:t>Ranto</a:t>
            </a:r>
            <a:r>
              <a:rPr lang="en-US" dirty="0"/>
              <a:t> ( CA 6689 )</a:t>
            </a:r>
          </a:p>
          <a:p>
            <a:r>
              <a:rPr lang="fr-FR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RATSIMBA Harris </a:t>
            </a:r>
            <a:r>
              <a:rPr lang="fr-FR" b="0" i="0" dirty="0" err="1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Mahery</a:t>
            </a:r>
            <a:r>
              <a:rPr lang="fr-FR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 ( CB 0244 )</a:t>
            </a:r>
          </a:p>
          <a:p>
            <a:r>
              <a:rPr lang="fr-FR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RAHERIMAHEFA </a:t>
            </a:r>
            <a:r>
              <a:rPr lang="fr-FR" b="0" i="0" dirty="0" err="1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Andrianjo</a:t>
            </a:r>
            <a:r>
              <a:rPr lang="fr-FR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 </a:t>
            </a:r>
            <a:r>
              <a:rPr lang="fr-FR" b="0" i="0" dirty="0" err="1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Mahery</a:t>
            </a:r>
            <a:r>
              <a:rPr lang="fr-FR" dirty="0">
                <a:solidFill>
                  <a:srgbClr val="050505"/>
                </a:solidFill>
                <a:latin typeface="Segoe UI Historic" panose="020B0502040204020203" pitchFamily="34" charset="0"/>
              </a:rPr>
              <a:t> ( </a:t>
            </a:r>
            <a:r>
              <a:rPr lang="fr-FR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CB 0188 )</a:t>
            </a:r>
          </a:p>
          <a:p>
            <a:r>
              <a:rPr lang="es-E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ANDRIAMIADANA </a:t>
            </a:r>
            <a:r>
              <a:rPr lang="es-ES" b="0" i="0" dirty="0" err="1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Harilala</a:t>
            </a:r>
            <a:r>
              <a:rPr lang="es-E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 </a:t>
            </a:r>
            <a:r>
              <a:rPr lang="es-ES" b="0" i="0" dirty="0" err="1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Salohy</a:t>
            </a:r>
            <a:r>
              <a:rPr lang="es-E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 </a:t>
            </a:r>
            <a:r>
              <a:rPr lang="es-ES" b="0" i="0" dirty="0" err="1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Ny</a:t>
            </a:r>
            <a:r>
              <a:rPr lang="es-E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 Ando </a:t>
            </a:r>
            <a:r>
              <a:rPr lang="es-ES" b="0" i="0" dirty="0" err="1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Cathérina</a:t>
            </a:r>
            <a:r>
              <a:rPr lang="es-ES" b="0" i="0" dirty="0">
                <a:solidFill>
                  <a:srgbClr val="050505"/>
                </a:solidFill>
                <a:effectLst/>
                <a:latin typeface="Segoe UI Historic" panose="020B0502040204020203" pitchFamily="34" charset="0"/>
              </a:rPr>
              <a:t> ( CA 6325 )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992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D59A07-DF2E-474F-BFE0-FB41E8DC0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THANKS FOR YOUR ATTENTION AND DO NOT HESITATE TO ASK IF YOU HAVE QUESTIONS</a:t>
            </a:r>
          </a:p>
        </p:txBody>
      </p:sp>
    </p:spTree>
    <p:extLst>
      <p:ext uri="{BB962C8B-B14F-4D97-AF65-F5344CB8AC3E}">
        <p14:creationId xmlns:p14="http://schemas.microsoft.com/office/powerpoint/2010/main" val="62179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C943B-38DF-44BC-9A72-67925ADAD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Firstly, what is a company compared by constitution?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33315095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B3479-565E-4423-9B54-3DA4E4682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0" i="1" dirty="0"/>
              <a:t>« An </a:t>
            </a:r>
            <a:r>
              <a:rPr lang="fr-FR" sz="3600" b="0" i="1" dirty="0" err="1"/>
              <a:t>entity</a:t>
            </a:r>
            <a:r>
              <a:rPr lang="fr-FR" sz="3600" b="0" i="1" dirty="0"/>
              <a:t> </a:t>
            </a:r>
            <a:r>
              <a:rPr lang="fr-FR" sz="3600" b="0" i="1" dirty="0" err="1"/>
              <a:t>established</a:t>
            </a:r>
            <a:r>
              <a:rPr lang="fr-FR" sz="3600" b="0" i="1" dirty="0"/>
              <a:t> by </a:t>
            </a:r>
            <a:r>
              <a:rPr lang="fr-FR" sz="3600" b="0" i="1" dirty="0">
                <a:solidFill>
                  <a:srgbClr val="C00000"/>
                </a:solidFill>
              </a:rPr>
              <a:t>2 or more </a:t>
            </a:r>
            <a:r>
              <a:rPr lang="fr-FR" sz="3600" b="0" i="1" dirty="0" err="1">
                <a:solidFill>
                  <a:srgbClr val="C00000"/>
                </a:solidFill>
              </a:rPr>
              <a:t>persons</a:t>
            </a:r>
            <a:r>
              <a:rPr lang="fr-FR" sz="3600" b="0" i="1" dirty="0"/>
              <a:t> </a:t>
            </a:r>
            <a:r>
              <a:rPr lang="fr-FR" sz="3600" b="0" i="1" dirty="0" err="1"/>
              <a:t>who</a:t>
            </a:r>
            <a:r>
              <a:rPr lang="fr-FR" sz="3600" b="0" i="1" dirty="0"/>
              <a:t> </a:t>
            </a:r>
            <a:r>
              <a:rPr lang="fr-FR" sz="3600" b="0" i="1" dirty="0" err="1"/>
              <a:t>agree</a:t>
            </a:r>
            <a:r>
              <a:rPr lang="fr-FR" sz="3600" b="0" i="1" dirty="0"/>
              <a:t>, by a </a:t>
            </a:r>
            <a:r>
              <a:rPr lang="fr-FR" sz="3600" b="0" i="1" dirty="0" err="1"/>
              <a:t>contract</a:t>
            </a:r>
            <a:r>
              <a:rPr lang="fr-FR" sz="3600" b="0" i="1" dirty="0"/>
              <a:t>, </a:t>
            </a:r>
            <a:r>
              <a:rPr lang="fr-FR" sz="3600" b="0" i="1" dirty="0">
                <a:solidFill>
                  <a:schemeClr val="accent5">
                    <a:lumMod val="75000"/>
                  </a:schemeClr>
                </a:solidFill>
              </a:rPr>
              <a:t>to </a:t>
            </a:r>
            <a:r>
              <a:rPr lang="fr-FR" sz="3600" b="0" i="1" dirty="0" err="1">
                <a:solidFill>
                  <a:schemeClr val="accent5">
                    <a:lumMod val="75000"/>
                  </a:schemeClr>
                </a:solidFill>
              </a:rPr>
              <a:t>allocate</a:t>
            </a:r>
            <a:r>
              <a:rPr lang="fr-FR" sz="3600" b="0" i="1" dirty="0"/>
              <a:t> to a </a:t>
            </a:r>
            <a:r>
              <a:rPr lang="fr-FR" sz="3600" b="0" i="1" dirty="0" err="1"/>
              <a:t>common</a:t>
            </a:r>
            <a:r>
              <a:rPr lang="fr-FR" sz="3600" b="0" i="1" dirty="0"/>
              <a:t> </a:t>
            </a:r>
            <a:r>
              <a:rPr lang="fr-FR" sz="3600" b="0" i="1" dirty="0" err="1"/>
              <a:t>enterprise</a:t>
            </a:r>
            <a:r>
              <a:rPr lang="fr-FR" sz="3600" b="0" i="1" dirty="0"/>
              <a:t> </a:t>
            </a:r>
            <a:r>
              <a:rPr lang="fr-FR" sz="3600" b="0" i="1" dirty="0" err="1"/>
              <a:t>goods</a:t>
            </a:r>
            <a:r>
              <a:rPr lang="fr-FR" sz="3600" b="0" i="1" dirty="0"/>
              <a:t> in cash, in </a:t>
            </a:r>
            <a:r>
              <a:rPr lang="fr-FR" sz="3600" b="0" i="1" dirty="0" err="1"/>
              <a:t>kind</a:t>
            </a:r>
            <a:r>
              <a:rPr lang="fr-FR" sz="3600" b="0" i="1" dirty="0"/>
              <a:t> or in </a:t>
            </a:r>
            <a:r>
              <a:rPr lang="fr-FR" sz="3600" b="0" i="1" dirty="0" err="1"/>
              <a:t>industry</a:t>
            </a:r>
            <a:r>
              <a:rPr lang="fr-FR" sz="3600" b="0" i="1" dirty="0"/>
              <a:t>, </a:t>
            </a:r>
            <a:r>
              <a:rPr lang="fr-FR" sz="3600" b="0" i="1" dirty="0" err="1"/>
              <a:t>with</a:t>
            </a:r>
            <a:r>
              <a:rPr lang="fr-FR" sz="3600" b="0" i="1" dirty="0"/>
              <a:t> the </a:t>
            </a:r>
            <a:r>
              <a:rPr lang="fr-FR" sz="3600" b="0" i="1" dirty="0" err="1"/>
              <a:t>aim</a:t>
            </a:r>
            <a:r>
              <a:rPr lang="fr-FR" sz="3600" b="0" i="1" dirty="0"/>
              <a:t> of </a:t>
            </a:r>
            <a:r>
              <a:rPr lang="fr-FR" sz="3600" b="0" i="1" dirty="0">
                <a:solidFill>
                  <a:srgbClr val="C00000"/>
                </a:solidFill>
              </a:rPr>
              <a:t>sharing the profit</a:t>
            </a:r>
            <a:r>
              <a:rPr lang="fr-FR" sz="3600" b="0" i="1" dirty="0"/>
              <a:t>. »</a:t>
            </a:r>
            <a:endParaRPr lang="x-none" sz="3600" b="0" i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070B55-EAA3-48BF-82D9-CD5C8C6AD5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In case of company’s constitution</a:t>
            </a:r>
            <a:endParaRPr lang="x-none" b="1" dirty="0"/>
          </a:p>
        </p:txBody>
      </p:sp>
    </p:spTree>
    <p:extLst>
      <p:ext uri="{BB962C8B-B14F-4D97-AF65-F5344CB8AC3E}">
        <p14:creationId xmlns:p14="http://schemas.microsoft.com/office/powerpoint/2010/main" val="23866482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DBB22-9D7A-40D4-B6C4-8FAC6AC66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So, how to create a company (regulated by laws) ?</a:t>
            </a:r>
            <a:endParaRPr lang="x-non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901C0F-E1A3-42DD-BD21-2BC4366A0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5958" y="2502088"/>
            <a:ext cx="10537738" cy="369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i="1" dirty="0"/>
              <a:t>There are </a:t>
            </a:r>
            <a:r>
              <a:rPr lang="fr-FR" sz="2800" b="1" i="1" dirty="0" err="1"/>
              <a:t>many</a:t>
            </a:r>
            <a:r>
              <a:rPr lang="fr-FR" sz="2800" b="1" i="1" dirty="0"/>
              <a:t> </a:t>
            </a:r>
            <a:r>
              <a:rPr lang="fr-FR" sz="2800" b="1" i="1" dirty="0" err="1"/>
              <a:t>legal</a:t>
            </a:r>
            <a:r>
              <a:rPr lang="fr-FR" sz="2800" b="1" i="1" dirty="0"/>
              <a:t> </a:t>
            </a:r>
            <a:r>
              <a:rPr lang="fr-FR" sz="2800" b="1" i="1" dirty="0" err="1"/>
              <a:t>forms</a:t>
            </a:r>
            <a:r>
              <a:rPr lang="fr-FR" sz="2800" b="1" i="1" dirty="0"/>
              <a:t> of </a:t>
            </a:r>
            <a:r>
              <a:rPr lang="fr-FR" sz="2800" b="1" i="1" dirty="0" err="1"/>
              <a:t>company</a:t>
            </a:r>
            <a:r>
              <a:rPr lang="fr-FR" sz="2800" b="1" i="1" dirty="0"/>
              <a:t> but </a:t>
            </a:r>
            <a:r>
              <a:rPr lang="fr-FR" sz="2800" b="1" i="1" dirty="0" err="1"/>
              <a:t>those</a:t>
            </a:r>
            <a:r>
              <a:rPr lang="fr-FR" sz="2800" b="1" i="1" dirty="0"/>
              <a:t> </a:t>
            </a:r>
            <a:r>
              <a:rPr lang="fr-FR" sz="2800" b="1" i="1" dirty="0" err="1"/>
              <a:t>that</a:t>
            </a:r>
            <a:r>
              <a:rPr lang="fr-FR" sz="2800" b="1" i="1" dirty="0"/>
              <a:t> </a:t>
            </a:r>
            <a:r>
              <a:rPr lang="fr-FR" sz="2800" b="1" i="1" dirty="0" err="1"/>
              <a:t>interest</a:t>
            </a:r>
            <a:r>
              <a:rPr lang="fr-FR" sz="2800" b="1" i="1" dirty="0"/>
              <a:t> us are:</a:t>
            </a:r>
          </a:p>
          <a:p>
            <a:pPr algn="ctr">
              <a:buFont typeface="Wingdings" panose="05000000000000000000" pitchFamily="2" charset="2"/>
              <a:buChar char="ü"/>
            </a:pPr>
            <a:r>
              <a:rPr lang="fr-FR" sz="2800" b="1" i="1" dirty="0">
                <a:solidFill>
                  <a:srgbClr val="002060"/>
                </a:solidFill>
              </a:rPr>
              <a:t>the Partnership                               </a:t>
            </a:r>
            <a:r>
              <a:rPr lang="fr-FR" sz="2800" dirty="0"/>
              <a:t>(SNC)</a:t>
            </a:r>
          </a:p>
          <a:p>
            <a:pPr algn="ctr">
              <a:buFont typeface="Wingdings" panose="05000000000000000000" pitchFamily="2" charset="2"/>
              <a:buChar char="ü"/>
            </a:pPr>
            <a:r>
              <a:rPr lang="fr-FR" sz="2800" b="1" i="1" dirty="0">
                <a:solidFill>
                  <a:srgbClr val="002060"/>
                </a:solidFill>
              </a:rPr>
              <a:t>the Limited </a:t>
            </a:r>
            <a:r>
              <a:rPr lang="fr-FR" sz="2800" b="1" i="1" dirty="0" err="1">
                <a:solidFill>
                  <a:srgbClr val="002060"/>
                </a:solidFill>
              </a:rPr>
              <a:t>Liability</a:t>
            </a:r>
            <a:r>
              <a:rPr lang="fr-FR" sz="2800" b="1" i="1" dirty="0">
                <a:solidFill>
                  <a:srgbClr val="002060"/>
                </a:solidFill>
              </a:rPr>
              <a:t> </a:t>
            </a:r>
            <a:r>
              <a:rPr lang="fr-FR" sz="2800" b="1" i="1" dirty="0" err="1">
                <a:solidFill>
                  <a:srgbClr val="002060"/>
                </a:solidFill>
              </a:rPr>
              <a:t>Company</a:t>
            </a:r>
            <a:r>
              <a:rPr lang="fr-FR" sz="2800" b="1" i="1" dirty="0">
                <a:solidFill>
                  <a:srgbClr val="002060"/>
                </a:solidFill>
              </a:rPr>
              <a:t>     </a:t>
            </a:r>
            <a:r>
              <a:rPr lang="fr-FR" sz="2800" dirty="0"/>
              <a:t>(SARL)</a:t>
            </a:r>
          </a:p>
          <a:p>
            <a:pPr algn="ctr">
              <a:buFont typeface="Wingdings" panose="05000000000000000000" pitchFamily="2" charset="2"/>
              <a:buChar char="ü"/>
            </a:pPr>
            <a:r>
              <a:rPr lang="fr-FR" sz="2800" b="1" i="1" dirty="0">
                <a:solidFill>
                  <a:srgbClr val="002060"/>
                </a:solidFill>
              </a:rPr>
              <a:t>the Limited </a:t>
            </a:r>
            <a:r>
              <a:rPr lang="fr-FR" sz="2800" b="1" i="1" dirty="0" err="1">
                <a:solidFill>
                  <a:srgbClr val="002060"/>
                </a:solidFill>
              </a:rPr>
              <a:t>company</a:t>
            </a:r>
            <a:r>
              <a:rPr lang="fr-FR" sz="2800" b="1" i="1" dirty="0">
                <a:solidFill>
                  <a:srgbClr val="002060"/>
                </a:solidFill>
              </a:rPr>
              <a:t>                    </a:t>
            </a:r>
            <a:r>
              <a:rPr lang="fr-FR" sz="2800" dirty="0"/>
              <a:t>(SA)</a:t>
            </a:r>
          </a:p>
          <a:p>
            <a:endParaRPr lang="x-none" sz="2800" dirty="0"/>
          </a:p>
        </p:txBody>
      </p:sp>
    </p:spTree>
    <p:extLst>
      <p:ext uri="{BB962C8B-B14F-4D97-AF65-F5344CB8AC3E}">
        <p14:creationId xmlns:p14="http://schemas.microsoft.com/office/powerpoint/2010/main" val="420987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28513-5D80-48BD-A3F8-041421BCE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the fundamental elements to create a company?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E67A9-C1C7-4B50-BD90-39AB5F7D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b="1" i="1" dirty="0" err="1">
                <a:solidFill>
                  <a:schemeClr val="accent1"/>
                </a:solidFill>
              </a:rPr>
              <a:t>Partners</a:t>
            </a:r>
            <a:r>
              <a:rPr lang="fr-FR" sz="2400" dirty="0">
                <a:solidFill>
                  <a:schemeClr val="accent1"/>
                </a:solidFill>
              </a:rPr>
              <a:t>: </a:t>
            </a:r>
            <a:r>
              <a:rPr lang="fr-FR" sz="2400" dirty="0" err="1"/>
              <a:t>These</a:t>
            </a:r>
            <a:r>
              <a:rPr lang="fr-FR" sz="2400" dirty="0"/>
              <a:t> are </a:t>
            </a:r>
            <a:r>
              <a:rPr lang="fr-FR" sz="2400" dirty="0" err="1"/>
              <a:t>who</a:t>
            </a:r>
            <a:r>
              <a:rPr lang="fr-FR" sz="2400" dirty="0"/>
              <a:t> </a:t>
            </a:r>
            <a:r>
              <a:rPr lang="fr-FR" sz="2400" dirty="0" err="1"/>
              <a:t>agree</a:t>
            </a:r>
            <a:r>
              <a:rPr lang="fr-FR" sz="2400" dirty="0"/>
              <a:t> to </a:t>
            </a:r>
            <a:r>
              <a:rPr lang="fr-FR" sz="2400" dirty="0" err="1"/>
              <a:t>create</a:t>
            </a:r>
            <a:r>
              <a:rPr lang="fr-FR" sz="2400" dirty="0"/>
              <a:t> a partnership </a:t>
            </a:r>
            <a:r>
              <a:rPr lang="fr-FR" sz="2400" dirty="0" err="1"/>
              <a:t>together</a:t>
            </a:r>
            <a:r>
              <a:rPr lang="fr-FR" sz="24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b="1" i="1" dirty="0">
                <a:solidFill>
                  <a:schemeClr val="accent1"/>
                </a:solidFill>
              </a:rPr>
              <a:t>Contributions</a:t>
            </a:r>
            <a:r>
              <a:rPr lang="fr-FR" sz="2400" b="1" dirty="0">
                <a:solidFill>
                  <a:schemeClr val="accent1"/>
                </a:solidFill>
              </a:rPr>
              <a:t>: </a:t>
            </a:r>
            <a:r>
              <a:rPr lang="fr-FR" sz="2400" dirty="0"/>
              <a:t>This </a:t>
            </a:r>
            <a:r>
              <a:rPr lang="fr-FR" sz="2400" dirty="0" err="1"/>
              <a:t>is</a:t>
            </a:r>
            <a:r>
              <a:rPr lang="fr-FR" sz="2400" dirty="0"/>
              <a:t> the participation of </a:t>
            </a:r>
            <a:r>
              <a:rPr lang="fr-FR" sz="2400" dirty="0" err="1"/>
              <a:t>each</a:t>
            </a:r>
            <a:r>
              <a:rPr lang="fr-FR" sz="2400" dirty="0"/>
              <a:t> </a:t>
            </a:r>
            <a:r>
              <a:rPr lang="fr-FR" sz="2400" dirty="0" err="1"/>
              <a:t>partner</a:t>
            </a:r>
            <a:r>
              <a:rPr lang="fr-FR" sz="2400" dirty="0"/>
              <a:t>; Can </a:t>
            </a:r>
            <a:r>
              <a:rPr lang="fr-FR" sz="2400" dirty="0" err="1"/>
              <a:t>be</a:t>
            </a:r>
            <a:r>
              <a:rPr lang="fr-FR" sz="2400" dirty="0"/>
              <a:t> in </a:t>
            </a:r>
            <a:r>
              <a:rPr lang="fr-FR" sz="2400" dirty="0" err="1"/>
              <a:t>kind</a:t>
            </a:r>
            <a:r>
              <a:rPr lang="fr-FR" sz="2400" dirty="0"/>
              <a:t>, in cash or in </a:t>
            </a:r>
            <a:r>
              <a:rPr lang="fr-FR" sz="2400" dirty="0" err="1"/>
              <a:t>industry</a:t>
            </a:r>
            <a:r>
              <a:rPr lang="fr-FR" sz="24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b="1" i="1" dirty="0">
                <a:solidFill>
                  <a:schemeClr val="accent1"/>
                </a:solidFill>
              </a:rPr>
              <a:t>Sharing of </a:t>
            </a:r>
            <a:r>
              <a:rPr lang="fr-FR" sz="2800" b="1" i="1" dirty="0" err="1">
                <a:solidFill>
                  <a:schemeClr val="accent1"/>
                </a:solidFill>
              </a:rPr>
              <a:t>Results</a:t>
            </a:r>
            <a:r>
              <a:rPr lang="fr-FR" sz="2400" dirty="0">
                <a:solidFill>
                  <a:schemeClr val="accent1"/>
                </a:solidFill>
              </a:rPr>
              <a:t>: </a:t>
            </a:r>
            <a:r>
              <a:rPr lang="fr-FR" sz="2400" dirty="0"/>
              <a:t>This </a:t>
            </a:r>
            <a:r>
              <a:rPr lang="fr-FR" sz="2400" dirty="0" err="1"/>
              <a:t>is</a:t>
            </a:r>
            <a:r>
              <a:rPr lang="fr-FR" sz="2400" dirty="0"/>
              <a:t> the agreement on how to </a:t>
            </a:r>
            <a:r>
              <a:rPr lang="fr-FR" sz="2400" dirty="0" err="1"/>
              <a:t>share</a:t>
            </a:r>
            <a:r>
              <a:rPr lang="fr-FR" sz="2400" dirty="0"/>
              <a:t> the </a:t>
            </a:r>
            <a:r>
              <a:rPr lang="fr-FR" sz="2400" dirty="0" err="1"/>
              <a:t>Losses</a:t>
            </a:r>
            <a:r>
              <a:rPr lang="fr-FR" sz="2400" dirty="0"/>
              <a:t> or Profits. </a:t>
            </a:r>
            <a:r>
              <a:rPr lang="fr-FR" sz="2400" dirty="0" err="1"/>
              <a:t>Generally</a:t>
            </a:r>
            <a:r>
              <a:rPr lang="fr-FR" sz="2400" dirty="0"/>
              <a:t>, </a:t>
            </a:r>
            <a:r>
              <a:rPr lang="fr-FR" sz="2400" dirty="0" err="1"/>
              <a:t>it’s</a:t>
            </a:r>
            <a:r>
              <a:rPr lang="fr-FR" sz="2400" dirty="0"/>
              <a:t> </a:t>
            </a:r>
            <a:r>
              <a:rPr lang="fr-FR" sz="2400" dirty="0" err="1"/>
              <a:t>propotional</a:t>
            </a:r>
            <a:r>
              <a:rPr lang="fr-FR" sz="2400" dirty="0"/>
              <a:t> to the contributions.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b="1" i="1" dirty="0">
                <a:solidFill>
                  <a:schemeClr val="accent1"/>
                </a:solidFill>
              </a:rPr>
              <a:t>The </a:t>
            </a:r>
            <a:r>
              <a:rPr lang="fr-FR" sz="2800" b="1" i="1" dirty="0" err="1">
                <a:solidFill>
                  <a:schemeClr val="accent1"/>
                </a:solidFill>
              </a:rPr>
              <a:t>intentional</a:t>
            </a:r>
            <a:r>
              <a:rPr lang="fr-FR" sz="2800" b="1" i="1" dirty="0">
                <a:solidFill>
                  <a:schemeClr val="accent1"/>
                </a:solidFill>
              </a:rPr>
              <a:t> </a:t>
            </a:r>
            <a:r>
              <a:rPr lang="fr-FR" sz="2800" b="1" i="1" dirty="0" err="1">
                <a:solidFill>
                  <a:schemeClr val="accent1"/>
                </a:solidFill>
              </a:rPr>
              <a:t>element</a:t>
            </a:r>
            <a:r>
              <a:rPr lang="fr-FR" sz="2400" dirty="0">
                <a:solidFill>
                  <a:schemeClr val="accent1"/>
                </a:solidFill>
              </a:rPr>
              <a:t>: </a:t>
            </a:r>
            <a:r>
              <a:rPr lang="fr-FR" sz="2400" dirty="0"/>
              <a:t>This </a:t>
            </a:r>
            <a:r>
              <a:rPr lang="fr-FR" sz="2400" dirty="0" err="1"/>
              <a:t>is</a:t>
            </a:r>
            <a:r>
              <a:rPr lang="fr-FR" sz="2400" dirty="0"/>
              <a:t> the </a:t>
            </a:r>
            <a:r>
              <a:rPr lang="fr-FR" sz="2400" dirty="0" err="1"/>
              <a:t>will</a:t>
            </a:r>
            <a:r>
              <a:rPr lang="fr-FR" sz="2400" dirty="0"/>
              <a:t> to </a:t>
            </a:r>
            <a:r>
              <a:rPr lang="fr-FR" sz="2400" dirty="0" err="1"/>
              <a:t>behave</a:t>
            </a:r>
            <a:r>
              <a:rPr lang="fr-FR" sz="2400" dirty="0"/>
              <a:t> as a Partner: The </a:t>
            </a:r>
            <a:r>
              <a:rPr lang="fr-FR" sz="2400" dirty="0" err="1"/>
              <a:t>will</a:t>
            </a:r>
            <a:r>
              <a:rPr lang="fr-FR" sz="2400" dirty="0"/>
              <a:t> to </a:t>
            </a:r>
            <a:r>
              <a:rPr lang="fr-FR" sz="2400" dirty="0" err="1"/>
              <a:t>participate</a:t>
            </a:r>
            <a:r>
              <a:rPr lang="fr-FR" sz="2400" dirty="0"/>
              <a:t> in the life of the </a:t>
            </a:r>
            <a:r>
              <a:rPr lang="fr-FR" sz="2400" dirty="0" err="1"/>
              <a:t>company</a:t>
            </a:r>
            <a:r>
              <a:rPr lang="fr-FR" sz="2400" dirty="0"/>
              <a:t>.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68333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International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limited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company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case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89547" y="2478024"/>
            <a:ext cx="5463781" cy="3694176"/>
          </a:xfrm>
        </p:spPr>
        <p:txBody>
          <a:bodyPr>
            <a:norm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Partners</a:t>
            </a: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dirty="0"/>
              <a:t>: </a:t>
            </a:r>
            <a:r>
              <a:rPr lang="fr-FR" b="1" dirty="0"/>
              <a:t>2 </a:t>
            </a:r>
            <a:r>
              <a:rPr lang="fr-FR" b="1" dirty="0" err="1"/>
              <a:t>shareholders</a:t>
            </a:r>
            <a:r>
              <a:rPr lang="fr-FR" b="1" dirty="0"/>
              <a:t> min</a:t>
            </a:r>
            <a:r>
              <a:rPr lang="fr-FR" dirty="0"/>
              <a:t>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natural</a:t>
            </a:r>
            <a:r>
              <a:rPr lang="fr-FR" dirty="0"/>
              <a:t> or </a:t>
            </a:r>
            <a:r>
              <a:rPr lang="fr-FR" dirty="0" err="1"/>
              <a:t>legal</a:t>
            </a:r>
            <a:r>
              <a:rPr lang="fr-FR" dirty="0"/>
              <a:t> </a:t>
            </a:r>
            <a:r>
              <a:rPr lang="fr-FR" dirty="0" err="1"/>
              <a:t>persons</a:t>
            </a:r>
            <a:endParaRPr lang="fr-FR" dirty="0"/>
          </a:p>
          <a:p>
            <a:r>
              <a:rPr lang="fr-FR" b="1" dirty="0">
                <a:solidFill>
                  <a:srgbClr val="FF0000"/>
                </a:solidFill>
              </a:rPr>
              <a:t>Contribution</a:t>
            </a:r>
            <a:r>
              <a:rPr lang="fr-FR" dirty="0"/>
              <a:t>: </a:t>
            </a:r>
            <a:r>
              <a:rPr lang="fr-FR" dirty="0" err="1"/>
              <a:t>share</a:t>
            </a:r>
            <a:r>
              <a:rPr lang="fr-FR" dirty="0"/>
              <a:t> capital min </a:t>
            </a:r>
            <a:r>
              <a:rPr lang="fr-FR" b="1" dirty="0"/>
              <a:t>37000 euros</a:t>
            </a:r>
            <a:r>
              <a:rPr lang="fr-FR" dirty="0"/>
              <a:t>, cash contribution </a:t>
            </a:r>
            <a:r>
              <a:rPr lang="fr-FR" dirty="0" err="1"/>
              <a:t>paid</a:t>
            </a:r>
            <a:r>
              <a:rPr lang="fr-FR" dirty="0"/>
              <a:t> at least </a:t>
            </a:r>
            <a:r>
              <a:rPr lang="fr-FR" dirty="0" err="1"/>
              <a:t>half</a:t>
            </a:r>
            <a:r>
              <a:rPr lang="fr-FR" dirty="0"/>
              <a:t> on incorporation, the </a:t>
            </a:r>
            <a:r>
              <a:rPr lang="fr-FR" dirty="0" err="1"/>
              <a:t>rest</a:t>
            </a:r>
            <a:r>
              <a:rPr lang="fr-FR" dirty="0"/>
              <a:t> must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paid</a:t>
            </a:r>
            <a:r>
              <a:rPr lang="fr-FR" dirty="0"/>
              <a:t> </a:t>
            </a:r>
            <a:r>
              <a:rPr lang="fr-FR" dirty="0" err="1"/>
              <a:t>during</a:t>
            </a:r>
            <a:r>
              <a:rPr lang="fr-FR" dirty="0"/>
              <a:t> 5 </a:t>
            </a:r>
            <a:r>
              <a:rPr lang="fr-FR" dirty="0" err="1"/>
              <a:t>years</a:t>
            </a:r>
            <a:r>
              <a:rPr lang="fr-FR" dirty="0"/>
              <a:t>.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6954253" y="2430379"/>
            <a:ext cx="46080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b="1" dirty="0" err="1">
                <a:solidFill>
                  <a:srgbClr val="FF0000"/>
                </a:solidFill>
              </a:rPr>
              <a:t>Responsability</a:t>
            </a:r>
            <a:r>
              <a:rPr lang="fr-FR" sz="2400" dirty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2400" dirty="0" err="1"/>
              <a:t>Shareholders</a:t>
            </a:r>
            <a:r>
              <a:rPr lang="fr-FR" sz="2400" dirty="0"/>
              <a:t> to </a:t>
            </a:r>
            <a:r>
              <a:rPr lang="fr-FR" sz="2400" dirty="0" err="1"/>
              <a:t>their</a:t>
            </a:r>
            <a:r>
              <a:rPr lang="fr-FR" sz="2400" dirty="0"/>
              <a:t> contribution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2400" dirty="0"/>
              <a:t>Manager liable for </a:t>
            </a:r>
            <a:r>
              <a:rPr lang="fr-FR" sz="2400" dirty="0" err="1"/>
              <a:t>mismanagement</a:t>
            </a:r>
            <a:r>
              <a:rPr lang="fr-F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1258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Madagascar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limited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 err="1">
                <a:latin typeface="Arial" panose="020B0604020202020204" pitchFamily="34" charset="0"/>
                <a:cs typeface="Arial" panose="020B0604020202020204" pitchFamily="34" charset="0"/>
              </a:rPr>
              <a:t>company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case</a:t>
            </a:r>
            <a:b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(cas de la SA à Madagascar)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10470843" cy="3694176"/>
          </a:xfrm>
        </p:spPr>
        <p:txBody>
          <a:bodyPr>
            <a:normAutofit fontScale="92500"/>
          </a:bodyPr>
          <a:lstStyle/>
          <a:p>
            <a:r>
              <a:rPr lang="fr-FR" dirty="0"/>
              <a:t>The SA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b="1" dirty="0">
                <a:solidFill>
                  <a:srgbClr val="FF0000"/>
                </a:solidFill>
              </a:rPr>
              <a:t>capital </a:t>
            </a:r>
            <a:r>
              <a:rPr lang="fr-FR" b="1" dirty="0" err="1">
                <a:solidFill>
                  <a:srgbClr val="FF0000"/>
                </a:solidFill>
              </a:rPr>
              <a:t>company</a:t>
            </a:r>
            <a:r>
              <a:rPr lang="fr-FR" dirty="0"/>
              <a:t>: </a:t>
            </a:r>
            <a:r>
              <a:rPr lang="fr-FR" dirty="0" err="1"/>
              <a:t>Partners</a:t>
            </a:r>
            <a:r>
              <a:rPr lang="fr-FR" dirty="0"/>
              <a:t> are not </a:t>
            </a:r>
            <a:r>
              <a:rPr lang="fr-FR" dirty="0" err="1"/>
              <a:t>bound</a:t>
            </a:r>
            <a:r>
              <a:rPr lang="fr-FR" dirty="0"/>
              <a:t> by </a:t>
            </a:r>
            <a:r>
              <a:rPr lang="fr-FR" dirty="0" err="1"/>
              <a:t>any</a:t>
            </a:r>
            <a:r>
              <a:rPr lang="fr-FR" dirty="0"/>
              <a:t> </a:t>
            </a:r>
            <a:r>
              <a:rPr lang="fr-FR" dirty="0" err="1"/>
              <a:t>ties</a:t>
            </a:r>
            <a:r>
              <a:rPr lang="fr-FR" dirty="0"/>
              <a:t> </a:t>
            </a:r>
            <a:r>
              <a:rPr lang="fr-FR" dirty="0" err="1"/>
              <a:t>except</a:t>
            </a:r>
            <a:r>
              <a:rPr lang="fr-FR" dirty="0"/>
              <a:t> money.</a:t>
            </a:r>
          </a:p>
          <a:p>
            <a:r>
              <a:rPr lang="fr-FR" dirty="0" err="1"/>
              <a:t>Partners</a:t>
            </a:r>
            <a:r>
              <a:rPr lang="fr-FR" dirty="0"/>
              <a:t> </a:t>
            </a:r>
            <a:r>
              <a:rPr lang="fr-FR" dirty="0" err="1"/>
              <a:t>bear</a:t>
            </a:r>
            <a:r>
              <a:rPr lang="fr-FR" dirty="0"/>
              <a:t> social </a:t>
            </a:r>
            <a:r>
              <a:rPr lang="fr-FR" dirty="0" err="1"/>
              <a:t>debts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up to the </a:t>
            </a:r>
            <a:r>
              <a:rPr lang="fr-FR" dirty="0" err="1"/>
              <a:t>amount</a:t>
            </a:r>
            <a:r>
              <a:rPr lang="fr-FR" dirty="0"/>
              <a:t> of </a:t>
            </a:r>
            <a:r>
              <a:rPr lang="fr-FR" dirty="0" err="1"/>
              <a:t>their</a:t>
            </a:r>
            <a:r>
              <a:rPr lang="fr-FR" dirty="0"/>
              <a:t> contributions.</a:t>
            </a:r>
          </a:p>
          <a:p>
            <a:r>
              <a:rPr lang="fr-FR" dirty="0"/>
              <a:t>Contributions in </a:t>
            </a:r>
            <a:r>
              <a:rPr lang="fr-FR" dirty="0" err="1"/>
              <a:t>kind</a:t>
            </a:r>
            <a:r>
              <a:rPr lang="fr-FR" dirty="0"/>
              <a:t> must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b="1" dirty="0" err="1">
                <a:solidFill>
                  <a:srgbClr val="FF0000"/>
                </a:solidFill>
              </a:rPr>
              <a:t>paid</a:t>
            </a:r>
            <a:r>
              <a:rPr lang="fr-FR" b="1" dirty="0">
                <a:solidFill>
                  <a:srgbClr val="FF0000"/>
                </a:solidFill>
              </a:rPr>
              <a:t> in full </a:t>
            </a:r>
            <a:r>
              <a:rPr lang="fr-FR" dirty="0"/>
              <a:t>at the time of constitution. But cash contribution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immediately</a:t>
            </a:r>
            <a:r>
              <a:rPr lang="fr-FR" dirty="0"/>
              <a:t> </a:t>
            </a:r>
            <a:r>
              <a:rPr lang="fr-FR" b="1" dirty="0" err="1">
                <a:solidFill>
                  <a:srgbClr val="FF0000"/>
                </a:solidFill>
              </a:rPr>
              <a:t>paid</a:t>
            </a:r>
            <a:r>
              <a:rPr lang="fr-FR" b="1" dirty="0">
                <a:solidFill>
                  <a:srgbClr val="FF0000"/>
                </a:solidFill>
              </a:rPr>
              <a:t> in a quarter </a:t>
            </a:r>
            <a:r>
              <a:rPr lang="fr-FR" dirty="0"/>
              <a:t>of </a:t>
            </a:r>
            <a:r>
              <a:rPr lang="fr-FR" dirty="0" err="1"/>
              <a:t>its</a:t>
            </a:r>
            <a:r>
              <a:rPr lang="fr-FR" dirty="0"/>
              <a:t> value. The surplus </a:t>
            </a:r>
            <a:r>
              <a:rPr lang="fr-FR" dirty="0" err="1"/>
              <a:t>intervenes</a:t>
            </a:r>
            <a:r>
              <a:rPr lang="fr-FR" dirty="0"/>
              <a:t> </a:t>
            </a:r>
            <a:r>
              <a:rPr lang="fr-FR" dirty="0" err="1"/>
              <a:t>within</a:t>
            </a:r>
            <a:r>
              <a:rPr lang="fr-FR" dirty="0"/>
              <a:t> a </a:t>
            </a:r>
            <a:r>
              <a:rPr lang="fr-FR" dirty="0" err="1"/>
              <a:t>period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b="1" dirty="0" err="1">
                <a:solidFill>
                  <a:srgbClr val="FF0000"/>
                </a:solidFill>
              </a:rPr>
              <a:t>can’t</a:t>
            </a: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b="1" dirty="0" err="1">
                <a:solidFill>
                  <a:srgbClr val="FF0000"/>
                </a:solidFill>
              </a:rPr>
              <a:t>exceed</a:t>
            </a:r>
            <a:r>
              <a:rPr lang="fr-FR" b="1" dirty="0">
                <a:solidFill>
                  <a:srgbClr val="FF0000"/>
                </a:solidFill>
              </a:rPr>
              <a:t> 3years</a:t>
            </a:r>
            <a:r>
              <a:rPr lang="fr-FR" b="1" dirty="0"/>
              <a:t>. </a:t>
            </a:r>
            <a:r>
              <a:rPr lang="fr-FR" dirty="0" err="1"/>
              <a:t>Consequently</a:t>
            </a:r>
            <a:r>
              <a:rPr lang="fr-FR" dirty="0"/>
              <a:t>, the cash </a:t>
            </a:r>
            <a:r>
              <a:rPr lang="fr-FR" dirty="0" err="1"/>
              <a:t>contribution’s</a:t>
            </a:r>
            <a:r>
              <a:rPr lang="fr-FR" dirty="0"/>
              <a:t> </a:t>
            </a:r>
            <a:r>
              <a:rPr lang="fr-FR" dirty="0" err="1"/>
              <a:t>payment</a:t>
            </a:r>
            <a:r>
              <a:rPr lang="fr-FR" dirty="0"/>
              <a:t> </a:t>
            </a:r>
            <a:r>
              <a:rPr lang="fr-FR" dirty="0" err="1"/>
              <a:t>can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made in </a:t>
            </a:r>
            <a:r>
              <a:rPr lang="fr-FR" dirty="0" err="1"/>
              <a:t>several</a:t>
            </a:r>
            <a:r>
              <a:rPr lang="fr-FR" dirty="0"/>
              <a:t> stages.</a:t>
            </a:r>
          </a:p>
          <a:p>
            <a:r>
              <a:rPr lang="fr-FR" dirty="0"/>
              <a:t>In Madagascar, social capital in a SA must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superior</a:t>
            </a:r>
            <a:r>
              <a:rPr lang="fr-FR" dirty="0"/>
              <a:t> of </a:t>
            </a:r>
            <a:r>
              <a:rPr lang="fr-FR" b="1" dirty="0">
                <a:solidFill>
                  <a:srgbClr val="FF0000"/>
                </a:solidFill>
              </a:rPr>
              <a:t>10.000.000 Ar</a:t>
            </a:r>
            <a:r>
              <a:rPr lang="fr-FR" dirty="0"/>
              <a:t>.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55406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A18D94-198A-4AF1-ACEA-4F7C8C0B8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5400" dirty="0" err="1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fr-FR" sz="5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5400" dirty="0" err="1"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fr-FR" sz="5400" dirty="0">
                <a:latin typeface="Arial" panose="020B0604020202020204" pitchFamily="34" charset="0"/>
                <a:cs typeface="Arial" panose="020B0604020202020204" pitchFamily="34" charset="0"/>
              </a:rPr>
              <a:t> about </a:t>
            </a:r>
            <a:r>
              <a:rPr lang="fr-FR" sz="5400" dirty="0" err="1">
                <a:latin typeface="Arial" panose="020B0604020202020204" pitchFamily="34" charset="0"/>
                <a:cs typeface="Arial" panose="020B0604020202020204" pitchFamily="34" charset="0"/>
              </a:rPr>
              <a:t>Accounting</a:t>
            </a:r>
            <a:r>
              <a:rPr lang="fr-FR" sz="54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0092455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311B26"/>
      </a:dk2>
      <a:lt2>
        <a:srgbClr val="F3F2F0"/>
      </a:lt2>
      <a:accent1>
        <a:srgbClr val="2F70E1"/>
      </a:accent1>
      <a:accent2>
        <a:srgbClr val="3D35D4"/>
      </a:accent2>
      <a:accent3>
        <a:srgbClr val="822FE1"/>
      </a:accent3>
      <a:accent4>
        <a:srgbClr val="BA1DCF"/>
      </a:accent4>
      <a:accent5>
        <a:srgbClr val="E12FAB"/>
      </a:accent5>
      <a:accent6>
        <a:srgbClr val="CF1D4F"/>
      </a:accent6>
      <a:hlink>
        <a:srgbClr val="AD8339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6460</TotalTime>
  <Words>893</Words>
  <Application>Microsoft Office PowerPoint</Application>
  <PresentationFormat>Grand écran</PresentationFormat>
  <Paragraphs>194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7" baseType="lpstr">
      <vt:lpstr>Arial</vt:lpstr>
      <vt:lpstr>Calibri</vt:lpstr>
      <vt:lpstr>Neue Haas Grotesk Text Pro</vt:lpstr>
      <vt:lpstr>Segoe UI Historic</vt:lpstr>
      <vt:lpstr>Times New Roman</vt:lpstr>
      <vt:lpstr>Wingdings</vt:lpstr>
      <vt:lpstr>AccentBoxVTI</vt:lpstr>
      <vt:lpstr>COMPANY’S CREATION</vt:lpstr>
      <vt:lpstr>MEMBERS OF THE GROUP</vt:lpstr>
      <vt:lpstr>Firstly, what is a company compared by constitution?</vt:lpstr>
      <vt:lpstr>« An entity established by 2 or more persons who agree, by a contract, to allocate to a common enterprise goods in cash, in kind or in industry, with the aim of sharing the profit. »</vt:lpstr>
      <vt:lpstr>So, how to create a company (regulated by laws) ?</vt:lpstr>
      <vt:lpstr>What are the fundamental elements to create a company?</vt:lpstr>
      <vt:lpstr>International limited company case</vt:lpstr>
      <vt:lpstr>Madagascar limited company case (cas de la SA à Madagascar)</vt:lpstr>
      <vt:lpstr>Then, what about Accounting?</vt:lpstr>
      <vt:lpstr>Accounting part</vt:lpstr>
      <vt:lpstr>Which accounts are concerned in each step?</vt:lpstr>
      <vt:lpstr>The accounts concerned</vt:lpstr>
      <vt:lpstr>Let’s illustrate by some examples</vt:lpstr>
      <vt:lpstr>Example 1</vt:lpstr>
      <vt:lpstr>Présentation PowerPoint</vt:lpstr>
      <vt:lpstr>If Larissa Company has decided to record the establishment costs as incorporation expenses, it would have made the following entry. </vt:lpstr>
      <vt:lpstr>Example 2</vt:lpstr>
      <vt:lpstr>Présentation PowerPoint</vt:lpstr>
      <vt:lpstr>Présentation PowerPoint</vt:lpstr>
      <vt:lpstr>THANKS FOR YOUR ATTENTION AND DO NOT HESITATE TO ASK IF YOU HAVE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COMPANY’S CREATION</dc:title>
  <dc:creator>Ravoatra Mihaja RAJAONARIVELO</dc:creator>
  <cp:lastModifiedBy>Pc</cp:lastModifiedBy>
  <cp:revision>31</cp:revision>
  <dcterms:created xsi:type="dcterms:W3CDTF">2022-01-22T11:59:19Z</dcterms:created>
  <dcterms:modified xsi:type="dcterms:W3CDTF">2022-02-07T13:43:01Z</dcterms:modified>
</cp:coreProperties>
</file>