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4" d="100"/>
          <a:sy n="44" d="100"/>
        </p:scale>
        <p:origin x="72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Company’s creation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/>
              <a:t>Late payer</a:t>
            </a:r>
            <a:endParaRPr lang="fr-FR" sz="3600" b="1" dirty="0"/>
          </a:p>
        </p:txBody>
      </p:sp>
      <p:sp>
        <p:nvSpPr>
          <p:cNvPr id="4" name="ZoneTexte 3"/>
          <p:cNvSpPr txBox="1"/>
          <p:nvPr/>
        </p:nvSpPr>
        <p:spPr>
          <a:xfrm rot="16200000">
            <a:off x="9666581" y="4385256"/>
            <a:ext cx="461665" cy="390229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fr-FR" dirty="0" smtClean="0"/>
              <a:t>CB 0235 TOMBOHASINA Saholiarisoa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9112294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90411" y="1683184"/>
            <a:ext cx="6096000" cy="261610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en-US" b="1" dirty="0">
                <a:solidFill>
                  <a:schemeClr val="tx2"/>
                </a:solidFill>
              </a:rPr>
              <a:t>Advanced payers shareholders </a:t>
            </a:r>
            <a:r>
              <a:rPr lang="en-US" dirty="0">
                <a:solidFill>
                  <a:schemeClr val="tx2"/>
                </a:solidFill>
              </a:rPr>
              <a:t>(earned interest and advanced account </a:t>
            </a:r>
            <a:r>
              <a:rPr lang="en-US" dirty="0" smtClean="0">
                <a:solidFill>
                  <a:schemeClr val="tx2"/>
                </a:solidFill>
              </a:rPr>
              <a:t>4564)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en-US" sz="2000" b="1" dirty="0" smtClean="0">
                <a:solidFill>
                  <a:schemeClr val="tx2"/>
                </a:solidFill>
              </a:rPr>
              <a:t>Late payers:</a:t>
            </a:r>
            <a:endParaRPr lang="en-US" sz="2000" b="1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en-US" dirty="0" smtClean="0">
                <a:solidFill>
                  <a:schemeClr val="tx2"/>
                </a:solidFill>
              </a:rPr>
              <a:t>Late payers shareholders : (interest charge 763)they are liable to the company for interest accrued from the release deadline until the time of payment, </a:t>
            </a:r>
            <a:r>
              <a:rPr lang="en-US" dirty="0">
                <a:solidFill>
                  <a:schemeClr val="tx2"/>
                </a:solidFill>
              </a:rPr>
              <a:t>No late accounting, </a:t>
            </a:r>
            <a:r>
              <a:rPr lang="en-US" dirty="0" smtClean="0">
                <a:solidFill>
                  <a:schemeClr val="tx2"/>
                </a:solidFill>
              </a:rPr>
              <a:t>at the time of payment registration of penalty :account of assets (ex:512:banque)/456-763, no impact on 109</a:t>
            </a:r>
          </a:p>
          <a:p>
            <a:pPr>
              <a:defRPr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249251" y="1221519"/>
            <a:ext cx="3928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dirty="0" smtClean="0">
                <a:solidFill>
                  <a:schemeClr val="accent4">
                    <a:lumMod val="50000"/>
                  </a:schemeClr>
                </a:solidFill>
              </a:rPr>
              <a:t>Specific cases of accouting</a:t>
            </a:r>
            <a:endParaRPr lang="fr-FR" sz="2000" b="1" u="sng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138411" y="405912"/>
            <a:ext cx="4091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u="sng" dirty="0" smtClean="0"/>
              <a:t>Late </a:t>
            </a:r>
            <a:r>
              <a:rPr lang="en-029" sz="5400" b="1" u="sng" dirty="0" smtClean="0"/>
              <a:t>payers</a:t>
            </a:r>
            <a:endParaRPr lang="en-029" sz="5400" b="1" u="sng" dirty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152998"/>
              </p:ext>
            </p:extLst>
          </p:nvPr>
        </p:nvGraphicFramePr>
        <p:xfrm>
          <a:off x="1516845" y="4119688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Debit</a:t>
                      </a:r>
                      <a:endParaRPr lang="fr-F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Credit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Debit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Credit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512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XXX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456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XXX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763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XXX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81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5989" y="874622"/>
            <a:ext cx="77817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en-US" dirty="0">
                <a:solidFill>
                  <a:schemeClr val="tx2"/>
                </a:solidFill>
              </a:rPr>
              <a:t>Defaulting Shareholders (Bad debts 4566</a:t>
            </a:r>
            <a:r>
              <a:rPr lang="en-US" dirty="0" smtClean="0">
                <a:solidFill>
                  <a:schemeClr val="tx2"/>
                </a:solidFill>
              </a:rPr>
              <a:t>): the company may , after formal notice”mise en demeure”(the act by which a debtor is asked to perform his obligation), have the shares of the defaulters sold.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450761" y="1797952"/>
            <a:ext cx="3129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smtClean="0"/>
              <a:t>1-Observation of the failure</a:t>
            </a:r>
            <a:endParaRPr lang="fr-FR" b="1" u="sng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600626"/>
              </p:ext>
            </p:extLst>
          </p:nvPr>
        </p:nvGraphicFramePr>
        <p:xfrm>
          <a:off x="642463" y="2172374"/>
          <a:ext cx="515155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310"/>
                <a:gridCol w="1030310"/>
                <a:gridCol w="1030310"/>
                <a:gridCol w="1267002"/>
                <a:gridCol w="793618"/>
              </a:tblGrid>
              <a:tr h="164419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Debit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Credit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Debit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Credit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204225">
                <a:tc>
                  <a:txBody>
                    <a:bodyPr/>
                    <a:lstStyle/>
                    <a:p>
                      <a:r>
                        <a:rPr lang="fr-FR" dirty="0" smtClean="0"/>
                        <a:t>4566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XXX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204225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XXX</a:t>
                      </a:r>
                      <a:endParaRPr lang="fr-FR" dirty="0"/>
                    </a:p>
                  </a:txBody>
                  <a:tcPr/>
                </a:tc>
              </a:tr>
              <a:tr h="204225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4562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XXX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6478073" y="1803042"/>
            <a:ext cx="3477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smtClean="0"/>
              <a:t>2-Sale of shares</a:t>
            </a:r>
            <a:endParaRPr lang="fr-FR" b="1" u="sng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391228"/>
              </p:ext>
            </p:extLst>
          </p:nvPr>
        </p:nvGraphicFramePr>
        <p:xfrm>
          <a:off x="6279164" y="2301380"/>
          <a:ext cx="4461815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363"/>
                <a:gridCol w="892363"/>
                <a:gridCol w="892363"/>
                <a:gridCol w="892363"/>
                <a:gridCol w="892363"/>
              </a:tblGrid>
              <a:tr h="279471">
                <a:tc>
                  <a:txBody>
                    <a:bodyPr/>
                    <a:lstStyle/>
                    <a:p>
                      <a:r>
                        <a:rPr lang="fr-FR" dirty="0" smtClean="0"/>
                        <a:t>Debit</a:t>
                      </a:r>
                      <a:endParaRPr lang="fr-FR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Credit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Debit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Credit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512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XXX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4566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XXX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550833" y="3996813"/>
            <a:ext cx="5334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smtClean="0"/>
              <a:t>3-Transfert of rights from the defaulter to the purchaser</a:t>
            </a:r>
            <a:endParaRPr lang="fr-FR" b="1" u="sng" dirty="0"/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135489"/>
              </p:ext>
            </p:extLst>
          </p:nvPr>
        </p:nvGraphicFramePr>
        <p:xfrm>
          <a:off x="759854" y="4642928"/>
          <a:ext cx="4828145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629"/>
                <a:gridCol w="965629"/>
                <a:gridCol w="965629"/>
                <a:gridCol w="965629"/>
                <a:gridCol w="965629"/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Debit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Credit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Debit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Credit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109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XXX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4566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XXX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ZoneTexte 8"/>
          <p:cNvSpPr txBox="1"/>
          <p:nvPr/>
        </p:nvSpPr>
        <p:spPr>
          <a:xfrm>
            <a:off x="6606862" y="4005537"/>
            <a:ext cx="3567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smtClean="0"/>
              <a:t>3-Charging interest</a:t>
            </a:r>
            <a:endParaRPr lang="fr-FR" b="1" u="sng" dirty="0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671721"/>
              </p:ext>
            </p:extLst>
          </p:nvPr>
        </p:nvGraphicFramePr>
        <p:xfrm>
          <a:off x="6077348" y="4687909"/>
          <a:ext cx="5203115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623"/>
                <a:gridCol w="1040623"/>
                <a:gridCol w="1040623"/>
                <a:gridCol w="1040623"/>
                <a:gridCol w="1040623"/>
              </a:tblGrid>
              <a:tr h="2521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Debit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Credit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Debit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Credit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4566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XXX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768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XXX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2827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Thank you for your attention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14715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que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190</TotalTime>
  <Words>184</Words>
  <Application>Microsoft Office PowerPoint</Application>
  <PresentationFormat>Grand écran</PresentationFormat>
  <Paragraphs>58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Garamond</vt:lpstr>
      <vt:lpstr>Wingdings</vt:lpstr>
      <vt:lpstr>Organique</vt:lpstr>
      <vt:lpstr>Company’s creation</vt:lpstr>
      <vt:lpstr>Présentation PowerPoint</vt:lpstr>
      <vt:lpstr>Présentation PowerPoint</vt:lpstr>
      <vt:lpstr>Thank you for your attention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Company’s creation</dc:title>
  <dc:creator>pc</dc:creator>
  <cp:lastModifiedBy>pc</cp:lastModifiedBy>
  <cp:revision>24</cp:revision>
  <dcterms:created xsi:type="dcterms:W3CDTF">2022-01-19T21:14:37Z</dcterms:created>
  <dcterms:modified xsi:type="dcterms:W3CDTF">2022-01-19T21:53:09Z</dcterms:modified>
</cp:coreProperties>
</file>