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7"/>
  </p:notesMasterIdLst>
  <p:sldIdLst>
    <p:sldId id="256" r:id="rId2"/>
    <p:sldId id="257" r:id="rId3"/>
    <p:sldId id="265" r:id="rId4"/>
    <p:sldId id="258" r:id="rId5"/>
    <p:sldId id="259" r:id="rId6"/>
    <p:sldId id="315" r:id="rId7"/>
    <p:sldId id="260" r:id="rId8"/>
    <p:sldId id="261" r:id="rId9"/>
    <p:sldId id="262" r:id="rId10"/>
    <p:sldId id="284" r:id="rId11"/>
    <p:sldId id="316" r:id="rId12"/>
    <p:sldId id="317" r:id="rId13"/>
    <p:sldId id="285" r:id="rId14"/>
    <p:sldId id="286" r:id="rId15"/>
    <p:sldId id="263" r:id="rId16"/>
    <p:sldId id="272" r:id="rId17"/>
    <p:sldId id="271" r:id="rId18"/>
    <p:sldId id="270" r:id="rId19"/>
    <p:sldId id="273" r:id="rId20"/>
    <p:sldId id="274" r:id="rId21"/>
    <p:sldId id="275" r:id="rId22"/>
    <p:sldId id="276" r:id="rId23"/>
    <p:sldId id="277" r:id="rId24"/>
    <p:sldId id="278" r:id="rId25"/>
    <p:sldId id="280" r:id="rId26"/>
    <p:sldId id="282" r:id="rId27"/>
    <p:sldId id="283" r:id="rId28"/>
    <p:sldId id="287" r:id="rId29"/>
    <p:sldId id="288" r:id="rId30"/>
    <p:sldId id="290" r:id="rId31"/>
    <p:sldId id="291" r:id="rId32"/>
    <p:sldId id="293" r:id="rId33"/>
    <p:sldId id="289" r:id="rId34"/>
    <p:sldId id="292" r:id="rId35"/>
    <p:sldId id="294" r:id="rId36"/>
    <p:sldId id="318" r:id="rId37"/>
    <p:sldId id="319" r:id="rId38"/>
    <p:sldId id="320" r:id="rId39"/>
    <p:sldId id="314" r:id="rId40"/>
    <p:sldId id="298" r:id="rId41"/>
    <p:sldId id="299" r:id="rId42"/>
    <p:sldId id="300" r:id="rId43"/>
    <p:sldId id="301" r:id="rId44"/>
    <p:sldId id="302" r:id="rId45"/>
    <p:sldId id="303" r:id="rId46"/>
    <p:sldId id="304" r:id="rId47"/>
    <p:sldId id="305" r:id="rId48"/>
    <p:sldId id="306" r:id="rId49"/>
    <p:sldId id="309" r:id="rId50"/>
    <p:sldId id="310" r:id="rId51"/>
    <p:sldId id="311" r:id="rId52"/>
    <p:sldId id="307" r:id="rId53"/>
    <p:sldId id="308" r:id="rId54"/>
    <p:sldId id="312" r:id="rId55"/>
    <p:sldId id="313"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52" autoAdjust="0"/>
  </p:normalViewPr>
  <p:slideViewPr>
    <p:cSldViewPr>
      <p:cViewPr varScale="1">
        <p:scale>
          <a:sx n="50" d="100"/>
          <a:sy n="50" d="100"/>
        </p:scale>
        <p:origin x="17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70393B-7C7F-4925-B7A3-470E7B803F91}" type="datetimeFigureOut">
              <a:rPr lang="fr-FR" smtClean="0"/>
              <a:pPr/>
              <a:t>30/09/2024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3DB97-ADC6-4B2C-B939-6F7428704048}" type="slidenum">
              <a:rPr lang="fr-FR" smtClean="0"/>
              <a:pPr/>
              <a:t>‹#›</a:t>
            </a:fld>
            <a:endParaRPr lang="fr-FR"/>
          </a:p>
        </p:txBody>
      </p:sp>
    </p:spTree>
    <p:extLst>
      <p:ext uri="{BB962C8B-B14F-4D97-AF65-F5344CB8AC3E}">
        <p14:creationId xmlns:p14="http://schemas.microsoft.com/office/powerpoint/2010/main" val="3791595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D63DB97-ADC6-4B2C-B939-6F7428704048}" type="slidenum">
              <a:rPr lang="fr-FR" smtClean="0"/>
              <a:pPr/>
              <a:t>4</a:t>
            </a:fld>
            <a:endParaRPr lang="fr-FR"/>
          </a:p>
        </p:txBody>
      </p:sp>
    </p:spTree>
    <p:extLst>
      <p:ext uri="{BB962C8B-B14F-4D97-AF65-F5344CB8AC3E}">
        <p14:creationId xmlns:p14="http://schemas.microsoft.com/office/powerpoint/2010/main" val="3524773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Ces</a:t>
            </a:r>
            <a:r>
              <a:rPr lang="fr-FR" baseline="0" dirty="0" smtClean="0"/>
              <a:t> trois conditions sont illustrées par des exemples</a:t>
            </a:r>
            <a:r>
              <a:rPr lang="fr-FR" dirty="0" smtClean="0"/>
              <a:t> : voir § B11 et suite de IFRS 10.</a:t>
            </a:r>
            <a:endParaRPr lang="fr-FR" dirty="0"/>
          </a:p>
        </p:txBody>
      </p:sp>
      <p:sp>
        <p:nvSpPr>
          <p:cNvPr id="4" name="Espace réservé du numéro de diapositive 3"/>
          <p:cNvSpPr>
            <a:spLocks noGrp="1"/>
          </p:cNvSpPr>
          <p:nvPr>
            <p:ph type="sldNum" sz="quarter" idx="10"/>
          </p:nvPr>
        </p:nvSpPr>
        <p:spPr/>
        <p:txBody>
          <a:bodyPr/>
          <a:lstStyle/>
          <a:p>
            <a:fld id="{AD63DB97-ADC6-4B2C-B939-6F7428704048}" type="slidenum">
              <a:rPr lang="fr-FR" smtClean="0"/>
              <a:pPr/>
              <a:t>9</a:t>
            </a:fld>
            <a:endParaRPr lang="fr-FR"/>
          </a:p>
        </p:txBody>
      </p:sp>
    </p:spTree>
    <p:extLst>
      <p:ext uri="{BB962C8B-B14F-4D97-AF65-F5344CB8AC3E}">
        <p14:creationId xmlns:p14="http://schemas.microsoft.com/office/powerpoint/2010/main" val="199765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Voir plus de détail</a:t>
            </a:r>
            <a:r>
              <a:rPr lang="fr-FR" baseline="0" dirty="0" smtClean="0"/>
              <a:t> dans B34 à B50 de IFRS 10 avec beaucoup d’exemples.</a:t>
            </a:r>
            <a:endParaRPr lang="fr-FR" dirty="0"/>
          </a:p>
        </p:txBody>
      </p:sp>
      <p:sp>
        <p:nvSpPr>
          <p:cNvPr id="4" name="Espace réservé du numéro de diapositive 3"/>
          <p:cNvSpPr>
            <a:spLocks noGrp="1"/>
          </p:cNvSpPr>
          <p:nvPr>
            <p:ph type="sldNum" sz="quarter" idx="10"/>
          </p:nvPr>
        </p:nvSpPr>
        <p:spPr/>
        <p:txBody>
          <a:bodyPr/>
          <a:lstStyle/>
          <a:p>
            <a:fld id="{AD63DB97-ADC6-4B2C-B939-6F7428704048}" type="slidenum">
              <a:rPr lang="fr-FR" smtClean="0"/>
              <a:pPr/>
              <a:t>10</a:t>
            </a:fld>
            <a:endParaRPr lang="fr-FR"/>
          </a:p>
        </p:txBody>
      </p:sp>
    </p:spTree>
    <p:extLst>
      <p:ext uri="{BB962C8B-B14F-4D97-AF65-F5344CB8AC3E}">
        <p14:creationId xmlns:p14="http://schemas.microsoft.com/office/powerpoint/2010/main" val="309822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i="1" dirty="0" smtClean="0"/>
              <a:t>Droits de vote potentiels  B47 à</a:t>
            </a:r>
            <a:r>
              <a:rPr lang="fr-FR" i="1" baseline="0" dirty="0" smtClean="0"/>
              <a:t> B50</a:t>
            </a:r>
          </a:p>
          <a:p>
            <a:r>
              <a:rPr lang="fr-FR" i="1" baseline="0" dirty="0" smtClean="0"/>
              <a:t>Substantiels : voir B22 à B25.</a:t>
            </a:r>
            <a:endParaRPr lang="fr-FR" dirty="0"/>
          </a:p>
        </p:txBody>
      </p:sp>
      <p:sp>
        <p:nvSpPr>
          <p:cNvPr id="4" name="Espace réservé du numéro de diapositive 3"/>
          <p:cNvSpPr>
            <a:spLocks noGrp="1"/>
          </p:cNvSpPr>
          <p:nvPr>
            <p:ph type="sldNum" sz="quarter" idx="10"/>
          </p:nvPr>
        </p:nvSpPr>
        <p:spPr/>
        <p:txBody>
          <a:bodyPr/>
          <a:lstStyle/>
          <a:p>
            <a:fld id="{AD63DB97-ADC6-4B2C-B939-6F7428704048}" type="slidenum">
              <a:rPr lang="fr-FR" smtClean="0"/>
              <a:pPr/>
              <a:t>13</a:t>
            </a:fld>
            <a:endParaRPr lang="fr-FR"/>
          </a:p>
        </p:txBody>
      </p:sp>
    </p:spTree>
    <p:extLst>
      <p:ext uri="{BB962C8B-B14F-4D97-AF65-F5344CB8AC3E}">
        <p14:creationId xmlns:p14="http://schemas.microsoft.com/office/powerpoint/2010/main" val="181300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Pour plus d’exemples : Voir IFRS 11 § B5 à B 10.</a:t>
            </a:r>
            <a:endParaRPr lang="fr-FR" dirty="0"/>
          </a:p>
        </p:txBody>
      </p:sp>
      <p:sp>
        <p:nvSpPr>
          <p:cNvPr id="4" name="Espace réservé du numéro de diapositive 3"/>
          <p:cNvSpPr>
            <a:spLocks noGrp="1"/>
          </p:cNvSpPr>
          <p:nvPr>
            <p:ph type="sldNum" sz="quarter" idx="10"/>
          </p:nvPr>
        </p:nvSpPr>
        <p:spPr/>
        <p:txBody>
          <a:bodyPr/>
          <a:lstStyle/>
          <a:p>
            <a:fld id="{AD63DB97-ADC6-4B2C-B939-6F7428704048}" type="slidenum">
              <a:rPr lang="fr-FR" smtClean="0"/>
              <a:pPr/>
              <a:t>30</a:t>
            </a:fld>
            <a:endParaRPr lang="fr-FR"/>
          </a:p>
        </p:txBody>
      </p:sp>
    </p:spTree>
    <p:extLst>
      <p:ext uri="{BB962C8B-B14F-4D97-AF65-F5344CB8AC3E}">
        <p14:creationId xmlns:p14="http://schemas.microsoft.com/office/powerpoint/2010/main" val="2616870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Voir des exemples</a:t>
            </a:r>
            <a:r>
              <a:rPr lang="fr-FR" baseline="0" dirty="0" smtClean="0"/>
              <a:t> dans les annexes de IFRS 11.</a:t>
            </a:r>
            <a:endParaRPr lang="fr-FR" dirty="0"/>
          </a:p>
        </p:txBody>
      </p:sp>
      <p:sp>
        <p:nvSpPr>
          <p:cNvPr id="4" name="Espace réservé du numéro de diapositive 3"/>
          <p:cNvSpPr>
            <a:spLocks noGrp="1"/>
          </p:cNvSpPr>
          <p:nvPr>
            <p:ph type="sldNum" sz="quarter" idx="10"/>
          </p:nvPr>
        </p:nvSpPr>
        <p:spPr/>
        <p:txBody>
          <a:bodyPr/>
          <a:lstStyle/>
          <a:p>
            <a:fld id="{AD63DB97-ADC6-4B2C-B939-6F7428704048}" type="slidenum">
              <a:rPr lang="fr-FR" smtClean="0"/>
              <a:pPr/>
              <a:t>31</a:t>
            </a:fld>
            <a:endParaRPr lang="fr-FR"/>
          </a:p>
        </p:txBody>
      </p:sp>
    </p:spTree>
    <p:extLst>
      <p:ext uri="{BB962C8B-B14F-4D97-AF65-F5344CB8AC3E}">
        <p14:creationId xmlns:p14="http://schemas.microsoft.com/office/powerpoint/2010/main" val="2802564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a:xfrm>
            <a:off x="1921934" y="5054602"/>
            <a:ext cx="4064860" cy="279400"/>
          </a:xfrm>
        </p:spPr>
        <p:txBody>
          <a:bodyPr/>
          <a:lstStyle/>
          <a:p>
            <a:r>
              <a:rPr lang="fr-FR" smtClean="0"/>
              <a:t>CRH AUDITING</a:t>
            </a:r>
            <a:endParaRPr lang="fr-FR"/>
          </a:p>
        </p:txBody>
      </p:sp>
      <p:sp>
        <p:nvSpPr>
          <p:cNvPr id="6" name="Slide Number Placeholder 5"/>
          <p:cNvSpPr>
            <a:spLocks noGrp="1"/>
          </p:cNvSpPr>
          <p:nvPr>
            <p:ph type="sldNum" sz="quarter" idx="12"/>
          </p:nvPr>
        </p:nvSpPr>
        <p:spPr>
          <a:xfrm>
            <a:off x="6817317" y="5054602"/>
            <a:ext cx="413483" cy="279400"/>
          </a:xfrm>
        </p:spPr>
        <p:txBody>
          <a:bodyPr/>
          <a:lstStyle/>
          <a:p>
            <a:fld id="{D456E9C5-C6E7-44FC-9136-58F79C52D96B}" type="slidenum">
              <a:rPr lang="fr-FR" smtClean="0"/>
              <a:pPr/>
              <a:t>‹#›</a:t>
            </a:fld>
            <a:endParaRPr lang="fr-FR"/>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2967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CD395-9455-4306-9FB2-0610C4D6778C}" type="datetime1">
              <a:rPr lang="fr-FR" smtClean="0"/>
              <a:pPr/>
              <a:t>30/09/2024</a:t>
            </a:fld>
            <a:endParaRPr lang="fr-FR"/>
          </a:p>
        </p:txBody>
      </p:sp>
      <p:sp>
        <p:nvSpPr>
          <p:cNvPr id="6" name="Footer Placeholder 5"/>
          <p:cNvSpPr>
            <a:spLocks noGrp="1"/>
          </p:cNvSpPr>
          <p:nvPr>
            <p:ph type="ftr" sz="quarter" idx="11"/>
          </p:nvPr>
        </p:nvSpPr>
        <p:spPr/>
        <p:txBody>
          <a:bodyPr/>
          <a:lstStyle/>
          <a:p>
            <a:r>
              <a:rPr lang="fr-FR" smtClean="0"/>
              <a:t>CRH AUDITING</a:t>
            </a:r>
            <a:endParaRPr lang="fr-FR"/>
          </a:p>
        </p:txBody>
      </p:sp>
      <p:sp>
        <p:nvSpPr>
          <p:cNvPr id="7" name="Slide Number Placeholder 6"/>
          <p:cNvSpPr>
            <a:spLocks noGrp="1"/>
          </p:cNvSpPr>
          <p:nvPr>
            <p:ph type="sldNum" sz="quarter" idx="12"/>
          </p:nvPr>
        </p:nvSpPr>
        <p:spPr/>
        <p:txBody>
          <a:bodyPr/>
          <a:lstStyle/>
          <a:p>
            <a:fld id="{D456E9C5-C6E7-44FC-9136-58F79C52D96B}" type="slidenum">
              <a:rPr lang="fr-FR" smtClean="0"/>
              <a:pPr/>
              <a:t>‹#›</a:t>
            </a:fld>
            <a:endParaRPr lang="fr-FR"/>
          </a:p>
        </p:txBody>
      </p:sp>
    </p:spTree>
    <p:extLst>
      <p:ext uri="{BB962C8B-B14F-4D97-AF65-F5344CB8AC3E}">
        <p14:creationId xmlns:p14="http://schemas.microsoft.com/office/powerpoint/2010/main" val="11150948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p:txBody>
          <a:bodyPr/>
          <a:lstStyle/>
          <a:p>
            <a:r>
              <a:rPr lang="fr-FR" smtClean="0"/>
              <a:t>CRH AUDITING</a:t>
            </a:r>
            <a:endParaRPr lang="fr-FR"/>
          </a:p>
        </p:txBody>
      </p:sp>
      <p:sp>
        <p:nvSpPr>
          <p:cNvPr id="6" name="Slide Number Placeholder 5"/>
          <p:cNvSpPr>
            <a:spLocks noGrp="1"/>
          </p:cNvSpPr>
          <p:nvPr>
            <p:ph type="sldNum" sz="quarter" idx="12"/>
          </p:nvPr>
        </p:nvSpPr>
        <p:spPr/>
        <p:txBody>
          <a:bodyPr/>
          <a:lstStyle/>
          <a:p>
            <a:fld id="{D456E9C5-C6E7-44FC-9136-58F79C52D96B}" type="slidenum">
              <a:rPr lang="fr-FR" smtClean="0"/>
              <a:pPr/>
              <a:t>‹#›</a:t>
            </a:fld>
            <a:endParaRPr lang="fr-FR"/>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84988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p:txBody>
          <a:bodyPr/>
          <a:lstStyle/>
          <a:p>
            <a:r>
              <a:rPr lang="fr-FR" smtClean="0"/>
              <a:t>CRH AUDITING</a:t>
            </a:r>
            <a:endParaRPr lang="fr-FR"/>
          </a:p>
        </p:txBody>
      </p:sp>
      <p:sp>
        <p:nvSpPr>
          <p:cNvPr id="6" name="Slide Number Placeholder 5"/>
          <p:cNvSpPr>
            <a:spLocks noGrp="1"/>
          </p:cNvSpPr>
          <p:nvPr>
            <p:ph type="sldNum" sz="quarter" idx="12"/>
          </p:nvPr>
        </p:nvSpPr>
        <p:spPr/>
        <p:txBody>
          <a:bodyPr/>
          <a:lstStyle/>
          <a:p>
            <a:fld id="{D456E9C5-C6E7-44FC-9136-58F79C52D96B}" type="slidenum">
              <a:rPr lang="fr-FR" smtClean="0"/>
              <a:pPr/>
              <a:t>‹#›</a:t>
            </a:fld>
            <a:endParaRPr lang="fr-F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486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p:txBody>
          <a:bodyPr/>
          <a:lstStyle/>
          <a:p>
            <a:r>
              <a:rPr lang="fr-FR" smtClean="0"/>
              <a:t>CRH AUDITING</a:t>
            </a:r>
            <a:endParaRPr lang="fr-FR"/>
          </a:p>
        </p:txBody>
      </p:sp>
      <p:sp>
        <p:nvSpPr>
          <p:cNvPr id="6" name="Slide Number Placeholder 5"/>
          <p:cNvSpPr>
            <a:spLocks noGrp="1"/>
          </p:cNvSpPr>
          <p:nvPr>
            <p:ph type="sldNum" sz="quarter" idx="12"/>
          </p:nvPr>
        </p:nvSpPr>
        <p:spPr/>
        <p:txBody>
          <a:bodyPr/>
          <a:lstStyle/>
          <a:p>
            <a:fld id="{D456E9C5-C6E7-44FC-9136-58F79C52D96B}" type="slidenum">
              <a:rPr lang="fr-FR" smtClean="0"/>
              <a:pPr/>
              <a:t>‹#›</a:t>
            </a:fld>
            <a:endParaRPr lang="fr-FR"/>
          </a:p>
        </p:txBody>
      </p:sp>
    </p:spTree>
    <p:extLst>
      <p:ext uri="{BB962C8B-B14F-4D97-AF65-F5344CB8AC3E}">
        <p14:creationId xmlns:p14="http://schemas.microsoft.com/office/powerpoint/2010/main" val="300031783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p:txBody>
          <a:bodyPr/>
          <a:lstStyle/>
          <a:p>
            <a:r>
              <a:rPr lang="fr-FR" smtClean="0"/>
              <a:t>CRH AUDITING</a:t>
            </a:r>
            <a:endParaRPr lang="fr-FR"/>
          </a:p>
        </p:txBody>
      </p:sp>
      <p:sp>
        <p:nvSpPr>
          <p:cNvPr id="6" name="Slide Number Placeholder 5"/>
          <p:cNvSpPr>
            <a:spLocks noGrp="1"/>
          </p:cNvSpPr>
          <p:nvPr>
            <p:ph type="sldNum" sz="quarter" idx="12"/>
          </p:nvPr>
        </p:nvSpPr>
        <p:spPr/>
        <p:txBody>
          <a:bodyPr/>
          <a:lstStyle/>
          <a:p>
            <a:fld id="{D456E9C5-C6E7-44FC-9136-58F79C52D96B}" type="slidenum">
              <a:rPr lang="fr-FR" smtClean="0"/>
              <a:pPr/>
              <a:t>‹#›</a:t>
            </a:fld>
            <a:endParaRPr lang="fr-FR"/>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78336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p:txBody>
          <a:bodyPr/>
          <a:lstStyle/>
          <a:p>
            <a:r>
              <a:rPr lang="fr-FR" smtClean="0"/>
              <a:t>CRH AUDITING</a:t>
            </a:r>
            <a:endParaRPr lang="fr-FR"/>
          </a:p>
        </p:txBody>
      </p:sp>
      <p:sp>
        <p:nvSpPr>
          <p:cNvPr id="6" name="Slide Number Placeholder 5"/>
          <p:cNvSpPr>
            <a:spLocks noGrp="1"/>
          </p:cNvSpPr>
          <p:nvPr>
            <p:ph type="sldNum" sz="quarter" idx="12"/>
          </p:nvPr>
        </p:nvSpPr>
        <p:spPr/>
        <p:txBody>
          <a:bodyPr/>
          <a:lstStyle/>
          <a:p>
            <a:fld id="{D456E9C5-C6E7-44FC-9136-58F79C52D96B}" type="slidenum">
              <a:rPr lang="fr-FR" smtClean="0"/>
              <a:pPr/>
              <a:t>‹#›</a:t>
            </a:fld>
            <a:endParaRPr lang="fr-FR"/>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795178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p:txBody>
          <a:bodyPr/>
          <a:lstStyle/>
          <a:p>
            <a:r>
              <a:rPr lang="fr-FR" smtClean="0"/>
              <a:t>CRH AUDITING</a:t>
            </a:r>
            <a:endParaRPr lang="fr-FR"/>
          </a:p>
        </p:txBody>
      </p:sp>
      <p:sp>
        <p:nvSpPr>
          <p:cNvPr id="6" name="Slide Number Placeholder 5"/>
          <p:cNvSpPr>
            <a:spLocks noGrp="1"/>
          </p:cNvSpPr>
          <p:nvPr>
            <p:ph type="sldNum" sz="quarter" idx="12"/>
          </p:nvPr>
        </p:nvSpPr>
        <p:spPr/>
        <p:txBody>
          <a:bodyPr/>
          <a:lstStyle/>
          <a:p>
            <a:fld id="{D456E9C5-C6E7-44FC-9136-58F79C52D96B}" type="slidenum">
              <a:rPr lang="fr-FR" smtClean="0"/>
              <a:pPr/>
              <a:t>‹#›</a:t>
            </a:fld>
            <a:endParaRPr lang="fr-FR"/>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37428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p:txBody>
          <a:bodyPr/>
          <a:lstStyle/>
          <a:p>
            <a:r>
              <a:rPr lang="fr-FR" smtClean="0"/>
              <a:t>CRH AUDITING</a:t>
            </a:r>
            <a:endParaRPr lang="fr-FR"/>
          </a:p>
        </p:txBody>
      </p:sp>
      <p:sp>
        <p:nvSpPr>
          <p:cNvPr id="6" name="Slide Number Placeholder 5"/>
          <p:cNvSpPr>
            <a:spLocks noGrp="1"/>
          </p:cNvSpPr>
          <p:nvPr>
            <p:ph type="sldNum" sz="quarter" idx="12"/>
          </p:nvPr>
        </p:nvSpPr>
        <p:spPr/>
        <p:txBody>
          <a:bodyPr/>
          <a:lstStyle/>
          <a:p>
            <a:fld id="{D456E9C5-C6E7-44FC-9136-58F79C52D96B}" type="slidenum">
              <a:rPr lang="fr-FR" smtClean="0"/>
              <a:pPr/>
              <a:t>‹#›</a:t>
            </a:fld>
            <a:endParaRPr lang="fr-FR"/>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0170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p:txBody>
          <a:bodyPr/>
          <a:lstStyle/>
          <a:p>
            <a:r>
              <a:rPr lang="fr-FR" smtClean="0"/>
              <a:t>CRH AUDITING</a:t>
            </a:r>
            <a:endParaRPr lang="fr-FR"/>
          </a:p>
        </p:txBody>
      </p:sp>
      <p:sp>
        <p:nvSpPr>
          <p:cNvPr id="6" name="Slide Number Placeholder 5"/>
          <p:cNvSpPr>
            <a:spLocks noGrp="1"/>
          </p:cNvSpPr>
          <p:nvPr>
            <p:ph type="sldNum" sz="quarter" idx="12"/>
          </p:nvPr>
        </p:nvSpPr>
        <p:spPr/>
        <p:txBody>
          <a:bodyPr/>
          <a:lstStyle/>
          <a:p>
            <a:fld id="{D456E9C5-C6E7-44FC-9136-58F79C52D96B}" type="slidenum">
              <a:rPr lang="fr-FR" smtClean="0"/>
              <a:pPr/>
              <a:t>‹#›</a:t>
            </a:fld>
            <a:endParaRPr lang="fr-FR"/>
          </a:p>
        </p:txBody>
      </p:sp>
    </p:spTree>
    <p:extLst>
      <p:ext uri="{BB962C8B-B14F-4D97-AF65-F5344CB8AC3E}">
        <p14:creationId xmlns:p14="http://schemas.microsoft.com/office/powerpoint/2010/main" val="172588796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BCD395-9455-4306-9FB2-0610C4D6778C}" type="datetime1">
              <a:rPr lang="fr-FR" smtClean="0"/>
              <a:pPr/>
              <a:t>30/09/2024</a:t>
            </a:fld>
            <a:endParaRPr lang="fr-FR"/>
          </a:p>
        </p:txBody>
      </p:sp>
      <p:sp>
        <p:nvSpPr>
          <p:cNvPr id="5" name="Footer Placeholder 4"/>
          <p:cNvSpPr>
            <a:spLocks noGrp="1"/>
          </p:cNvSpPr>
          <p:nvPr>
            <p:ph type="ftr" sz="quarter" idx="11"/>
          </p:nvPr>
        </p:nvSpPr>
        <p:spPr/>
        <p:txBody>
          <a:bodyPr/>
          <a:lstStyle/>
          <a:p>
            <a:r>
              <a:rPr lang="fr-FR" smtClean="0"/>
              <a:t>CRH AUDITING</a:t>
            </a:r>
            <a:endParaRPr lang="fr-FR"/>
          </a:p>
        </p:txBody>
      </p:sp>
      <p:sp>
        <p:nvSpPr>
          <p:cNvPr id="6" name="Slide Number Placeholder 5"/>
          <p:cNvSpPr>
            <a:spLocks noGrp="1"/>
          </p:cNvSpPr>
          <p:nvPr>
            <p:ph type="sldNum" sz="quarter" idx="12"/>
          </p:nvPr>
        </p:nvSpPr>
        <p:spPr/>
        <p:txBody>
          <a:bodyPr/>
          <a:lstStyle/>
          <a:p>
            <a:fld id="{D456E9C5-C6E7-44FC-9136-58F79C52D96B}" type="slidenum">
              <a:rPr lang="fr-FR" smtClean="0"/>
              <a:pPr/>
              <a:t>‹#›</a:t>
            </a:fld>
            <a:endParaRPr lang="fr-FR"/>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335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BCD395-9455-4306-9FB2-0610C4D6778C}" type="datetime1">
              <a:rPr lang="fr-FR" smtClean="0"/>
              <a:pPr/>
              <a:t>30/09/2024</a:t>
            </a:fld>
            <a:endParaRPr lang="fr-FR"/>
          </a:p>
        </p:txBody>
      </p:sp>
      <p:sp>
        <p:nvSpPr>
          <p:cNvPr id="6" name="Footer Placeholder 5"/>
          <p:cNvSpPr>
            <a:spLocks noGrp="1"/>
          </p:cNvSpPr>
          <p:nvPr>
            <p:ph type="ftr" sz="quarter" idx="11"/>
          </p:nvPr>
        </p:nvSpPr>
        <p:spPr/>
        <p:txBody>
          <a:bodyPr/>
          <a:lstStyle/>
          <a:p>
            <a:r>
              <a:rPr lang="fr-FR" smtClean="0"/>
              <a:t>CRH AUDITING</a:t>
            </a:r>
            <a:endParaRPr lang="fr-FR"/>
          </a:p>
        </p:txBody>
      </p:sp>
      <p:sp>
        <p:nvSpPr>
          <p:cNvPr id="7" name="Slide Number Placeholder 6"/>
          <p:cNvSpPr>
            <a:spLocks noGrp="1"/>
          </p:cNvSpPr>
          <p:nvPr>
            <p:ph type="sldNum" sz="quarter" idx="12"/>
          </p:nvPr>
        </p:nvSpPr>
        <p:spPr/>
        <p:txBody>
          <a:bodyPr/>
          <a:lstStyle/>
          <a:p>
            <a:fld id="{D456E9C5-C6E7-44FC-9136-58F79C52D96B}" type="slidenum">
              <a:rPr lang="fr-FR" smtClean="0"/>
              <a:pPr/>
              <a:t>‹#›</a:t>
            </a:fld>
            <a:endParaRPr lang="fr-FR"/>
          </a:p>
        </p:txBody>
      </p:sp>
    </p:spTree>
    <p:extLst>
      <p:ext uri="{BB962C8B-B14F-4D97-AF65-F5344CB8AC3E}">
        <p14:creationId xmlns:p14="http://schemas.microsoft.com/office/powerpoint/2010/main" val="14948108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BCD395-9455-4306-9FB2-0610C4D6778C}" type="datetime1">
              <a:rPr lang="fr-FR" smtClean="0"/>
              <a:pPr/>
              <a:t>30/09/2024</a:t>
            </a:fld>
            <a:endParaRPr lang="fr-FR"/>
          </a:p>
        </p:txBody>
      </p:sp>
      <p:sp>
        <p:nvSpPr>
          <p:cNvPr id="8" name="Footer Placeholder 7"/>
          <p:cNvSpPr>
            <a:spLocks noGrp="1"/>
          </p:cNvSpPr>
          <p:nvPr>
            <p:ph type="ftr" sz="quarter" idx="11"/>
          </p:nvPr>
        </p:nvSpPr>
        <p:spPr/>
        <p:txBody>
          <a:bodyPr/>
          <a:lstStyle/>
          <a:p>
            <a:r>
              <a:rPr lang="fr-FR" smtClean="0"/>
              <a:t>CRH AUDITING</a:t>
            </a:r>
            <a:endParaRPr lang="fr-FR"/>
          </a:p>
        </p:txBody>
      </p:sp>
      <p:sp>
        <p:nvSpPr>
          <p:cNvPr id="9" name="Slide Number Placeholder 8"/>
          <p:cNvSpPr>
            <a:spLocks noGrp="1"/>
          </p:cNvSpPr>
          <p:nvPr>
            <p:ph type="sldNum" sz="quarter" idx="12"/>
          </p:nvPr>
        </p:nvSpPr>
        <p:spPr/>
        <p:txBody>
          <a:bodyPr/>
          <a:lstStyle/>
          <a:p>
            <a:fld id="{D456E9C5-C6E7-44FC-9136-58F79C52D96B}" type="slidenum">
              <a:rPr lang="fr-FR" smtClean="0"/>
              <a:pPr/>
              <a:t>‹#›</a:t>
            </a:fld>
            <a:endParaRPr lang="fr-FR"/>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35082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BCD395-9455-4306-9FB2-0610C4D6778C}" type="datetime1">
              <a:rPr lang="fr-FR" smtClean="0"/>
              <a:pPr/>
              <a:t>30/09/2024</a:t>
            </a:fld>
            <a:endParaRPr lang="fr-FR"/>
          </a:p>
        </p:txBody>
      </p:sp>
      <p:sp>
        <p:nvSpPr>
          <p:cNvPr id="4" name="Footer Placeholder 3"/>
          <p:cNvSpPr>
            <a:spLocks noGrp="1"/>
          </p:cNvSpPr>
          <p:nvPr>
            <p:ph type="ftr" sz="quarter" idx="11"/>
          </p:nvPr>
        </p:nvSpPr>
        <p:spPr/>
        <p:txBody>
          <a:bodyPr/>
          <a:lstStyle/>
          <a:p>
            <a:r>
              <a:rPr lang="fr-FR" smtClean="0"/>
              <a:t>CRH AUDITING</a:t>
            </a:r>
            <a:endParaRPr lang="fr-FR"/>
          </a:p>
        </p:txBody>
      </p:sp>
      <p:sp>
        <p:nvSpPr>
          <p:cNvPr id="5" name="Slide Number Placeholder 4"/>
          <p:cNvSpPr>
            <a:spLocks noGrp="1"/>
          </p:cNvSpPr>
          <p:nvPr>
            <p:ph type="sldNum" sz="quarter" idx="12"/>
          </p:nvPr>
        </p:nvSpPr>
        <p:spPr/>
        <p:txBody>
          <a:bodyPr/>
          <a:lstStyle/>
          <a:p>
            <a:fld id="{D456E9C5-C6E7-44FC-9136-58F79C52D96B}" type="slidenum">
              <a:rPr lang="fr-FR" smtClean="0"/>
              <a:pPr/>
              <a:t>‹#›</a:t>
            </a:fld>
            <a:endParaRPr lang="fr-FR"/>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73983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CD395-9455-4306-9FB2-0610C4D6778C}" type="datetime1">
              <a:rPr lang="fr-FR" smtClean="0"/>
              <a:pPr/>
              <a:t>30/09/2024</a:t>
            </a:fld>
            <a:endParaRPr lang="fr-FR"/>
          </a:p>
        </p:txBody>
      </p:sp>
      <p:sp>
        <p:nvSpPr>
          <p:cNvPr id="3" name="Footer Placeholder 2"/>
          <p:cNvSpPr>
            <a:spLocks noGrp="1"/>
          </p:cNvSpPr>
          <p:nvPr>
            <p:ph type="ftr" sz="quarter" idx="11"/>
          </p:nvPr>
        </p:nvSpPr>
        <p:spPr/>
        <p:txBody>
          <a:bodyPr/>
          <a:lstStyle/>
          <a:p>
            <a:r>
              <a:rPr lang="fr-FR" smtClean="0"/>
              <a:t>CRH AUDITING</a:t>
            </a:r>
            <a:endParaRPr lang="fr-FR"/>
          </a:p>
        </p:txBody>
      </p:sp>
      <p:sp>
        <p:nvSpPr>
          <p:cNvPr id="4" name="Slide Number Placeholder 3"/>
          <p:cNvSpPr>
            <a:spLocks noGrp="1"/>
          </p:cNvSpPr>
          <p:nvPr>
            <p:ph type="sldNum" sz="quarter" idx="12"/>
          </p:nvPr>
        </p:nvSpPr>
        <p:spPr/>
        <p:txBody>
          <a:bodyPr/>
          <a:lstStyle/>
          <a:p>
            <a:fld id="{D456E9C5-C6E7-44FC-9136-58F79C52D96B}" type="slidenum">
              <a:rPr lang="fr-FR" smtClean="0"/>
              <a:pPr/>
              <a:t>‹#›</a:t>
            </a:fld>
            <a:endParaRPr lang="fr-FR"/>
          </a:p>
        </p:txBody>
      </p:sp>
    </p:spTree>
    <p:extLst>
      <p:ext uri="{BB962C8B-B14F-4D97-AF65-F5344CB8AC3E}">
        <p14:creationId xmlns:p14="http://schemas.microsoft.com/office/powerpoint/2010/main" val="157384942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CD395-9455-4306-9FB2-0610C4D6778C}" type="datetime1">
              <a:rPr lang="fr-FR" smtClean="0"/>
              <a:pPr/>
              <a:t>30/09/2024</a:t>
            </a:fld>
            <a:endParaRPr lang="fr-FR"/>
          </a:p>
        </p:txBody>
      </p:sp>
      <p:sp>
        <p:nvSpPr>
          <p:cNvPr id="6" name="Footer Placeholder 5"/>
          <p:cNvSpPr>
            <a:spLocks noGrp="1"/>
          </p:cNvSpPr>
          <p:nvPr>
            <p:ph type="ftr" sz="quarter" idx="11"/>
          </p:nvPr>
        </p:nvSpPr>
        <p:spPr/>
        <p:txBody>
          <a:bodyPr/>
          <a:lstStyle/>
          <a:p>
            <a:r>
              <a:rPr lang="fr-FR" smtClean="0"/>
              <a:t>CRH AUDITING</a:t>
            </a:r>
            <a:endParaRPr lang="fr-FR"/>
          </a:p>
        </p:txBody>
      </p:sp>
      <p:sp>
        <p:nvSpPr>
          <p:cNvPr id="7" name="Slide Number Placeholder 6"/>
          <p:cNvSpPr>
            <a:spLocks noGrp="1"/>
          </p:cNvSpPr>
          <p:nvPr>
            <p:ph type="sldNum" sz="quarter" idx="12"/>
          </p:nvPr>
        </p:nvSpPr>
        <p:spPr/>
        <p:txBody>
          <a:bodyPr/>
          <a:lstStyle/>
          <a:p>
            <a:fld id="{D456E9C5-C6E7-44FC-9136-58F79C52D96B}" type="slidenum">
              <a:rPr lang="fr-FR" smtClean="0"/>
              <a:pPr/>
              <a:t>‹#›</a:t>
            </a:fld>
            <a:endParaRPr lang="fr-FR"/>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31290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CD395-9455-4306-9FB2-0610C4D6778C}" type="datetime1">
              <a:rPr lang="fr-FR" smtClean="0"/>
              <a:pPr/>
              <a:t>30/09/2024</a:t>
            </a:fld>
            <a:endParaRPr lang="fr-FR"/>
          </a:p>
        </p:txBody>
      </p:sp>
      <p:sp>
        <p:nvSpPr>
          <p:cNvPr id="6" name="Footer Placeholder 5"/>
          <p:cNvSpPr>
            <a:spLocks noGrp="1"/>
          </p:cNvSpPr>
          <p:nvPr>
            <p:ph type="ftr" sz="quarter" idx="11"/>
          </p:nvPr>
        </p:nvSpPr>
        <p:spPr/>
        <p:txBody>
          <a:bodyPr/>
          <a:lstStyle/>
          <a:p>
            <a:r>
              <a:rPr lang="fr-FR" smtClean="0"/>
              <a:t>CRH AUDITING</a:t>
            </a:r>
            <a:endParaRPr lang="fr-FR"/>
          </a:p>
        </p:txBody>
      </p:sp>
      <p:sp>
        <p:nvSpPr>
          <p:cNvPr id="7" name="Slide Number Placeholder 6"/>
          <p:cNvSpPr>
            <a:spLocks noGrp="1"/>
          </p:cNvSpPr>
          <p:nvPr>
            <p:ph type="sldNum" sz="quarter" idx="12"/>
          </p:nvPr>
        </p:nvSpPr>
        <p:spPr/>
        <p:txBody>
          <a:bodyPr/>
          <a:lstStyle/>
          <a:p>
            <a:fld id="{D456E9C5-C6E7-44FC-9136-58F79C52D96B}" type="slidenum">
              <a:rPr lang="fr-FR" smtClean="0"/>
              <a:pPr/>
              <a:t>‹#›</a:t>
            </a:fld>
            <a:endParaRPr lang="fr-FR"/>
          </a:p>
        </p:txBody>
      </p:sp>
    </p:spTree>
    <p:extLst>
      <p:ext uri="{BB962C8B-B14F-4D97-AF65-F5344CB8AC3E}">
        <p14:creationId xmlns:p14="http://schemas.microsoft.com/office/powerpoint/2010/main" val="136051395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BCD395-9455-4306-9FB2-0610C4D6778C}" type="datetime1">
              <a:rPr lang="fr-FR" smtClean="0"/>
              <a:pPr/>
              <a:t>30/09/2024</a:t>
            </a:fld>
            <a:endParaRPr lang="fr-FR"/>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r-FR" smtClean="0"/>
              <a:t>CRH AUDITING</a:t>
            </a:r>
            <a:endParaRPr lang="fr-FR"/>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56E9C5-C6E7-44FC-9136-58F79C52D96B}" type="slidenum">
              <a:rPr lang="fr-FR" smtClean="0"/>
              <a:pPr/>
              <a:t>‹#›</a:t>
            </a:fld>
            <a:endParaRPr lang="fr-FR"/>
          </a:p>
        </p:txBody>
      </p:sp>
    </p:spTree>
    <p:extLst>
      <p:ext uri="{BB962C8B-B14F-4D97-AF65-F5344CB8AC3E}">
        <p14:creationId xmlns:p14="http://schemas.microsoft.com/office/powerpoint/2010/main" val="25656503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LA CONSOLIDATION</a:t>
            </a:r>
            <a:endParaRPr lang="fr-FR" dirty="0"/>
          </a:p>
        </p:txBody>
      </p:sp>
      <p:sp>
        <p:nvSpPr>
          <p:cNvPr id="3" name="Sous-titre 2"/>
          <p:cNvSpPr>
            <a:spLocks noGrp="1"/>
          </p:cNvSpPr>
          <p:nvPr>
            <p:ph type="subTitle" idx="1"/>
          </p:nvPr>
        </p:nvSpPr>
        <p:spPr/>
        <p:txBody>
          <a:bodyPr>
            <a:normAutofit/>
          </a:bodyPr>
          <a:lstStyle/>
          <a:p>
            <a:pPr algn="ctr"/>
            <a:r>
              <a:rPr lang="fr-FR" sz="3600" dirty="0" smtClean="0">
                <a:latin typeface="+mj-lt"/>
              </a:rPr>
              <a:t>IAS 27, IAS 28,  IFRS 10, IFRS 11, IFRS 12</a:t>
            </a:r>
            <a:endParaRPr lang="fr-FR" sz="3600" dirty="0">
              <a:latin typeface="+mj-lt"/>
            </a:endParaRPr>
          </a:p>
        </p:txBody>
      </p:sp>
      <p:sp>
        <p:nvSpPr>
          <p:cNvPr id="4" name="Slide Number Placeholder 3"/>
          <p:cNvSpPr>
            <a:spLocks noGrp="1"/>
          </p:cNvSpPr>
          <p:nvPr>
            <p:ph type="sldNum" sz="quarter" idx="12"/>
          </p:nvPr>
        </p:nvSpPr>
        <p:spPr/>
        <p:txBody>
          <a:bodyPr/>
          <a:lstStyle/>
          <a:p>
            <a:fld id="{D456E9C5-C6E7-44FC-9136-58F79C52D96B}"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229600" cy="653210"/>
          </a:xfrm>
        </p:spPr>
        <p:txBody>
          <a:bodyPr>
            <a:normAutofit fontScale="90000"/>
          </a:bodyPr>
          <a:lstStyle/>
          <a:p>
            <a:pPr algn="ctr"/>
            <a:r>
              <a:rPr lang="fr-FR" sz="2000" b="1" dirty="0" smtClean="0"/>
              <a:t>RAPPEL DES NOTIONS DE POURCENTAGE DE CONTRÔLE ET POURCENTAGE D’INTERÊT</a:t>
            </a:r>
            <a:endParaRPr lang="fr-FR" sz="2000" b="1" dirty="0"/>
          </a:p>
        </p:txBody>
      </p:sp>
      <p:sp>
        <p:nvSpPr>
          <p:cNvPr id="3" name="Espace réservé du contenu 2"/>
          <p:cNvSpPr>
            <a:spLocks noGrp="1"/>
          </p:cNvSpPr>
          <p:nvPr>
            <p:ph idx="1"/>
          </p:nvPr>
        </p:nvSpPr>
        <p:spPr>
          <a:xfrm>
            <a:off x="179512" y="1124744"/>
            <a:ext cx="8784976" cy="5400600"/>
          </a:xfrm>
        </p:spPr>
        <p:txBody>
          <a:bodyPr>
            <a:normAutofit fontScale="62500" lnSpcReduction="20000"/>
          </a:bodyPr>
          <a:lstStyle/>
          <a:p>
            <a:r>
              <a:rPr lang="fr-FR" u="sng" dirty="0">
                <a:latin typeface="Arial" panose="020B0604020202020204" pitchFamily="34" charset="0"/>
                <a:cs typeface="Arial" panose="020B0604020202020204" pitchFamily="34" charset="0"/>
              </a:rPr>
              <a:t>POURCENTAGE DE CONTRÔLE vs POUVOIR</a:t>
            </a:r>
          </a:p>
          <a:p>
            <a:pPr>
              <a:buNone/>
            </a:pPr>
            <a:r>
              <a:rPr lang="fr-FR" dirty="0">
                <a:latin typeface="Arial" panose="020B0604020202020204" pitchFamily="34" charset="0"/>
                <a:cs typeface="Arial" panose="020B0604020202020204" pitchFamily="34" charset="0"/>
              </a:rPr>
              <a:t>	Avec IAS 27 (2008), il représente le pourcentage des </a:t>
            </a:r>
            <a:r>
              <a:rPr lang="fr-FR" b="1" u="sng" dirty="0">
                <a:solidFill>
                  <a:srgbClr val="0070C0"/>
                </a:solidFill>
                <a:latin typeface="Arial" panose="020B0604020202020204" pitchFamily="34" charset="0"/>
                <a:cs typeface="Arial" panose="020B0604020202020204" pitchFamily="34" charset="0"/>
              </a:rPr>
              <a:t>droits de vote</a:t>
            </a:r>
            <a:r>
              <a:rPr lang="fr-FR" dirty="0">
                <a:latin typeface="Arial" panose="020B0604020202020204" pitchFamily="34" charset="0"/>
                <a:cs typeface="Arial" panose="020B0604020202020204" pitchFamily="34" charset="0"/>
              </a:rPr>
              <a:t> que peut avoir la société </a:t>
            </a:r>
            <a:r>
              <a:rPr lang="fr-FR" dirty="0" err="1">
                <a:latin typeface="Arial" panose="020B0604020202020204" pitchFamily="34" charset="0"/>
                <a:cs typeface="Arial" panose="020B0604020202020204" pitchFamily="34" charset="0"/>
              </a:rPr>
              <a:t>consolidante</a:t>
            </a:r>
            <a:r>
              <a:rPr lang="fr-FR" dirty="0">
                <a:latin typeface="Arial" panose="020B0604020202020204" pitchFamily="34" charset="0"/>
                <a:cs typeface="Arial" panose="020B0604020202020204" pitchFamily="34" charset="0"/>
              </a:rPr>
              <a:t>, soit directement, soit indirectement sur une filiale ou une participation.</a:t>
            </a:r>
          </a:p>
          <a:p>
            <a:pPr>
              <a:buNone/>
            </a:pPr>
            <a:r>
              <a:rPr lang="fr-FR" dirty="0">
                <a:latin typeface="Arial" panose="020B0604020202020204" pitchFamily="34" charset="0"/>
                <a:cs typeface="Arial" panose="020B0604020202020204" pitchFamily="34" charset="0"/>
              </a:rPr>
              <a:t>	</a:t>
            </a:r>
            <a:r>
              <a:rPr lang="fr-FR" b="1" dirty="0">
                <a:solidFill>
                  <a:srgbClr val="FF0000"/>
                </a:solidFill>
                <a:latin typeface="Arial" panose="020B0604020202020204" pitchFamily="34" charset="0"/>
                <a:cs typeface="Arial" panose="020B0604020202020204" pitchFamily="34" charset="0"/>
              </a:rPr>
              <a:t>Noter que le concept de contrôle </a:t>
            </a:r>
            <a:r>
              <a:rPr lang="fr-FR" b="1" u="sng" dirty="0">
                <a:solidFill>
                  <a:srgbClr val="FF0000"/>
                </a:solidFill>
                <a:latin typeface="Arial" panose="020B0604020202020204" pitchFamily="34" charset="0"/>
                <a:cs typeface="Arial" panose="020B0604020202020204" pitchFamily="34" charset="0"/>
              </a:rPr>
              <a:t>n’est pas restrictif </a:t>
            </a:r>
            <a:r>
              <a:rPr lang="fr-FR" b="1" dirty="0">
                <a:solidFill>
                  <a:srgbClr val="FF0000"/>
                </a:solidFill>
                <a:latin typeface="Arial" panose="020B0604020202020204" pitchFamily="34" charset="0"/>
                <a:cs typeface="Arial" panose="020B0604020202020204" pitchFamily="34" charset="0"/>
              </a:rPr>
              <a:t>avec la nouvelle définition de IFRS 10 (voir ci-avant)</a:t>
            </a:r>
            <a:r>
              <a:rPr lang="fr-FR" dirty="0">
                <a:latin typeface="Arial" panose="020B0604020202020204" pitchFamily="34" charset="0"/>
                <a:cs typeface="Arial" panose="020B0604020202020204" pitchFamily="34" charset="0"/>
              </a:rPr>
              <a:t>. Les § B 34 à B50 en fournissent beaucoup d’exemples.</a:t>
            </a:r>
          </a:p>
          <a:p>
            <a:pPr>
              <a:buNone/>
            </a:pPr>
            <a:r>
              <a:rPr lang="fr-FR" dirty="0">
                <a:latin typeface="Arial" panose="020B0604020202020204" pitchFamily="34" charset="0"/>
                <a:cs typeface="Arial" panose="020B0604020202020204" pitchFamily="34" charset="0"/>
              </a:rPr>
              <a:t>	Le pourcentage de contrôle permet de déterminer si une société entre dans le </a:t>
            </a:r>
            <a:r>
              <a:rPr lang="fr-FR" b="1" u="sng" dirty="0">
                <a:solidFill>
                  <a:srgbClr val="0070C0"/>
                </a:solidFill>
                <a:latin typeface="Arial" panose="020B0604020202020204" pitchFamily="34" charset="0"/>
                <a:cs typeface="Arial" panose="020B0604020202020204" pitchFamily="34" charset="0"/>
              </a:rPr>
              <a:t>périmètre</a:t>
            </a:r>
            <a:r>
              <a:rPr lang="fr-FR" dirty="0">
                <a:latin typeface="Arial" panose="020B0604020202020204" pitchFamily="34" charset="0"/>
                <a:cs typeface="Arial" panose="020B0604020202020204" pitchFamily="34" charset="0"/>
              </a:rPr>
              <a:t> de consolidation et quelle </a:t>
            </a:r>
            <a:r>
              <a:rPr lang="fr-FR" b="1" u="sng" dirty="0">
                <a:solidFill>
                  <a:srgbClr val="0070C0"/>
                </a:solidFill>
                <a:latin typeface="Arial" panose="020B0604020202020204" pitchFamily="34" charset="0"/>
                <a:cs typeface="Arial" panose="020B0604020202020204" pitchFamily="34" charset="0"/>
              </a:rPr>
              <a:t>méthode lui est applicable</a:t>
            </a:r>
            <a:r>
              <a:rPr lang="fr-FR" dirty="0">
                <a:latin typeface="Arial" panose="020B0604020202020204" pitchFamily="34" charset="0"/>
                <a:cs typeface="Arial" panose="020B0604020202020204" pitchFamily="34" charset="0"/>
              </a:rPr>
              <a:t>.</a:t>
            </a:r>
          </a:p>
          <a:p>
            <a:pPr>
              <a:buNone/>
            </a:pPr>
            <a:r>
              <a:rPr lang="fr-FR" dirty="0">
                <a:latin typeface="Arial" panose="020B0604020202020204" pitchFamily="34" charset="0"/>
                <a:cs typeface="Arial" panose="020B0604020202020204" pitchFamily="34" charset="0"/>
              </a:rPr>
              <a:t>	Reprenons l’exemple ci-dessus, les pourcentages de contrôle de A sur B et A sur C sont respectivement de </a:t>
            </a:r>
            <a:r>
              <a:rPr lang="fr-FR" dirty="0" smtClean="0">
                <a:latin typeface="Arial" panose="020B0604020202020204" pitchFamily="34" charset="0"/>
                <a:cs typeface="Arial" panose="020B0604020202020204" pitchFamily="34" charset="0"/>
              </a:rPr>
              <a:t>92% </a:t>
            </a:r>
            <a:r>
              <a:rPr lang="fr-FR" dirty="0">
                <a:latin typeface="Arial" panose="020B0604020202020204" pitchFamily="34" charset="0"/>
                <a:cs typeface="Arial" panose="020B0604020202020204" pitchFamily="34" charset="0"/>
              </a:rPr>
              <a:t>et de 70% par l’intermédiaire de B qui est sa filiale directe. =&gt; A consolide donc B et C.</a:t>
            </a:r>
          </a:p>
          <a:p>
            <a:endParaRPr lang="fr-FR" u="sng" dirty="0" smtClean="0">
              <a:latin typeface="Arial" panose="020B0604020202020204" pitchFamily="34" charset="0"/>
              <a:cs typeface="Arial" panose="020B0604020202020204" pitchFamily="34" charset="0"/>
            </a:endParaRPr>
          </a:p>
          <a:p>
            <a:r>
              <a:rPr lang="fr-FR" u="sng" dirty="0" smtClean="0">
                <a:latin typeface="Arial" panose="020B0604020202020204" pitchFamily="34" charset="0"/>
                <a:cs typeface="Arial" panose="020B0604020202020204" pitchFamily="34" charset="0"/>
              </a:rPr>
              <a:t>POURCENTAGE D’INTERÊT</a:t>
            </a:r>
          </a:p>
          <a:p>
            <a:pPr>
              <a:buNone/>
            </a:pPr>
            <a:r>
              <a:rPr lang="fr-FR" dirty="0" smtClean="0">
                <a:latin typeface="Arial" panose="020B0604020202020204" pitchFamily="34" charset="0"/>
                <a:cs typeface="Arial" panose="020B0604020202020204" pitchFamily="34" charset="0"/>
              </a:rPr>
              <a:t>	Il représente la </a:t>
            </a:r>
            <a:r>
              <a:rPr lang="fr-FR" b="1" u="sng" dirty="0" smtClean="0">
                <a:solidFill>
                  <a:srgbClr val="0070C0"/>
                </a:solidFill>
                <a:latin typeface="Arial" panose="020B0604020202020204" pitchFamily="34" charset="0"/>
                <a:cs typeface="Arial" panose="020B0604020202020204" pitchFamily="34" charset="0"/>
              </a:rPr>
              <a:t>quote-part du patrimoine</a:t>
            </a:r>
            <a:r>
              <a:rPr lang="fr-FR" dirty="0" smtClean="0">
                <a:latin typeface="Arial" panose="020B0604020202020204" pitchFamily="34" charset="0"/>
                <a:cs typeface="Arial" panose="020B0604020202020204" pitchFamily="34" charset="0"/>
              </a:rPr>
              <a:t> de la filiale ou de la participation que possède la société </a:t>
            </a:r>
            <a:r>
              <a:rPr lang="fr-FR" dirty="0" err="1" smtClean="0">
                <a:latin typeface="Arial" panose="020B0604020202020204" pitchFamily="34" charset="0"/>
                <a:cs typeface="Arial" panose="020B0604020202020204" pitchFamily="34" charset="0"/>
              </a:rPr>
              <a:t>consolidante</a:t>
            </a:r>
            <a:r>
              <a:rPr lang="fr-FR" dirty="0" smtClean="0">
                <a:latin typeface="Arial" panose="020B0604020202020204" pitchFamily="34" charset="0"/>
                <a:cs typeface="Arial" panose="020B0604020202020204" pitchFamily="34" charset="0"/>
              </a:rPr>
              <a:t>.</a:t>
            </a:r>
          </a:p>
          <a:p>
            <a:pPr>
              <a:buNone/>
            </a:pPr>
            <a:r>
              <a:rPr lang="fr-FR" dirty="0" smtClean="0">
                <a:latin typeface="Arial" panose="020B0604020202020204" pitchFamily="34" charset="0"/>
                <a:cs typeface="Arial" panose="020B0604020202020204" pitchFamily="34" charset="0"/>
              </a:rPr>
              <a:t>	EXEMPLE :</a:t>
            </a:r>
          </a:p>
          <a:p>
            <a:pPr>
              <a:buNone/>
            </a:pPr>
            <a:r>
              <a:rPr lang="fr-FR" dirty="0" smtClean="0">
                <a:latin typeface="Arial" panose="020B0604020202020204" pitchFamily="34" charset="0"/>
                <a:cs typeface="Arial" panose="020B0604020202020204" pitchFamily="34" charset="0"/>
              </a:rPr>
              <a:t>	La société A détient 92% du capital et des droits de vote de la société B, laquelle détient 70% du capital et des droits de vote de la société C.</a:t>
            </a:r>
          </a:p>
          <a:p>
            <a:pPr>
              <a:buNone/>
            </a:pPr>
            <a:r>
              <a:rPr lang="fr-FR" dirty="0" smtClean="0">
                <a:latin typeface="Arial" panose="020B0604020202020204" pitchFamily="34" charset="0"/>
                <a:cs typeface="Arial" panose="020B0604020202020204" pitchFamily="34" charset="0"/>
              </a:rPr>
              <a:t>	Le pourcentage d’intérêts de A dans C est de : 92%*70% = 64,4%. Ce qui signifie, lorsque C distribue 100 de dividendes, il en revient 64,4 aux actionnaires de A.</a:t>
            </a:r>
          </a:p>
        </p:txBody>
      </p:sp>
      <p:sp>
        <p:nvSpPr>
          <p:cNvPr id="4" name="Slide Number Placeholder 3"/>
          <p:cNvSpPr>
            <a:spLocks noGrp="1"/>
          </p:cNvSpPr>
          <p:nvPr>
            <p:ph type="sldNum" sz="quarter" idx="12"/>
          </p:nvPr>
        </p:nvSpPr>
        <p:spPr/>
        <p:txBody>
          <a:bodyPr/>
          <a:lstStyle/>
          <a:p>
            <a:fld id="{D456E9C5-C6E7-44FC-9136-58F79C52D96B}"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457200" y="142852"/>
            <a:ext cx="8229600" cy="1143000"/>
          </a:xfrm>
        </p:spPr>
        <p:txBody>
          <a:bodyPr>
            <a:normAutofit/>
          </a:bodyPr>
          <a:lstStyle/>
          <a:p>
            <a:pPr algn="ctr"/>
            <a:r>
              <a:rPr lang="fr-FR" sz="2000" b="1" dirty="0" smtClean="0"/>
              <a:t>RAPPEL DES NOTIONS DE POURCENTAGE DE CONTRÔLE ET POURCENTAGE D’INTERÊT</a:t>
            </a:r>
            <a:endParaRPr lang="fr-FR" sz="2000" b="1" dirty="0"/>
          </a:p>
        </p:txBody>
      </p:sp>
      <p:graphicFrame>
        <p:nvGraphicFramePr>
          <p:cNvPr id="7" name="Content Placeholder 6"/>
          <p:cNvGraphicFramePr>
            <a:graphicFrameLocks noGrp="1"/>
          </p:cNvGraphicFramePr>
          <p:nvPr>
            <p:ph idx="1"/>
          </p:nvPr>
        </p:nvGraphicFramePr>
        <p:xfrm>
          <a:off x="4143372" y="1612920"/>
          <a:ext cx="4543428" cy="4673600"/>
        </p:xfrm>
        <a:graphic>
          <a:graphicData uri="http://schemas.openxmlformats.org/drawingml/2006/table">
            <a:tbl>
              <a:tblPr firstRow="1" bandRow="1">
                <a:tableStyleId>{5940675A-B579-460E-94D1-54222C63F5DA}</a:tableStyleId>
              </a:tblPr>
              <a:tblGrid>
                <a:gridCol w="4543428">
                  <a:extLst>
                    <a:ext uri="{9D8B030D-6E8A-4147-A177-3AD203B41FA5}">
                      <a16:colId xmlns:a16="http://schemas.microsoft.com/office/drawing/2014/main" val="20000"/>
                    </a:ext>
                  </a:extLst>
                </a:gridCol>
              </a:tblGrid>
              <a:tr h="370840">
                <a:tc>
                  <a:txBody>
                    <a:bodyPr/>
                    <a:lstStyle/>
                    <a:p>
                      <a:r>
                        <a:rPr lang="fr-FR" dirty="0" smtClean="0">
                          <a:latin typeface="+mj-lt"/>
                        </a:rPr>
                        <a:t>Pourcentage d’intérêts de M dans F :    60%</a:t>
                      </a:r>
                    </a:p>
                    <a:p>
                      <a:r>
                        <a:rPr lang="fr-FR" dirty="0" smtClean="0">
                          <a:latin typeface="+mj-lt"/>
                        </a:rPr>
                        <a:t>Pourcentage de contrôle de M dans F : 60%</a:t>
                      </a:r>
                      <a:endParaRPr lang="fr-FR" dirty="0">
                        <a:latin typeface="+mj-lt"/>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fr-FR" dirty="0">
                        <a:latin typeface="+mj-lt"/>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741680">
                <a:tc>
                  <a:txBody>
                    <a:bodyPr/>
                    <a:lstStyle/>
                    <a:p>
                      <a:r>
                        <a:rPr lang="fr-FR" dirty="0" smtClean="0">
                          <a:latin typeface="+mj-lt"/>
                        </a:rPr>
                        <a:t>Pourcentage d’intérêts de M dans SF : 60%*70% =</a:t>
                      </a:r>
                      <a:r>
                        <a:rPr lang="fr-FR" baseline="0" dirty="0" smtClean="0">
                          <a:latin typeface="+mj-lt"/>
                        </a:rPr>
                        <a:t> 42%</a:t>
                      </a:r>
                      <a:endParaRPr lang="fr-FR" dirty="0" smtClean="0">
                        <a:latin typeface="+mj-lt"/>
                      </a:endParaRPr>
                    </a:p>
                    <a:p>
                      <a:r>
                        <a:rPr lang="fr-FR" dirty="0" smtClean="0">
                          <a:latin typeface="+mj-lt"/>
                        </a:rPr>
                        <a:t>Pourcentage de contrôle de M sur SF : 70%</a:t>
                      </a:r>
                    </a:p>
                    <a:p>
                      <a:r>
                        <a:rPr lang="fr-FR" dirty="0" smtClean="0">
                          <a:latin typeface="+mj-lt"/>
                        </a:rPr>
                        <a:t>par  l’intermédiaire de F</a:t>
                      </a:r>
                      <a:endParaRPr lang="fr-FR" dirty="0">
                        <a:latin typeface="+mj-lt"/>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fr-FR" dirty="0">
                        <a:latin typeface="+mj-lt"/>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fr-FR" dirty="0" smtClean="0">
                          <a:latin typeface="+mj-lt"/>
                        </a:rPr>
                        <a:t>Pourcentage d’intérêts</a:t>
                      </a:r>
                      <a:r>
                        <a:rPr lang="fr-FR" baseline="0" dirty="0" smtClean="0">
                          <a:latin typeface="+mj-lt"/>
                        </a:rPr>
                        <a:t> de M dans P de 45% :</a:t>
                      </a:r>
                    </a:p>
                    <a:p>
                      <a:pPr>
                        <a:buFontTx/>
                        <a:buChar char="-"/>
                      </a:pPr>
                      <a:r>
                        <a:rPr lang="fr-FR" baseline="0" dirty="0" smtClean="0">
                          <a:latin typeface="+mj-lt"/>
                        </a:rPr>
                        <a:t>directement : 			36%</a:t>
                      </a:r>
                    </a:p>
                    <a:p>
                      <a:pPr>
                        <a:buFontTx/>
                        <a:buChar char="-"/>
                      </a:pPr>
                      <a:r>
                        <a:rPr lang="fr-FR" baseline="0" dirty="0" smtClean="0">
                          <a:latin typeface="+mj-lt"/>
                        </a:rPr>
                        <a:t> par l’intermédiaire de F : 60%*15% =     9%</a:t>
                      </a:r>
                      <a:endParaRPr lang="fr-FR" dirty="0">
                        <a:latin typeface="+mj-lt"/>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fr-FR" dirty="0" smtClean="0">
                          <a:latin typeface="+mj-lt"/>
                        </a:rPr>
                        <a:t>Pourcentage de contrôle majoritaire de M sur P de 51%</a:t>
                      </a:r>
                      <a:r>
                        <a:rPr lang="fr-FR" baseline="0" dirty="0" smtClean="0">
                          <a:latin typeface="+mj-lt"/>
                        </a:rPr>
                        <a:t> :</a:t>
                      </a:r>
                    </a:p>
                    <a:p>
                      <a:pPr>
                        <a:buFontTx/>
                        <a:buChar char="-"/>
                      </a:pPr>
                      <a:r>
                        <a:rPr lang="fr-FR" baseline="0" dirty="0" smtClean="0">
                          <a:latin typeface="+mj-lt"/>
                        </a:rPr>
                        <a:t>directement : 		36%</a:t>
                      </a:r>
                    </a:p>
                    <a:p>
                      <a:pPr>
                        <a:buFontTx/>
                        <a:buChar char="-"/>
                      </a:pPr>
                      <a:r>
                        <a:rPr lang="fr-FR" baseline="0" dirty="0" smtClean="0">
                          <a:latin typeface="+mj-lt"/>
                        </a:rPr>
                        <a:t> par l’intermédiaire de F :       15%</a:t>
                      </a:r>
                      <a:endParaRPr lang="fr-FR" dirty="0">
                        <a:latin typeface="+mj-lt"/>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D456E9C5-C6E7-44FC-9136-58F79C52D96B}" type="slidenum">
              <a:rPr lang="fr-FR" smtClean="0"/>
              <a:pPr/>
              <a:t>11</a:t>
            </a:fld>
            <a:endParaRPr lang="fr-FR"/>
          </a:p>
        </p:txBody>
      </p:sp>
      <p:sp>
        <p:nvSpPr>
          <p:cNvPr id="8" name="TextBox 7"/>
          <p:cNvSpPr txBox="1"/>
          <p:nvPr/>
        </p:nvSpPr>
        <p:spPr>
          <a:xfrm>
            <a:off x="571472" y="1714488"/>
            <a:ext cx="42862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smtClean="0"/>
              <a:t>M</a:t>
            </a:r>
            <a:endParaRPr lang="fr-FR" dirty="0"/>
          </a:p>
        </p:txBody>
      </p:sp>
      <p:sp>
        <p:nvSpPr>
          <p:cNvPr id="9" name="TextBox 8"/>
          <p:cNvSpPr txBox="1"/>
          <p:nvPr/>
        </p:nvSpPr>
        <p:spPr>
          <a:xfrm>
            <a:off x="2285984" y="1714488"/>
            <a:ext cx="5000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smtClean="0"/>
              <a:t>F</a:t>
            </a:r>
            <a:endParaRPr lang="fr-FR" dirty="0"/>
          </a:p>
        </p:txBody>
      </p:sp>
      <p:sp>
        <p:nvSpPr>
          <p:cNvPr id="10" name="TextBox 9"/>
          <p:cNvSpPr txBox="1"/>
          <p:nvPr/>
        </p:nvSpPr>
        <p:spPr>
          <a:xfrm>
            <a:off x="1357290" y="1559470"/>
            <a:ext cx="714380" cy="369332"/>
          </a:xfrm>
          <a:prstGeom prst="rect">
            <a:avLst/>
          </a:prstGeom>
          <a:noFill/>
        </p:spPr>
        <p:txBody>
          <a:bodyPr wrap="square" rtlCol="0">
            <a:spAutoFit/>
          </a:bodyPr>
          <a:lstStyle/>
          <a:p>
            <a:pPr algn="ctr"/>
            <a:r>
              <a:rPr lang="fr-FR" dirty="0" smtClean="0">
                <a:latin typeface="+mj-lt"/>
              </a:rPr>
              <a:t>60%</a:t>
            </a:r>
            <a:endParaRPr lang="fr-FR" dirty="0">
              <a:latin typeface="+mj-lt"/>
            </a:endParaRPr>
          </a:p>
        </p:txBody>
      </p:sp>
      <p:cxnSp>
        <p:nvCxnSpPr>
          <p:cNvPr id="12" name="Straight Arrow Connector 11"/>
          <p:cNvCxnSpPr>
            <a:stCxn id="8" idx="3"/>
            <a:endCxn id="9" idx="1"/>
          </p:cNvCxnSpPr>
          <p:nvPr/>
        </p:nvCxnSpPr>
        <p:spPr>
          <a:xfrm>
            <a:off x="1000100" y="1899154"/>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1472" y="3071810"/>
            <a:ext cx="5000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smtClean="0"/>
              <a:t>M</a:t>
            </a:r>
            <a:endParaRPr lang="fr-FR" dirty="0"/>
          </a:p>
        </p:txBody>
      </p:sp>
      <p:sp>
        <p:nvSpPr>
          <p:cNvPr id="14" name="TextBox 13"/>
          <p:cNvSpPr txBox="1"/>
          <p:nvPr/>
        </p:nvSpPr>
        <p:spPr>
          <a:xfrm>
            <a:off x="2000232" y="3071810"/>
            <a:ext cx="5000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smtClean="0"/>
              <a:t>F</a:t>
            </a:r>
            <a:endParaRPr lang="fr-FR" dirty="0"/>
          </a:p>
        </p:txBody>
      </p:sp>
      <p:sp>
        <p:nvSpPr>
          <p:cNvPr id="15" name="TextBox 14"/>
          <p:cNvSpPr txBox="1"/>
          <p:nvPr/>
        </p:nvSpPr>
        <p:spPr>
          <a:xfrm>
            <a:off x="3428992" y="3071810"/>
            <a:ext cx="42862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smtClean="0"/>
              <a:t>SF</a:t>
            </a:r>
            <a:endParaRPr lang="fr-FR" dirty="0"/>
          </a:p>
        </p:txBody>
      </p:sp>
      <p:cxnSp>
        <p:nvCxnSpPr>
          <p:cNvPr id="17" name="Straight Arrow Connector 16"/>
          <p:cNvCxnSpPr>
            <a:stCxn id="13" idx="3"/>
            <a:endCxn id="14" idx="1"/>
          </p:cNvCxnSpPr>
          <p:nvPr/>
        </p:nvCxnSpPr>
        <p:spPr>
          <a:xfrm>
            <a:off x="1071538" y="3256476"/>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5" idx="1"/>
          </p:cNvCxnSpPr>
          <p:nvPr/>
        </p:nvCxnSpPr>
        <p:spPr>
          <a:xfrm>
            <a:off x="2500298" y="3256476"/>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14414" y="2928934"/>
            <a:ext cx="642942" cy="369332"/>
          </a:xfrm>
          <a:prstGeom prst="rect">
            <a:avLst/>
          </a:prstGeom>
          <a:noFill/>
        </p:spPr>
        <p:txBody>
          <a:bodyPr wrap="square" rtlCol="0">
            <a:spAutoFit/>
          </a:bodyPr>
          <a:lstStyle/>
          <a:p>
            <a:pPr algn="ctr"/>
            <a:r>
              <a:rPr lang="fr-FR" dirty="0" smtClean="0"/>
              <a:t>60%</a:t>
            </a:r>
            <a:endParaRPr lang="fr-FR" dirty="0"/>
          </a:p>
        </p:txBody>
      </p:sp>
      <p:sp>
        <p:nvSpPr>
          <p:cNvPr id="21" name="TextBox 20"/>
          <p:cNvSpPr txBox="1"/>
          <p:nvPr/>
        </p:nvSpPr>
        <p:spPr>
          <a:xfrm>
            <a:off x="2571736" y="2928934"/>
            <a:ext cx="785818" cy="369332"/>
          </a:xfrm>
          <a:prstGeom prst="rect">
            <a:avLst/>
          </a:prstGeom>
          <a:noFill/>
        </p:spPr>
        <p:txBody>
          <a:bodyPr wrap="square" rtlCol="0">
            <a:spAutoFit/>
          </a:bodyPr>
          <a:lstStyle/>
          <a:p>
            <a:pPr algn="ctr"/>
            <a:r>
              <a:rPr lang="fr-FR" dirty="0" smtClean="0"/>
              <a:t>70%</a:t>
            </a:r>
            <a:endParaRPr lang="fr-FR" dirty="0"/>
          </a:p>
        </p:txBody>
      </p:sp>
      <p:sp>
        <p:nvSpPr>
          <p:cNvPr id="22" name="TextBox 21"/>
          <p:cNvSpPr txBox="1"/>
          <p:nvPr/>
        </p:nvSpPr>
        <p:spPr>
          <a:xfrm>
            <a:off x="571472" y="4572008"/>
            <a:ext cx="57150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4800" dirty="0" smtClean="0"/>
              <a:t>M</a:t>
            </a:r>
            <a:endParaRPr lang="fr-FR" sz="4800" dirty="0"/>
          </a:p>
        </p:txBody>
      </p:sp>
      <p:sp>
        <p:nvSpPr>
          <p:cNvPr id="23" name="TextBox 22"/>
          <p:cNvSpPr txBox="1"/>
          <p:nvPr/>
        </p:nvSpPr>
        <p:spPr>
          <a:xfrm>
            <a:off x="3428992" y="4572008"/>
            <a:ext cx="42862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4800" dirty="0" smtClean="0"/>
              <a:t>P</a:t>
            </a:r>
            <a:endParaRPr lang="fr-FR" sz="4800" dirty="0"/>
          </a:p>
        </p:txBody>
      </p:sp>
      <p:sp>
        <p:nvSpPr>
          <p:cNvPr id="24" name="TextBox 23"/>
          <p:cNvSpPr txBox="1"/>
          <p:nvPr/>
        </p:nvSpPr>
        <p:spPr>
          <a:xfrm>
            <a:off x="2000232" y="4425743"/>
            <a:ext cx="50006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3200" dirty="0" smtClean="0"/>
              <a:t>F</a:t>
            </a:r>
            <a:endParaRPr lang="fr-FR" sz="3200" dirty="0"/>
          </a:p>
        </p:txBody>
      </p:sp>
      <p:cxnSp>
        <p:nvCxnSpPr>
          <p:cNvPr id="26" name="Straight Arrow Connector 25"/>
          <p:cNvCxnSpPr>
            <a:endCxn id="24" idx="1"/>
          </p:cNvCxnSpPr>
          <p:nvPr/>
        </p:nvCxnSpPr>
        <p:spPr>
          <a:xfrm>
            <a:off x="1142976" y="4714884"/>
            <a:ext cx="857256" cy="3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4" idx="3"/>
          </p:cNvCxnSpPr>
          <p:nvPr/>
        </p:nvCxnSpPr>
        <p:spPr>
          <a:xfrm flipV="1">
            <a:off x="2500298" y="4714885"/>
            <a:ext cx="928694" cy="32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142976" y="5286388"/>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14414" y="4345552"/>
            <a:ext cx="714380" cy="369332"/>
          </a:xfrm>
          <a:prstGeom prst="rect">
            <a:avLst/>
          </a:prstGeom>
          <a:noFill/>
        </p:spPr>
        <p:txBody>
          <a:bodyPr wrap="square" rtlCol="0">
            <a:spAutoFit/>
          </a:bodyPr>
          <a:lstStyle/>
          <a:p>
            <a:pPr algn="ctr"/>
            <a:r>
              <a:rPr lang="fr-FR" dirty="0" smtClean="0"/>
              <a:t>60%</a:t>
            </a:r>
            <a:endParaRPr lang="fr-FR" dirty="0"/>
          </a:p>
        </p:txBody>
      </p:sp>
      <p:sp>
        <p:nvSpPr>
          <p:cNvPr id="45" name="TextBox 44"/>
          <p:cNvSpPr txBox="1"/>
          <p:nvPr/>
        </p:nvSpPr>
        <p:spPr>
          <a:xfrm>
            <a:off x="2643174" y="4357694"/>
            <a:ext cx="571504" cy="369332"/>
          </a:xfrm>
          <a:prstGeom prst="rect">
            <a:avLst/>
          </a:prstGeom>
          <a:noFill/>
        </p:spPr>
        <p:txBody>
          <a:bodyPr wrap="square" rtlCol="0">
            <a:spAutoFit/>
          </a:bodyPr>
          <a:lstStyle/>
          <a:p>
            <a:pPr algn="ctr"/>
            <a:r>
              <a:rPr lang="fr-FR" dirty="0" smtClean="0"/>
              <a:t>15%</a:t>
            </a:r>
            <a:endParaRPr lang="fr-FR" dirty="0"/>
          </a:p>
        </p:txBody>
      </p:sp>
      <p:sp>
        <p:nvSpPr>
          <p:cNvPr id="46" name="TextBox 45"/>
          <p:cNvSpPr txBox="1"/>
          <p:nvPr/>
        </p:nvSpPr>
        <p:spPr>
          <a:xfrm>
            <a:off x="1928794" y="5357826"/>
            <a:ext cx="714380" cy="369332"/>
          </a:xfrm>
          <a:prstGeom prst="rect">
            <a:avLst/>
          </a:prstGeom>
          <a:noFill/>
        </p:spPr>
        <p:txBody>
          <a:bodyPr wrap="square" rtlCol="0">
            <a:spAutoFit/>
          </a:bodyPr>
          <a:lstStyle/>
          <a:p>
            <a:r>
              <a:rPr lang="fr-FR" dirty="0" smtClean="0"/>
              <a:t>36%</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457200" y="142852"/>
            <a:ext cx="8229600" cy="785810"/>
          </a:xfrm>
        </p:spPr>
        <p:txBody>
          <a:bodyPr>
            <a:normAutofit/>
          </a:bodyPr>
          <a:lstStyle/>
          <a:p>
            <a:pPr algn="ctr"/>
            <a:r>
              <a:rPr lang="fr-FR" sz="2000" b="1" dirty="0" smtClean="0"/>
              <a:t>RAPPEL DES NOTIONS DE POURCENTAGE DE CONTRÔLE ET POURCENTAGE D’INTERÊT : PARTICIPATIONS CROISEES</a:t>
            </a:r>
            <a:endParaRPr lang="fr-FR" sz="2000" b="1" dirty="0"/>
          </a:p>
        </p:txBody>
      </p:sp>
      <p:graphicFrame>
        <p:nvGraphicFramePr>
          <p:cNvPr id="7" name="Content Placeholder 6"/>
          <p:cNvGraphicFramePr>
            <a:graphicFrameLocks noGrp="1"/>
          </p:cNvGraphicFramePr>
          <p:nvPr>
            <p:ph idx="1"/>
          </p:nvPr>
        </p:nvGraphicFramePr>
        <p:xfrm>
          <a:off x="1647190" y="1214422"/>
          <a:ext cx="5849620" cy="1645920"/>
        </p:xfrm>
        <a:graphic>
          <a:graphicData uri="http://schemas.openxmlformats.org/drawingml/2006/table">
            <a:tbl>
              <a:tblPr/>
              <a:tblGrid>
                <a:gridCol w="1949450">
                  <a:extLst>
                    <a:ext uri="{9D8B030D-6E8A-4147-A177-3AD203B41FA5}">
                      <a16:colId xmlns:a16="http://schemas.microsoft.com/office/drawing/2014/main" val="20000"/>
                    </a:ext>
                  </a:extLst>
                </a:gridCol>
                <a:gridCol w="1950085">
                  <a:extLst>
                    <a:ext uri="{9D8B030D-6E8A-4147-A177-3AD203B41FA5}">
                      <a16:colId xmlns:a16="http://schemas.microsoft.com/office/drawing/2014/main" val="20001"/>
                    </a:ext>
                  </a:extLst>
                </a:gridCol>
                <a:gridCol w="1950085">
                  <a:extLst>
                    <a:ext uri="{9D8B030D-6E8A-4147-A177-3AD203B41FA5}">
                      <a16:colId xmlns:a16="http://schemas.microsoft.com/office/drawing/2014/main" val="20002"/>
                    </a:ext>
                  </a:extLst>
                </a:gridCol>
              </a:tblGrid>
              <a:tr h="453707">
                <a:tc>
                  <a:txBody>
                    <a:bodyPr/>
                    <a:lstStyle/>
                    <a:p>
                      <a:pPr algn="ctr"/>
                      <a:r>
                        <a:rPr lang="fr-FR" sz="3600" dirty="0">
                          <a:latin typeface="Calibri"/>
                          <a:ea typeface="Times New Roman"/>
                          <a:cs typeface="Times New Roman"/>
                        </a:rPr>
                        <a:t>A</a:t>
                      </a:r>
                      <a:endParaRPr lang="fr-FR"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fr-FR" sz="1800" dirty="0">
                          <a:latin typeface="Calibri"/>
                          <a:ea typeface="Times New Roman"/>
                          <a:cs typeface="Times New Roman"/>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fr-FR" sz="3600">
                          <a:latin typeface="Calibri"/>
                          <a:ea typeface="Times New Roman"/>
                          <a:cs typeface="Times New Roman"/>
                        </a:rPr>
                        <a:t>B</a:t>
                      </a:r>
                      <a:endParaRPr lang="fr-FR"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6854">
                <a:tc>
                  <a:txBody>
                    <a:bodyPr/>
                    <a:lstStyle/>
                    <a:p>
                      <a:pPr algn="just"/>
                      <a:endParaRPr lang="fr-FR" sz="11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r>
                        <a:rPr lang="fr-FR" sz="1100" dirty="0">
                          <a:latin typeface="Calibri"/>
                          <a:ea typeface="Times New Roman"/>
                          <a:cs typeface="Times New Roman"/>
                        </a:rPr>
                        <a:t>	     </a:t>
                      </a:r>
                      <a:r>
                        <a:rPr lang="fr-FR" sz="1800" dirty="0">
                          <a:latin typeface="Calibri"/>
                          <a:ea typeface="Times New Roman"/>
                          <a:cs typeface="Times New Roman"/>
                        </a:rPr>
                        <a:t>10%</a:t>
                      </a:r>
                    </a:p>
                  </a:txBody>
                  <a:tcPr marL="68580" marR="68580" marT="0" marB="0">
                    <a:lnL>
                      <a:noFill/>
                    </a:lnL>
                    <a:lnR>
                      <a:noFill/>
                    </a:lnR>
                    <a:lnT>
                      <a:noFill/>
                    </a:lnT>
                    <a:lnB>
                      <a:noFill/>
                    </a:lnB>
                  </a:tcPr>
                </a:tc>
                <a:tc>
                  <a:txBody>
                    <a:bodyPr/>
                    <a:lstStyle/>
                    <a:p>
                      <a:pPr algn="just"/>
                      <a:endParaRPr lang="fr-FR" sz="1100" dirty="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6854">
                <a:tc>
                  <a:txBody>
                    <a:bodyPr/>
                    <a:lstStyle/>
                    <a:p>
                      <a:pPr algn="just"/>
                      <a:endParaRPr lang="fr-FR" sz="11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endParaRPr lang="fr-FR" sz="1100">
                        <a:latin typeface="Calibri"/>
                        <a:ea typeface="Times New Roman"/>
                        <a:cs typeface="Times New Roman"/>
                      </a:endParaRPr>
                    </a:p>
                  </a:txBody>
                  <a:tcPr marL="68580" marR="68580" marT="0" marB="0">
                    <a:lnL>
                      <a:noFill/>
                    </a:lnL>
                    <a:lnR>
                      <a:noFill/>
                    </a:lnR>
                    <a:lnT>
                      <a:noFill/>
                    </a:lnT>
                    <a:lnB>
                      <a:noFill/>
                    </a:lnB>
                  </a:tcPr>
                </a:tc>
                <a:tc>
                  <a:txBody>
                    <a:bodyPr/>
                    <a:lstStyle/>
                    <a:p>
                      <a:pPr algn="ctr"/>
                      <a:r>
                        <a:rPr lang="fr-FR" sz="1800" dirty="0">
                          <a:latin typeface="Calibri"/>
                          <a:ea typeface="Times New Roman"/>
                          <a:cs typeface="Times New Roman"/>
                        </a:rPr>
                        <a:t>60%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3707">
                <a:tc>
                  <a:txBody>
                    <a:bodyPr/>
                    <a:lstStyle/>
                    <a:p>
                      <a:pPr algn="ctr"/>
                      <a:r>
                        <a:rPr lang="fr-FR" sz="3600">
                          <a:latin typeface="Calibri"/>
                          <a:ea typeface="Times New Roman"/>
                          <a:cs typeface="Times New Roman"/>
                        </a:rPr>
                        <a:t>D</a:t>
                      </a:r>
                      <a:endParaRPr lang="fr-FR"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fr-FR" sz="1100" dirty="0">
                          <a:latin typeface="Calibri"/>
                          <a:ea typeface="Times New Roman"/>
                          <a:cs typeface="Times New Roman"/>
                        </a:rPr>
                        <a:t>		</a:t>
                      </a:r>
                      <a:r>
                        <a:rPr lang="fr-FR" sz="1800" dirty="0">
                          <a:latin typeface="Calibri"/>
                          <a:ea typeface="Times New Roman"/>
                          <a:cs typeface="Times New Roman"/>
                        </a:rPr>
                        <a:t>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fr-FR" sz="3600" dirty="0">
                          <a:latin typeface="Calibri"/>
                          <a:ea typeface="Times New Roman"/>
                          <a:cs typeface="Times New Roman"/>
                        </a:rPr>
                        <a:t>C</a:t>
                      </a:r>
                      <a:endParaRPr lang="fr-FR"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D456E9C5-C6E7-44FC-9136-58F79C52D96B}" type="slidenum">
              <a:rPr lang="fr-FR" smtClean="0"/>
              <a:pPr/>
              <a:t>12</a:t>
            </a:fld>
            <a:endParaRPr lang="fr-FR"/>
          </a:p>
        </p:txBody>
      </p:sp>
      <p:cxnSp>
        <p:nvCxnSpPr>
          <p:cNvPr id="13" name="Straight Arrow Connector 12"/>
          <p:cNvCxnSpPr/>
          <p:nvPr/>
        </p:nvCxnSpPr>
        <p:spPr>
          <a:xfrm>
            <a:off x="3643306" y="1500174"/>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6607586" y="2035562"/>
            <a:ext cx="50006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3643306" y="2714620"/>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643306" y="1785926"/>
            <a:ext cx="2286016"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Espace réservé du contenu 2"/>
          <p:cNvSpPr txBox="1">
            <a:spLocks/>
          </p:cNvSpPr>
          <p:nvPr/>
        </p:nvSpPr>
        <p:spPr>
          <a:xfrm>
            <a:off x="457200" y="3857628"/>
            <a:ext cx="8229600" cy="2466972"/>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TextBox 21"/>
          <p:cNvSpPr txBox="1"/>
          <p:nvPr/>
        </p:nvSpPr>
        <p:spPr>
          <a:xfrm>
            <a:off x="571472" y="3214686"/>
            <a:ext cx="7858180" cy="3046988"/>
          </a:xfrm>
          <a:prstGeom prst="rect">
            <a:avLst/>
          </a:prstGeom>
          <a:noFill/>
        </p:spPr>
        <p:txBody>
          <a:bodyPr wrap="square" rtlCol="0">
            <a:spAutoFit/>
          </a:bodyPr>
          <a:lstStyle/>
          <a:p>
            <a:r>
              <a:rPr lang="fr-FR" sz="1600" b="1" dirty="0" smtClean="0">
                <a:latin typeface="+mj-lt"/>
              </a:rPr>
              <a:t>POURCENTAGE DE CONTRÔLE</a:t>
            </a:r>
          </a:p>
          <a:p>
            <a:r>
              <a:rPr lang="fr-FR" sz="1600" dirty="0" smtClean="0">
                <a:latin typeface="+mj-lt"/>
              </a:rPr>
              <a:t>A est mère. B, C et D sont à consolider puisqu’il n’y a pas de rupture =&gt; Intégration globale.</a:t>
            </a:r>
          </a:p>
          <a:p>
            <a:r>
              <a:rPr lang="fr-FR" sz="1600" b="1" dirty="0" smtClean="0">
                <a:latin typeface="+mj-lt"/>
              </a:rPr>
              <a:t>POURCENTAGE D’INTERÊT</a:t>
            </a:r>
          </a:p>
          <a:p>
            <a:r>
              <a:rPr lang="fr-FR" sz="1600" dirty="0" smtClean="0">
                <a:latin typeface="+mj-lt"/>
              </a:rPr>
              <a:t>Le raisonnement consiste à faire des calculs en tenant compte du </a:t>
            </a:r>
            <a:r>
              <a:rPr lang="fr-FR" sz="1600" b="1" u="sng" dirty="0" smtClean="0">
                <a:latin typeface="+mj-lt"/>
              </a:rPr>
              <a:t>pourcentage d'auto contrôle </a:t>
            </a:r>
            <a:r>
              <a:rPr lang="fr-FR" sz="1600" dirty="0" smtClean="0">
                <a:latin typeface="+mj-lt"/>
              </a:rPr>
              <a:t>dans B, qui détient des participations dans des sociétés qui détiennent elles mêmes (directement ou indirectement) des participations dans B. Ainsi, A ne détient pas 80% de B, mais 80/(1-0,6x0,7x0,1) (on élimine les actions d'auto contrôle).</a:t>
            </a:r>
          </a:p>
          <a:p>
            <a:r>
              <a:rPr lang="fr-FR" sz="1600" dirty="0" smtClean="0">
                <a:latin typeface="+mj-lt"/>
              </a:rPr>
              <a:t>Ainsi :</a:t>
            </a:r>
          </a:p>
          <a:p>
            <a:r>
              <a:rPr lang="fr-FR" sz="1600" dirty="0" smtClean="0">
                <a:latin typeface="+mj-lt"/>
              </a:rPr>
              <a:t>Pourcentage d'intérêt du groupe dans B = 80 / (1-0,6x0,7x0,1) = 		  83,50 %</a:t>
            </a:r>
          </a:p>
          <a:p>
            <a:r>
              <a:rPr lang="fr-FR" sz="1600" dirty="0" smtClean="0">
                <a:latin typeface="+mj-lt"/>
              </a:rPr>
              <a:t>Pourcentage d'intérêt du groupe dans C = [80 / (1-0,6x0,7x0,1)] x 60% = 	  50,10 %</a:t>
            </a:r>
          </a:p>
          <a:p>
            <a:r>
              <a:rPr lang="fr-FR" sz="1600" dirty="0" smtClean="0">
                <a:latin typeface="+mj-lt"/>
              </a:rPr>
              <a:t>Pourcentage d'intérêt du groupe dans D = [80 / (1-0,6x0,7x0,1) ] x 60% x 70% = 35,07 %</a:t>
            </a:r>
          </a:p>
          <a:p>
            <a:r>
              <a:rPr lang="fr-FR" sz="1600" b="1" dirty="0" smtClean="0">
                <a:solidFill>
                  <a:srgbClr val="FF0000"/>
                </a:solidFill>
                <a:latin typeface="+mj-lt"/>
              </a:rPr>
              <a:t>ATTENTION A LA RUPTURE : exemple si A ne détient que 25% de B</a:t>
            </a:r>
            <a:endParaRPr lang="fr-FR" sz="1600" b="1" dirty="0">
              <a:solidFill>
                <a:srgbClr val="FF0000"/>
              </a:solidFill>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229600" cy="653210"/>
          </a:xfrm>
        </p:spPr>
        <p:txBody>
          <a:bodyPr>
            <a:normAutofit fontScale="90000"/>
          </a:bodyPr>
          <a:lstStyle/>
          <a:p>
            <a:pPr algn="ctr"/>
            <a:r>
              <a:rPr lang="fr-FR" sz="2000" b="1" dirty="0" smtClean="0"/>
              <a:t>RAPPEL DES NOTIONS DE POURCENTAGE DE CONTRÔLE ET POURCENTAGE D’INTERÊT</a:t>
            </a:r>
            <a:endParaRPr lang="fr-FR" sz="2000" b="1" dirty="0"/>
          </a:p>
        </p:txBody>
      </p:sp>
      <p:sp>
        <p:nvSpPr>
          <p:cNvPr id="3" name="Espace réservé du contenu 2"/>
          <p:cNvSpPr>
            <a:spLocks noGrp="1"/>
          </p:cNvSpPr>
          <p:nvPr>
            <p:ph idx="1"/>
          </p:nvPr>
        </p:nvSpPr>
        <p:spPr>
          <a:xfrm>
            <a:off x="142844" y="1071545"/>
            <a:ext cx="8786874" cy="5649929"/>
          </a:xfrm>
        </p:spPr>
        <p:txBody>
          <a:bodyPr>
            <a:normAutofit fontScale="92500" lnSpcReduction="20000"/>
          </a:bodyPr>
          <a:lstStyle/>
          <a:p>
            <a:r>
              <a:rPr lang="fr-FR" sz="1600" u="sng" dirty="0" smtClean="0"/>
              <a:t>POURCENTAGE DE CONTRÔLE</a:t>
            </a:r>
            <a:r>
              <a:rPr lang="fr-FR" sz="1600" dirty="0" smtClean="0"/>
              <a:t> : </a:t>
            </a:r>
            <a:r>
              <a:rPr lang="fr-FR" sz="1600" i="1" dirty="0" smtClean="0"/>
              <a:t>Droits de vote potentiels</a:t>
            </a:r>
            <a:endParaRPr lang="fr-FR" sz="1600" dirty="0" smtClean="0"/>
          </a:p>
          <a:p>
            <a:r>
              <a:rPr lang="fr-FR" sz="1600" dirty="0" smtClean="0"/>
              <a:t>Les droits de vote potentiels sont des droits permettant d’obtenir des droits de vote dans l’entité faisant l'objet d'un investissement, par exemple ceux qui découlent d’instruments convertibles ou d’options, y compris de contrats à terme de gré à gré. </a:t>
            </a:r>
            <a:r>
              <a:rPr lang="fr-FR" sz="1600" b="1" dirty="0" smtClean="0">
                <a:solidFill>
                  <a:srgbClr val="FF0000"/>
                </a:solidFill>
              </a:rPr>
              <a:t>Ils ne sont pris en compte que si les droits sont substantiels.</a:t>
            </a:r>
          </a:p>
          <a:p>
            <a:r>
              <a:rPr lang="fr-FR" sz="1600" dirty="0" smtClean="0"/>
              <a:t>Avec la norme IAS 27 (2008), il faut tenir compte des droits de vote potentiels.</a:t>
            </a:r>
          </a:p>
          <a:p>
            <a:pPr>
              <a:buNone/>
            </a:pPr>
            <a:endParaRPr lang="fr-FR" sz="1600" dirty="0" smtClean="0"/>
          </a:p>
          <a:p>
            <a:r>
              <a:rPr lang="fr-FR" sz="1600" dirty="0" smtClean="0"/>
              <a:t>EXEMPLE :</a:t>
            </a:r>
          </a:p>
          <a:p>
            <a:pPr>
              <a:buNone/>
            </a:pPr>
            <a:r>
              <a:rPr lang="fr-FR" sz="1600" dirty="0" smtClean="0"/>
              <a:t>	L’investisseur A détient 70 % des droits de vote dans une entité faisant l'objet d'un investissement. L’investisseur B en détient 30 %, ainsi que l’option d’acquérir la moitié des droits de vote de l’investisseur A. L’option est exerçable au cours des deux prochaines années à un prix fixe qui est fortement hors du cours (et on s’attend à ce qu’il le demeure durant la période de deux ans).</a:t>
            </a:r>
          </a:p>
          <a:p>
            <a:pPr>
              <a:buNone/>
            </a:pPr>
            <a:r>
              <a:rPr lang="fr-FR" sz="1600" dirty="0" smtClean="0"/>
              <a:t>	Avec la norme IFRS 10, l’investisseur A exerce ses droits de vote et il dirige activement les activités pertinentes de l’entité. En pareil cas, il est probable que l’investisseur A remplit le critère relatif au pouvoir, du fait qu’il semble avoir la capacité actuelle de diriger les activités pertinentes. Bien que l’investisseur B ait des options actuellement exerçables lui permettant d’acheter des droits de vote supplémentaires (qui, si elles étaient exercées, lui donneraient la majorité des droits de vote), les termes et conditions rattachés à ces options sont tels que les options ne sont pas considérées comme des droits substantiels du fait que le prix est fortement hors du cours durant la période où l’option est exerçable et de ce fait </a:t>
            </a:r>
            <a:r>
              <a:rPr lang="fr-FR" sz="1600" b="1" dirty="0" smtClean="0">
                <a:solidFill>
                  <a:srgbClr val="FF0000"/>
                </a:solidFill>
              </a:rPr>
              <a:t>il est fort probable qu’il n’exercera cette option</a:t>
            </a:r>
            <a:r>
              <a:rPr lang="fr-FR" sz="1600" dirty="0" smtClean="0"/>
              <a:t>.</a:t>
            </a:r>
          </a:p>
          <a:p>
            <a:pPr>
              <a:buNone/>
            </a:pPr>
            <a:r>
              <a:rPr lang="fr-FR" sz="1600" i="1" dirty="0" smtClean="0"/>
              <a:t>	</a:t>
            </a:r>
            <a:r>
              <a:rPr lang="fr-FR" sz="1600" dirty="0" smtClean="0"/>
              <a:t>Avec  la norme IAS 27 (2008),  la société B détenait le contrôle puisque qu’elle dispose :</a:t>
            </a:r>
          </a:p>
          <a:p>
            <a:pPr>
              <a:buNone/>
            </a:pPr>
            <a:r>
              <a:rPr lang="fr-FR" sz="1600" dirty="0" smtClean="0"/>
              <a:t>	</a:t>
            </a:r>
            <a:r>
              <a:rPr lang="fr-FR" sz="1600" dirty="0" smtClean="0">
                <a:latin typeface="+mj-lt"/>
              </a:rPr>
              <a:t>- droits de vote actuels : 		30%</a:t>
            </a:r>
          </a:p>
          <a:p>
            <a:pPr>
              <a:buNone/>
            </a:pPr>
            <a:r>
              <a:rPr lang="fr-FR" sz="1600" dirty="0" smtClean="0">
                <a:latin typeface="+mj-lt"/>
              </a:rPr>
              <a:t>	- droits de vote potentiels :  70%*50% = 	</a:t>
            </a:r>
            <a:r>
              <a:rPr lang="fr-FR" sz="1600" u="sng" dirty="0" smtClean="0">
                <a:latin typeface="+mj-lt"/>
              </a:rPr>
              <a:t>35%</a:t>
            </a:r>
          </a:p>
          <a:p>
            <a:pPr>
              <a:buNone/>
            </a:pPr>
            <a:r>
              <a:rPr lang="fr-FR" sz="1600" dirty="0" smtClean="0">
                <a:latin typeface="+mj-lt"/>
              </a:rPr>
              <a:t>		Droits de vote totaux		65% =&gt; la société </a:t>
            </a:r>
            <a:r>
              <a:rPr lang="fr-FR" sz="1600" dirty="0" err="1" smtClean="0">
                <a:latin typeface="+mj-lt"/>
              </a:rPr>
              <a:t>consolidante</a:t>
            </a:r>
            <a:r>
              <a:rPr lang="fr-FR" sz="1600" dirty="0" smtClean="0">
                <a:latin typeface="+mj-lt"/>
              </a:rPr>
              <a:t> était B.</a:t>
            </a:r>
          </a:p>
        </p:txBody>
      </p:sp>
      <p:sp>
        <p:nvSpPr>
          <p:cNvPr id="4" name="Slide Number Placeholder 3"/>
          <p:cNvSpPr>
            <a:spLocks noGrp="1"/>
          </p:cNvSpPr>
          <p:nvPr>
            <p:ph type="sldNum" sz="quarter" idx="12"/>
          </p:nvPr>
        </p:nvSpPr>
        <p:spPr/>
        <p:txBody>
          <a:bodyPr/>
          <a:lstStyle/>
          <a:p>
            <a:fld id="{D456E9C5-C6E7-44FC-9136-58F79C52D96B}"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14290"/>
            <a:ext cx="8229600" cy="653210"/>
          </a:xfrm>
        </p:spPr>
        <p:txBody>
          <a:bodyPr>
            <a:normAutofit fontScale="90000"/>
          </a:bodyPr>
          <a:lstStyle/>
          <a:p>
            <a:pPr algn="ctr"/>
            <a:r>
              <a:rPr lang="fr-FR" sz="2000" b="1" dirty="0" smtClean="0"/>
              <a:t>RAPPEL DES NOTIONS DE POURCENTAGE DE CONTRÔLE ET POURCENTAGE D’INTERÊT</a:t>
            </a:r>
            <a:endParaRPr lang="fr-FR" sz="2000" b="1" dirty="0"/>
          </a:p>
        </p:txBody>
      </p:sp>
      <p:sp>
        <p:nvSpPr>
          <p:cNvPr id="3" name="Espace réservé du contenu 2"/>
          <p:cNvSpPr>
            <a:spLocks noGrp="1"/>
          </p:cNvSpPr>
          <p:nvPr>
            <p:ph idx="1"/>
          </p:nvPr>
        </p:nvSpPr>
        <p:spPr>
          <a:xfrm>
            <a:off x="285720" y="1000108"/>
            <a:ext cx="8643998" cy="5324492"/>
          </a:xfrm>
        </p:spPr>
        <p:txBody>
          <a:bodyPr/>
          <a:lstStyle/>
          <a:p>
            <a:pPr>
              <a:buNone/>
            </a:pPr>
            <a:endParaRPr lang="fr-FR" u="sng" dirty="0" smtClean="0"/>
          </a:p>
          <a:p>
            <a:r>
              <a:rPr lang="fr-FR" u="sng" dirty="0" smtClean="0"/>
              <a:t>POURCENTAGE D’INTERÊT : </a:t>
            </a:r>
            <a:r>
              <a:rPr lang="fr-FR" i="1" dirty="0" smtClean="0"/>
              <a:t>Droits de vote potentiels</a:t>
            </a:r>
            <a:r>
              <a:rPr lang="fr-FR" u="sng" dirty="0" smtClean="0"/>
              <a:t> </a:t>
            </a:r>
          </a:p>
          <a:p>
            <a:r>
              <a:rPr lang="fr-FR" dirty="0" smtClean="0"/>
              <a:t>La proportion affectée à la mère et aux intérêts minoritaires pour préparer les états financiers consolidés selon IAS 27 et la proportion affectée à un investisseur qui comptabilise sa participation par la méthode de la mise en équivalence selon IAS 28, doit être déterminée sur la base de seuls </a:t>
            </a:r>
            <a:r>
              <a:rPr lang="fr-FR" b="1" u="sng" dirty="0" smtClean="0"/>
              <a:t>pourcentages d’intérêt actuels</a:t>
            </a:r>
            <a:r>
              <a:rPr lang="fr-FR" dirty="0" smtClean="0"/>
              <a:t>.</a:t>
            </a:r>
          </a:p>
          <a:p>
            <a:r>
              <a:rPr lang="fr-FR" dirty="0" smtClean="0"/>
              <a:t>En reprenant l’exemple précédent, le pourcentage d’intérêt de A dans B est de 70% et les intérêts minoritaires sont de 30%.</a:t>
            </a:r>
            <a:endParaRPr lang="fr-FR" dirty="0"/>
          </a:p>
        </p:txBody>
      </p:sp>
      <p:sp>
        <p:nvSpPr>
          <p:cNvPr id="5" name="Slide Number Placeholder 4"/>
          <p:cNvSpPr>
            <a:spLocks noGrp="1"/>
          </p:cNvSpPr>
          <p:nvPr>
            <p:ph type="sldNum" sz="quarter" idx="12"/>
          </p:nvPr>
        </p:nvSpPr>
        <p:spPr/>
        <p:txBody>
          <a:bodyPr/>
          <a:lstStyle/>
          <a:p>
            <a:fld id="{D456E9C5-C6E7-44FC-9136-58F79C52D96B}"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229600" cy="796086"/>
          </a:xfrm>
        </p:spPr>
        <p:txBody>
          <a:bodyPr>
            <a:normAutofit/>
          </a:bodyPr>
          <a:lstStyle/>
          <a:p>
            <a:pPr algn="ctr"/>
            <a:r>
              <a:rPr lang="fr-FR" dirty="0" smtClean="0"/>
              <a:t>EXEMPLE : PERIMETRE</a:t>
            </a:r>
            <a:endParaRPr lang="fr-FR" dirty="0"/>
          </a:p>
        </p:txBody>
      </p:sp>
      <p:sp>
        <p:nvSpPr>
          <p:cNvPr id="3" name="Espace réservé du contenu 2"/>
          <p:cNvSpPr>
            <a:spLocks noGrp="1"/>
          </p:cNvSpPr>
          <p:nvPr>
            <p:ph idx="1"/>
          </p:nvPr>
        </p:nvSpPr>
        <p:spPr>
          <a:xfrm>
            <a:off x="457200" y="1071546"/>
            <a:ext cx="8229600" cy="3429024"/>
          </a:xfrm>
        </p:spPr>
        <p:txBody>
          <a:bodyPr>
            <a:normAutofit fontScale="70000" lnSpcReduction="20000"/>
          </a:bodyPr>
          <a:lstStyle/>
          <a:p>
            <a:r>
              <a:rPr lang="fr-FR" dirty="0" smtClean="0"/>
              <a:t>La société A détient 92% du capital et des droits de vote de la société B.</a:t>
            </a:r>
          </a:p>
          <a:p>
            <a:r>
              <a:rPr lang="fr-FR" dirty="0" smtClean="0"/>
              <a:t>La société B détient 70% du capital et des droits de vote de la société C.</a:t>
            </a:r>
          </a:p>
          <a:p>
            <a:r>
              <a:rPr lang="fr-FR" dirty="0" smtClean="0"/>
              <a:t>La société C détient 40% du capital de la société D, mais s’accordant avec d’autres propriétaires, elle a pouvoir sur plus de la moitié des droits de vote.</a:t>
            </a:r>
          </a:p>
          <a:p>
            <a:r>
              <a:rPr lang="fr-FR" dirty="0" smtClean="0"/>
              <a:t>La société D détient 30% du capital de la société E, mais un accord d’exclusivité qu’elle a fait signer aux dirigeants de cette société lui permet de diriger les différentes activités de cette dernière et d’en tirer des résultats positifs.</a:t>
            </a:r>
          </a:p>
          <a:p>
            <a:r>
              <a:rPr lang="fr-FR" dirty="0" smtClean="0"/>
              <a:t>La société E détient 40% des droits de vote de la société F , mais a pu faire nommer la majorité des membres du CA.</a:t>
            </a:r>
          </a:p>
          <a:p>
            <a:r>
              <a:rPr lang="fr-FR" dirty="0" smtClean="0"/>
              <a:t> la société F détient 40% des droits de vote de la société G, n’a pu faire nommer que trois membres sur sept du CA, mais, s’accordant habituellement avec un administrateur possédant 20% du capital, elle est capable de réunir la majorité des droits de vote dans les réunions du CA.</a:t>
            </a:r>
            <a:endParaRPr lang="fr-FR" dirty="0"/>
          </a:p>
        </p:txBody>
      </p:sp>
      <p:sp>
        <p:nvSpPr>
          <p:cNvPr id="23" name="Slide Number Placeholder 22"/>
          <p:cNvSpPr>
            <a:spLocks noGrp="1"/>
          </p:cNvSpPr>
          <p:nvPr>
            <p:ph type="sldNum" sz="quarter" idx="12"/>
          </p:nvPr>
        </p:nvSpPr>
        <p:spPr/>
        <p:txBody>
          <a:bodyPr/>
          <a:lstStyle/>
          <a:p>
            <a:fld id="{D456E9C5-C6E7-44FC-9136-58F79C52D96B}" type="slidenum">
              <a:rPr lang="fr-FR" smtClean="0"/>
              <a:pPr/>
              <a:t>15</a:t>
            </a:fld>
            <a:endParaRPr lang="fr-FR"/>
          </a:p>
        </p:txBody>
      </p:sp>
      <p:sp>
        <p:nvSpPr>
          <p:cNvPr id="4" name="ZoneTexte 3"/>
          <p:cNvSpPr txBox="1"/>
          <p:nvPr/>
        </p:nvSpPr>
        <p:spPr>
          <a:xfrm>
            <a:off x="428596" y="4786322"/>
            <a:ext cx="7143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a:t>A</a:t>
            </a:r>
          </a:p>
        </p:txBody>
      </p:sp>
      <p:sp>
        <p:nvSpPr>
          <p:cNvPr id="5" name="ZoneTexte 4"/>
          <p:cNvSpPr txBox="1"/>
          <p:nvPr/>
        </p:nvSpPr>
        <p:spPr>
          <a:xfrm>
            <a:off x="1785918" y="4786322"/>
            <a:ext cx="7143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a:t>B</a:t>
            </a:r>
          </a:p>
        </p:txBody>
      </p:sp>
      <p:sp>
        <p:nvSpPr>
          <p:cNvPr id="6" name="ZoneTexte 5"/>
          <p:cNvSpPr txBox="1"/>
          <p:nvPr/>
        </p:nvSpPr>
        <p:spPr>
          <a:xfrm>
            <a:off x="3143240" y="4774180"/>
            <a:ext cx="7143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smtClean="0"/>
              <a:t>C</a:t>
            </a:r>
            <a:endParaRPr lang="fr-FR" dirty="0"/>
          </a:p>
        </p:txBody>
      </p:sp>
      <p:sp>
        <p:nvSpPr>
          <p:cNvPr id="7" name="ZoneTexte 6"/>
          <p:cNvSpPr txBox="1"/>
          <p:nvPr/>
        </p:nvSpPr>
        <p:spPr>
          <a:xfrm>
            <a:off x="4643438" y="4774180"/>
            <a:ext cx="7143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a:t>D</a:t>
            </a:r>
          </a:p>
        </p:txBody>
      </p:sp>
      <p:sp>
        <p:nvSpPr>
          <p:cNvPr id="8" name="ZoneTexte 7"/>
          <p:cNvSpPr txBox="1"/>
          <p:nvPr/>
        </p:nvSpPr>
        <p:spPr>
          <a:xfrm>
            <a:off x="6215074" y="4774180"/>
            <a:ext cx="7143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smtClean="0"/>
              <a:t>E</a:t>
            </a:r>
            <a:endParaRPr lang="fr-FR" dirty="0"/>
          </a:p>
        </p:txBody>
      </p:sp>
      <p:sp>
        <p:nvSpPr>
          <p:cNvPr id="9" name="ZoneTexte 8"/>
          <p:cNvSpPr txBox="1"/>
          <p:nvPr/>
        </p:nvSpPr>
        <p:spPr>
          <a:xfrm>
            <a:off x="7786710" y="4786322"/>
            <a:ext cx="7143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smtClean="0"/>
              <a:t>F</a:t>
            </a:r>
            <a:endParaRPr lang="fr-FR" dirty="0"/>
          </a:p>
        </p:txBody>
      </p:sp>
      <p:sp>
        <p:nvSpPr>
          <p:cNvPr id="10" name="ZoneTexte 9"/>
          <p:cNvSpPr txBox="1"/>
          <p:nvPr/>
        </p:nvSpPr>
        <p:spPr>
          <a:xfrm>
            <a:off x="1214414" y="4572008"/>
            <a:ext cx="571504" cy="307777"/>
          </a:xfrm>
          <a:prstGeom prst="rect">
            <a:avLst/>
          </a:prstGeom>
          <a:noFill/>
        </p:spPr>
        <p:txBody>
          <a:bodyPr wrap="square" rtlCol="0">
            <a:spAutoFit/>
          </a:bodyPr>
          <a:lstStyle/>
          <a:p>
            <a:pPr algn="ctr"/>
            <a:r>
              <a:rPr lang="fr-FR" sz="1400" dirty="0" smtClean="0">
                <a:latin typeface="+mj-lt"/>
              </a:rPr>
              <a:t>92%</a:t>
            </a:r>
            <a:endParaRPr lang="fr-FR" sz="1400" dirty="0">
              <a:latin typeface="+mj-lt"/>
            </a:endParaRPr>
          </a:p>
        </p:txBody>
      </p:sp>
      <p:sp>
        <p:nvSpPr>
          <p:cNvPr id="11" name="ZoneTexte 10"/>
          <p:cNvSpPr txBox="1"/>
          <p:nvPr/>
        </p:nvSpPr>
        <p:spPr>
          <a:xfrm>
            <a:off x="2571736" y="4572008"/>
            <a:ext cx="571504" cy="307777"/>
          </a:xfrm>
          <a:prstGeom prst="rect">
            <a:avLst/>
          </a:prstGeom>
          <a:noFill/>
        </p:spPr>
        <p:txBody>
          <a:bodyPr wrap="square" rtlCol="0">
            <a:spAutoFit/>
          </a:bodyPr>
          <a:lstStyle/>
          <a:p>
            <a:pPr algn="ctr"/>
            <a:r>
              <a:rPr lang="fr-FR" sz="1400" dirty="0" smtClean="0">
                <a:latin typeface="+mj-lt"/>
              </a:rPr>
              <a:t>70%</a:t>
            </a:r>
            <a:endParaRPr lang="fr-FR" sz="1400" dirty="0">
              <a:latin typeface="+mj-lt"/>
            </a:endParaRPr>
          </a:p>
        </p:txBody>
      </p:sp>
      <p:sp>
        <p:nvSpPr>
          <p:cNvPr id="12" name="ZoneTexte 11"/>
          <p:cNvSpPr txBox="1"/>
          <p:nvPr/>
        </p:nvSpPr>
        <p:spPr>
          <a:xfrm>
            <a:off x="3929058" y="4572008"/>
            <a:ext cx="571504" cy="307777"/>
          </a:xfrm>
          <a:prstGeom prst="rect">
            <a:avLst/>
          </a:prstGeom>
          <a:noFill/>
        </p:spPr>
        <p:txBody>
          <a:bodyPr wrap="square" rtlCol="0">
            <a:spAutoFit/>
          </a:bodyPr>
          <a:lstStyle/>
          <a:p>
            <a:pPr algn="ctr"/>
            <a:r>
              <a:rPr lang="fr-FR" sz="1400" dirty="0" smtClean="0">
                <a:latin typeface="+mj-lt"/>
              </a:rPr>
              <a:t>40%</a:t>
            </a:r>
            <a:endParaRPr lang="fr-FR" sz="1400" dirty="0">
              <a:latin typeface="+mj-lt"/>
            </a:endParaRPr>
          </a:p>
        </p:txBody>
      </p:sp>
      <p:sp>
        <p:nvSpPr>
          <p:cNvPr id="13" name="ZoneTexte 12"/>
          <p:cNvSpPr txBox="1"/>
          <p:nvPr/>
        </p:nvSpPr>
        <p:spPr>
          <a:xfrm>
            <a:off x="5500694" y="4572008"/>
            <a:ext cx="571504" cy="307777"/>
          </a:xfrm>
          <a:prstGeom prst="rect">
            <a:avLst/>
          </a:prstGeom>
          <a:noFill/>
        </p:spPr>
        <p:txBody>
          <a:bodyPr wrap="square" rtlCol="0">
            <a:spAutoFit/>
          </a:bodyPr>
          <a:lstStyle/>
          <a:p>
            <a:pPr algn="ctr"/>
            <a:r>
              <a:rPr lang="fr-FR" sz="1400" dirty="0">
                <a:latin typeface="+mj-lt"/>
              </a:rPr>
              <a:t>3</a:t>
            </a:r>
            <a:r>
              <a:rPr lang="fr-FR" sz="1400" dirty="0" smtClean="0">
                <a:latin typeface="+mj-lt"/>
              </a:rPr>
              <a:t>0%</a:t>
            </a:r>
            <a:endParaRPr lang="fr-FR" sz="1400" dirty="0">
              <a:latin typeface="+mj-lt"/>
            </a:endParaRPr>
          </a:p>
        </p:txBody>
      </p:sp>
      <p:sp>
        <p:nvSpPr>
          <p:cNvPr id="14" name="ZoneTexte 13"/>
          <p:cNvSpPr txBox="1"/>
          <p:nvPr/>
        </p:nvSpPr>
        <p:spPr>
          <a:xfrm>
            <a:off x="7072330" y="4572008"/>
            <a:ext cx="571504" cy="307777"/>
          </a:xfrm>
          <a:prstGeom prst="rect">
            <a:avLst/>
          </a:prstGeom>
          <a:noFill/>
        </p:spPr>
        <p:txBody>
          <a:bodyPr wrap="square" rtlCol="0">
            <a:spAutoFit/>
          </a:bodyPr>
          <a:lstStyle/>
          <a:p>
            <a:pPr algn="ctr"/>
            <a:r>
              <a:rPr lang="fr-FR" sz="1400" dirty="0" smtClean="0">
                <a:latin typeface="+mj-lt"/>
              </a:rPr>
              <a:t>40%</a:t>
            </a:r>
            <a:endParaRPr lang="fr-FR" sz="1400" dirty="0">
              <a:latin typeface="+mj-lt"/>
            </a:endParaRPr>
          </a:p>
        </p:txBody>
      </p:sp>
      <p:sp>
        <p:nvSpPr>
          <p:cNvPr id="15" name="ZoneTexte 14"/>
          <p:cNvSpPr txBox="1"/>
          <p:nvPr/>
        </p:nvSpPr>
        <p:spPr>
          <a:xfrm>
            <a:off x="7786710" y="5702874"/>
            <a:ext cx="7143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a:t>G</a:t>
            </a:r>
          </a:p>
        </p:txBody>
      </p:sp>
      <p:sp>
        <p:nvSpPr>
          <p:cNvPr id="16" name="ZoneTexte 15"/>
          <p:cNvSpPr txBox="1"/>
          <p:nvPr/>
        </p:nvSpPr>
        <p:spPr>
          <a:xfrm>
            <a:off x="7358082" y="5264363"/>
            <a:ext cx="571504" cy="307777"/>
          </a:xfrm>
          <a:prstGeom prst="rect">
            <a:avLst/>
          </a:prstGeom>
          <a:noFill/>
        </p:spPr>
        <p:txBody>
          <a:bodyPr wrap="square" rtlCol="0">
            <a:spAutoFit/>
          </a:bodyPr>
          <a:lstStyle/>
          <a:p>
            <a:pPr algn="ctr"/>
            <a:r>
              <a:rPr lang="fr-FR" sz="1400" dirty="0" smtClean="0">
                <a:latin typeface="+mj-lt"/>
              </a:rPr>
              <a:t>40%</a:t>
            </a:r>
            <a:endParaRPr lang="fr-FR" sz="1400" dirty="0">
              <a:latin typeface="+mj-lt"/>
            </a:endParaRPr>
          </a:p>
        </p:txBody>
      </p:sp>
      <p:cxnSp>
        <p:nvCxnSpPr>
          <p:cNvPr id="18" name="Connecteur droit avec flèche 17"/>
          <p:cNvCxnSpPr>
            <a:stCxn id="4" idx="3"/>
            <a:endCxn id="5" idx="1"/>
          </p:cNvCxnSpPr>
          <p:nvPr/>
        </p:nvCxnSpPr>
        <p:spPr>
          <a:xfrm>
            <a:off x="1142976" y="4970988"/>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5" idx="3"/>
            <a:endCxn id="6" idx="1"/>
          </p:cNvCxnSpPr>
          <p:nvPr/>
        </p:nvCxnSpPr>
        <p:spPr>
          <a:xfrm flipV="1">
            <a:off x="2500298" y="4958846"/>
            <a:ext cx="642942" cy="12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6" idx="3"/>
            <a:endCxn id="7" idx="1"/>
          </p:cNvCxnSpPr>
          <p:nvPr/>
        </p:nvCxnSpPr>
        <p:spPr>
          <a:xfrm>
            <a:off x="3857620" y="4958846"/>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7" idx="3"/>
            <a:endCxn id="8" idx="1"/>
          </p:cNvCxnSpPr>
          <p:nvPr/>
        </p:nvCxnSpPr>
        <p:spPr>
          <a:xfrm>
            <a:off x="5357818" y="495884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8" idx="3"/>
            <a:endCxn id="9" idx="1"/>
          </p:cNvCxnSpPr>
          <p:nvPr/>
        </p:nvCxnSpPr>
        <p:spPr>
          <a:xfrm>
            <a:off x="6929454" y="4958846"/>
            <a:ext cx="857256" cy="12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9" idx="2"/>
            <a:endCxn id="15" idx="0"/>
          </p:cNvCxnSpPr>
          <p:nvPr/>
        </p:nvCxnSpPr>
        <p:spPr>
          <a:xfrm rot="5400000">
            <a:off x="7870290" y="5429264"/>
            <a:ext cx="5472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p:cNvSpPr txBox="1">
            <a:spLocks/>
          </p:cNvSpPr>
          <p:nvPr/>
        </p:nvSpPr>
        <p:spPr>
          <a:xfrm>
            <a:off x="457200" y="1142984"/>
            <a:ext cx="8229600" cy="5181616"/>
          </a:xfrm>
          <a:prstGeom prst="rect">
            <a:avLst/>
          </a:prstGeom>
        </p:spPr>
        <p:txBody>
          <a:bodyPr>
            <a:normAutofit fontScale="6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600" b="1" i="0" u="sng" strike="noStrike" kern="1200" cap="none" spc="0" normalizeH="0" baseline="0" noProof="0" smtClean="0">
                <a:ln>
                  <a:noFill/>
                </a:ln>
                <a:solidFill>
                  <a:srgbClr val="FF0000"/>
                </a:solidFill>
                <a:effectLst/>
                <a:uLnTx/>
                <a:uFillTx/>
                <a:latin typeface="+mn-lt"/>
                <a:ea typeface="+mn-ea"/>
                <a:cs typeface="+mn-cs"/>
              </a:rPr>
              <a:t>POUVOIR RÉSULTANT DE DROITS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smtClean="0">
                <a:ln>
                  <a:noFill/>
                </a:ln>
                <a:solidFill>
                  <a:schemeClr val="tx1"/>
                </a:solidFill>
                <a:effectLst/>
                <a:uLnTx/>
                <a:uFillTx/>
                <a:latin typeface="+mn-lt"/>
                <a:ea typeface="+mn-ea"/>
                <a:cs typeface="+mn-cs"/>
              </a:rPr>
              <a:t>	B est contrôlée par A à 92% : B est dans le périmètre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smtClean="0">
                <a:ln>
                  <a:noFill/>
                </a:ln>
                <a:solidFill>
                  <a:schemeClr val="tx1"/>
                </a:solidFill>
                <a:effectLst/>
                <a:uLnTx/>
                <a:uFillTx/>
                <a:latin typeface="+mn-lt"/>
                <a:ea typeface="+mn-ea"/>
                <a:cs typeface="+mn-cs"/>
              </a:rPr>
              <a:t>	C est contrôlée indirectement par A à 70% par l’intermédiaire de B qui est contrôlé par A à 92% : C est dans le périmètre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smtClean="0">
                <a:ln>
                  <a:noFill/>
                </a:ln>
                <a:solidFill>
                  <a:schemeClr val="tx1"/>
                </a:solidFill>
                <a:effectLst/>
                <a:uLnTx/>
                <a:uFillTx/>
                <a:latin typeface="+mn-lt"/>
                <a:ea typeface="+mn-ea"/>
                <a:cs typeface="+mn-cs"/>
              </a:rPr>
              <a:t>	D est contrôlée indirectement par A du fait des accords sur les droits de vote représentant plus de leur moitié.</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600" b="1" i="0" u="sng" strike="noStrike" kern="1200" cap="none" spc="0" normalizeH="0" baseline="0" noProof="0" smtClean="0">
                <a:ln>
                  <a:noFill/>
                </a:ln>
                <a:solidFill>
                  <a:srgbClr val="FF0000"/>
                </a:solidFill>
                <a:effectLst/>
                <a:uLnTx/>
                <a:uFillTx/>
                <a:latin typeface="+mn-lt"/>
                <a:ea typeface="+mn-ea"/>
                <a:cs typeface="+mn-cs"/>
              </a:rPr>
              <a:t>EXPOSITION OU DROITS A DES RENDEMENTS VARIABLES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smtClean="0">
                <a:ln>
                  <a:noFill/>
                </a:ln>
                <a:solidFill>
                  <a:schemeClr val="tx1"/>
                </a:solidFill>
                <a:effectLst/>
                <a:uLnTx/>
                <a:uFillTx/>
                <a:latin typeface="+mn-lt"/>
                <a:ea typeface="+mn-ea"/>
                <a:cs typeface="+mn-cs"/>
              </a:rPr>
              <a:t>	E est contrôlée indirectement par A malgré le fait que la majorité n’est pas réunie mais elle a le pouvoir de diriger les activités pertinentes et est exposée ou a droit aux rendements variables du fait de ses liens avec la société E par l’intermédiaire de la société 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600" b="1" i="0" u="sng" strike="noStrike" kern="1200" cap="none" spc="0" normalizeH="0" baseline="0" noProof="0" smtClean="0">
                <a:ln>
                  <a:noFill/>
                </a:ln>
                <a:solidFill>
                  <a:srgbClr val="FF0000"/>
                </a:solidFill>
                <a:effectLst/>
                <a:uLnTx/>
                <a:uFillTx/>
                <a:latin typeface="+mn-lt"/>
                <a:ea typeface="+mn-ea"/>
                <a:cs typeface="+mn-cs"/>
              </a:rPr>
              <a:t>POUVOIR ET RENDEMENTS VARIABLES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smtClean="0">
                <a:ln>
                  <a:noFill/>
                </a:ln>
                <a:solidFill>
                  <a:schemeClr val="tx1"/>
                </a:solidFill>
                <a:effectLst/>
                <a:uLnTx/>
                <a:uFillTx/>
                <a:latin typeface="+mn-lt"/>
                <a:ea typeface="+mn-ea"/>
                <a:cs typeface="+mn-cs"/>
              </a:rPr>
              <a:t>	F est contrôlée indirectement par A du fait, d’une part, que E est contrôlé par le biais des rendements et, d’autre part, elle a pu faire nommer la majorité des membres du CA.</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smtClean="0">
                <a:ln>
                  <a:noFill/>
                </a:ln>
                <a:solidFill>
                  <a:schemeClr val="tx1"/>
                </a:solidFill>
                <a:effectLst/>
                <a:uLnTx/>
                <a:uFillTx/>
                <a:latin typeface="+mn-lt"/>
                <a:ea typeface="+mn-ea"/>
                <a:cs typeface="+mn-cs"/>
              </a:rPr>
              <a:t>	G est contrôlée indirectement par A du fait de la situation de F ci-dessus, d’une part, et des accords pour réunir la majorité des droits de vote, d’autre part.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600" b="1" i="0" u="sng" strike="noStrike" kern="1200" cap="none" spc="0" normalizeH="0" baseline="0" noProof="0" smtClean="0">
                <a:ln>
                  <a:noFill/>
                </a:ln>
                <a:solidFill>
                  <a:srgbClr val="FF0000"/>
                </a:solidFill>
                <a:effectLst/>
                <a:uLnTx/>
                <a:uFillTx/>
                <a:latin typeface="+mn-lt"/>
                <a:ea typeface="+mn-ea"/>
                <a:cs typeface="+mn-cs"/>
              </a:rPr>
              <a:t>CAPACITÉ D'UTILISER SON POUVOIR AFIN D'IMPACTER SES RENDEMENTS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smtClean="0">
                <a:ln>
                  <a:noFill/>
                </a:ln>
                <a:solidFill>
                  <a:schemeClr val="tx1"/>
                </a:solidFill>
                <a:effectLst/>
                <a:uLnTx/>
                <a:uFillTx/>
                <a:latin typeface="+mn-lt"/>
                <a:ea typeface="+mn-ea"/>
                <a:cs typeface="+mn-cs"/>
              </a:rPr>
              <a:t>	 La position de la société A vis-à-vis de ces différentes sociétés lui permet </a:t>
            </a:r>
            <a:r>
              <a:rPr kumimoji="0" lang="fr-FR" sz="2600" b="0" i="0" u="sng" strike="noStrike" kern="1200" cap="none" spc="0" normalizeH="0" baseline="0" noProof="0" smtClean="0">
                <a:ln>
                  <a:noFill/>
                </a:ln>
                <a:solidFill>
                  <a:srgbClr val="FF0000"/>
                </a:solidFill>
                <a:effectLst/>
                <a:uLnTx/>
                <a:uFillTx/>
                <a:latin typeface="+mn-lt"/>
                <a:ea typeface="+mn-ea"/>
                <a:cs typeface="+mn-cs"/>
              </a:rPr>
              <a:t>d’utiliser son pouvoir</a:t>
            </a:r>
            <a:r>
              <a:rPr kumimoji="0" lang="fr-FR" sz="2600" b="0" i="0" u="none" strike="noStrike" kern="1200" cap="none" spc="0" normalizeH="0" baseline="0" noProof="0" smtClean="0">
                <a:ln>
                  <a:noFill/>
                </a:ln>
                <a:solidFill>
                  <a:schemeClr val="tx1"/>
                </a:solidFill>
                <a:effectLst/>
                <a:uLnTx/>
                <a:uFillTx/>
                <a:latin typeface="+mn-lt"/>
                <a:ea typeface="+mn-ea"/>
                <a:cs typeface="+mn-cs"/>
              </a:rPr>
              <a:t> sur l’entité détenue pour affecter les rendements qu’il en retire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fr-FR" sz="3200" b="1" i="0" u="none" strike="noStrike" kern="1200" cap="none" spc="0" normalizeH="0" baseline="0" noProof="0" smtClean="0">
                <a:ln>
                  <a:noFill/>
                </a:ln>
                <a:solidFill>
                  <a:srgbClr val="FF0000"/>
                </a:solidFill>
                <a:effectLst/>
                <a:uLnTx/>
                <a:uFillTx/>
                <a:latin typeface="+mn-lt"/>
                <a:ea typeface="+mn-ea"/>
                <a:cs typeface="+mn-cs"/>
              </a:rPr>
              <a:t>B, C, D, E, F et G sont dans le périmètre de consolidation de A</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re 1"/>
          <p:cNvSpPr txBox="1">
            <a:spLocks/>
          </p:cNvSpPr>
          <p:nvPr/>
        </p:nvSpPr>
        <p:spPr>
          <a:xfrm>
            <a:off x="457200" y="214290"/>
            <a:ext cx="8229600" cy="796086"/>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5000" b="0" i="0" u="none" strike="noStrike" kern="1200" cap="none" spc="0" normalizeH="0" baseline="0" noProof="0" smtClean="0">
                <a:ln>
                  <a:noFill/>
                </a:ln>
                <a:solidFill>
                  <a:schemeClr val="tx2"/>
                </a:solidFill>
                <a:effectLst/>
                <a:uLnTx/>
                <a:uFillTx/>
                <a:latin typeface="+mj-lt"/>
                <a:ea typeface="+mj-ea"/>
                <a:cs typeface="+mj-cs"/>
              </a:rPr>
              <a:t>EXEMPLE : PERIMETRE</a:t>
            </a:r>
            <a:endParaRPr kumimoji="0" lang="fr-FR"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D456E9C5-C6E7-44FC-9136-58F79C52D96B}" type="slidenum">
              <a:rPr lang="fr-FR" smtClean="0"/>
              <a:pPr/>
              <a:t>16</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up)">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up)">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up)">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up)">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up)">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up)">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up)">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wipe(up)">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28"/>
            <a:ext cx="8229600" cy="796086"/>
          </a:xfrm>
        </p:spPr>
        <p:txBody>
          <a:bodyPr>
            <a:normAutofit fontScale="90000"/>
          </a:bodyPr>
          <a:lstStyle/>
          <a:p>
            <a:pPr algn="ctr"/>
            <a:r>
              <a:rPr lang="fr-FR" sz="4400" dirty="0" smtClean="0"/>
              <a:t>PERIMETRE : QUELQUES REMARQUES</a:t>
            </a:r>
            <a:endParaRPr lang="fr-FR" sz="4400" dirty="0"/>
          </a:p>
        </p:txBody>
      </p:sp>
      <p:sp>
        <p:nvSpPr>
          <p:cNvPr id="3" name="Espace réservé du contenu 2"/>
          <p:cNvSpPr>
            <a:spLocks noGrp="1"/>
          </p:cNvSpPr>
          <p:nvPr>
            <p:ph idx="1"/>
          </p:nvPr>
        </p:nvSpPr>
        <p:spPr>
          <a:xfrm>
            <a:off x="457200" y="1214422"/>
            <a:ext cx="8229600" cy="5110178"/>
          </a:xfrm>
        </p:spPr>
        <p:txBody>
          <a:bodyPr>
            <a:normAutofit lnSpcReduction="10000"/>
          </a:bodyPr>
          <a:lstStyle/>
          <a:p>
            <a:r>
              <a:rPr lang="fr-FR" b="1" u="sng" dirty="0" smtClean="0"/>
              <a:t>ACQUISITION EN VUE D’UNE CESSION DANS UN AVENIR PROCHE</a:t>
            </a:r>
          </a:p>
          <a:p>
            <a:pPr lvl="1"/>
            <a:r>
              <a:rPr lang="fr-FR" dirty="0" smtClean="0"/>
              <a:t>Lorsque le contrôle est temporaire, la filiale doit être intégrée à la société mère mais cette dernière doit être présenter séparément dans son bilan consolidé les actifs et passifs de la filiale à céder (voir IFRS 5).</a:t>
            </a:r>
          </a:p>
          <a:p>
            <a:r>
              <a:rPr lang="fr-FR" b="1" u="sng" dirty="0" smtClean="0"/>
              <a:t>CONTRAINTES DURABLES EMPECHANT LE TRANSFERT DE FONDS</a:t>
            </a:r>
          </a:p>
          <a:p>
            <a:pPr lvl="1"/>
            <a:r>
              <a:rPr lang="fr-FR" dirty="0" smtClean="0"/>
              <a:t>La filiale doit tout de même être consolidée, mais des informations spécifiques sur les restrictions étant fournies en annexe.</a:t>
            </a:r>
          </a:p>
          <a:p>
            <a:r>
              <a:rPr lang="fr-FR" b="1" u="sng" dirty="0" smtClean="0"/>
              <a:t>ENTITES D’INVESTISSEMENT</a:t>
            </a:r>
          </a:p>
          <a:p>
            <a:pPr lvl="1"/>
            <a:r>
              <a:rPr lang="fr-FR" dirty="0" smtClean="0"/>
              <a:t>L’objectif est de valoriser ou de se procurer des revenus de placement ou les deux à la fois (sociétés de capital risque, LBO, etc.). </a:t>
            </a:r>
            <a:r>
              <a:rPr lang="fr-FR" dirty="0" smtClean="0">
                <a:solidFill>
                  <a:srgbClr val="FF0000"/>
                </a:solidFill>
              </a:rPr>
              <a:t>La norme IFRS 10 n’est pas applicable</a:t>
            </a:r>
            <a:r>
              <a:rPr lang="fr-FR" dirty="0" smtClean="0"/>
              <a:t>. Les normes applicables sont IFRS 9 ou IAS 39. L</a:t>
            </a:r>
            <a:r>
              <a:rPr lang="fr-FR" b="1" dirty="0" smtClean="0"/>
              <a:t>es variations de JV sont constatées en résultat net.</a:t>
            </a:r>
            <a:endParaRPr lang="fr-FR" b="1" dirty="0">
              <a:solidFill>
                <a:srgbClr val="FF0000"/>
              </a:solidFill>
            </a:endParaRPr>
          </a:p>
        </p:txBody>
      </p:sp>
      <p:sp>
        <p:nvSpPr>
          <p:cNvPr id="4" name="Slide Number Placeholder 3"/>
          <p:cNvSpPr>
            <a:spLocks noGrp="1"/>
          </p:cNvSpPr>
          <p:nvPr>
            <p:ph type="sldNum" sz="quarter" idx="12"/>
          </p:nvPr>
        </p:nvSpPr>
        <p:spPr/>
        <p:txBody>
          <a:bodyPr/>
          <a:lstStyle/>
          <a:p>
            <a:fld id="{D456E9C5-C6E7-44FC-9136-58F79C52D96B}" type="slidenum">
              <a:rPr lang="fr-FR" smtClean="0"/>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14290"/>
            <a:ext cx="8229600" cy="867524"/>
          </a:xfrm>
        </p:spPr>
        <p:txBody>
          <a:bodyPr>
            <a:normAutofit fontScale="90000"/>
          </a:bodyPr>
          <a:lstStyle/>
          <a:p>
            <a:pPr algn="ctr"/>
            <a:r>
              <a:rPr lang="fr-FR" dirty="0" smtClean="0"/>
              <a:t>PROCEDURES DE CONSOLIDATION</a:t>
            </a:r>
            <a:endParaRPr lang="fr-FR" dirty="0"/>
          </a:p>
        </p:txBody>
      </p:sp>
      <p:sp>
        <p:nvSpPr>
          <p:cNvPr id="3" name="Espace réservé du contenu 2"/>
          <p:cNvSpPr>
            <a:spLocks noGrp="1"/>
          </p:cNvSpPr>
          <p:nvPr>
            <p:ph idx="1"/>
          </p:nvPr>
        </p:nvSpPr>
        <p:spPr>
          <a:xfrm>
            <a:off x="214282" y="1176342"/>
            <a:ext cx="8715436" cy="5253054"/>
          </a:xfrm>
        </p:spPr>
        <p:txBody>
          <a:bodyPr>
            <a:normAutofit fontScale="55000" lnSpcReduction="20000"/>
          </a:bodyPr>
          <a:lstStyle/>
          <a:p>
            <a:pPr marL="484632" indent="-457200">
              <a:buNone/>
            </a:pPr>
            <a:r>
              <a:rPr lang="fr-FR" dirty="0" smtClean="0"/>
              <a:t>	</a:t>
            </a:r>
            <a:r>
              <a:rPr lang="fr-FR" sz="2900" dirty="0" smtClean="0"/>
              <a:t>Les techniques de mise en œuvre de l’intégration globale de l’IFRS 10 sont reprises mot par mot dans la norme IAS 27 version 2008 :</a:t>
            </a:r>
          </a:p>
          <a:p>
            <a:pPr marL="850392" lvl="1" indent="-457200">
              <a:buFont typeface="+mj-lt"/>
              <a:buAutoNum type="arabicPeriod"/>
            </a:pPr>
            <a:r>
              <a:rPr lang="fr-FR" sz="2900" dirty="0" smtClean="0"/>
              <a:t>Combiner les postes semblables d’actifs, de passifs, de capitaux propres, de produits, de charges et de flux de trésorerie de la société mère et de ses filiales;</a:t>
            </a:r>
          </a:p>
          <a:p>
            <a:pPr marL="850392" lvl="1" indent="-457200">
              <a:buFont typeface="+mj-lt"/>
              <a:buAutoNum type="arabicPeriod"/>
            </a:pPr>
            <a:r>
              <a:rPr lang="fr-FR" sz="2900" dirty="0" smtClean="0"/>
              <a:t>Assurer la conformité de toutes les méthodes comptables avec les méthodes comptables du groupe </a:t>
            </a:r>
          </a:p>
          <a:p>
            <a:pPr marL="850392" lvl="1" indent="-457200">
              <a:buFont typeface="+mj-lt"/>
              <a:buAutoNum type="arabicPeriod"/>
            </a:pPr>
            <a:r>
              <a:rPr lang="fr-FR" sz="2900" dirty="0" smtClean="0"/>
              <a:t>Compenser (éliminer) la valeur comptable de la participation de la société mère dans chaque filiale et la part de la société mère dans les capitaux propres de chaque filiale (la comptabilisation du goodwill correspondant est expliquée dans IFRS 3</a:t>
            </a:r>
          </a:p>
          <a:p>
            <a:pPr marL="850392" lvl="1" indent="-457200">
              <a:buFont typeface="+mj-lt"/>
              <a:buAutoNum type="arabicPeriod"/>
            </a:pPr>
            <a:r>
              <a:rPr lang="fr-FR" sz="2900" dirty="0" smtClean="0"/>
              <a:t>Éliminer les opérations intragroupes (y compris les profits ou les pertes découlant de transactions intragroupe qui sont comptabilisés dans des actifs tels que les stocks et les immobilisations corporelles)</a:t>
            </a:r>
          </a:p>
          <a:p>
            <a:pPr marL="850392" lvl="1" indent="-457200">
              <a:buFont typeface="+mj-lt"/>
              <a:buAutoNum type="arabicPeriod"/>
            </a:pPr>
            <a:r>
              <a:rPr lang="fr-FR" sz="2900" dirty="0" smtClean="0"/>
              <a:t>Appliquer la méthode d’acquisition (voir IFRS 3)</a:t>
            </a:r>
          </a:p>
          <a:p>
            <a:pPr marL="850392" lvl="1" indent="-457200">
              <a:buFont typeface="+mj-lt"/>
              <a:buAutoNum type="arabicPeriod"/>
            </a:pPr>
            <a:r>
              <a:rPr lang="fr-FR" sz="2900" b="1" dirty="0" smtClean="0">
                <a:solidFill>
                  <a:srgbClr val="FF0000"/>
                </a:solidFill>
              </a:rPr>
              <a:t>Ne pas tenir compte des droits de vote potentiels</a:t>
            </a:r>
            <a:r>
              <a:rPr lang="fr-FR" sz="2900" dirty="0" smtClean="0"/>
              <a:t> dans le calcul du résultat net et des variations des capitaux propres attribuées respectivement, lors de la préparation des états financiers consolidés, à la société mère et aux participations ne donnant pas le contrôle</a:t>
            </a:r>
          </a:p>
          <a:p>
            <a:pPr marL="850392" lvl="1" indent="-457200">
              <a:buFont typeface="+mj-lt"/>
              <a:buAutoNum type="arabicPeriod"/>
            </a:pPr>
            <a:r>
              <a:rPr lang="fr-FR" sz="2900" dirty="0" smtClean="0"/>
              <a:t>Utiliser les mêmes dates de clôture. Si elles sont impraticables, toute différence </a:t>
            </a:r>
            <a:r>
              <a:rPr lang="fr-FR" sz="2900" b="1" dirty="0" smtClean="0">
                <a:solidFill>
                  <a:srgbClr val="FF0000"/>
                </a:solidFill>
              </a:rPr>
              <a:t>ne doit pas excéder trois mois</a:t>
            </a:r>
            <a:r>
              <a:rPr lang="fr-FR" sz="2900" dirty="0" smtClean="0"/>
              <a:t> et les opérations importantes doivent être prises en compte.</a:t>
            </a:r>
          </a:p>
          <a:p>
            <a:pPr marL="850392" lvl="1" indent="-457200">
              <a:buFont typeface="+mj-lt"/>
              <a:buAutoNum type="arabicPeriod"/>
            </a:pPr>
            <a:r>
              <a:rPr lang="fr-FR" sz="2900" dirty="0" smtClean="0"/>
              <a:t>Attribuer le résultat net, les autres éléments du résultat global et le résultat global total aux propriétaires de la société mère et aux détenteurs de participations ne donnant pas le contrôle, même si cela se traduit par un solde déficitaire pour les participations ne donnant pas le contrôle.</a:t>
            </a:r>
          </a:p>
        </p:txBody>
      </p:sp>
      <p:sp>
        <p:nvSpPr>
          <p:cNvPr id="5" name="Slide Number Placeholder 4"/>
          <p:cNvSpPr>
            <a:spLocks noGrp="1"/>
          </p:cNvSpPr>
          <p:nvPr>
            <p:ph type="sldNum" sz="quarter" idx="12"/>
          </p:nvPr>
        </p:nvSpPr>
        <p:spPr/>
        <p:txBody>
          <a:bodyPr/>
          <a:lstStyle/>
          <a:p>
            <a:fld id="{D456E9C5-C6E7-44FC-9136-58F79C52D96B}" type="slidenum">
              <a:rPr lang="fr-FR" smtClean="0"/>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28"/>
            <a:ext cx="8229600" cy="796086"/>
          </a:xfrm>
        </p:spPr>
        <p:txBody>
          <a:bodyPr>
            <a:normAutofit/>
          </a:bodyPr>
          <a:lstStyle/>
          <a:p>
            <a:pPr algn="ctr"/>
            <a:r>
              <a:rPr lang="fr-FR" dirty="0" smtClean="0"/>
              <a:t>EXEMPLE</a:t>
            </a:r>
            <a:endParaRPr lang="fr-FR" dirty="0"/>
          </a:p>
        </p:txBody>
      </p:sp>
      <p:sp>
        <p:nvSpPr>
          <p:cNvPr id="3" name="Espace réservé du contenu 2"/>
          <p:cNvSpPr>
            <a:spLocks noGrp="1"/>
          </p:cNvSpPr>
          <p:nvPr>
            <p:ph idx="1"/>
          </p:nvPr>
        </p:nvSpPr>
        <p:spPr>
          <a:xfrm>
            <a:off x="457200" y="1071546"/>
            <a:ext cx="8229600" cy="1500198"/>
          </a:xfrm>
        </p:spPr>
        <p:txBody>
          <a:bodyPr/>
          <a:lstStyle/>
          <a:p>
            <a:r>
              <a:rPr lang="fr-FR" dirty="0" smtClean="0"/>
              <a:t>On vous donne les informations suivantes concernant les sociétés A et B :</a:t>
            </a:r>
          </a:p>
          <a:p>
            <a:r>
              <a:rPr lang="fr-FR" dirty="0" smtClean="0"/>
              <a:t>Bilan société A</a:t>
            </a:r>
          </a:p>
        </p:txBody>
      </p:sp>
      <p:sp>
        <p:nvSpPr>
          <p:cNvPr id="5" name="Slide Number Placeholder 4"/>
          <p:cNvSpPr>
            <a:spLocks noGrp="1"/>
          </p:cNvSpPr>
          <p:nvPr>
            <p:ph type="sldNum" sz="quarter" idx="12"/>
          </p:nvPr>
        </p:nvSpPr>
        <p:spPr/>
        <p:txBody>
          <a:bodyPr/>
          <a:lstStyle/>
          <a:p>
            <a:fld id="{D456E9C5-C6E7-44FC-9136-58F79C52D96B}" type="slidenum">
              <a:rPr lang="fr-FR" smtClean="0"/>
              <a:pPr/>
              <a:t>19</a:t>
            </a:fld>
            <a:endParaRPr lang="fr-FR"/>
          </a:p>
        </p:txBody>
      </p:sp>
      <p:graphicFrame>
        <p:nvGraphicFramePr>
          <p:cNvPr id="4" name="Tableau 3"/>
          <p:cNvGraphicFramePr>
            <a:graphicFrameLocks noGrp="1"/>
          </p:cNvGraphicFramePr>
          <p:nvPr/>
        </p:nvGraphicFramePr>
        <p:xfrm>
          <a:off x="246410" y="2833384"/>
          <a:ext cx="8611870" cy="2865120"/>
        </p:xfrm>
        <a:graphic>
          <a:graphicData uri="http://schemas.openxmlformats.org/drawingml/2006/table">
            <a:tbl>
              <a:tblPr firstRow="1" bandRow="1">
                <a:tableStyleId>{5C22544A-7EE6-4342-B048-85BDC9FD1C3A}</a:tableStyleId>
              </a:tblPr>
              <a:tblGrid>
                <a:gridCol w="3679444">
                  <a:extLst>
                    <a:ext uri="{9D8B030D-6E8A-4147-A177-3AD203B41FA5}">
                      <a16:colId xmlns:a16="http://schemas.microsoft.com/office/drawing/2014/main" val="20000"/>
                    </a:ext>
                  </a:extLst>
                </a:gridCol>
                <a:gridCol w="1213167">
                  <a:extLst>
                    <a:ext uri="{9D8B030D-6E8A-4147-A177-3AD203B41FA5}">
                      <a16:colId xmlns:a16="http://schemas.microsoft.com/office/drawing/2014/main" val="20001"/>
                    </a:ext>
                  </a:extLst>
                </a:gridCol>
                <a:gridCol w="1779992">
                  <a:extLst>
                    <a:ext uri="{9D8B030D-6E8A-4147-A177-3AD203B41FA5}">
                      <a16:colId xmlns:a16="http://schemas.microsoft.com/office/drawing/2014/main" val="20002"/>
                    </a:ext>
                  </a:extLst>
                </a:gridCol>
                <a:gridCol w="1939267">
                  <a:extLst>
                    <a:ext uri="{9D8B030D-6E8A-4147-A177-3AD203B41FA5}">
                      <a16:colId xmlns:a16="http://schemas.microsoft.com/office/drawing/2014/main" val="20003"/>
                    </a:ext>
                  </a:extLst>
                </a:gridCol>
              </a:tblGrid>
              <a:tr h="370840">
                <a:tc gridSpan="2">
                  <a:txBody>
                    <a:bodyPr/>
                    <a:lstStyle/>
                    <a:p>
                      <a:r>
                        <a:rPr lang="fr-FR" dirty="0" smtClean="0"/>
                        <a:t>ACTIFS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r>
                        <a:rPr lang="fr-FR" dirty="0" smtClean="0"/>
                        <a:t>PASSIFS ET CAPITAUX PROPRES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extLst>
                  <a:ext uri="{0D108BD9-81ED-4DB2-BD59-A6C34878D82A}">
                    <a16:rowId xmlns:a16="http://schemas.microsoft.com/office/drawing/2014/main" val="10000"/>
                  </a:ext>
                </a:extLst>
              </a:tr>
              <a:tr h="370840">
                <a:tc>
                  <a:txBody>
                    <a:bodyPr/>
                    <a:lstStyle/>
                    <a:p>
                      <a:r>
                        <a:rPr lang="fr-FR" dirty="0" smtClean="0"/>
                        <a:t>Immobilisations incorporelles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80.000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Capital</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1.000.000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fr-FR" dirty="0" smtClean="0"/>
                        <a:t>Immobilisations corporelles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850.000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Réserves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600.000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r>
                        <a:rPr lang="fr-FR" dirty="0" smtClean="0"/>
                        <a:t>Titres de participations B</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450.000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Résultat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160.000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r>
                        <a:rPr lang="fr-FR" dirty="0" smtClean="0"/>
                        <a:t>Autres immobilisations financières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180.000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Dettes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1.200.000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r>
                        <a:rPr lang="fr-FR" dirty="0" smtClean="0"/>
                        <a:t>Actifs courants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1.400.000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2.960.000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2.960.000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852"/>
            <a:ext cx="8229600" cy="796086"/>
          </a:xfrm>
        </p:spPr>
        <p:txBody>
          <a:bodyPr>
            <a:normAutofit/>
          </a:bodyPr>
          <a:lstStyle/>
          <a:p>
            <a:pPr algn="ctr"/>
            <a:r>
              <a:rPr lang="fr-FR" sz="4000" b="1" dirty="0" smtClean="0"/>
              <a:t>EVOLUTION DES NORMES</a:t>
            </a:r>
            <a:endParaRPr lang="fr-FR" sz="4000" b="1" dirty="0"/>
          </a:p>
        </p:txBody>
      </p:sp>
      <p:graphicFrame>
        <p:nvGraphicFramePr>
          <p:cNvPr id="4" name="Espace réservé du contenu 3"/>
          <p:cNvGraphicFramePr>
            <a:graphicFrameLocks noGrp="1"/>
          </p:cNvGraphicFramePr>
          <p:nvPr>
            <p:ph idx="1"/>
          </p:nvPr>
        </p:nvGraphicFramePr>
        <p:xfrm>
          <a:off x="457201" y="1822782"/>
          <a:ext cx="8258203" cy="3713480"/>
        </p:xfrm>
        <a:graphic>
          <a:graphicData uri="http://schemas.openxmlformats.org/drawingml/2006/table">
            <a:tbl>
              <a:tblPr firstRow="1" bandRow="1">
                <a:tableStyleId>{5C22544A-7EE6-4342-B048-85BDC9FD1C3A}</a:tableStyleId>
              </a:tblPr>
              <a:tblGrid>
                <a:gridCol w="1828783">
                  <a:extLst>
                    <a:ext uri="{9D8B030D-6E8A-4147-A177-3AD203B41FA5}">
                      <a16:colId xmlns:a16="http://schemas.microsoft.com/office/drawing/2014/main" val="20000"/>
                    </a:ext>
                  </a:extLst>
                </a:gridCol>
                <a:gridCol w="6429420">
                  <a:extLst>
                    <a:ext uri="{9D8B030D-6E8A-4147-A177-3AD203B41FA5}">
                      <a16:colId xmlns:a16="http://schemas.microsoft.com/office/drawing/2014/main" val="20001"/>
                    </a:ext>
                  </a:extLst>
                </a:gridCol>
              </a:tblGrid>
              <a:tr h="370840">
                <a:tc>
                  <a:txBody>
                    <a:bodyPr/>
                    <a:lstStyle/>
                    <a:p>
                      <a:pPr algn="ctr"/>
                      <a:r>
                        <a:rPr lang="fr-FR" dirty="0" smtClean="0"/>
                        <a:t>DATES</a:t>
                      </a:r>
                      <a:endParaRPr lang="fr-FR" dirty="0"/>
                    </a:p>
                  </a:txBody>
                  <a:tcPr/>
                </a:tc>
                <a:tc>
                  <a:txBody>
                    <a:bodyPr/>
                    <a:lstStyle/>
                    <a:p>
                      <a:pPr algn="ctr"/>
                      <a:r>
                        <a:rPr lang="fr-FR" dirty="0" smtClean="0"/>
                        <a:t>LIBELLES</a:t>
                      </a:r>
                      <a:endParaRPr lang="fr-FR" dirty="0"/>
                    </a:p>
                  </a:txBody>
                  <a:tcPr/>
                </a:tc>
                <a:extLst>
                  <a:ext uri="{0D108BD9-81ED-4DB2-BD59-A6C34878D82A}">
                    <a16:rowId xmlns:a16="http://schemas.microsoft.com/office/drawing/2014/main" val="10000"/>
                  </a:ext>
                </a:extLst>
              </a:tr>
              <a:tr h="370840">
                <a:tc>
                  <a:txBody>
                    <a:bodyPr/>
                    <a:lstStyle/>
                    <a:p>
                      <a:pPr>
                        <a:spcBef>
                          <a:spcPts val="600"/>
                        </a:spcBef>
                        <a:spcAft>
                          <a:spcPts val="600"/>
                        </a:spcAft>
                      </a:pPr>
                      <a:r>
                        <a:rPr lang="fr-FR" dirty="0" smtClean="0"/>
                        <a:t>Avant 2003</a:t>
                      </a:r>
                      <a:endParaRPr lang="fr-FR" dirty="0"/>
                    </a:p>
                  </a:txBody>
                  <a:tcPr/>
                </a:tc>
                <a:tc>
                  <a:txBody>
                    <a:bodyPr/>
                    <a:lstStyle/>
                    <a:p>
                      <a:pPr>
                        <a:spcBef>
                          <a:spcPts val="600"/>
                        </a:spcBef>
                        <a:spcAft>
                          <a:spcPts val="600"/>
                        </a:spcAft>
                      </a:pPr>
                      <a:r>
                        <a:rPr lang="fr-FR" dirty="0" smtClean="0"/>
                        <a:t>IAS 27 : 	Etats financiers consolidés et comptabilisation des 	participations</a:t>
                      </a:r>
                      <a:r>
                        <a:rPr lang="fr-FR" baseline="0" dirty="0" smtClean="0"/>
                        <a:t> dans les filiales</a:t>
                      </a:r>
                      <a:endParaRPr lang="fr-FR" dirty="0"/>
                    </a:p>
                  </a:txBody>
                  <a:tcPr/>
                </a:tc>
                <a:extLst>
                  <a:ext uri="{0D108BD9-81ED-4DB2-BD59-A6C34878D82A}">
                    <a16:rowId xmlns:a16="http://schemas.microsoft.com/office/drawing/2014/main" val="10001"/>
                  </a:ext>
                </a:extLst>
              </a:tr>
              <a:tr h="370840">
                <a:tc>
                  <a:txBody>
                    <a:bodyPr/>
                    <a:lstStyle/>
                    <a:p>
                      <a:pPr>
                        <a:spcBef>
                          <a:spcPts val="600"/>
                        </a:spcBef>
                        <a:spcAft>
                          <a:spcPts val="600"/>
                        </a:spcAft>
                      </a:pPr>
                      <a:r>
                        <a:rPr lang="fr-FR" dirty="0" smtClean="0"/>
                        <a:t>Avant 2013</a:t>
                      </a:r>
                      <a:endParaRPr lang="fr-FR" dirty="0"/>
                    </a:p>
                  </a:txBody>
                  <a:tcPr/>
                </a:tc>
                <a:tc>
                  <a:txBody>
                    <a:bodyPr/>
                    <a:lstStyle/>
                    <a:p>
                      <a:pPr>
                        <a:spcBef>
                          <a:spcPts val="600"/>
                        </a:spcBef>
                        <a:spcAft>
                          <a:spcPts val="600"/>
                        </a:spcAft>
                      </a:pPr>
                      <a:r>
                        <a:rPr lang="fr-FR" dirty="0" smtClean="0"/>
                        <a:t>IAS</a:t>
                      </a:r>
                      <a:r>
                        <a:rPr lang="fr-FR" baseline="0" dirty="0" smtClean="0"/>
                        <a:t> 27 : 	Etats financiers consolidés et individuels</a:t>
                      </a:r>
                      <a:endParaRPr lang="fr-FR" dirty="0"/>
                    </a:p>
                  </a:txBody>
                  <a:tcPr/>
                </a:tc>
                <a:extLst>
                  <a:ext uri="{0D108BD9-81ED-4DB2-BD59-A6C34878D82A}">
                    <a16:rowId xmlns:a16="http://schemas.microsoft.com/office/drawing/2014/main" val="10002"/>
                  </a:ext>
                </a:extLst>
              </a:tr>
              <a:tr h="370840">
                <a:tc>
                  <a:txBody>
                    <a:bodyPr/>
                    <a:lstStyle/>
                    <a:p>
                      <a:pPr>
                        <a:spcBef>
                          <a:spcPts val="600"/>
                        </a:spcBef>
                        <a:spcAft>
                          <a:spcPts val="600"/>
                        </a:spcAft>
                      </a:pPr>
                      <a:r>
                        <a:rPr lang="fr-FR" dirty="0" smtClean="0"/>
                        <a:t>A partir de 2013</a:t>
                      </a:r>
                      <a:endParaRPr lang="fr-FR" dirty="0"/>
                    </a:p>
                  </a:txBody>
                  <a:tcPr/>
                </a:tc>
                <a:tc>
                  <a:txBody>
                    <a:bodyPr/>
                    <a:lstStyle/>
                    <a:p>
                      <a:pPr>
                        <a:spcBef>
                          <a:spcPts val="600"/>
                        </a:spcBef>
                        <a:spcAft>
                          <a:spcPts val="600"/>
                        </a:spcAft>
                      </a:pPr>
                      <a:r>
                        <a:rPr lang="fr-FR" dirty="0" smtClean="0"/>
                        <a:t>IAS 27 : 	Etats financiers individuels</a:t>
                      </a:r>
                      <a:endParaRPr lang="fr-FR" dirty="0"/>
                    </a:p>
                  </a:txBody>
                  <a:tcPr/>
                </a:tc>
                <a:extLst>
                  <a:ext uri="{0D108BD9-81ED-4DB2-BD59-A6C34878D82A}">
                    <a16:rowId xmlns:a16="http://schemas.microsoft.com/office/drawing/2014/main" val="10003"/>
                  </a:ext>
                </a:extLst>
              </a:tr>
              <a:tr h="370840">
                <a:tc>
                  <a:txBody>
                    <a:bodyPr/>
                    <a:lstStyle/>
                    <a:p>
                      <a:pPr>
                        <a:spcBef>
                          <a:spcPts val="600"/>
                        </a:spcBef>
                        <a:spcAft>
                          <a:spcPts val="600"/>
                        </a:spcAft>
                      </a:pPr>
                      <a:r>
                        <a:rPr lang="fr-FR" dirty="0" smtClean="0"/>
                        <a:t>Avant 2013</a:t>
                      </a:r>
                      <a:endParaRPr lang="fr-FR" dirty="0"/>
                    </a:p>
                  </a:txBody>
                  <a:tcPr/>
                </a:tc>
                <a:tc>
                  <a:txBody>
                    <a:bodyPr/>
                    <a:lstStyle/>
                    <a:p>
                      <a:pPr>
                        <a:spcBef>
                          <a:spcPts val="600"/>
                        </a:spcBef>
                        <a:spcAft>
                          <a:spcPts val="600"/>
                        </a:spcAft>
                      </a:pPr>
                      <a:r>
                        <a:rPr lang="fr-FR" dirty="0" smtClean="0"/>
                        <a:t>IAS 28 : 	Participations dans des entités associés</a:t>
                      </a:r>
                      <a:endParaRPr lang="fr-FR" dirty="0"/>
                    </a:p>
                  </a:txBody>
                  <a:tcPr/>
                </a:tc>
                <a:extLst>
                  <a:ext uri="{0D108BD9-81ED-4DB2-BD59-A6C34878D82A}">
                    <a16:rowId xmlns:a16="http://schemas.microsoft.com/office/drawing/2014/main" val="10004"/>
                  </a:ext>
                </a:extLst>
              </a:tr>
              <a:tr h="370840">
                <a:tc>
                  <a:txBody>
                    <a:bodyPr/>
                    <a:lstStyle/>
                    <a:p>
                      <a:pPr>
                        <a:spcBef>
                          <a:spcPts val="600"/>
                        </a:spcBef>
                        <a:spcAft>
                          <a:spcPts val="600"/>
                        </a:spcAft>
                      </a:pPr>
                      <a:r>
                        <a:rPr lang="fr-FR" dirty="0" smtClean="0"/>
                        <a:t>A partir de 2013</a:t>
                      </a:r>
                      <a:endParaRPr lang="fr-FR" dirty="0"/>
                    </a:p>
                  </a:txBody>
                  <a:tcPr/>
                </a:tc>
                <a:tc>
                  <a:txBody>
                    <a:bodyPr/>
                    <a:lstStyle/>
                    <a:p>
                      <a:pPr>
                        <a:spcBef>
                          <a:spcPts val="600"/>
                        </a:spcBef>
                        <a:spcAft>
                          <a:spcPts val="600"/>
                        </a:spcAft>
                      </a:pPr>
                      <a:r>
                        <a:rPr lang="fr-FR" dirty="0" smtClean="0"/>
                        <a:t>IAS 28 : 	Participations dans les entités associées</a:t>
                      </a:r>
                      <a:r>
                        <a:rPr lang="fr-FR" baseline="0" dirty="0" smtClean="0"/>
                        <a:t> et les 	coentreprises</a:t>
                      </a:r>
                      <a:endParaRPr lang="fr-FR" dirty="0"/>
                    </a:p>
                  </a:txBody>
                  <a:tcPr/>
                </a:tc>
                <a:extLst>
                  <a:ext uri="{0D108BD9-81ED-4DB2-BD59-A6C34878D82A}">
                    <a16:rowId xmlns:a16="http://schemas.microsoft.com/office/drawing/2014/main" val="10005"/>
                  </a:ext>
                </a:extLst>
              </a:tr>
              <a:tr h="370840">
                <a:tc>
                  <a:txBody>
                    <a:bodyPr/>
                    <a:lstStyle/>
                    <a:p>
                      <a:pPr>
                        <a:spcBef>
                          <a:spcPts val="600"/>
                        </a:spcBef>
                        <a:spcAft>
                          <a:spcPts val="600"/>
                        </a:spcAft>
                      </a:pPr>
                      <a:r>
                        <a:rPr lang="fr-FR" dirty="0" smtClean="0"/>
                        <a:t>A partir de 2013</a:t>
                      </a:r>
                      <a:endParaRPr lang="fr-FR" dirty="0"/>
                    </a:p>
                  </a:txBody>
                  <a:tcPr/>
                </a:tc>
                <a:tc>
                  <a:txBody>
                    <a:bodyPr/>
                    <a:lstStyle/>
                    <a:p>
                      <a:pPr>
                        <a:spcBef>
                          <a:spcPts val="600"/>
                        </a:spcBef>
                        <a:spcAft>
                          <a:spcPts val="600"/>
                        </a:spcAft>
                      </a:pPr>
                      <a:r>
                        <a:rPr lang="fr-FR" dirty="0" smtClean="0"/>
                        <a:t>IFRS 10 : 	Etats financiers consolidés</a:t>
                      </a:r>
                    </a:p>
                    <a:p>
                      <a:pPr>
                        <a:spcBef>
                          <a:spcPts val="600"/>
                        </a:spcBef>
                        <a:spcAft>
                          <a:spcPts val="600"/>
                        </a:spcAft>
                      </a:pPr>
                      <a:r>
                        <a:rPr lang="fr-FR" dirty="0" smtClean="0"/>
                        <a:t>IFRS 11 : 	Partenariats</a:t>
                      </a:r>
                    </a:p>
                    <a:p>
                      <a:pPr>
                        <a:spcBef>
                          <a:spcPts val="600"/>
                        </a:spcBef>
                        <a:spcAft>
                          <a:spcPts val="600"/>
                        </a:spcAft>
                      </a:pPr>
                      <a:r>
                        <a:rPr lang="fr-FR" dirty="0" smtClean="0"/>
                        <a:t>IFRS 12 : 	Informations à fournir</a:t>
                      </a:r>
                      <a:endParaRPr lang="fr-FR" dirty="0"/>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D456E9C5-C6E7-44FC-9136-58F79C52D96B}"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285728"/>
            <a:ext cx="8229600" cy="796086"/>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5000" b="0" i="0" u="none" strike="noStrike" kern="1200" cap="none" spc="0" normalizeH="0" baseline="0" noProof="0" dirty="0" smtClean="0">
                <a:ln>
                  <a:noFill/>
                </a:ln>
                <a:solidFill>
                  <a:schemeClr val="tx2"/>
                </a:solidFill>
                <a:effectLst/>
                <a:uLnTx/>
                <a:uFillTx/>
                <a:latin typeface="+mj-lt"/>
                <a:ea typeface="+mj-ea"/>
                <a:cs typeface="+mj-cs"/>
              </a:rPr>
              <a:t>EXEMPLE</a:t>
            </a:r>
            <a:endParaRPr kumimoji="0" lang="fr-FR"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Espace réservé du contenu 2"/>
          <p:cNvSpPr txBox="1">
            <a:spLocks/>
          </p:cNvSpPr>
          <p:nvPr/>
        </p:nvSpPr>
        <p:spPr>
          <a:xfrm>
            <a:off x="457200" y="1071546"/>
            <a:ext cx="8229600" cy="71438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Bilan société B</a:t>
            </a:r>
          </a:p>
        </p:txBody>
      </p:sp>
      <p:graphicFrame>
        <p:nvGraphicFramePr>
          <p:cNvPr id="4" name="Tableau 3"/>
          <p:cNvGraphicFramePr>
            <a:graphicFrameLocks noGrp="1"/>
          </p:cNvGraphicFramePr>
          <p:nvPr/>
        </p:nvGraphicFramePr>
        <p:xfrm>
          <a:off x="246410" y="1643050"/>
          <a:ext cx="8611870" cy="2865120"/>
        </p:xfrm>
        <a:graphic>
          <a:graphicData uri="http://schemas.openxmlformats.org/drawingml/2006/table">
            <a:tbl>
              <a:tblPr firstRow="1" bandRow="1">
                <a:tableStyleId>{5C22544A-7EE6-4342-B048-85BDC9FD1C3A}</a:tableStyleId>
              </a:tblPr>
              <a:tblGrid>
                <a:gridCol w="3679444">
                  <a:extLst>
                    <a:ext uri="{9D8B030D-6E8A-4147-A177-3AD203B41FA5}">
                      <a16:colId xmlns:a16="http://schemas.microsoft.com/office/drawing/2014/main" val="20000"/>
                    </a:ext>
                  </a:extLst>
                </a:gridCol>
                <a:gridCol w="1213167">
                  <a:extLst>
                    <a:ext uri="{9D8B030D-6E8A-4147-A177-3AD203B41FA5}">
                      <a16:colId xmlns:a16="http://schemas.microsoft.com/office/drawing/2014/main" val="20001"/>
                    </a:ext>
                  </a:extLst>
                </a:gridCol>
                <a:gridCol w="1779992">
                  <a:extLst>
                    <a:ext uri="{9D8B030D-6E8A-4147-A177-3AD203B41FA5}">
                      <a16:colId xmlns:a16="http://schemas.microsoft.com/office/drawing/2014/main" val="20002"/>
                    </a:ext>
                  </a:extLst>
                </a:gridCol>
                <a:gridCol w="1939267">
                  <a:extLst>
                    <a:ext uri="{9D8B030D-6E8A-4147-A177-3AD203B41FA5}">
                      <a16:colId xmlns:a16="http://schemas.microsoft.com/office/drawing/2014/main" val="20003"/>
                    </a:ext>
                  </a:extLst>
                </a:gridCol>
              </a:tblGrid>
              <a:tr h="370840">
                <a:tc gridSpan="2">
                  <a:txBody>
                    <a:bodyPr/>
                    <a:lstStyle/>
                    <a:p>
                      <a:r>
                        <a:rPr lang="fr-FR" dirty="0" smtClean="0"/>
                        <a:t>ACTIFS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r>
                        <a:rPr lang="fr-FR" dirty="0" smtClean="0"/>
                        <a:t>PASSIFS ET CAPITAUX PROPRES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extLst>
                  <a:ext uri="{0D108BD9-81ED-4DB2-BD59-A6C34878D82A}">
                    <a16:rowId xmlns:a16="http://schemas.microsoft.com/office/drawing/2014/main" val="10000"/>
                  </a:ext>
                </a:extLst>
              </a:tr>
              <a:tr h="370840">
                <a:tc>
                  <a:txBody>
                    <a:bodyPr/>
                    <a:lstStyle/>
                    <a:p>
                      <a:r>
                        <a:rPr lang="fr-FR" dirty="0" smtClean="0"/>
                        <a:t>Immobilisations corporelles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800.000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Capital</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600.000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Actifs courants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1.000.000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Réserves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300.000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Résultat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Dettes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800.000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1.800.000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1.800.000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Espace réservé du contenu 2"/>
          <p:cNvSpPr txBox="1">
            <a:spLocks/>
          </p:cNvSpPr>
          <p:nvPr/>
        </p:nvSpPr>
        <p:spPr>
          <a:xfrm>
            <a:off x="214282" y="4429132"/>
            <a:ext cx="8624918" cy="1500198"/>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600" dirty="0" smtClean="0"/>
              <a:t>La société A possède 75% du capital de la société B, acquis au moment de la constitution de B.</a:t>
            </a:r>
            <a:endParaRPr kumimoji="0" lang="fr-FR"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D456E9C5-C6E7-44FC-9136-58F79C52D96B}"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285728"/>
            <a:ext cx="8229600" cy="796086"/>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5000" b="0" i="0" u="none" strike="noStrike" kern="1200" cap="none" spc="0" normalizeH="0" baseline="0" noProof="0" dirty="0" smtClean="0">
                <a:ln>
                  <a:noFill/>
                </a:ln>
                <a:solidFill>
                  <a:schemeClr val="tx2"/>
                </a:solidFill>
                <a:effectLst/>
                <a:uLnTx/>
                <a:uFillTx/>
                <a:latin typeface="+mj-lt"/>
                <a:ea typeface="+mj-ea"/>
                <a:cs typeface="+mj-cs"/>
              </a:rPr>
              <a:t>EXEMPLE</a:t>
            </a:r>
            <a:endParaRPr kumimoji="0" lang="fr-FR"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Espace réservé du contenu 2"/>
          <p:cNvSpPr txBox="1">
            <a:spLocks/>
          </p:cNvSpPr>
          <p:nvPr/>
        </p:nvSpPr>
        <p:spPr>
          <a:xfrm>
            <a:off x="457200" y="1071546"/>
            <a:ext cx="8229600" cy="500066"/>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000" dirty="0" smtClean="0"/>
              <a:t>Compte de résultat de la</a:t>
            </a:r>
            <a:r>
              <a:rPr kumimoji="0" lang="fr-FR" sz="2000" b="0" i="0" u="none" strike="noStrike" kern="1200" cap="none" spc="0" normalizeH="0" baseline="0" noProof="0" dirty="0" smtClean="0">
                <a:ln>
                  <a:noFill/>
                </a:ln>
                <a:solidFill>
                  <a:schemeClr val="tx1"/>
                </a:solidFill>
                <a:effectLst/>
                <a:uLnTx/>
                <a:uFillTx/>
                <a:latin typeface="+mn-lt"/>
                <a:ea typeface="+mn-ea"/>
                <a:cs typeface="+mn-cs"/>
              </a:rPr>
              <a:t> société A</a:t>
            </a:r>
          </a:p>
        </p:txBody>
      </p:sp>
      <p:graphicFrame>
        <p:nvGraphicFramePr>
          <p:cNvPr id="4" name="Tableau 3"/>
          <p:cNvGraphicFramePr>
            <a:graphicFrameLocks noGrp="1"/>
          </p:cNvGraphicFramePr>
          <p:nvPr/>
        </p:nvGraphicFramePr>
        <p:xfrm>
          <a:off x="500034" y="1643050"/>
          <a:ext cx="8064667" cy="2225040"/>
        </p:xfrm>
        <a:graphic>
          <a:graphicData uri="http://schemas.openxmlformats.org/drawingml/2006/table">
            <a:tbl>
              <a:tblPr firstRow="1" bandRow="1">
                <a:tableStyleId>{5C22544A-7EE6-4342-B048-85BDC9FD1C3A}</a:tableStyleId>
              </a:tblPr>
              <a:tblGrid>
                <a:gridCol w="2429510">
                  <a:extLst>
                    <a:ext uri="{9D8B030D-6E8A-4147-A177-3AD203B41FA5}">
                      <a16:colId xmlns:a16="http://schemas.microsoft.com/office/drawing/2014/main" val="20000"/>
                    </a:ext>
                  </a:extLst>
                </a:gridCol>
                <a:gridCol w="1213167">
                  <a:extLst>
                    <a:ext uri="{9D8B030D-6E8A-4147-A177-3AD203B41FA5}">
                      <a16:colId xmlns:a16="http://schemas.microsoft.com/office/drawing/2014/main" val="20001"/>
                    </a:ext>
                  </a:extLst>
                </a:gridCol>
                <a:gridCol w="2482723">
                  <a:extLst>
                    <a:ext uri="{9D8B030D-6E8A-4147-A177-3AD203B41FA5}">
                      <a16:colId xmlns:a16="http://schemas.microsoft.com/office/drawing/2014/main" val="20002"/>
                    </a:ext>
                  </a:extLst>
                </a:gridCol>
                <a:gridCol w="1939267">
                  <a:extLst>
                    <a:ext uri="{9D8B030D-6E8A-4147-A177-3AD203B41FA5}">
                      <a16:colId xmlns:a16="http://schemas.microsoft.com/office/drawing/2014/main" val="20003"/>
                    </a:ext>
                  </a:extLst>
                </a:gridCol>
              </a:tblGrid>
              <a:tr h="370840">
                <a:tc gridSpan="2">
                  <a:txBody>
                    <a:bodyPr/>
                    <a:lstStyle/>
                    <a:p>
                      <a:pPr algn="ctr"/>
                      <a:r>
                        <a:rPr lang="fr-FR" dirty="0" smtClean="0"/>
                        <a:t>CHARGES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pPr algn="ctr"/>
                      <a:r>
                        <a:rPr lang="fr-FR" dirty="0" smtClean="0"/>
                        <a:t>PRODUITS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extLst>
                  <a:ext uri="{0D108BD9-81ED-4DB2-BD59-A6C34878D82A}">
                    <a16:rowId xmlns:a16="http://schemas.microsoft.com/office/drawing/2014/main" val="10000"/>
                  </a:ext>
                </a:extLst>
              </a:tr>
              <a:tr h="370840">
                <a:tc>
                  <a:txBody>
                    <a:bodyPr/>
                    <a:lstStyle/>
                    <a:p>
                      <a:r>
                        <a:rPr lang="fr-FR" dirty="0" smtClean="0"/>
                        <a:t>Charges d’exploitation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1.780.000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Produits</a:t>
                      </a:r>
                      <a:r>
                        <a:rPr lang="fr-FR" baseline="0" dirty="0" smtClean="0"/>
                        <a:t> d’exploitation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2.100.000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Charges financières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140.000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Produits</a:t>
                      </a:r>
                      <a:r>
                        <a:rPr lang="fr-FR" baseline="0" dirty="0" smtClean="0"/>
                        <a:t> financiers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Impôts</a:t>
                      </a:r>
                      <a:r>
                        <a:rPr lang="fr-FR" baseline="0" dirty="0" smtClean="0"/>
                        <a:t> sur le résultat</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120.000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r>
                        <a:rPr lang="fr-FR" dirty="0" smtClean="0"/>
                        <a:t>Résultat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160.000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2.200.000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2.200.000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Espace réservé du contenu 2"/>
          <p:cNvSpPr txBox="1">
            <a:spLocks/>
          </p:cNvSpPr>
          <p:nvPr/>
        </p:nvSpPr>
        <p:spPr>
          <a:xfrm>
            <a:off x="428596" y="3929066"/>
            <a:ext cx="8229600" cy="500066"/>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000" dirty="0" smtClean="0"/>
              <a:t>Compte de résultat de la</a:t>
            </a:r>
            <a:r>
              <a:rPr kumimoji="0" lang="fr-FR" sz="2000" b="0" i="0" u="none" strike="noStrike" kern="1200" cap="none" spc="0" normalizeH="0" baseline="0" noProof="0" dirty="0" smtClean="0">
                <a:ln>
                  <a:noFill/>
                </a:ln>
                <a:solidFill>
                  <a:schemeClr val="tx1"/>
                </a:solidFill>
                <a:effectLst/>
                <a:uLnTx/>
                <a:uFillTx/>
                <a:latin typeface="+mn-lt"/>
                <a:ea typeface="+mn-ea"/>
                <a:cs typeface="+mn-cs"/>
              </a:rPr>
              <a:t> société </a:t>
            </a:r>
            <a:r>
              <a:rPr lang="fr-FR" sz="2000" dirty="0" smtClean="0"/>
              <a:t>B</a:t>
            </a:r>
            <a:endParaRPr kumimoji="0" lang="fr-FR" sz="2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Tableau 5"/>
          <p:cNvGraphicFramePr>
            <a:graphicFrameLocks noGrp="1"/>
          </p:cNvGraphicFramePr>
          <p:nvPr/>
        </p:nvGraphicFramePr>
        <p:xfrm>
          <a:off x="500034" y="4357694"/>
          <a:ext cx="8064667" cy="2225040"/>
        </p:xfrm>
        <a:graphic>
          <a:graphicData uri="http://schemas.openxmlformats.org/drawingml/2006/table">
            <a:tbl>
              <a:tblPr firstRow="1" bandRow="1">
                <a:tableStyleId>{5C22544A-7EE6-4342-B048-85BDC9FD1C3A}</a:tableStyleId>
              </a:tblPr>
              <a:tblGrid>
                <a:gridCol w="2429510">
                  <a:extLst>
                    <a:ext uri="{9D8B030D-6E8A-4147-A177-3AD203B41FA5}">
                      <a16:colId xmlns:a16="http://schemas.microsoft.com/office/drawing/2014/main" val="20000"/>
                    </a:ext>
                  </a:extLst>
                </a:gridCol>
                <a:gridCol w="1213167">
                  <a:extLst>
                    <a:ext uri="{9D8B030D-6E8A-4147-A177-3AD203B41FA5}">
                      <a16:colId xmlns:a16="http://schemas.microsoft.com/office/drawing/2014/main" val="20001"/>
                    </a:ext>
                  </a:extLst>
                </a:gridCol>
                <a:gridCol w="2482723">
                  <a:extLst>
                    <a:ext uri="{9D8B030D-6E8A-4147-A177-3AD203B41FA5}">
                      <a16:colId xmlns:a16="http://schemas.microsoft.com/office/drawing/2014/main" val="20002"/>
                    </a:ext>
                  </a:extLst>
                </a:gridCol>
                <a:gridCol w="1939267">
                  <a:extLst>
                    <a:ext uri="{9D8B030D-6E8A-4147-A177-3AD203B41FA5}">
                      <a16:colId xmlns:a16="http://schemas.microsoft.com/office/drawing/2014/main" val="20003"/>
                    </a:ext>
                  </a:extLst>
                </a:gridCol>
              </a:tblGrid>
              <a:tr h="370840">
                <a:tc gridSpan="2">
                  <a:txBody>
                    <a:bodyPr/>
                    <a:lstStyle/>
                    <a:p>
                      <a:pPr algn="ctr"/>
                      <a:r>
                        <a:rPr lang="fr-FR" dirty="0" smtClean="0"/>
                        <a:t>CHARGES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pPr algn="ctr"/>
                      <a:r>
                        <a:rPr lang="fr-FR" dirty="0" smtClean="0"/>
                        <a:t>PRODUITS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extLst>
                  <a:ext uri="{0D108BD9-81ED-4DB2-BD59-A6C34878D82A}">
                    <a16:rowId xmlns:a16="http://schemas.microsoft.com/office/drawing/2014/main" val="10000"/>
                  </a:ext>
                </a:extLst>
              </a:tr>
              <a:tr h="370840">
                <a:tc>
                  <a:txBody>
                    <a:bodyPr/>
                    <a:lstStyle/>
                    <a:p>
                      <a:r>
                        <a:rPr lang="fr-FR" dirty="0" smtClean="0"/>
                        <a:t>Charges d’exploitation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1.560.000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Produits</a:t>
                      </a:r>
                      <a:r>
                        <a:rPr lang="fr-FR" baseline="0" dirty="0" smtClean="0"/>
                        <a:t> d’exploitation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1.720.000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Charges financières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60.000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Produits</a:t>
                      </a:r>
                      <a:r>
                        <a:rPr lang="fr-FR" baseline="0" dirty="0" smtClean="0"/>
                        <a:t> financiers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80.000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Impôts</a:t>
                      </a:r>
                      <a:r>
                        <a:rPr lang="fr-FR" baseline="0" dirty="0" smtClean="0"/>
                        <a:t> sur le résultat</a:t>
                      </a:r>
                      <a:endParaRPr lang="fr-F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80.000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r>
                        <a:rPr lang="fr-FR" dirty="0" smtClean="0"/>
                        <a:t>Résultat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1.800.000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1.800.000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fld id="{D456E9C5-C6E7-44FC-9136-58F79C52D96B}"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28"/>
            <a:ext cx="8229600" cy="796086"/>
          </a:xfrm>
        </p:spPr>
        <p:txBody>
          <a:bodyPr>
            <a:normAutofit/>
          </a:bodyPr>
          <a:lstStyle/>
          <a:p>
            <a:pPr algn="ctr"/>
            <a:r>
              <a:rPr lang="fr-FR" dirty="0" smtClean="0"/>
              <a:t>EXEMPLE</a:t>
            </a:r>
            <a:endParaRPr lang="fr-FR" dirty="0"/>
          </a:p>
        </p:txBody>
      </p:sp>
      <p:sp>
        <p:nvSpPr>
          <p:cNvPr id="3" name="Espace réservé du contenu 2"/>
          <p:cNvSpPr>
            <a:spLocks noGrp="1"/>
          </p:cNvSpPr>
          <p:nvPr>
            <p:ph idx="1"/>
          </p:nvPr>
        </p:nvSpPr>
        <p:spPr>
          <a:xfrm>
            <a:off x="457200" y="1571612"/>
            <a:ext cx="8229600" cy="4357718"/>
          </a:xfrm>
        </p:spPr>
        <p:txBody>
          <a:bodyPr/>
          <a:lstStyle/>
          <a:p>
            <a:r>
              <a:rPr lang="fr-FR" dirty="0" smtClean="0"/>
              <a:t>Si la société A doit présenter des comptes consolidés, elle réalisera une intégration globale de B car elle en a le contrôle exclusif.</a:t>
            </a:r>
          </a:p>
          <a:p>
            <a:r>
              <a:rPr lang="fr-FR" dirty="0" smtClean="0"/>
              <a:t>Si l’on utilise la méthode des écritures, on comptabilisera les opérations suivantes :</a:t>
            </a:r>
          </a:p>
          <a:p>
            <a:pPr lvl="1"/>
            <a:r>
              <a:rPr lang="fr-FR" dirty="0" smtClean="0"/>
              <a:t>Reprise du bilan de la société A</a:t>
            </a:r>
          </a:p>
          <a:p>
            <a:pPr lvl="1"/>
            <a:r>
              <a:rPr lang="fr-FR" dirty="0" smtClean="0"/>
              <a:t>Reprise du bilan de la société B</a:t>
            </a:r>
          </a:p>
          <a:p>
            <a:pPr lvl="1"/>
            <a:r>
              <a:rPr lang="fr-FR" dirty="0" smtClean="0"/>
              <a:t>Élimination des titres B</a:t>
            </a:r>
          </a:p>
          <a:p>
            <a:endParaRPr lang="fr-FR" dirty="0"/>
          </a:p>
        </p:txBody>
      </p:sp>
      <p:sp>
        <p:nvSpPr>
          <p:cNvPr id="4" name="Slide Number Placeholder 3"/>
          <p:cNvSpPr>
            <a:spLocks noGrp="1"/>
          </p:cNvSpPr>
          <p:nvPr>
            <p:ph type="sldNum" sz="quarter" idx="12"/>
          </p:nvPr>
        </p:nvSpPr>
        <p:spPr/>
        <p:txBody>
          <a:bodyPr/>
          <a:lstStyle/>
          <a:p>
            <a:fld id="{D456E9C5-C6E7-44FC-9136-58F79C52D96B}"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28"/>
            <a:ext cx="8229600" cy="724648"/>
          </a:xfrm>
        </p:spPr>
        <p:txBody>
          <a:bodyPr>
            <a:normAutofit/>
          </a:bodyPr>
          <a:lstStyle/>
          <a:p>
            <a:pPr algn="ctr"/>
            <a:r>
              <a:rPr lang="fr-FR" dirty="0" smtClean="0"/>
              <a:t>EXEMPLE</a:t>
            </a:r>
            <a:endParaRPr lang="fr-FR" dirty="0"/>
          </a:p>
        </p:txBody>
      </p:sp>
      <p:graphicFrame>
        <p:nvGraphicFramePr>
          <p:cNvPr id="4" name="Espace réservé du contenu 3"/>
          <p:cNvGraphicFramePr>
            <a:graphicFrameLocks noGrp="1"/>
          </p:cNvGraphicFramePr>
          <p:nvPr>
            <p:ph idx="1"/>
          </p:nvPr>
        </p:nvGraphicFramePr>
        <p:xfrm>
          <a:off x="1066570" y="1778652"/>
          <a:ext cx="6863016" cy="4079240"/>
        </p:xfrm>
        <a:graphic>
          <a:graphicData uri="http://schemas.openxmlformats.org/drawingml/2006/table">
            <a:tbl>
              <a:tblPr firstRow="1" bandRow="1">
                <a:tableStyleId>{5C22544A-7EE6-4342-B048-85BDC9FD1C3A}</a:tableStyleId>
              </a:tblPr>
              <a:tblGrid>
                <a:gridCol w="1329182">
                  <a:extLst>
                    <a:ext uri="{9D8B030D-6E8A-4147-A177-3AD203B41FA5}">
                      <a16:colId xmlns:a16="http://schemas.microsoft.com/office/drawing/2014/main" val="20000"/>
                    </a:ext>
                  </a:extLst>
                </a:gridCol>
                <a:gridCol w="3193225">
                  <a:extLst>
                    <a:ext uri="{9D8B030D-6E8A-4147-A177-3AD203B41FA5}">
                      <a16:colId xmlns:a16="http://schemas.microsoft.com/office/drawing/2014/main" val="20001"/>
                    </a:ext>
                  </a:extLst>
                </a:gridCol>
                <a:gridCol w="1168717">
                  <a:extLst>
                    <a:ext uri="{9D8B030D-6E8A-4147-A177-3AD203B41FA5}">
                      <a16:colId xmlns:a16="http://schemas.microsoft.com/office/drawing/2014/main" val="20002"/>
                    </a:ext>
                  </a:extLst>
                </a:gridCol>
                <a:gridCol w="1171892">
                  <a:extLst>
                    <a:ext uri="{9D8B030D-6E8A-4147-A177-3AD203B41FA5}">
                      <a16:colId xmlns:a16="http://schemas.microsoft.com/office/drawing/2014/main" val="20003"/>
                    </a:ext>
                  </a:extLst>
                </a:gridCol>
              </a:tblGrid>
              <a:tr h="370840">
                <a:tc>
                  <a:txBody>
                    <a:bodyPr/>
                    <a:lstStyle/>
                    <a:p>
                      <a:pPr algn="ctr"/>
                      <a:r>
                        <a:rPr lang="fr-FR" dirty="0" smtClean="0"/>
                        <a:t>COMPTES</a:t>
                      </a:r>
                      <a:endParaRPr lang="fr-FR" dirty="0"/>
                    </a:p>
                  </a:txBody>
                  <a:tcPr/>
                </a:tc>
                <a:tc>
                  <a:txBody>
                    <a:bodyPr/>
                    <a:lstStyle/>
                    <a:p>
                      <a:pPr algn="ctr"/>
                      <a:r>
                        <a:rPr lang="fr-FR" dirty="0" smtClean="0"/>
                        <a:t>LIBELLES</a:t>
                      </a:r>
                      <a:endParaRPr lang="fr-FR" dirty="0"/>
                    </a:p>
                  </a:txBody>
                  <a:tcPr/>
                </a:tc>
                <a:tc>
                  <a:txBody>
                    <a:bodyPr/>
                    <a:lstStyle/>
                    <a:p>
                      <a:pPr algn="ctr"/>
                      <a:r>
                        <a:rPr lang="fr-FR" dirty="0" smtClean="0"/>
                        <a:t>DEBIT</a:t>
                      </a:r>
                      <a:endParaRPr lang="fr-FR" dirty="0"/>
                    </a:p>
                  </a:txBody>
                  <a:tcPr/>
                </a:tc>
                <a:tc>
                  <a:txBody>
                    <a:bodyPr/>
                    <a:lstStyle/>
                    <a:p>
                      <a:pPr algn="ctr"/>
                      <a:r>
                        <a:rPr lang="fr-FR" dirty="0" smtClean="0"/>
                        <a:t>CREDIT</a:t>
                      </a:r>
                      <a:endParaRPr lang="fr-FR" dirty="0"/>
                    </a:p>
                  </a:txBody>
                  <a:tcPr/>
                </a:tc>
                <a:extLst>
                  <a:ext uri="{0D108BD9-81ED-4DB2-BD59-A6C34878D82A}">
                    <a16:rowId xmlns:a16="http://schemas.microsoft.com/office/drawing/2014/main" val="10000"/>
                  </a:ext>
                </a:extLst>
              </a:tr>
              <a:tr h="370840">
                <a:tc>
                  <a:txBody>
                    <a:bodyPr/>
                    <a:lstStyle/>
                    <a:p>
                      <a:r>
                        <a:rPr lang="fr-FR" dirty="0" smtClean="0"/>
                        <a:t>20</a:t>
                      </a:r>
                      <a:endParaRPr lang="fr-FR" dirty="0"/>
                    </a:p>
                  </a:txBody>
                  <a:tcPr/>
                </a:tc>
                <a:tc>
                  <a:txBody>
                    <a:bodyPr/>
                    <a:lstStyle/>
                    <a:p>
                      <a:r>
                        <a:rPr lang="fr-FR" dirty="0" smtClean="0"/>
                        <a:t>Immobilisations incorporelles</a:t>
                      </a:r>
                      <a:endParaRPr lang="fr-FR" dirty="0"/>
                    </a:p>
                  </a:txBody>
                  <a:tcPr/>
                </a:tc>
                <a:tc>
                  <a:txBody>
                    <a:bodyPr/>
                    <a:lstStyle/>
                    <a:p>
                      <a:pPr algn="r"/>
                      <a:r>
                        <a:rPr lang="fr-FR" dirty="0" smtClean="0"/>
                        <a:t>80.000</a:t>
                      </a:r>
                      <a:endParaRPr lang="fr-FR" dirty="0"/>
                    </a:p>
                  </a:txBody>
                  <a:tcPr/>
                </a:tc>
                <a:tc>
                  <a:txBody>
                    <a:bodyPr/>
                    <a:lstStyle/>
                    <a:p>
                      <a:pPr algn="r"/>
                      <a:endParaRPr lang="fr-FR"/>
                    </a:p>
                  </a:txBody>
                  <a:tcPr/>
                </a:tc>
                <a:extLst>
                  <a:ext uri="{0D108BD9-81ED-4DB2-BD59-A6C34878D82A}">
                    <a16:rowId xmlns:a16="http://schemas.microsoft.com/office/drawing/2014/main" val="10001"/>
                  </a:ext>
                </a:extLst>
              </a:tr>
              <a:tr h="370840">
                <a:tc>
                  <a:txBody>
                    <a:bodyPr/>
                    <a:lstStyle/>
                    <a:p>
                      <a:r>
                        <a:rPr lang="fr-FR" dirty="0" smtClean="0"/>
                        <a:t>21</a:t>
                      </a:r>
                      <a:endParaRPr lang="fr-FR" dirty="0"/>
                    </a:p>
                  </a:txBody>
                  <a:tcPr/>
                </a:tc>
                <a:tc>
                  <a:txBody>
                    <a:bodyPr/>
                    <a:lstStyle/>
                    <a:p>
                      <a:r>
                        <a:rPr lang="fr-FR" dirty="0" smtClean="0"/>
                        <a:t>Immobilisations corporelles</a:t>
                      </a:r>
                      <a:endParaRPr lang="fr-FR" dirty="0"/>
                    </a:p>
                  </a:txBody>
                  <a:tcPr/>
                </a:tc>
                <a:tc>
                  <a:txBody>
                    <a:bodyPr/>
                    <a:lstStyle/>
                    <a:p>
                      <a:pPr algn="r"/>
                      <a:r>
                        <a:rPr lang="fr-FR" dirty="0" smtClean="0"/>
                        <a:t>850.000</a:t>
                      </a:r>
                      <a:endParaRPr lang="fr-FR" dirty="0"/>
                    </a:p>
                  </a:txBody>
                  <a:tcPr/>
                </a:tc>
                <a:tc>
                  <a:txBody>
                    <a:bodyPr/>
                    <a:lstStyle/>
                    <a:p>
                      <a:pPr algn="r"/>
                      <a:endParaRPr lang="fr-FR"/>
                    </a:p>
                  </a:txBody>
                  <a:tcPr/>
                </a:tc>
                <a:extLst>
                  <a:ext uri="{0D108BD9-81ED-4DB2-BD59-A6C34878D82A}">
                    <a16:rowId xmlns:a16="http://schemas.microsoft.com/office/drawing/2014/main" val="10002"/>
                  </a:ext>
                </a:extLst>
              </a:tr>
              <a:tr h="370840">
                <a:tc>
                  <a:txBody>
                    <a:bodyPr/>
                    <a:lstStyle/>
                    <a:p>
                      <a:r>
                        <a:rPr lang="fr-FR" dirty="0" smtClean="0"/>
                        <a:t>261</a:t>
                      </a:r>
                      <a:endParaRPr lang="fr-FR" dirty="0"/>
                    </a:p>
                  </a:txBody>
                  <a:tcPr/>
                </a:tc>
                <a:tc>
                  <a:txBody>
                    <a:bodyPr/>
                    <a:lstStyle/>
                    <a:p>
                      <a:r>
                        <a:rPr lang="fr-FR" dirty="0" smtClean="0"/>
                        <a:t>Titres</a:t>
                      </a:r>
                      <a:r>
                        <a:rPr lang="fr-FR" baseline="0" dirty="0" smtClean="0"/>
                        <a:t> de participation B</a:t>
                      </a:r>
                      <a:endParaRPr lang="fr-FR" dirty="0"/>
                    </a:p>
                  </a:txBody>
                  <a:tcPr/>
                </a:tc>
                <a:tc>
                  <a:txBody>
                    <a:bodyPr/>
                    <a:lstStyle/>
                    <a:p>
                      <a:pPr algn="r"/>
                      <a:r>
                        <a:rPr lang="fr-FR" dirty="0" smtClean="0"/>
                        <a:t>450.000</a:t>
                      </a:r>
                      <a:endParaRPr lang="fr-FR" dirty="0"/>
                    </a:p>
                  </a:txBody>
                  <a:tcPr/>
                </a:tc>
                <a:tc>
                  <a:txBody>
                    <a:bodyPr/>
                    <a:lstStyle/>
                    <a:p>
                      <a:pPr algn="r"/>
                      <a:endParaRPr lang="fr-FR"/>
                    </a:p>
                  </a:txBody>
                  <a:tcPr/>
                </a:tc>
                <a:extLst>
                  <a:ext uri="{0D108BD9-81ED-4DB2-BD59-A6C34878D82A}">
                    <a16:rowId xmlns:a16="http://schemas.microsoft.com/office/drawing/2014/main" val="10003"/>
                  </a:ext>
                </a:extLst>
              </a:tr>
              <a:tr h="370840">
                <a:tc>
                  <a:txBody>
                    <a:bodyPr/>
                    <a:lstStyle/>
                    <a:p>
                      <a:r>
                        <a:rPr lang="fr-FR" dirty="0" smtClean="0"/>
                        <a:t>26-27</a:t>
                      </a:r>
                      <a:endParaRPr lang="fr-FR" dirty="0"/>
                    </a:p>
                  </a:txBody>
                  <a:tcPr/>
                </a:tc>
                <a:tc>
                  <a:txBody>
                    <a:bodyPr/>
                    <a:lstStyle/>
                    <a:p>
                      <a:r>
                        <a:rPr lang="fr-FR" dirty="0" smtClean="0"/>
                        <a:t>Autres </a:t>
                      </a:r>
                      <a:r>
                        <a:rPr lang="fr-FR" dirty="0" err="1" smtClean="0"/>
                        <a:t>immos</a:t>
                      </a:r>
                      <a:r>
                        <a:rPr lang="fr-FR" dirty="0" smtClean="0"/>
                        <a:t>.</a:t>
                      </a:r>
                      <a:r>
                        <a:rPr lang="fr-FR" baseline="0" dirty="0" smtClean="0"/>
                        <a:t> Fi.</a:t>
                      </a:r>
                      <a:endParaRPr lang="fr-FR" dirty="0"/>
                    </a:p>
                  </a:txBody>
                  <a:tcPr/>
                </a:tc>
                <a:tc>
                  <a:txBody>
                    <a:bodyPr/>
                    <a:lstStyle/>
                    <a:p>
                      <a:pPr algn="r"/>
                      <a:r>
                        <a:rPr lang="fr-FR" dirty="0" smtClean="0"/>
                        <a:t>180.000</a:t>
                      </a:r>
                      <a:endParaRPr lang="fr-FR" dirty="0"/>
                    </a:p>
                  </a:txBody>
                  <a:tcPr/>
                </a:tc>
                <a:tc>
                  <a:txBody>
                    <a:bodyPr/>
                    <a:lstStyle/>
                    <a:p>
                      <a:pPr algn="r"/>
                      <a:endParaRPr lang="fr-FR"/>
                    </a:p>
                  </a:txBody>
                  <a:tcPr/>
                </a:tc>
                <a:extLst>
                  <a:ext uri="{0D108BD9-81ED-4DB2-BD59-A6C34878D82A}">
                    <a16:rowId xmlns:a16="http://schemas.microsoft.com/office/drawing/2014/main" val="10004"/>
                  </a:ext>
                </a:extLst>
              </a:tr>
              <a:tr h="370840">
                <a:tc>
                  <a:txBody>
                    <a:bodyPr/>
                    <a:lstStyle/>
                    <a:p>
                      <a:r>
                        <a:rPr lang="fr-FR" dirty="0" smtClean="0"/>
                        <a:t>4-5</a:t>
                      </a:r>
                      <a:endParaRPr lang="fr-FR" dirty="0"/>
                    </a:p>
                  </a:txBody>
                  <a:tcPr/>
                </a:tc>
                <a:tc>
                  <a:txBody>
                    <a:bodyPr/>
                    <a:lstStyle/>
                    <a:p>
                      <a:r>
                        <a:rPr lang="fr-FR" dirty="0" smtClean="0"/>
                        <a:t>Actifs courants</a:t>
                      </a:r>
                      <a:endParaRPr lang="fr-FR" dirty="0"/>
                    </a:p>
                  </a:txBody>
                  <a:tcPr/>
                </a:tc>
                <a:tc>
                  <a:txBody>
                    <a:bodyPr/>
                    <a:lstStyle/>
                    <a:p>
                      <a:pPr algn="r"/>
                      <a:r>
                        <a:rPr lang="fr-FR" dirty="0" smtClean="0"/>
                        <a:t>1.400.000</a:t>
                      </a:r>
                      <a:endParaRPr lang="fr-FR" dirty="0"/>
                    </a:p>
                  </a:txBody>
                  <a:tcPr/>
                </a:tc>
                <a:tc>
                  <a:txBody>
                    <a:bodyPr/>
                    <a:lstStyle/>
                    <a:p>
                      <a:pPr algn="r"/>
                      <a:endParaRPr lang="fr-FR" dirty="0"/>
                    </a:p>
                  </a:txBody>
                  <a:tcPr/>
                </a:tc>
                <a:extLst>
                  <a:ext uri="{0D108BD9-81ED-4DB2-BD59-A6C34878D82A}">
                    <a16:rowId xmlns:a16="http://schemas.microsoft.com/office/drawing/2014/main" val="10005"/>
                  </a:ext>
                </a:extLst>
              </a:tr>
              <a:tr h="370840">
                <a:tc>
                  <a:txBody>
                    <a:bodyPr/>
                    <a:lstStyle/>
                    <a:p>
                      <a:r>
                        <a:rPr lang="fr-FR" dirty="0" smtClean="0"/>
                        <a:t>101</a:t>
                      </a:r>
                      <a:endParaRPr lang="fr-FR" dirty="0"/>
                    </a:p>
                  </a:txBody>
                  <a:tcPr/>
                </a:tc>
                <a:tc>
                  <a:txBody>
                    <a:bodyPr/>
                    <a:lstStyle/>
                    <a:p>
                      <a:r>
                        <a:rPr lang="fr-FR" dirty="0" smtClean="0"/>
                        <a:t>	Capital A</a:t>
                      </a:r>
                      <a:endParaRPr lang="fr-FR" dirty="0"/>
                    </a:p>
                  </a:txBody>
                  <a:tcPr/>
                </a:tc>
                <a:tc>
                  <a:txBody>
                    <a:bodyPr/>
                    <a:lstStyle/>
                    <a:p>
                      <a:pPr algn="r"/>
                      <a:endParaRPr lang="fr-FR"/>
                    </a:p>
                  </a:txBody>
                  <a:tcPr/>
                </a:tc>
                <a:tc>
                  <a:txBody>
                    <a:bodyPr/>
                    <a:lstStyle/>
                    <a:p>
                      <a:pPr algn="r"/>
                      <a:r>
                        <a:rPr lang="fr-FR" dirty="0" smtClean="0"/>
                        <a:t>1.000.000</a:t>
                      </a:r>
                      <a:endParaRPr lang="fr-FR" dirty="0"/>
                    </a:p>
                  </a:txBody>
                  <a:tcPr/>
                </a:tc>
                <a:extLst>
                  <a:ext uri="{0D108BD9-81ED-4DB2-BD59-A6C34878D82A}">
                    <a16:rowId xmlns:a16="http://schemas.microsoft.com/office/drawing/2014/main" val="10006"/>
                  </a:ext>
                </a:extLst>
              </a:tr>
              <a:tr h="370840">
                <a:tc>
                  <a:txBody>
                    <a:bodyPr/>
                    <a:lstStyle/>
                    <a:p>
                      <a:r>
                        <a:rPr lang="fr-FR" dirty="0" smtClean="0"/>
                        <a:t>106</a:t>
                      </a:r>
                      <a:endParaRPr lang="fr-FR" dirty="0"/>
                    </a:p>
                  </a:txBody>
                  <a:tcPr/>
                </a:tc>
                <a:tc>
                  <a:txBody>
                    <a:bodyPr/>
                    <a:lstStyle/>
                    <a:p>
                      <a:r>
                        <a:rPr lang="fr-FR" dirty="0" smtClean="0"/>
                        <a:t>	Réserves A</a:t>
                      </a:r>
                      <a:endParaRPr lang="fr-FR" dirty="0"/>
                    </a:p>
                  </a:txBody>
                  <a:tcPr/>
                </a:tc>
                <a:tc>
                  <a:txBody>
                    <a:bodyPr/>
                    <a:lstStyle/>
                    <a:p>
                      <a:pPr algn="r"/>
                      <a:endParaRPr lang="fr-FR"/>
                    </a:p>
                  </a:txBody>
                  <a:tcPr/>
                </a:tc>
                <a:tc>
                  <a:txBody>
                    <a:bodyPr/>
                    <a:lstStyle/>
                    <a:p>
                      <a:pPr algn="r"/>
                      <a:r>
                        <a:rPr lang="fr-FR" dirty="0" smtClean="0"/>
                        <a:t>600.000</a:t>
                      </a:r>
                      <a:endParaRPr lang="fr-FR" dirty="0"/>
                    </a:p>
                  </a:txBody>
                  <a:tcPr/>
                </a:tc>
                <a:extLst>
                  <a:ext uri="{0D108BD9-81ED-4DB2-BD59-A6C34878D82A}">
                    <a16:rowId xmlns:a16="http://schemas.microsoft.com/office/drawing/2014/main" val="10007"/>
                  </a:ext>
                </a:extLst>
              </a:tr>
              <a:tr h="370840">
                <a:tc>
                  <a:txBody>
                    <a:bodyPr/>
                    <a:lstStyle/>
                    <a:p>
                      <a:r>
                        <a:rPr lang="fr-FR" dirty="0" smtClean="0"/>
                        <a:t>120</a:t>
                      </a:r>
                      <a:endParaRPr lang="fr-FR" dirty="0"/>
                    </a:p>
                  </a:txBody>
                  <a:tcPr/>
                </a:tc>
                <a:tc>
                  <a:txBody>
                    <a:bodyPr/>
                    <a:lstStyle/>
                    <a:p>
                      <a:r>
                        <a:rPr lang="fr-FR" dirty="0" smtClean="0"/>
                        <a:t>	Résultat A</a:t>
                      </a:r>
                      <a:endParaRPr lang="fr-FR" dirty="0"/>
                    </a:p>
                  </a:txBody>
                  <a:tcPr/>
                </a:tc>
                <a:tc>
                  <a:txBody>
                    <a:bodyPr/>
                    <a:lstStyle/>
                    <a:p>
                      <a:pPr algn="r"/>
                      <a:endParaRPr lang="fr-FR"/>
                    </a:p>
                  </a:txBody>
                  <a:tcPr/>
                </a:tc>
                <a:tc>
                  <a:txBody>
                    <a:bodyPr/>
                    <a:lstStyle/>
                    <a:p>
                      <a:pPr algn="r"/>
                      <a:r>
                        <a:rPr lang="fr-FR" dirty="0" smtClean="0"/>
                        <a:t>160.000</a:t>
                      </a:r>
                      <a:endParaRPr lang="fr-FR" dirty="0"/>
                    </a:p>
                  </a:txBody>
                  <a:tcPr/>
                </a:tc>
                <a:extLst>
                  <a:ext uri="{0D108BD9-81ED-4DB2-BD59-A6C34878D82A}">
                    <a16:rowId xmlns:a16="http://schemas.microsoft.com/office/drawing/2014/main" val="10008"/>
                  </a:ext>
                </a:extLst>
              </a:tr>
              <a:tr h="370840">
                <a:tc>
                  <a:txBody>
                    <a:bodyPr/>
                    <a:lstStyle/>
                    <a:p>
                      <a:r>
                        <a:rPr lang="fr-FR" dirty="0" smtClean="0"/>
                        <a:t>4-5</a:t>
                      </a:r>
                      <a:endParaRPr lang="fr-FR" dirty="0"/>
                    </a:p>
                  </a:txBody>
                  <a:tcPr/>
                </a:tc>
                <a:tc>
                  <a:txBody>
                    <a:bodyPr/>
                    <a:lstStyle/>
                    <a:p>
                      <a:r>
                        <a:rPr lang="fr-FR" dirty="0" smtClean="0"/>
                        <a:t>	Dettes</a:t>
                      </a:r>
                      <a:endParaRPr lang="fr-FR" dirty="0"/>
                    </a:p>
                  </a:txBody>
                  <a:tcPr/>
                </a:tc>
                <a:tc>
                  <a:txBody>
                    <a:bodyPr/>
                    <a:lstStyle/>
                    <a:p>
                      <a:pPr algn="r"/>
                      <a:endParaRPr lang="fr-FR" dirty="0"/>
                    </a:p>
                  </a:txBody>
                  <a:tcPr>
                    <a:lnB w="12700" cap="flat" cmpd="sng" algn="ctr">
                      <a:solidFill>
                        <a:schemeClr val="tx1"/>
                      </a:solidFill>
                      <a:prstDash val="solid"/>
                      <a:round/>
                      <a:headEnd type="none" w="med" len="med"/>
                      <a:tailEnd type="none" w="med" len="med"/>
                    </a:lnB>
                  </a:tcPr>
                </a:tc>
                <a:tc>
                  <a:txBody>
                    <a:bodyPr/>
                    <a:lstStyle/>
                    <a:p>
                      <a:pPr algn="r"/>
                      <a:r>
                        <a:rPr lang="fr-FR" dirty="0" smtClean="0"/>
                        <a:t>1.200.000</a:t>
                      </a:r>
                      <a:endParaRPr lang="fr-FR"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endParaRPr lang="fr-FR" dirty="0"/>
                    </a:p>
                  </a:txBody>
                  <a:tcPr/>
                </a:tc>
                <a:tc>
                  <a:txBody>
                    <a:bodyPr/>
                    <a:lstStyle/>
                    <a:p>
                      <a:r>
                        <a:rPr lang="fr-FR" dirty="0" smtClean="0"/>
                        <a:t>Reprise du bilan de A</a:t>
                      </a:r>
                      <a:endParaRPr lang="fr-FR" dirty="0"/>
                    </a:p>
                  </a:txBody>
                  <a:tcPr/>
                </a:tc>
                <a:tc>
                  <a:txBody>
                    <a:bodyPr/>
                    <a:lstStyle/>
                    <a:p>
                      <a:pPr algn="r"/>
                      <a:r>
                        <a:rPr lang="fr-FR" dirty="0" smtClean="0"/>
                        <a:t>2.960.000</a:t>
                      </a:r>
                      <a:endParaRPr lang="fr-FR" dirty="0"/>
                    </a:p>
                  </a:txBody>
                  <a:tcPr>
                    <a:lnT w="12700" cap="flat" cmpd="sng" algn="ctr">
                      <a:solidFill>
                        <a:schemeClr val="tx1"/>
                      </a:solidFill>
                      <a:prstDash val="solid"/>
                      <a:round/>
                      <a:headEnd type="none" w="med" len="med"/>
                      <a:tailEnd type="none" w="med" len="med"/>
                    </a:lnT>
                  </a:tcPr>
                </a:tc>
                <a:tc>
                  <a:txBody>
                    <a:bodyPr/>
                    <a:lstStyle/>
                    <a:p>
                      <a:pPr algn="r"/>
                      <a:r>
                        <a:rPr lang="fr-FR" dirty="0" smtClean="0"/>
                        <a:t>2.960.000</a:t>
                      </a:r>
                      <a:endParaRPr lang="fr-FR"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
        <p:nvSpPr>
          <p:cNvPr id="6" name="Slide Number Placeholder 5"/>
          <p:cNvSpPr>
            <a:spLocks noGrp="1"/>
          </p:cNvSpPr>
          <p:nvPr>
            <p:ph type="sldNum" sz="quarter" idx="12"/>
          </p:nvPr>
        </p:nvSpPr>
        <p:spPr/>
        <p:txBody>
          <a:bodyPr/>
          <a:lstStyle/>
          <a:p>
            <a:fld id="{D456E9C5-C6E7-44FC-9136-58F79C52D96B}" type="slidenum">
              <a:rPr lang="fr-FR" smtClean="0"/>
              <a:pPr/>
              <a:t>23</a:t>
            </a:fld>
            <a:endParaRPr lang="fr-FR"/>
          </a:p>
        </p:txBody>
      </p:sp>
      <p:sp>
        <p:nvSpPr>
          <p:cNvPr id="5" name="Espace réservé du contenu 2"/>
          <p:cNvSpPr txBox="1">
            <a:spLocks/>
          </p:cNvSpPr>
          <p:nvPr/>
        </p:nvSpPr>
        <p:spPr>
          <a:xfrm>
            <a:off x="457200" y="1071546"/>
            <a:ext cx="8229600" cy="500066"/>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000" dirty="0" smtClean="0"/>
              <a:t>Reprise du bilan de la</a:t>
            </a:r>
            <a:r>
              <a:rPr kumimoji="0" lang="fr-FR" sz="2000" b="0" i="0" u="none" strike="noStrike" kern="1200" cap="none" spc="0" normalizeH="0" baseline="0" noProof="0" dirty="0" smtClean="0">
                <a:ln>
                  <a:noFill/>
                </a:ln>
                <a:solidFill>
                  <a:schemeClr val="tx1"/>
                </a:solidFill>
                <a:effectLst/>
                <a:uLnTx/>
                <a:uFillTx/>
                <a:latin typeface="+mn-lt"/>
                <a:ea typeface="+mn-ea"/>
                <a:cs typeface="+mn-cs"/>
              </a:rPr>
              <a:t> société 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285728"/>
            <a:ext cx="8229600" cy="724648"/>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5000" b="0" i="0" u="none" strike="noStrike" kern="1200" cap="none" spc="0" normalizeH="0" baseline="0" noProof="0" dirty="0" smtClean="0">
                <a:ln>
                  <a:noFill/>
                </a:ln>
                <a:solidFill>
                  <a:schemeClr val="tx2"/>
                </a:solidFill>
                <a:effectLst/>
                <a:uLnTx/>
                <a:uFillTx/>
                <a:latin typeface="+mj-lt"/>
                <a:ea typeface="+mj-ea"/>
                <a:cs typeface="+mj-cs"/>
              </a:rPr>
              <a:t>EXEMPLE</a:t>
            </a:r>
            <a:endParaRPr kumimoji="0" lang="fr-FR"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Espace réservé du contenu 2"/>
          <p:cNvSpPr txBox="1">
            <a:spLocks/>
          </p:cNvSpPr>
          <p:nvPr/>
        </p:nvSpPr>
        <p:spPr>
          <a:xfrm>
            <a:off x="457200" y="1071546"/>
            <a:ext cx="8229600" cy="500066"/>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000" dirty="0" smtClean="0"/>
              <a:t>Reprise du bilan de la</a:t>
            </a:r>
            <a:r>
              <a:rPr kumimoji="0" lang="fr-FR" sz="2000" b="0" i="0" u="none" strike="noStrike" kern="1200" cap="none" spc="0" normalizeH="0" baseline="0" noProof="0" dirty="0" smtClean="0">
                <a:ln>
                  <a:noFill/>
                </a:ln>
                <a:solidFill>
                  <a:schemeClr val="tx1"/>
                </a:solidFill>
                <a:effectLst/>
                <a:uLnTx/>
                <a:uFillTx/>
                <a:latin typeface="+mn-lt"/>
                <a:ea typeface="+mn-ea"/>
                <a:cs typeface="+mn-cs"/>
              </a:rPr>
              <a:t> société </a:t>
            </a:r>
            <a:r>
              <a:rPr lang="fr-FR" sz="2000" dirty="0" smtClean="0"/>
              <a:t>B</a:t>
            </a:r>
            <a:endParaRPr kumimoji="0" lang="fr-FR" sz="2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4" name="Espace réservé du contenu 3"/>
          <p:cNvGraphicFramePr>
            <a:graphicFrameLocks/>
          </p:cNvGraphicFramePr>
          <p:nvPr/>
        </p:nvGraphicFramePr>
        <p:xfrm>
          <a:off x="1066570" y="1778652"/>
          <a:ext cx="6863016" cy="2966720"/>
        </p:xfrm>
        <a:graphic>
          <a:graphicData uri="http://schemas.openxmlformats.org/drawingml/2006/table">
            <a:tbl>
              <a:tblPr firstRow="1" bandRow="1">
                <a:tableStyleId>{5C22544A-7EE6-4342-B048-85BDC9FD1C3A}</a:tableStyleId>
              </a:tblPr>
              <a:tblGrid>
                <a:gridCol w="1329182">
                  <a:extLst>
                    <a:ext uri="{9D8B030D-6E8A-4147-A177-3AD203B41FA5}">
                      <a16:colId xmlns:a16="http://schemas.microsoft.com/office/drawing/2014/main" val="20000"/>
                    </a:ext>
                  </a:extLst>
                </a:gridCol>
                <a:gridCol w="3193225">
                  <a:extLst>
                    <a:ext uri="{9D8B030D-6E8A-4147-A177-3AD203B41FA5}">
                      <a16:colId xmlns:a16="http://schemas.microsoft.com/office/drawing/2014/main" val="20001"/>
                    </a:ext>
                  </a:extLst>
                </a:gridCol>
                <a:gridCol w="1168717">
                  <a:extLst>
                    <a:ext uri="{9D8B030D-6E8A-4147-A177-3AD203B41FA5}">
                      <a16:colId xmlns:a16="http://schemas.microsoft.com/office/drawing/2014/main" val="20002"/>
                    </a:ext>
                  </a:extLst>
                </a:gridCol>
                <a:gridCol w="1171892">
                  <a:extLst>
                    <a:ext uri="{9D8B030D-6E8A-4147-A177-3AD203B41FA5}">
                      <a16:colId xmlns:a16="http://schemas.microsoft.com/office/drawing/2014/main" val="20003"/>
                    </a:ext>
                  </a:extLst>
                </a:gridCol>
              </a:tblGrid>
              <a:tr h="370840">
                <a:tc>
                  <a:txBody>
                    <a:bodyPr/>
                    <a:lstStyle/>
                    <a:p>
                      <a:pPr algn="ctr"/>
                      <a:r>
                        <a:rPr lang="fr-FR" dirty="0" smtClean="0"/>
                        <a:t>COMPTES</a:t>
                      </a:r>
                      <a:endParaRPr lang="fr-FR" dirty="0"/>
                    </a:p>
                  </a:txBody>
                  <a:tcPr/>
                </a:tc>
                <a:tc>
                  <a:txBody>
                    <a:bodyPr/>
                    <a:lstStyle/>
                    <a:p>
                      <a:pPr algn="ctr"/>
                      <a:r>
                        <a:rPr lang="fr-FR" dirty="0" smtClean="0"/>
                        <a:t>LIBELLES</a:t>
                      </a:r>
                      <a:endParaRPr lang="fr-FR" dirty="0"/>
                    </a:p>
                  </a:txBody>
                  <a:tcPr/>
                </a:tc>
                <a:tc>
                  <a:txBody>
                    <a:bodyPr/>
                    <a:lstStyle/>
                    <a:p>
                      <a:pPr algn="ctr"/>
                      <a:r>
                        <a:rPr lang="fr-FR" dirty="0" smtClean="0"/>
                        <a:t>DEBIT</a:t>
                      </a:r>
                      <a:endParaRPr lang="fr-FR" dirty="0"/>
                    </a:p>
                  </a:txBody>
                  <a:tcPr/>
                </a:tc>
                <a:tc>
                  <a:txBody>
                    <a:bodyPr/>
                    <a:lstStyle/>
                    <a:p>
                      <a:pPr algn="ctr"/>
                      <a:r>
                        <a:rPr lang="fr-FR" dirty="0" smtClean="0"/>
                        <a:t>CREDIT</a:t>
                      </a:r>
                      <a:endParaRPr lang="fr-FR" dirty="0"/>
                    </a:p>
                  </a:txBody>
                  <a:tcPr/>
                </a:tc>
                <a:extLst>
                  <a:ext uri="{0D108BD9-81ED-4DB2-BD59-A6C34878D82A}">
                    <a16:rowId xmlns:a16="http://schemas.microsoft.com/office/drawing/2014/main" val="10000"/>
                  </a:ext>
                </a:extLst>
              </a:tr>
              <a:tr h="370840">
                <a:tc>
                  <a:txBody>
                    <a:bodyPr/>
                    <a:lstStyle/>
                    <a:p>
                      <a:r>
                        <a:rPr lang="fr-FR" dirty="0" smtClean="0"/>
                        <a:t>21</a:t>
                      </a:r>
                      <a:endParaRPr lang="fr-FR" dirty="0"/>
                    </a:p>
                  </a:txBody>
                  <a:tcPr/>
                </a:tc>
                <a:tc>
                  <a:txBody>
                    <a:bodyPr/>
                    <a:lstStyle/>
                    <a:p>
                      <a:r>
                        <a:rPr lang="fr-FR" dirty="0" smtClean="0"/>
                        <a:t>Immobilisations corporelles</a:t>
                      </a:r>
                      <a:endParaRPr lang="fr-FR" dirty="0"/>
                    </a:p>
                  </a:txBody>
                  <a:tcPr/>
                </a:tc>
                <a:tc>
                  <a:txBody>
                    <a:bodyPr/>
                    <a:lstStyle/>
                    <a:p>
                      <a:pPr algn="r"/>
                      <a:r>
                        <a:rPr lang="fr-FR" dirty="0" smtClean="0"/>
                        <a:t>800.000</a:t>
                      </a:r>
                      <a:endParaRPr lang="fr-FR" dirty="0"/>
                    </a:p>
                  </a:txBody>
                  <a:tcPr/>
                </a:tc>
                <a:tc>
                  <a:txBody>
                    <a:bodyPr/>
                    <a:lstStyle/>
                    <a:p>
                      <a:pPr algn="r"/>
                      <a:endParaRPr lang="fr-FR"/>
                    </a:p>
                  </a:txBody>
                  <a:tcPr/>
                </a:tc>
                <a:extLst>
                  <a:ext uri="{0D108BD9-81ED-4DB2-BD59-A6C34878D82A}">
                    <a16:rowId xmlns:a16="http://schemas.microsoft.com/office/drawing/2014/main" val="10001"/>
                  </a:ext>
                </a:extLst>
              </a:tr>
              <a:tr h="370840">
                <a:tc>
                  <a:txBody>
                    <a:bodyPr/>
                    <a:lstStyle/>
                    <a:p>
                      <a:r>
                        <a:rPr lang="fr-FR" dirty="0" smtClean="0"/>
                        <a:t>4-5</a:t>
                      </a:r>
                      <a:endParaRPr lang="fr-FR" dirty="0"/>
                    </a:p>
                  </a:txBody>
                  <a:tcPr/>
                </a:tc>
                <a:tc>
                  <a:txBody>
                    <a:bodyPr/>
                    <a:lstStyle/>
                    <a:p>
                      <a:r>
                        <a:rPr lang="fr-FR" dirty="0" smtClean="0"/>
                        <a:t>Actifs courants</a:t>
                      </a:r>
                      <a:endParaRPr lang="fr-FR" dirty="0"/>
                    </a:p>
                  </a:txBody>
                  <a:tcPr/>
                </a:tc>
                <a:tc>
                  <a:txBody>
                    <a:bodyPr/>
                    <a:lstStyle/>
                    <a:p>
                      <a:pPr algn="r"/>
                      <a:r>
                        <a:rPr lang="fr-FR" dirty="0" smtClean="0"/>
                        <a:t>1.000.000</a:t>
                      </a:r>
                      <a:endParaRPr lang="fr-FR" dirty="0"/>
                    </a:p>
                  </a:txBody>
                  <a:tcPr/>
                </a:tc>
                <a:tc>
                  <a:txBody>
                    <a:bodyPr/>
                    <a:lstStyle/>
                    <a:p>
                      <a:pPr algn="r"/>
                      <a:endParaRPr lang="fr-FR" dirty="0"/>
                    </a:p>
                  </a:txBody>
                  <a:tcPr/>
                </a:tc>
                <a:extLst>
                  <a:ext uri="{0D108BD9-81ED-4DB2-BD59-A6C34878D82A}">
                    <a16:rowId xmlns:a16="http://schemas.microsoft.com/office/drawing/2014/main" val="10002"/>
                  </a:ext>
                </a:extLst>
              </a:tr>
              <a:tr h="370840">
                <a:tc>
                  <a:txBody>
                    <a:bodyPr/>
                    <a:lstStyle/>
                    <a:p>
                      <a:r>
                        <a:rPr lang="fr-FR" dirty="0" smtClean="0"/>
                        <a:t>101</a:t>
                      </a:r>
                      <a:endParaRPr lang="fr-FR" dirty="0"/>
                    </a:p>
                  </a:txBody>
                  <a:tcPr/>
                </a:tc>
                <a:tc>
                  <a:txBody>
                    <a:bodyPr/>
                    <a:lstStyle/>
                    <a:p>
                      <a:r>
                        <a:rPr lang="fr-FR" dirty="0" smtClean="0"/>
                        <a:t>	Capital B</a:t>
                      </a:r>
                      <a:endParaRPr lang="fr-FR" dirty="0"/>
                    </a:p>
                  </a:txBody>
                  <a:tcPr/>
                </a:tc>
                <a:tc>
                  <a:txBody>
                    <a:bodyPr/>
                    <a:lstStyle/>
                    <a:p>
                      <a:pPr algn="r"/>
                      <a:endParaRPr lang="fr-FR"/>
                    </a:p>
                  </a:txBody>
                  <a:tcPr/>
                </a:tc>
                <a:tc>
                  <a:txBody>
                    <a:bodyPr/>
                    <a:lstStyle/>
                    <a:p>
                      <a:pPr algn="r"/>
                      <a:r>
                        <a:rPr lang="fr-FR" dirty="0" smtClean="0"/>
                        <a:t>600.000</a:t>
                      </a:r>
                      <a:endParaRPr lang="fr-FR" dirty="0"/>
                    </a:p>
                  </a:txBody>
                  <a:tcPr/>
                </a:tc>
                <a:extLst>
                  <a:ext uri="{0D108BD9-81ED-4DB2-BD59-A6C34878D82A}">
                    <a16:rowId xmlns:a16="http://schemas.microsoft.com/office/drawing/2014/main" val="10003"/>
                  </a:ext>
                </a:extLst>
              </a:tr>
              <a:tr h="370840">
                <a:tc>
                  <a:txBody>
                    <a:bodyPr/>
                    <a:lstStyle/>
                    <a:p>
                      <a:r>
                        <a:rPr lang="fr-FR" dirty="0" smtClean="0"/>
                        <a:t>106</a:t>
                      </a:r>
                      <a:endParaRPr lang="fr-FR" dirty="0"/>
                    </a:p>
                  </a:txBody>
                  <a:tcPr/>
                </a:tc>
                <a:tc>
                  <a:txBody>
                    <a:bodyPr/>
                    <a:lstStyle/>
                    <a:p>
                      <a:r>
                        <a:rPr lang="fr-FR" dirty="0" smtClean="0"/>
                        <a:t>	Réserves B</a:t>
                      </a:r>
                      <a:endParaRPr lang="fr-FR" dirty="0"/>
                    </a:p>
                  </a:txBody>
                  <a:tcPr/>
                </a:tc>
                <a:tc>
                  <a:txBody>
                    <a:bodyPr/>
                    <a:lstStyle/>
                    <a:p>
                      <a:pPr algn="r"/>
                      <a:endParaRPr lang="fr-FR"/>
                    </a:p>
                  </a:txBody>
                  <a:tcPr/>
                </a:tc>
                <a:tc>
                  <a:txBody>
                    <a:bodyPr/>
                    <a:lstStyle/>
                    <a:p>
                      <a:pPr algn="r"/>
                      <a:r>
                        <a:rPr lang="fr-FR" dirty="0" smtClean="0"/>
                        <a:t>300.000</a:t>
                      </a:r>
                      <a:endParaRPr lang="fr-FR" dirty="0"/>
                    </a:p>
                  </a:txBody>
                  <a:tcPr/>
                </a:tc>
                <a:extLst>
                  <a:ext uri="{0D108BD9-81ED-4DB2-BD59-A6C34878D82A}">
                    <a16:rowId xmlns:a16="http://schemas.microsoft.com/office/drawing/2014/main" val="10004"/>
                  </a:ext>
                </a:extLst>
              </a:tr>
              <a:tr h="370840">
                <a:tc>
                  <a:txBody>
                    <a:bodyPr/>
                    <a:lstStyle/>
                    <a:p>
                      <a:r>
                        <a:rPr lang="fr-FR" dirty="0" smtClean="0"/>
                        <a:t>120</a:t>
                      </a:r>
                      <a:endParaRPr lang="fr-FR" dirty="0"/>
                    </a:p>
                  </a:txBody>
                  <a:tcPr/>
                </a:tc>
                <a:tc>
                  <a:txBody>
                    <a:bodyPr/>
                    <a:lstStyle/>
                    <a:p>
                      <a:r>
                        <a:rPr lang="fr-FR" dirty="0" smtClean="0"/>
                        <a:t>	Résultat B</a:t>
                      </a:r>
                      <a:endParaRPr lang="fr-FR" dirty="0"/>
                    </a:p>
                  </a:txBody>
                  <a:tcPr/>
                </a:tc>
                <a:tc>
                  <a:txBody>
                    <a:bodyPr/>
                    <a:lstStyle/>
                    <a:p>
                      <a:pPr algn="r"/>
                      <a:endParaRPr lang="fr-FR"/>
                    </a:p>
                  </a:txBody>
                  <a:tcPr/>
                </a:tc>
                <a:tc>
                  <a:txBody>
                    <a:bodyPr/>
                    <a:lstStyle/>
                    <a:p>
                      <a:pPr algn="r"/>
                      <a:r>
                        <a:rPr lang="fr-FR" dirty="0" smtClean="0"/>
                        <a:t>100.000</a:t>
                      </a:r>
                      <a:endParaRPr lang="fr-FR" dirty="0"/>
                    </a:p>
                  </a:txBody>
                  <a:tcPr/>
                </a:tc>
                <a:extLst>
                  <a:ext uri="{0D108BD9-81ED-4DB2-BD59-A6C34878D82A}">
                    <a16:rowId xmlns:a16="http://schemas.microsoft.com/office/drawing/2014/main" val="10005"/>
                  </a:ext>
                </a:extLst>
              </a:tr>
              <a:tr h="370840">
                <a:tc>
                  <a:txBody>
                    <a:bodyPr/>
                    <a:lstStyle/>
                    <a:p>
                      <a:r>
                        <a:rPr lang="fr-FR" dirty="0" smtClean="0"/>
                        <a:t>4-5</a:t>
                      </a:r>
                      <a:endParaRPr lang="fr-FR" dirty="0"/>
                    </a:p>
                  </a:txBody>
                  <a:tcPr/>
                </a:tc>
                <a:tc>
                  <a:txBody>
                    <a:bodyPr/>
                    <a:lstStyle/>
                    <a:p>
                      <a:r>
                        <a:rPr lang="fr-FR" dirty="0" smtClean="0"/>
                        <a:t>	Dettes</a:t>
                      </a:r>
                      <a:endParaRPr lang="fr-FR" dirty="0"/>
                    </a:p>
                  </a:txBody>
                  <a:tcPr/>
                </a:tc>
                <a:tc>
                  <a:txBody>
                    <a:bodyPr/>
                    <a:lstStyle/>
                    <a:p>
                      <a:pPr algn="r"/>
                      <a:endParaRPr lang="fr-FR" dirty="0"/>
                    </a:p>
                  </a:txBody>
                  <a:tcPr>
                    <a:lnB w="12700" cap="flat" cmpd="sng" algn="ctr">
                      <a:solidFill>
                        <a:schemeClr val="tx1"/>
                      </a:solidFill>
                      <a:prstDash val="solid"/>
                      <a:round/>
                      <a:headEnd type="none" w="med" len="med"/>
                      <a:tailEnd type="none" w="med" len="med"/>
                    </a:lnB>
                  </a:tcPr>
                </a:tc>
                <a:tc>
                  <a:txBody>
                    <a:bodyPr/>
                    <a:lstStyle/>
                    <a:p>
                      <a:pPr algn="r"/>
                      <a:r>
                        <a:rPr lang="fr-FR" dirty="0" smtClean="0"/>
                        <a:t>800.000</a:t>
                      </a:r>
                      <a:endParaRPr lang="fr-FR"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fr-FR" dirty="0"/>
                    </a:p>
                  </a:txBody>
                  <a:tcPr/>
                </a:tc>
                <a:tc>
                  <a:txBody>
                    <a:bodyPr/>
                    <a:lstStyle/>
                    <a:p>
                      <a:r>
                        <a:rPr lang="fr-FR" dirty="0" smtClean="0"/>
                        <a:t>Reprise du bilan de B</a:t>
                      </a:r>
                      <a:endParaRPr lang="fr-FR" dirty="0"/>
                    </a:p>
                  </a:txBody>
                  <a:tcPr/>
                </a:tc>
                <a:tc>
                  <a:txBody>
                    <a:bodyPr/>
                    <a:lstStyle/>
                    <a:p>
                      <a:r>
                        <a:rPr lang="fr-FR" dirty="0" smtClean="0"/>
                        <a:t>1.800.000</a:t>
                      </a:r>
                      <a:endParaRPr lang="fr-FR" dirty="0"/>
                    </a:p>
                  </a:txBody>
                  <a:tcPr>
                    <a:lnT w="12700" cap="flat" cmpd="sng" algn="ctr">
                      <a:solidFill>
                        <a:schemeClr val="tx1"/>
                      </a:solidFill>
                      <a:prstDash val="solid"/>
                      <a:round/>
                      <a:headEnd type="none" w="med" len="med"/>
                      <a:tailEnd type="none" w="med" len="med"/>
                    </a:lnT>
                  </a:tcPr>
                </a:tc>
                <a:tc>
                  <a:txBody>
                    <a:bodyPr/>
                    <a:lstStyle/>
                    <a:p>
                      <a:r>
                        <a:rPr lang="fr-FR" dirty="0" smtClean="0"/>
                        <a:t>1.800.000</a:t>
                      </a:r>
                      <a:endParaRPr lang="fr-FR"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D456E9C5-C6E7-44FC-9136-58F79C52D96B}"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285728"/>
            <a:ext cx="8229600" cy="724648"/>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5000" b="0" i="0" u="none" strike="noStrike" kern="1200" cap="none" spc="0" normalizeH="0" baseline="0" noProof="0" dirty="0" smtClean="0">
                <a:ln>
                  <a:noFill/>
                </a:ln>
                <a:solidFill>
                  <a:schemeClr val="tx2"/>
                </a:solidFill>
                <a:effectLst/>
                <a:uLnTx/>
                <a:uFillTx/>
                <a:latin typeface="+mj-lt"/>
                <a:ea typeface="+mj-ea"/>
                <a:cs typeface="+mj-cs"/>
              </a:rPr>
              <a:t>EXEMPLE</a:t>
            </a:r>
            <a:endParaRPr kumimoji="0" lang="fr-FR"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Espace réservé du contenu 2"/>
          <p:cNvSpPr txBox="1">
            <a:spLocks/>
          </p:cNvSpPr>
          <p:nvPr/>
        </p:nvSpPr>
        <p:spPr>
          <a:xfrm>
            <a:off x="457200" y="1071546"/>
            <a:ext cx="8229600" cy="71438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000" dirty="0" smtClean="0"/>
              <a:t>Elimination des titres de la</a:t>
            </a:r>
            <a:r>
              <a:rPr kumimoji="0" lang="fr-FR" sz="2000" b="0" i="0" u="none" strike="noStrike" kern="1200" cap="none" spc="0" normalizeH="0" baseline="0" noProof="0" dirty="0" smtClean="0">
                <a:ln>
                  <a:noFill/>
                </a:ln>
                <a:solidFill>
                  <a:schemeClr val="tx1"/>
                </a:solidFill>
                <a:effectLst/>
                <a:uLnTx/>
                <a:uFillTx/>
                <a:latin typeface="+mn-lt"/>
                <a:ea typeface="+mn-ea"/>
                <a:cs typeface="+mn-cs"/>
              </a:rPr>
              <a:t> société </a:t>
            </a:r>
            <a:r>
              <a:rPr lang="fr-FR" sz="2000" dirty="0" smtClean="0"/>
              <a:t>B et répartition du résultat global et autres résultats globaux entre la mère et les intérêts minoritaires</a:t>
            </a:r>
            <a:endParaRPr kumimoji="0" lang="fr-FR" sz="2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4" name="Espace réservé du contenu 3"/>
          <p:cNvGraphicFramePr>
            <a:graphicFrameLocks/>
          </p:cNvGraphicFramePr>
          <p:nvPr/>
        </p:nvGraphicFramePr>
        <p:xfrm>
          <a:off x="928662" y="1968202"/>
          <a:ext cx="7384859" cy="4246880"/>
        </p:xfrm>
        <a:graphic>
          <a:graphicData uri="http://schemas.openxmlformats.org/drawingml/2006/table">
            <a:tbl>
              <a:tblPr firstRow="1" bandRow="1">
                <a:tableStyleId>{5C22544A-7EE6-4342-B048-85BDC9FD1C3A}</a:tableStyleId>
              </a:tblPr>
              <a:tblGrid>
                <a:gridCol w="1329182">
                  <a:extLst>
                    <a:ext uri="{9D8B030D-6E8A-4147-A177-3AD203B41FA5}">
                      <a16:colId xmlns:a16="http://schemas.microsoft.com/office/drawing/2014/main" val="20000"/>
                    </a:ext>
                  </a:extLst>
                </a:gridCol>
                <a:gridCol w="3715068">
                  <a:extLst>
                    <a:ext uri="{9D8B030D-6E8A-4147-A177-3AD203B41FA5}">
                      <a16:colId xmlns:a16="http://schemas.microsoft.com/office/drawing/2014/main" val="20001"/>
                    </a:ext>
                  </a:extLst>
                </a:gridCol>
                <a:gridCol w="1168717">
                  <a:extLst>
                    <a:ext uri="{9D8B030D-6E8A-4147-A177-3AD203B41FA5}">
                      <a16:colId xmlns:a16="http://schemas.microsoft.com/office/drawing/2014/main" val="20002"/>
                    </a:ext>
                  </a:extLst>
                </a:gridCol>
                <a:gridCol w="1171892">
                  <a:extLst>
                    <a:ext uri="{9D8B030D-6E8A-4147-A177-3AD203B41FA5}">
                      <a16:colId xmlns:a16="http://schemas.microsoft.com/office/drawing/2014/main" val="20003"/>
                    </a:ext>
                  </a:extLst>
                </a:gridCol>
              </a:tblGrid>
              <a:tr h="370840">
                <a:tc>
                  <a:txBody>
                    <a:bodyPr/>
                    <a:lstStyle/>
                    <a:p>
                      <a:pPr algn="ctr"/>
                      <a:r>
                        <a:rPr lang="fr-FR" dirty="0" smtClean="0"/>
                        <a:t>COMPTES</a:t>
                      </a:r>
                      <a:endParaRPr lang="fr-FR" dirty="0"/>
                    </a:p>
                  </a:txBody>
                  <a:tcPr/>
                </a:tc>
                <a:tc>
                  <a:txBody>
                    <a:bodyPr/>
                    <a:lstStyle/>
                    <a:p>
                      <a:pPr algn="ctr"/>
                      <a:r>
                        <a:rPr lang="fr-FR" dirty="0" smtClean="0"/>
                        <a:t>LIBELLES</a:t>
                      </a:r>
                      <a:endParaRPr lang="fr-FR" dirty="0"/>
                    </a:p>
                  </a:txBody>
                  <a:tcPr/>
                </a:tc>
                <a:tc>
                  <a:txBody>
                    <a:bodyPr/>
                    <a:lstStyle/>
                    <a:p>
                      <a:pPr algn="ctr"/>
                      <a:r>
                        <a:rPr lang="fr-FR" dirty="0" smtClean="0"/>
                        <a:t>DEBIT</a:t>
                      </a:r>
                      <a:endParaRPr lang="fr-FR" dirty="0"/>
                    </a:p>
                  </a:txBody>
                  <a:tcPr/>
                </a:tc>
                <a:tc>
                  <a:txBody>
                    <a:bodyPr/>
                    <a:lstStyle/>
                    <a:p>
                      <a:pPr algn="ctr"/>
                      <a:r>
                        <a:rPr lang="fr-FR" dirty="0" smtClean="0"/>
                        <a:t>CREDIT</a:t>
                      </a:r>
                      <a:endParaRPr lang="fr-FR" dirty="0"/>
                    </a:p>
                  </a:txBody>
                  <a:tcPr/>
                </a:tc>
                <a:extLst>
                  <a:ext uri="{0D108BD9-81ED-4DB2-BD59-A6C34878D82A}">
                    <a16:rowId xmlns:a16="http://schemas.microsoft.com/office/drawing/2014/main" val="10000"/>
                  </a:ext>
                </a:extLst>
              </a:tr>
              <a:tr h="370840">
                <a:tc>
                  <a:txBody>
                    <a:bodyPr/>
                    <a:lstStyle/>
                    <a:p>
                      <a:r>
                        <a:rPr lang="fr-FR" dirty="0" smtClean="0"/>
                        <a:t>101</a:t>
                      </a:r>
                      <a:endParaRPr lang="fr-FR" dirty="0"/>
                    </a:p>
                  </a:txBody>
                  <a:tcPr/>
                </a:tc>
                <a:tc>
                  <a:txBody>
                    <a:bodyPr/>
                    <a:lstStyle/>
                    <a:p>
                      <a:r>
                        <a:rPr lang="fr-FR" dirty="0" smtClean="0"/>
                        <a:t>Capital B*</a:t>
                      </a:r>
                      <a:endParaRPr lang="fr-FR" dirty="0"/>
                    </a:p>
                  </a:txBody>
                  <a:tcPr/>
                </a:tc>
                <a:tc>
                  <a:txBody>
                    <a:bodyPr/>
                    <a:lstStyle/>
                    <a:p>
                      <a:pPr algn="r"/>
                      <a:r>
                        <a:rPr lang="fr-FR" dirty="0" smtClean="0"/>
                        <a:t>600.000</a:t>
                      </a:r>
                      <a:endParaRPr lang="fr-FR" dirty="0"/>
                    </a:p>
                  </a:txBody>
                  <a:tcPr/>
                </a:tc>
                <a:tc>
                  <a:txBody>
                    <a:bodyPr/>
                    <a:lstStyle/>
                    <a:p>
                      <a:endParaRPr lang="fr-FR"/>
                    </a:p>
                  </a:txBody>
                  <a:tcPr/>
                </a:tc>
                <a:extLst>
                  <a:ext uri="{0D108BD9-81ED-4DB2-BD59-A6C34878D82A}">
                    <a16:rowId xmlns:a16="http://schemas.microsoft.com/office/drawing/2014/main" val="10001"/>
                  </a:ext>
                </a:extLst>
              </a:tr>
              <a:tr h="370840">
                <a:tc>
                  <a:txBody>
                    <a:bodyPr/>
                    <a:lstStyle/>
                    <a:p>
                      <a:r>
                        <a:rPr lang="fr-FR" dirty="0" smtClean="0"/>
                        <a:t>106</a:t>
                      </a:r>
                      <a:endParaRPr lang="fr-FR" dirty="0"/>
                    </a:p>
                  </a:txBody>
                  <a:tcPr/>
                </a:tc>
                <a:tc>
                  <a:txBody>
                    <a:bodyPr/>
                    <a:lstStyle/>
                    <a:p>
                      <a:r>
                        <a:rPr lang="fr-FR" dirty="0" smtClean="0"/>
                        <a:t>Réserves B*</a:t>
                      </a:r>
                      <a:endParaRPr lang="fr-FR" dirty="0"/>
                    </a:p>
                  </a:txBody>
                  <a:tcPr/>
                </a:tc>
                <a:tc>
                  <a:txBody>
                    <a:bodyPr/>
                    <a:lstStyle/>
                    <a:p>
                      <a:pPr algn="r"/>
                      <a:r>
                        <a:rPr lang="fr-FR" dirty="0" smtClean="0"/>
                        <a:t>300.000</a:t>
                      </a:r>
                      <a:endParaRPr lang="fr-FR" dirty="0"/>
                    </a:p>
                  </a:txBody>
                  <a:tcPr/>
                </a:tc>
                <a:tc>
                  <a:txBody>
                    <a:bodyPr/>
                    <a:lstStyle/>
                    <a:p>
                      <a:endParaRPr lang="fr-FR"/>
                    </a:p>
                  </a:txBody>
                  <a:tcPr/>
                </a:tc>
                <a:extLst>
                  <a:ext uri="{0D108BD9-81ED-4DB2-BD59-A6C34878D82A}">
                    <a16:rowId xmlns:a16="http://schemas.microsoft.com/office/drawing/2014/main" val="10002"/>
                  </a:ext>
                </a:extLst>
              </a:tr>
              <a:tr h="370840">
                <a:tc>
                  <a:txBody>
                    <a:bodyPr/>
                    <a:lstStyle/>
                    <a:p>
                      <a:r>
                        <a:rPr lang="fr-FR" dirty="0" smtClean="0"/>
                        <a:t>120</a:t>
                      </a:r>
                      <a:endParaRPr lang="fr-FR" dirty="0"/>
                    </a:p>
                  </a:txBody>
                  <a:tcPr/>
                </a:tc>
                <a:tc>
                  <a:txBody>
                    <a:bodyPr/>
                    <a:lstStyle/>
                    <a:p>
                      <a:r>
                        <a:rPr lang="fr-FR" dirty="0" smtClean="0"/>
                        <a:t>Résultat B</a:t>
                      </a:r>
                      <a:endParaRPr lang="fr-FR" dirty="0"/>
                    </a:p>
                  </a:txBody>
                  <a:tcPr/>
                </a:tc>
                <a:tc>
                  <a:txBody>
                    <a:bodyPr/>
                    <a:lstStyle/>
                    <a:p>
                      <a:pPr algn="r"/>
                      <a:r>
                        <a:rPr lang="fr-FR" dirty="0" smtClean="0"/>
                        <a:t>100.000</a:t>
                      </a:r>
                      <a:endParaRPr lang="fr-FR" dirty="0"/>
                    </a:p>
                  </a:txBody>
                  <a:tcPr/>
                </a:tc>
                <a:tc>
                  <a:txBody>
                    <a:bodyPr/>
                    <a:lstStyle/>
                    <a:p>
                      <a:endParaRPr lang="fr-FR" dirty="0"/>
                    </a:p>
                  </a:txBody>
                  <a:tcPr/>
                </a:tc>
                <a:extLst>
                  <a:ext uri="{0D108BD9-81ED-4DB2-BD59-A6C34878D82A}">
                    <a16:rowId xmlns:a16="http://schemas.microsoft.com/office/drawing/2014/main" val="10003"/>
                  </a:ext>
                </a:extLst>
              </a:tr>
              <a:tr h="370840">
                <a:tc>
                  <a:txBody>
                    <a:bodyPr/>
                    <a:lstStyle/>
                    <a:p>
                      <a:r>
                        <a:rPr lang="fr-FR" dirty="0" smtClean="0"/>
                        <a:t>261</a:t>
                      </a:r>
                      <a:endParaRPr lang="fr-FR" dirty="0"/>
                    </a:p>
                  </a:txBody>
                  <a:tcPr/>
                </a:tc>
                <a:tc>
                  <a:txBody>
                    <a:bodyPr/>
                    <a:lstStyle/>
                    <a:p>
                      <a:r>
                        <a:rPr lang="fr-FR" dirty="0" smtClean="0"/>
                        <a:t>	Titres</a:t>
                      </a:r>
                      <a:r>
                        <a:rPr lang="fr-FR" baseline="0" dirty="0" smtClean="0"/>
                        <a:t> de la société B</a:t>
                      </a:r>
                      <a:endParaRPr lang="fr-FR" dirty="0"/>
                    </a:p>
                  </a:txBody>
                  <a:tcPr/>
                </a:tc>
                <a:tc>
                  <a:txBody>
                    <a:bodyPr/>
                    <a:lstStyle/>
                    <a:p>
                      <a:pPr algn="r"/>
                      <a:endParaRPr lang="fr-FR"/>
                    </a:p>
                  </a:txBody>
                  <a:tcPr/>
                </a:tc>
                <a:tc>
                  <a:txBody>
                    <a:bodyPr/>
                    <a:lstStyle/>
                    <a:p>
                      <a:pPr algn="r"/>
                      <a:r>
                        <a:rPr lang="fr-FR" dirty="0" smtClean="0"/>
                        <a:t>450.000</a:t>
                      </a:r>
                      <a:endParaRPr lang="fr-FR" dirty="0"/>
                    </a:p>
                  </a:txBody>
                  <a:tcPr/>
                </a:tc>
                <a:extLst>
                  <a:ext uri="{0D108BD9-81ED-4DB2-BD59-A6C34878D82A}">
                    <a16:rowId xmlns:a16="http://schemas.microsoft.com/office/drawing/2014/main" val="10004"/>
                  </a:ext>
                </a:extLst>
              </a:tr>
              <a:tr h="370840">
                <a:tc>
                  <a:txBody>
                    <a:bodyPr/>
                    <a:lstStyle/>
                    <a:p>
                      <a:r>
                        <a:rPr lang="fr-FR" dirty="0" smtClean="0"/>
                        <a:t>106</a:t>
                      </a:r>
                      <a:endParaRPr lang="fr-FR" dirty="0"/>
                    </a:p>
                  </a:txBody>
                  <a:tcPr/>
                </a:tc>
                <a:tc>
                  <a:txBody>
                    <a:bodyPr/>
                    <a:lstStyle/>
                    <a:p>
                      <a:r>
                        <a:rPr lang="fr-FR" dirty="0" smtClean="0"/>
                        <a:t>	Réserves A (300.000x75%)</a:t>
                      </a:r>
                      <a:endParaRPr lang="fr-FR" dirty="0"/>
                    </a:p>
                  </a:txBody>
                  <a:tcPr/>
                </a:tc>
                <a:tc>
                  <a:txBody>
                    <a:bodyPr/>
                    <a:lstStyle/>
                    <a:p>
                      <a:pPr algn="r"/>
                      <a:endParaRPr lang="fr-FR"/>
                    </a:p>
                  </a:txBody>
                  <a:tcPr/>
                </a:tc>
                <a:tc>
                  <a:txBody>
                    <a:bodyPr/>
                    <a:lstStyle/>
                    <a:p>
                      <a:pPr algn="r"/>
                      <a:r>
                        <a:rPr lang="fr-FR" dirty="0" smtClean="0"/>
                        <a:t>225.000</a:t>
                      </a:r>
                      <a:endParaRPr lang="fr-FR" dirty="0"/>
                    </a:p>
                  </a:txBody>
                  <a:tcPr/>
                </a:tc>
                <a:extLst>
                  <a:ext uri="{0D108BD9-81ED-4DB2-BD59-A6C34878D82A}">
                    <a16:rowId xmlns:a16="http://schemas.microsoft.com/office/drawing/2014/main" val="10005"/>
                  </a:ext>
                </a:extLst>
              </a:tr>
              <a:tr h="370840">
                <a:tc>
                  <a:txBody>
                    <a:bodyPr/>
                    <a:lstStyle/>
                    <a:p>
                      <a:r>
                        <a:rPr lang="fr-FR" dirty="0" smtClean="0"/>
                        <a:t>120</a:t>
                      </a:r>
                      <a:endParaRPr lang="fr-FR" dirty="0"/>
                    </a:p>
                  </a:txBody>
                  <a:tcPr/>
                </a:tc>
                <a:tc>
                  <a:txBody>
                    <a:bodyPr/>
                    <a:lstStyle/>
                    <a:p>
                      <a:r>
                        <a:rPr lang="fr-FR" dirty="0" smtClean="0"/>
                        <a:t>	Résultat A (100.000x75%)</a:t>
                      </a:r>
                      <a:endParaRPr lang="fr-FR" dirty="0"/>
                    </a:p>
                  </a:txBody>
                  <a:tcPr/>
                </a:tc>
                <a:tc>
                  <a:txBody>
                    <a:bodyPr/>
                    <a:lstStyle/>
                    <a:p>
                      <a:pPr algn="r"/>
                      <a:endParaRPr lang="fr-FR"/>
                    </a:p>
                  </a:txBody>
                  <a:tcPr/>
                </a:tc>
                <a:tc>
                  <a:txBody>
                    <a:bodyPr/>
                    <a:lstStyle/>
                    <a:p>
                      <a:pPr algn="r"/>
                      <a:r>
                        <a:rPr lang="fr-FR" dirty="0" smtClean="0"/>
                        <a:t>75.000</a:t>
                      </a:r>
                      <a:endParaRPr lang="fr-FR" dirty="0"/>
                    </a:p>
                  </a:txBody>
                  <a:tcPr/>
                </a:tc>
                <a:extLst>
                  <a:ext uri="{0D108BD9-81ED-4DB2-BD59-A6C34878D82A}">
                    <a16:rowId xmlns:a16="http://schemas.microsoft.com/office/drawing/2014/main" val="10006"/>
                  </a:ext>
                </a:extLst>
              </a:tr>
              <a:tr h="370840">
                <a:tc>
                  <a:txBody>
                    <a:bodyPr/>
                    <a:lstStyle/>
                    <a:p>
                      <a:r>
                        <a:rPr lang="fr-FR" dirty="0" smtClean="0"/>
                        <a:t>108</a:t>
                      </a:r>
                      <a:endParaRPr lang="fr-FR" dirty="0"/>
                    </a:p>
                  </a:txBody>
                  <a:tcPr/>
                </a:tc>
                <a:tc>
                  <a:txBody>
                    <a:bodyPr/>
                    <a:lstStyle/>
                    <a:p>
                      <a:r>
                        <a:rPr lang="fr-FR" dirty="0" smtClean="0"/>
                        <a:t>	Intérêts minoritaires *	(600.000 + 300.000)x25%</a:t>
                      </a:r>
                      <a:endParaRPr lang="fr-FR" dirty="0"/>
                    </a:p>
                  </a:txBody>
                  <a:tcPr/>
                </a:tc>
                <a:tc>
                  <a:txBody>
                    <a:bodyPr/>
                    <a:lstStyle/>
                    <a:p>
                      <a:pPr algn="r"/>
                      <a:endParaRPr lang="fr-FR"/>
                    </a:p>
                  </a:txBody>
                  <a:tcPr/>
                </a:tc>
                <a:tc>
                  <a:txBody>
                    <a:bodyPr/>
                    <a:lstStyle/>
                    <a:p>
                      <a:pPr algn="r"/>
                      <a:r>
                        <a:rPr lang="fr-FR" dirty="0" smtClean="0"/>
                        <a:t>225.000</a:t>
                      </a:r>
                      <a:endParaRPr lang="fr-FR" dirty="0"/>
                    </a:p>
                  </a:txBody>
                  <a:tcPr/>
                </a:tc>
                <a:extLst>
                  <a:ext uri="{0D108BD9-81ED-4DB2-BD59-A6C34878D82A}">
                    <a16:rowId xmlns:a16="http://schemas.microsoft.com/office/drawing/2014/main" val="10007"/>
                  </a:ext>
                </a:extLst>
              </a:tr>
              <a:tr h="370840">
                <a:tc>
                  <a:txBody>
                    <a:bodyPr/>
                    <a:lstStyle/>
                    <a:p>
                      <a:r>
                        <a:rPr lang="fr-FR" dirty="0" smtClean="0"/>
                        <a:t>128</a:t>
                      </a:r>
                      <a:endParaRPr lang="fr-FR" dirty="0"/>
                    </a:p>
                  </a:txBody>
                  <a:tcPr/>
                </a:tc>
                <a:tc>
                  <a:txBody>
                    <a:bodyPr/>
                    <a:lstStyle/>
                    <a:p>
                      <a:r>
                        <a:rPr lang="fr-FR" dirty="0" smtClean="0"/>
                        <a:t>	Résultats</a:t>
                      </a:r>
                      <a:r>
                        <a:rPr lang="fr-FR" baseline="0" dirty="0" smtClean="0"/>
                        <a:t> minoritaires 	(100.000x25%)</a:t>
                      </a:r>
                      <a:endParaRPr lang="fr-FR" dirty="0"/>
                    </a:p>
                  </a:txBody>
                  <a:tcPr/>
                </a:tc>
                <a:tc>
                  <a:txBody>
                    <a:bodyPr/>
                    <a:lstStyle/>
                    <a:p>
                      <a:pPr algn="r"/>
                      <a:endParaRPr lang="fr-FR" dirty="0"/>
                    </a:p>
                  </a:txBody>
                  <a:tcPr>
                    <a:lnB w="12700" cap="flat" cmpd="sng" algn="ctr">
                      <a:solidFill>
                        <a:schemeClr val="tx1"/>
                      </a:solidFill>
                      <a:prstDash val="solid"/>
                      <a:round/>
                      <a:headEnd type="none" w="med" len="med"/>
                      <a:tailEnd type="none" w="med" len="med"/>
                    </a:lnB>
                  </a:tcPr>
                </a:tc>
                <a:tc>
                  <a:txBody>
                    <a:bodyPr/>
                    <a:lstStyle/>
                    <a:p>
                      <a:pPr algn="r"/>
                      <a:r>
                        <a:rPr lang="fr-FR" dirty="0" smtClean="0"/>
                        <a:t>25.000</a:t>
                      </a:r>
                      <a:endParaRPr lang="fr-FR"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endParaRPr lang="fr-FR" dirty="0"/>
                    </a:p>
                  </a:txBody>
                  <a:tcPr/>
                </a:tc>
                <a:tc>
                  <a:txBody>
                    <a:bodyPr/>
                    <a:lstStyle/>
                    <a:p>
                      <a:r>
                        <a:rPr lang="fr-FR" dirty="0" smtClean="0"/>
                        <a:t>Intégration</a:t>
                      </a:r>
                      <a:r>
                        <a:rPr lang="fr-FR" baseline="0" dirty="0" smtClean="0"/>
                        <a:t> </a:t>
                      </a:r>
                      <a:r>
                        <a:rPr lang="fr-FR" dirty="0" smtClean="0"/>
                        <a:t>de la société B</a:t>
                      </a:r>
                      <a:endParaRPr lang="fr-FR" dirty="0"/>
                    </a:p>
                  </a:txBody>
                  <a:tcPr/>
                </a:tc>
                <a:tc>
                  <a:txBody>
                    <a:bodyPr/>
                    <a:lstStyle/>
                    <a:p>
                      <a:r>
                        <a:rPr lang="fr-FR" dirty="0" smtClean="0"/>
                        <a:t>1.000.000</a:t>
                      </a:r>
                      <a:endParaRPr lang="fr-FR" dirty="0"/>
                    </a:p>
                  </a:txBody>
                  <a:tcPr>
                    <a:lnT w="12700" cap="flat" cmpd="sng" algn="ctr">
                      <a:solidFill>
                        <a:schemeClr val="tx1"/>
                      </a:solidFill>
                      <a:prstDash val="solid"/>
                      <a:round/>
                      <a:headEnd type="none" w="med" len="med"/>
                      <a:tailEnd type="none" w="med" len="med"/>
                    </a:lnT>
                  </a:tcPr>
                </a:tc>
                <a:tc>
                  <a:txBody>
                    <a:bodyPr/>
                    <a:lstStyle/>
                    <a:p>
                      <a:r>
                        <a:rPr lang="fr-FR" dirty="0" smtClean="0"/>
                        <a:t>1.000.000</a:t>
                      </a:r>
                      <a:endParaRPr lang="fr-FR"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D456E9C5-C6E7-44FC-9136-58F79C52D96B}"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28"/>
            <a:ext cx="8229600" cy="796086"/>
          </a:xfrm>
        </p:spPr>
        <p:txBody>
          <a:bodyPr>
            <a:normAutofit/>
          </a:bodyPr>
          <a:lstStyle/>
          <a:p>
            <a:pPr algn="ctr"/>
            <a:r>
              <a:rPr lang="fr-FR" dirty="0" smtClean="0"/>
              <a:t>EXEMPLE</a:t>
            </a:r>
            <a:endParaRPr lang="fr-FR" dirty="0"/>
          </a:p>
        </p:txBody>
      </p:sp>
      <p:sp>
        <p:nvSpPr>
          <p:cNvPr id="3" name="Espace réservé du contenu 2"/>
          <p:cNvSpPr>
            <a:spLocks noGrp="1"/>
          </p:cNvSpPr>
          <p:nvPr>
            <p:ph idx="1"/>
          </p:nvPr>
        </p:nvSpPr>
        <p:spPr>
          <a:xfrm>
            <a:off x="457200" y="1214422"/>
            <a:ext cx="8229600" cy="785818"/>
          </a:xfrm>
        </p:spPr>
        <p:txBody>
          <a:bodyPr/>
          <a:lstStyle/>
          <a:p>
            <a:r>
              <a:rPr lang="fr-FR" dirty="0" smtClean="0"/>
              <a:t>Bilan consolidé après ces écritures :</a:t>
            </a:r>
          </a:p>
        </p:txBody>
      </p:sp>
      <p:sp>
        <p:nvSpPr>
          <p:cNvPr id="5" name="Slide Number Placeholder 4"/>
          <p:cNvSpPr>
            <a:spLocks noGrp="1"/>
          </p:cNvSpPr>
          <p:nvPr>
            <p:ph type="sldNum" sz="quarter" idx="12"/>
          </p:nvPr>
        </p:nvSpPr>
        <p:spPr/>
        <p:txBody>
          <a:bodyPr/>
          <a:lstStyle/>
          <a:p>
            <a:fld id="{D456E9C5-C6E7-44FC-9136-58F79C52D96B}" type="slidenum">
              <a:rPr lang="fr-FR" smtClean="0"/>
              <a:pPr/>
              <a:t>26</a:t>
            </a:fld>
            <a:endParaRPr lang="fr-FR"/>
          </a:p>
        </p:txBody>
      </p:sp>
      <p:graphicFrame>
        <p:nvGraphicFramePr>
          <p:cNvPr id="4" name="Tableau 3"/>
          <p:cNvGraphicFramePr>
            <a:graphicFrameLocks noGrp="1"/>
          </p:cNvGraphicFramePr>
          <p:nvPr/>
        </p:nvGraphicFramePr>
        <p:xfrm>
          <a:off x="518315" y="2119004"/>
          <a:ext cx="8125651" cy="3235960"/>
        </p:xfrm>
        <a:graphic>
          <a:graphicData uri="http://schemas.openxmlformats.org/drawingml/2006/table">
            <a:tbl>
              <a:tblPr firstRow="1" bandRow="1">
                <a:tableStyleId>{5C22544A-7EE6-4342-B048-85BDC9FD1C3A}</a:tableStyleId>
              </a:tblPr>
              <a:tblGrid>
                <a:gridCol w="3193225">
                  <a:extLst>
                    <a:ext uri="{9D8B030D-6E8A-4147-A177-3AD203B41FA5}">
                      <a16:colId xmlns:a16="http://schemas.microsoft.com/office/drawing/2014/main" val="20000"/>
                    </a:ext>
                  </a:extLst>
                </a:gridCol>
                <a:gridCol w="1213167">
                  <a:extLst>
                    <a:ext uri="{9D8B030D-6E8A-4147-A177-3AD203B41FA5}">
                      <a16:colId xmlns:a16="http://schemas.microsoft.com/office/drawing/2014/main" val="20001"/>
                    </a:ext>
                  </a:extLst>
                </a:gridCol>
                <a:gridCol w="2406904">
                  <a:extLst>
                    <a:ext uri="{9D8B030D-6E8A-4147-A177-3AD203B41FA5}">
                      <a16:colId xmlns:a16="http://schemas.microsoft.com/office/drawing/2014/main" val="20002"/>
                    </a:ext>
                  </a:extLst>
                </a:gridCol>
                <a:gridCol w="1312355">
                  <a:extLst>
                    <a:ext uri="{9D8B030D-6E8A-4147-A177-3AD203B41FA5}">
                      <a16:colId xmlns:a16="http://schemas.microsoft.com/office/drawing/2014/main" val="20003"/>
                    </a:ext>
                  </a:extLst>
                </a:gridCol>
              </a:tblGrid>
              <a:tr h="370840">
                <a:tc gridSpan="2">
                  <a:txBody>
                    <a:bodyPr/>
                    <a:lstStyle/>
                    <a:p>
                      <a:r>
                        <a:rPr lang="fr-FR" dirty="0" smtClean="0"/>
                        <a:t>ACTIFS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r>
                        <a:rPr lang="fr-FR" dirty="0" smtClean="0"/>
                        <a:t>PASSIFS ET CAPITAUX PROPRES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extLst>
                  <a:ext uri="{0D108BD9-81ED-4DB2-BD59-A6C34878D82A}">
                    <a16:rowId xmlns:a16="http://schemas.microsoft.com/office/drawing/2014/main" val="10000"/>
                  </a:ext>
                </a:extLst>
              </a:tr>
              <a:tr h="370840">
                <a:tc>
                  <a:txBody>
                    <a:bodyPr/>
                    <a:lstStyle/>
                    <a:p>
                      <a:r>
                        <a:rPr lang="fr-FR" dirty="0" smtClean="0"/>
                        <a:t>Immobilisations incorporelles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80.000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Capital</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1.000.000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fr-FR" dirty="0" smtClean="0"/>
                        <a:t>Immobilisations corporelles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1.650.000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Réserves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825.000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r>
                        <a:rPr lang="fr-FR" dirty="0" smtClean="0"/>
                        <a:t>Immobilisations financières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180.000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Résultat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235.000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r>
                        <a:rPr lang="fr-FR" dirty="0" smtClean="0"/>
                        <a:t>Actifs courants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2.400.000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Intérêts minoritaires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225.000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Résultats minoritaires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25.000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fr-FR" dirty="0" smtClean="0"/>
                        <a:t>Dettes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2.000.000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4.310.000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4.310.000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305800" cy="796086"/>
          </a:xfrm>
        </p:spPr>
        <p:txBody>
          <a:bodyPr>
            <a:normAutofit/>
          </a:bodyPr>
          <a:lstStyle/>
          <a:p>
            <a:pPr algn="ctr"/>
            <a:r>
              <a:rPr lang="fr-FR" dirty="0" smtClean="0"/>
              <a:t>EXEMPLE</a:t>
            </a:r>
            <a:endParaRPr lang="fr-FR" dirty="0"/>
          </a:p>
        </p:txBody>
      </p:sp>
      <p:sp>
        <p:nvSpPr>
          <p:cNvPr id="5" name="Slide Number Placeholder 4"/>
          <p:cNvSpPr>
            <a:spLocks noGrp="1"/>
          </p:cNvSpPr>
          <p:nvPr>
            <p:ph type="sldNum" sz="quarter" idx="12"/>
          </p:nvPr>
        </p:nvSpPr>
        <p:spPr/>
        <p:txBody>
          <a:bodyPr/>
          <a:lstStyle/>
          <a:p>
            <a:fld id="{D456E9C5-C6E7-44FC-9136-58F79C52D96B}" type="slidenum">
              <a:rPr lang="fr-FR" smtClean="0"/>
              <a:pPr/>
              <a:t>27</a:t>
            </a:fld>
            <a:endParaRPr lang="fr-FR"/>
          </a:p>
        </p:txBody>
      </p:sp>
      <p:sp>
        <p:nvSpPr>
          <p:cNvPr id="3" name="Espace réservé du contenu 2"/>
          <p:cNvSpPr txBox="1">
            <a:spLocks/>
          </p:cNvSpPr>
          <p:nvPr/>
        </p:nvSpPr>
        <p:spPr>
          <a:xfrm>
            <a:off x="457200" y="928670"/>
            <a:ext cx="8229600" cy="571504"/>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600" dirty="0" smtClean="0"/>
              <a:t>Méthode du tableau</a:t>
            </a:r>
            <a:r>
              <a:rPr kumimoji="0" lang="fr-FR" sz="2600" b="0" i="0" u="none" strike="noStrike" kern="1200" cap="none" spc="0" normalizeH="0" baseline="0" noProof="0" dirty="0" smtClean="0">
                <a:ln>
                  <a:noFill/>
                </a:ln>
                <a:solidFill>
                  <a:schemeClr val="tx1"/>
                </a:solidFill>
                <a:effectLst/>
                <a:uLnTx/>
                <a:uFillTx/>
                <a:latin typeface="+mn-lt"/>
                <a:ea typeface="+mn-ea"/>
                <a:cs typeface="+mn-cs"/>
              </a:rPr>
              <a:t> : Compté</a:t>
            </a:r>
            <a:r>
              <a:rPr kumimoji="0" lang="fr-FR" sz="2600" b="0" i="0" u="none" strike="noStrike" kern="1200" cap="none" spc="0" normalizeH="0" noProof="0" dirty="0" smtClean="0">
                <a:ln>
                  <a:noFill/>
                </a:ln>
                <a:solidFill>
                  <a:schemeClr val="tx1"/>
                </a:solidFill>
                <a:effectLst/>
                <a:uLnTx/>
                <a:uFillTx/>
                <a:latin typeface="+mn-lt"/>
                <a:ea typeface="+mn-ea"/>
                <a:cs typeface="+mn-cs"/>
              </a:rPr>
              <a:t> de résultat consolidé</a:t>
            </a:r>
            <a:endParaRPr kumimoji="0" lang="fr-FR" sz="26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4" name="Tableau 3"/>
          <p:cNvGraphicFramePr>
            <a:graphicFrameLocks noGrp="1"/>
          </p:cNvGraphicFramePr>
          <p:nvPr>
            <p:extLst>
              <p:ext uri="{D42A27DB-BD31-4B8C-83A1-F6EECF244321}">
                <p14:modId xmlns:p14="http://schemas.microsoft.com/office/powerpoint/2010/main" val="3390785325"/>
              </p:ext>
            </p:extLst>
          </p:nvPr>
        </p:nvGraphicFramePr>
        <p:xfrm>
          <a:off x="285720" y="1500174"/>
          <a:ext cx="8555164" cy="4836160"/>
        </p:xfrm>
        <a:graphic>
          <a:graphicData uri="http://schemas.openxmlformats.org/drawingml/2006/table">
            <a:tbl>
              <a:tblPr firstRow="1" bandRow="1">
                <a:tableStyleId>{5C22544A-7EE6-4342-B048-85BDC9FD1C3A}</a:tableStyleId>
              </a:tblPr>
              <a:tblGrid>
                <a:gridCol w="2718562">
                  <a:extLst>
                    <a:ext uri="{9D8B030D-6E8A-4147-A177-3AD203B41FA5}">
                      <a16:colId xmlns:a16="http://schemas.microsoft.com/office/drawing/2014/main" val="20000"/>
                    </a:ext>
                  </a:extLst>
                </a:gridCol>
                <a:gridCol w="1208786">
                  <a:extLst>
                    <a:ext uri="{9D8B030D-6E8A-4147-A177-3AD203B41FA5}">
                      <a16:colId xmlns:a16="http://schemas.microsoft.com/office/drawing/2014/main" val="20001"/>
                    </a:ext>
                  </a:extLst>
                </a:gridCol>
                <a:gridCol w="1210628">
                  <a:extLst>
                    <a:ext uri="{9D8B030D-6E8A-4147-A177-3AD203B41FA5}">
                      <a16:colId xmlns:a16="http://schemas.microsoft.com/office/drawing/2014/main" val="20002"/>
                    </a:ext>
                  </a:extLst>
                </a:gridCol>
                <a:gridCol w="1160780">
                  <a:extLst>
                    <a:ext uri="{9D8B030D-6E8A-4147-A177-3AD203B41FA5}">
                      <a16:colId xmlns:a16="http://schemas.microsoft.com/office/drawing/2014/main" val="20003"/>
                    </a:ext>
                  </a:extLst>
                </a:gridCol>
                <a:gridCol w="487394">
                  <a:extLst>
                    <a:ext uri="{9D8B030D-6E8A-4147-A177-3AD203B41FA5}">
                      <a16:colId xmlns:a16="http://schemas.microsoft.com/office/drawing/2014/main" val="20004"/>
                    </a:ext>
                  </a:extLst>
                </a:gridCol>
                <a:gridCol w="487394">
                  <a:extLst>
                    <a:ext uri="{9D8B030D-6E8A-4147-A177-3AD203B41FA5}">
                      <a16:colId xmlns:a16="http://schemas.microsoft.com/office/drawing/2014/main" val="1640037999"/>
                    </a:ext>
                  </a:extLst>
                </a:gridCol>
                <a:gridCol w="1281620">
                  <a:extLst>
                    <a:ext uri="{9D8B030D-6E8A-4147-A177-3AD203B41FA5}">
                      <a16:colId xmlns:a16="http://schemas.microsoft.com/office/drawing/2014/main" val="20005"/>
                    </a:ext>
                  </a:extLst>
                </a:gridCol>
              </a:tblGrid>
              <a:tr h="370840">
                <a:tc rowSpan="2">
                  <a:txBody>
                    <a:bodyPr/>
                    <a:lstStyle/>
                    <a:p>
                      <a:pPr algn="ctr"/>
                      <a:r>
                        <a:rPr lang="fr-FR" dirty="0" smtClean="0"/>
                        <a:t>LIBELLES</a:t>
                      </a:r>
                      <a:endParaRPr lang="fr-FR" dirty="0"/>
                    </a:p>
                  </a:txBody>
                  <a:tcPr/>
                </a:tc>
                <a:tc rowSpan="2">
                  <a:txBody>
                    <a:bodyPr/>
                    <a:lstStyle/>
                    <a:p>
                      <a:pPr algn="ctr"/>
                      <a:r>
                        <a:rPr lang="fr-FR" dirty="0" smtClean="0"/>
                        <a:t>Société A</a:t>
                      </a:r>
                      <a:endParaRPr lang="fr-FR" dirty="0"/>
                    </a:p>
                  </a:txBody>
                  <a:tcPr/>
                </a:tc>
                <a:tc rowSpan="2">
                  <a:txBody>
                    <a:bodyPr/>
                    <a:lstStyle/>
                    <a:p>
                      <a:pPr algn="ctr"/>
                      <a:r>
                        <a:rPr lang="fr-FR" dirty="0" smtClean="0"/>
                        <a:t>Société B</a:t>
                      </a:r>
                      <a:endParaRPr lang="fr-FR" dirty="0"/>
                    </a:p>
                  </a:txBody>
                  <a:tcPr/>
                </a:tc>
                <a:tc rowSpan="2">
                  <a:txBody>
                    <a:bodyPr/>
                    <a:lstStyle/>
                    <a:p>
                      <a:pPr algn="ctr"/>
                      <a:r>
                        <a:rPr lang="fr-FR" dirty="0" smtClean="0"/>
                        <a:t>CUMUL</a:t>
                      </a:r>
                      <a:endParaRPr lang="fr-FR" dirty="0"/>
                    </a:p>
                  </a:txBody>
                  <a:tcPr/>
                </a:tc>
                <a:tc gridSpan="2">
                  <a:txBody>
                    <a:bodyPr/>
                    <a:lstStyle/>
                    <a:p>
                      <a:pPr algn="ctr"/>
                      <a:r>
                        <a:rPr lang="fr-FR" dirty="0" smtClean="0"/>
                        <a:t>RETRT</a:t>
                      </a:r>
                      <a:endParaRPr lang="fr-FR" dirty="0"/>
                    </a:p>
                  </a:txBody>
                  <a:tcPr/>
                </a:tc>
                <a:tc hMerge="1">
                  <a:txBody>
                    <a:bodyPr/>
                    <a:lstStyle/>
                    <a:p>
                      <a:pPr algn="ctr"/>
                      <a:endParaRPr lang="fr-FR" dirty="0"/>
                    </a:p>
                  </a:txBody>
                  <a:tcPr/>
                </a:tc>
                <a:tc rowSpan="2">
                  <a:txBody>
                    <a:bodyPr/>
                    <a:lstStyle/>
                    <a:p>
                      <a:pPr algn="ctr"/>
                      <a:r>
                        <a:rPr lang="fr-FR" dirty="0" smtClean="0"/>
                        <a:t>CDR </a:t>
                      </a:r>
                      <a:br>
                        <a:rPr lang="fr-FR" dirty="0" smtClean="0"/>
                      </a:br>
                      <a:r>
                        <a:rPr lang="fr-FR" dirty="0" smtClean="0"/>
                        <a:t>consolidé</a:t>
                      </a:r>
                      <a:endParaRPr lang="fr-FR" dirty="0"/>
                    </a:p>
                  </a:txBody>
                  <a:tcPr/>
                </a:tc>
                <a:extLst>
                  <a:ext uri="{0D108BD9-81ED-4DB2-BD59-A6C34878D82A}">
                    <a16:rowId xmlns:a16="http://schemas.microsoft.com/office/drawing/2014/main" val="10000"/>
                  </a:ext>
                </a:extLst>
              </a:tr>
              <a:tr h="185420">
                <a:tc vMerge="1">
                  <a:txBody>
                    <a:bodyPr/>
                    <a:lstStyle/>
                    <a:p>
                      <a:endParaRPr lang="fr-FR" sz="1400" dirty="0">
                        <a:latin typeface="Tahoma" pitchFamily="34" charset="0"/>
                        <a:ea typeface="Tahoma" pitchFamily="34" charset="0"/>
                        <a:cs typeface="Tahoma" pitchFamily="34" charset="0"/>
                      </a:endParaRPr>
                    </a:p>
                  </a:txBody>
                  <a:tcPr/>
                </a:tc>
                <a:tc vMerge="1">
                  <a:txBody>
                    <a:bodyPr/>
                    <a:lstStyle/>
                    <a:p>
                      <a:pPr algn="r"/>
                      <a:endParaRPr lang="fr-FR" sz="1400" dirty="0">
                        <a:latin typeface="Tahoma" pitchFamily="34" charset="0"/>
                        <a:ea typeface="Tahoma" pitchFamily="34" charset="0"/>
                        <a:cs typeface="Tahoma" pitchFamily="34" charset="0"/>
                      </a:endParaRPr>
                    </a:p>
                  </a:txBody>
                  <a:tcPr/>
                </a:tc>
                <a:tc vMerge="1">
                  <a:txBody>
                    <a:bodyPr/>
                    <a:lstStyle/>
                    <a:p>
                      <a:pPr algn="r"/>
                      <a:endParaRPr lang="fr-FR" sz="1400" dirty="0">
                        <a:latin typeface="Tahoma" pitchFamily="34" charset="0"/>
                        <a:ea typeface="Tahoma" pitchFamily="34" charset="0"/>
                        <a:cs typeface="Tahoma" pitchFamily="34" charset="0"/>
                      </a:endParaRPr>
                    </a:p>
                  </a:txBody>
                  <a:tcPr/>
                </a:tc>
                <a:tc vMerge="1">
                  <a:txBody>
                    <a:bodyPr/>
                    <a:lstStyle/>
                    <a:p>
                      <a:pPr algn="r"/>
                      <a:endParaRPr lang="fr-FR" sz="1400" dirty="0">
                        <a:latin typeface="Tahoma" pitchFamily="34" charset="0"/>
                        <a:ea typeface="Tahoma" pitchFamily="34" charset="0"/>
                        <a:cs typeface="Tahoma" pitchFamily="34" charset="0"/>
                      </a:endParaRPr>
                    </a:p>
                  </a:txBody>
                  <a:tcPr/>
                </a:tc>
                <a:tc>
                  <a:txBody>
                    <a:bodyPr/>
                    <a:lstStyle/>
                    <a:p>
                      <a:pPr algn="ctr"/>
                      <a:r>
                        <a:rPr lang="fr-FR" sz="1400" b="1" dirty="0" smtClean="0">
                          <a:latin typeface="Tahoma" pitchFamily="34" charset="0"/>
                          <a:ea typeface="Tahoma" pitchFamily="34" charset="0"/>
                          <a:cs typeface="Tahoma" pitchFamily="34" charset="0"/>
                        </a:rPr>
                        <a:t>D</a:t>
                      </a:r>
                      <a:endParaRPr lang="fr-FR" sz="1400" b="1" dirty="0">
                        <a:latin typeface="Tahoma" pitchFamily="34" charset="0"/>
                        <a:ea typeface="Tahoma" pitchFamily="34" charset="0"/>
                        <a:cs typeface="Tahoma" pitchFamily="34" charset="0"/>
                      </a:endParaRPr>
                    </a:p>
                  </a:txBody>
                  <a:tcPr/>
                </a:tc>
                <a:tc>
                  <a:txBody>
                    <a:bodyPr/>
                    <a:lstStyle/>
                    <a:p>
                      <a:pPr algn="ctr"/>
                      <a:r>
                        <a:rPr lang="fr-FR" sz="1400" b="1" dirty="0" smtClean="0">
                          <a:latin typeface="Tahoma" pitchFamily="34" charset="0"/>
                          <a:ea typeface="Tahoma" pitchFamily="34" charset="0"/>
                          <a:cs typeface="Tahoma" pitchFamily="34" charset="0"/>
                        </a:rPr>
                        <a:t>C</a:t>
                      </a:r>
                      <a:endParaRPr lang="fr-FR" sz="1400" b="1" dirty="0">
                        <a:latin typeface="Tahoma" pitchFamily="34" charset="0"/>
                        <a:ea typeface="Tahoma" pitchFamily="34" charset="0"/>
                        <a:cs typeface="Tahoma" pitchFamily="34" charset="0"/>
                      </a:endParaRPr>
                    </a:p>
                  </a:txBody>
                  <a:tcPr/>
                </a:tc>
                <a:tc vMerge="1">
                  <a:txBody>
                    <a:bodyPr/>
                    <a:lstStyle/>
                    <a:p>
                      <a:pPr algn="r"/>
                      <a:endParaRPr lang="fr-FR" sz="14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185420">
                <a:tc>
                  <a:txBody>
                    <a:bodyPr/>
                    <a:lstStyle/>
                    <a:p>
                      <a:r>
                        <a:rPr lang="fr-FR" sz="1400" dirty="0" smtClean="0">
                          <a:latin typeface="Tahoma" pitchFamily="34" charset="0"/>
                          <a:ea typeface="Tahoma" pitchFamily="34" charset="0"/>
                          <a:cs typeface="Tahoma" pitchFamily="34" charset="0"/>
                        </a:rPr>
                        <a:t>Produits d’exploitation</a:t>
                      </a:r>
                      <a:endParaRPr lang="fr-FR" sz="1400" dirty="0">
                        <a:latin typeface="Tahoma" pitchFamily="34" charset="0"/>
                        <a:ea typeface="Tahoma" pitchFamily="34" charset="0"/>
                        <a:cs typeface="Tahoma" pitchFamily="34" charset="0"/>
                      </a:endParaRPr>
                    </a:p>
                  </a:txBody>
                  <a:tcPr/>
                </a:tc>
                <a:tc>
                  <a:txBody>
                    <a:bodyPr/>
                    <a:lstStyle/>
                    <a:p>
                      <a:pPr algn="r"/>
                      <a:r>
                        <a:rPr lang="fr-FR" sz="1400" dirty="0" smtClean="0">
                          <a:latin typeface="Tahoma" pitchFamily="34" charset="0"/>
                          <a:ea typeface="Tahoma" pitchFamily="34" charset="0"/>
                          <a:cs typeface="Tahoma" pitchFamily="34" charset="0"/>
                        </a:rPr>
                        <a:t>2.100.000</a:t>
                      </a:r>
                      <a:endParaRPr lang="fr-FR" sz="1400" dirty="0">
                        <a:latin typeface="Tahoma" pitchFamily="34" charset="0"/>
                        <a:ea typeface="Tahoma" pitchFamily="34" charset="0"/>
                        <a:cs typeface="Tahoma" pitchFamily="34" charset="0"/>
                      </a:endParaRPr>
                    </a:p>
                  </a:txBody>
                  <a:tcPr/>
                </a:tc>
                <a:tc>
                  <a:txBody>
                    <a:bodyPr/>
                    <a:lstStyle/>
                    <a:p>
                      <a:pPr algn="r"/>
                      <a:r>
                        <a:rPr lang="fr-FR" sz="1400" dirty="0" smtClean="0">
                          <a:latin typeface="Tahoma" pitchFamily="34" charset="0"/>
                          <a:ea typeface="Tahoma" pitchFamily="34" charset="0"/>
                          <a:cs typeface="Tahoma" pitchFamily="34" charset="0"/>
                        </a:rPr>
                        <a:t>1.720.000</a:t>
                      </a:r>
                      <a:endParaRPr lang="fr-FR" sz="1400" dirty="0">
                        <a:latin typeface="Tahoma" pitchFamily="34" charset="0"/>
                        <a:ea typeface="Tahoma" pitchFamily="34" charset="0"/>
                        <a:cs typeface="Tahoma" pitchFamily="34" charset="0"/>
                      </a:endParaRPr>
                    </a:p>
                  </a:txBody>
                  <a:tcPr/>
                </a:tc>
                <a:tc>
                  <a:txBody>
                    <a:bodyPr/>
                    <a:lstStyle/>
                    <a:p>
                      <a:pPr algn="r"/>
                      <a:r>
                        <a:rPr lang="fr-FR" sz="1400" dirty="0" smtClean="0">
                          <a:latin typeface="Tahoma" pitchFamily="34" charset="0"/>
                          <a:ea typeface="Tahoma" pitchFamily="34" charset="0"/>
                          <a:cs typeface="Tahoma" pitchFamily="34" charset="0"/>
                        </a:rPr>
                        <a:t>3.820.000</a:t>
                      </a:r>
                      <a:endParaRPr lang="fr-FR" sz="1400" dirty="0">
                        <a:latin typeface="Tahoma" pitchFamily="34" charset="0"/>
                        <a:ea typeface="Tahoma" pitchFamily="34" charset="0"/>
                        <a:cs typeface="Tahoma" pitchFamily="34" charset="0"/>
                      </a:endParaRPr>
                    </a:p>
                  </a:txBody>
                  <a:tcPr/>
                </a:tc>
                <a:tc>
                  <a:txBody>
                    <a:bodyPr/>
                    <a:lstStyle/>
                    <a:p>
                      <a:pPr algn="r"/>
                      <a:endParaRPr lang="fr-FR" sz="1400">
                        <a:latin typeface="Tahoma" pitchFamily="34" charset="0"/>
                        <a:ea typeface="Tahoma" pitchFamily="34" charset="0"/>
                        <a:cs typeface="Tahoma" pitchFamily="34" charset="0"/>
                      </a:endParaRPr>
                    </a:p>
                  </a:txBody>
                  <a:tcPr/>
                </a:tc>
                <a:tc>
                  <a:txBody>
                    <a:bodyPr/>
                    <a:lstStyle/>
                    <a:p>
                      <a:pPr algn="r"/>
                      <a:endParaRPr lang="fr-FR" sz="1400">
                        <a:latin typeface="Tahoma" pitchFamily="34" charset="0"/>
                        <a:ea typeface="Tahoma" pitchFamily="34" charset="0"/>
                        <a:cs typeface="Tahoma" pitchFamily="34" charset="0"/>
                      </a:endParaRPr>
                    </a:p>
                  </a:txBody>
                  <a:tcPr/>
                </a:tc>
                <a:tc>
                  <a:txBody>
                    <a:bodyPr/>
                    <a:lstStyle/>
                    <a:p>
                      <a:pPr algn="r"/>
                      <a:r>
                        <a:rPr lang="fr-FR" sz="1400" dirty="0" smtClean="0">
                          <a:latin typeface="Tahoma" pitchFamily="34" charset="0"/>
                          <a:ea typeface="Tahoma" pitchFamily="34" charset="0"/>
                          <a:cs typeface="Tahoma" pitchFamily="34" charset="0"/>
                        </a:rPr>
                        <a:t>3.820.000</a:t>
                      </a:r>
                      <a:endParaRPr lang="fr-FR" sz="14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2513585148"/>
                  </a:ext>
                </a:extLst>
              </a:tr>
              <a:tr h="370840">
                <a:tc>
                  <a:txBody>
                    <a:bodyPr/>
                    <a:lstStyle/>
                    <a:p>
                      <a:r>
                        <a:rPr lang="fr-FR" sz="1400" dirty="0" smtClean="0">
                          <a:latin typeface="Tahoma" pitchFamily="34" charset="0"/>
                          <a:ea typeface="Tahoma" pitchFamily="34" charset="0"/>
                          <a:cs typeface="Tahoma" pitchFamily="34" charset="0"/>
                        </a:rPr>
                        <a:t>Charges d’exploitation</a:t>
                      </a:r>
                      <a:endParaRPr lang="fr-FR" sz="1400" dirty="0">
                        <a:latin typeface="Tahoma" pitchFamily="34" charset="0"/>
                        <a:ea typeface="Tahoma" pitchFamily="34" charset="0"/>
                        <a:cs typeface="Tahoma"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400" dirty="0" smtClean="0">
                          <a:latin typeface="Tahoma" pitchFamily="34" charset="0"/>
                          <a:ea typeface="Tahoma" pitchFamily="34" charset="0"/>
                          <a:cs typeface="Tahoma" pitchFamily="34" charset="0"/>
                        </a:rPr>
                        <a:t>(1.780.000)</a:t>
                      </a:r>
                    </a:p>
                  </a:txBody>
                  <a:tcPr>
                    <a:lnB w="12700" cap="flat" cmpd="sng" algn="ctr">
                      <a:solidFill>
                        <a:schemeClr val="tx1"/>
                      </a:solidFill>
                      <a:prstDash val="solid"/>
                      <a:round/>
                      <a:headEnd type="none" w="med" len="med"/>
                      <a:tailEnd type="none" w="med" len="med"/>
                    </a:lnB>
                  </a:tcPr>
                </a:tc>
                <a:tc>
                  <a:txBody>
                    <a:bodyPr/>
                    <a:lstStyle/>
                    <a:p>
                      <a:pPr algn="r"/>
                      <a:r>
                        <a:rPr lang="fr-FR" sz="1400" dirty="0" smtClean="0">
                          <a:latin typeface="Tahoma" pitchFamily="34" charset="0"/>
                          <a:ea typeface="Tahoma" pitchFamily="34" charset="0"/>
                          <a:cs typeface="Tahoma" pitchFamily="34" charset="0"/>
                        </a:rPr>
                        <a:t>(1.560.000)</a:t>
                      </a: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tc>
                  <a:txBody>
                    <a:bodyPr/>
                    <a:lstStyle/>
                    <a:p>
                      <a:pPr algn="r"/>
                      <a:r>
                        <a:rPr lang="fr-FR" sz="1400" dirty="0" smtClean="0">
                          <a:latin typeface="Tahoma" pitchFamily="34" charset="0"/>
                          <a:ea typeface="Tahoma" pitchFamily="34" charset="0"/>
                          <a:cs typeface="Tahoma" pitchFamily="34" charset="0"/>
                        </a:rPr>
                        <a:t>(3.340.000)</a:t>
                      </a: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tc>
                  <a:txBody>
                    <a:bodyPr/>
                    <a:lstStyle/>
                    <a:p>
                      <a:pPr algn="r"/>
                      <a:r>
                        <a:rPr lang="fr-FR" sz="1400" dirty="0" smtClean="0">
                          <a:latin typeface="Tahoma" pitchFamily="34" charset="0"/>
                          <a:ea typeface="Tahoma" pitchFamily="34" charset="0"/>
                          <a:cs typeface="Tahoma" pitchFamily="34" charset="0"/>
                        </a:rPr>
                        <a:t>(3.340.000)</a:t>
                      </a: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fr-FR" sz="1400" i="1" dirty="0" smtClean="0">
                          <a:latin typeface="Tahoma" pitchFamily="34" charset="0"/>
                          <a:ea typeface="Tahoma" pitchFamily="34" charset="0"/>
                          <a:cs typeface="Tahoma" pitchFamily="34" charset="0"/>
                        </a:rPr>
                        <a:t>Résultat d’exploitation</a:t>
                      </a:r>
                      <a:endParaRPr lang="fr-FR" sz="1400" i="1" dirty="0">
                        <a:latin typeface="Tahoma" pitchFamily="34" charset="0"/>
                        <a:ea typeface="Tahoma" pitchFamily="34" charset="0"/>
                        <a:cs typeface="Tahoma" pitchFamily="34" charset="0"/>
                      </a:endParaRPr>
                    </a:p>
                  </a:txBody>
                  <a:tcPr/>
                </a:tc>
                <a:tc>
                  <a:txBody>
                    <a:bodyPr/>
                    <a:lstStyle/>
                    <a:p>
                      <a:pPr algn="r"/>
                      <a:r>
                        <a:rPr lang="fr-FR" sz="1400" i="1" dirty="0" smtClean="0">
                          <a:latin typeface="Tahoma" pitchFamily="34" charset="0"/>
                          <a:ea typeface="Tahoma" pitchFamily="34" charset="0"/>
                          <a:cs typeface="Tahoma" pitchFamily="34" charset="0"/>
                        </a:rPr>
                        <a:t>320.000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160.000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480.000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480.000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fr-FR" sz="1400" dirty="0" smtClean="0">
                          <a:latin typeface="Tahoma" pitchFamily="34" charset="0"/>
                          <a:ea typeface="Tahoma" pitchFamily="34" charset="0"/>
                          <a:cs typeface="Tahoma" pitchFamily="34" charset="0"/>
                        </a:rPr>
                        <a:t>Produits financiers</a:t>
                      </a:r>
                      <a:endParaRPr lang="fr-FR" sz="1400" dirty="0">
                        <a:latin typeface="Tahoma" pitchFamily="34" charset="0"/>
                        <a:ea typeface="Tahoma" pitchFamily="34" charset="0"/>
                        <a:cs typeface="Tahoma" pitchFamily="34" charset="0"/>
                      </a:endParaRPr>
                    </a:p>
                  </a:txBody>
                  <a:tcPr/>
                </a:tc>
                <a:tc>
                  <a:txBody>
                    <a:bodyPr/>
                    <a:lstStyle/>
                    <a:p>
                      <a:pPr algn="r"/>
                      <a:r>
                        <a:rPr lang="fr-FR" sz="1400" dirty="0" smtClean="0">
                          <a:latin typeface="Tahoma" pitchFamily="34" charset="0"/>
                          <a:ea typeface="Tahoma" pitchFamily="34" charset="0"/>
                          <a:cs typeface="Tahoma" pitchFamily="34" charset="0"/>
                        </a:rPr>
                        <a:t>100.000</a:t>
                      </a: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r>
                        <a:rPr lang="fr-FR" sz="1400" dirty="0" smtClean="0">
                          <a:latin typeface="Tahoma" pitchFamily="34" charset="0"/>
                          <a:ea typeface="Tahoma" pitchFamily="34" charset="0"/>
                          <a:cs typeface="Tahoma" pitchFamily="34" charset="0"/>
                        </a:rPr>
                        <a:t>80.000</a:t>
                      </a: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r>
                        <a:rPr lang="fr-FR" sz="1400" dirty="0" smtClean="0">
                          <a:latin typeface="Tahoma" pitchFamily="34" charset="0"/>
                          <a:ea typeface="Tahoma" pitchFamily="34" charset="0"/>
                          <a:cs typeface="Tahoma" pitchFamily="34" charset="0"/>
                        </a:rPr>
                        <a:t>180.000</a:t>
                      </a: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endParaRPr lang="fr-FR" sz="140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endParaRPr lang="fr-FR" sz="140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r>
                        <a:rPr lang="fr-FR" sz="1400" dirty="0" smtClean="0">
                          <a:latin typeface="Tahoma" pitchFamily="34" charset="0"/>
                          <a:ea typeface="Tahoma" pitchFamily="34" charset="0"/>
                          <a:cs typeface="Tahoma" pitchFamily="34" charset="0"/>
                        </a:rPr>
                        <a:t>180.000</a:t>
                      </a: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fr-FR" sz="1400" dirty="0" smtClean="0">
                          <a:latin typeface="Tahoma" pitchFamily="34" charset="0"/>
                          <a:ea typeface="Tahoma" pitchFamily="34" charset="0"/>
                          <a:cs typeface="Tahoma" pitchFamily="34" charset="0"/>
                        </a:rPr>
                        <a:t>Charges financières</a:t>
                      </a:r>
                      <a:endParaRPr lang="fr-FR" sz="1400" dirty="0">
                        <a:latin typeface="Tahoma" pitchFamily="34" charset="0"/>
                        <a:ea typeface="Tahoma" pitchFamily="34" charset="0"/>
                        <a:cs typeface="Tahoma" pitchFamily="34" charset="0"/>
                      </a:endParaRPr>
                    </a:p>
                  </a:txBody>
                  <a:tcPr/>
                </a:tc>
                <a:tc>
                  <a:txBody>
                    <a:bodyPr/>
                    <a:lstStyle/>
                    <a:p>
                      <a:pPr algn="r"/>
                      <a:r>
                        <a:rPr lang="fr-FR" sz="1400" dirty="0" smtClean="0">
                          <a:latin typeface="Tahoma" pitchFamily="34" charset="0"/>
                          <a:ea typeface="Tahoma" pitchFamily="34" charset="0"/>
                          <a:cs typeface="Tahoma" pitchFamily="34" charset="0"/>
                        </a:rPr>
                        <a:t>(140.000)</a:t>
                      </a: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tc>
                  <a:txBody>
                    <a:bodyPr/>
                    <a:lstStyle/>
                    <a:p>
                      <a:pPr algn="r"/>
                      <a:r>
                        <a:rPr lang="fr-FR" sz="1400" dirty="0" smtClean="0">
                          <a:latin typeface="Tahoma" pitchFamily="34" charset="0"/>
                          <a:ea typeface="Tahoma" pitchFamily="34" charset="0"/>
                          <a:cs typeface="Tahoma" pitchFamily="34" charset="0"/>
                        </a:rPr>
                        <a:t>(60.000)</a:t>
                      </a: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tc>
                  <a:txBody>
                    <a:bodyPr/>
                    <a:lstStyle/>
                    <a:p>
                      <a:pPr algn="r"/>
                      <a:r>
                        <a:rPr lang="fr-FR" sz="1400" dirty="0" smtClean="0">
                          <a:latin typeface="Tahoma" pitchFamily="34" charset="0"/>
                          <a:ea typeface="Tahoma" pitchFamily="34" charset="0"/>
                          <a:cs typeface="Tahoma" pitchFamily="34" charset="0"/>
                        </a:rPr>
                        <a:t>(200.000)</a:t>
                      </a: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tc>
                  <a:txBody>
                    <a:bodyPr/>
                    <a:lstStyle/>
                    <a:p>
                      <a:pPr algn="r"/>
                      <a:r>
                        <a:rPr lang="fr-FR" sz="1400" dirty="0" smtClean="0">
                          <a:latin typeface="Tahoma" pitchFamily="34" charset="0"/>
                          <a:ea typeface="Tahoma" pitchFamily="34" charset="0"/>
                          <a:cs typeface="Tahoma" pitchFamily="34" charset="0"/>
                        </a:rPr>
                        <a:t>(200.000)</a:t>
                      </a:r>
                      <a:endParaRPr lang="fr-FR" sz="1400" dirty="0">
                        <a:latin typeface="Tahoma" pitchFamily="34" charset="0"/>
                        <a:ea typeface="Tahoma" pitchFamily="34" charset="0"/>
                        <a:cs typeface="Tahoma"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fr-FR" sz="1400" i="1" dirty="0" smtClean="0">
                          <a:latin typeface="Tahoma" pitchFamily="34" charset="0"/>
                          <a:ea typeface="Tahoma" pitchFamily="34" charset="0"/>
                          <a:cs typeface="Tahoma" pitchFamily="34" charset="0"/>
                        </a:rPr>
                        <a:t>Résultat financier</a:t>
                      </a:r>
                      <a:endParaRPr lang="fr-FR" sz="1400" i="1" dirty="0">
                        <a:latin typeface="Tahoma" pitchFamily="34" charset="0"/>
                        <a:ea typeface="Tahoma" pitchFamily="34" charset="0"/>
                        <a:cs typeface="Tahoma" pitchFamily="34" charset="0"/>
                      </a:endParaRPr>
                    </a:p>
                  </a:txBody>
                  <a:tcPr/>
                </a:tc>
                <a:tc>
                  <a:txBody>
                    <a:bodyPr/>
                    <a:lstStyle/>
                    <a:p>
                      <a:pPr algn="r"/>
                      <a:r>
                        <a:rPr lang="fr-FR" sz="1400" i="1" dirty="0" smtClean="0">
                          <a:latin typeface="Tahoma" pitchFamily="34" charset="0"/>
                          <a:ea typeface="Tahoma" pitchFamily="34" charset="0"/>
                          <a:cs typeface="Tahoma" pitchFamily="34" charset="0"/>
                        </a:rPr>
                        <a:t>(40.000)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20.000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(20.000)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(20.000)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fr-FR" sz="1400" i="1" dirty="0" smtClean="0">
                          <a:latin typeface="Tahoma" pitchFamily="34" charset="0"/>
                          <a:ea typeface="Tahoma" pitchFamily="34" charset="0"/>
                          <a:cs typeface="Tahoma" pitchFamily="34" charset="0"/>
                        </a:rPr>
                        <a:t>Résultat des activités ordinaires</a:t>
                      </a:r>
                      <a:endParaRPr lang="fr-FR" sz="1400" i="1" dirty="0">
                        <a:latin typeface="Tahoma" pitchFamily="34" charset="0"/>
                        <a:ea typeface="Tahoma" pitchFamily="34" charset="0"/>
                        <a:cs typeface="Tahoma" pitchFamily="34" charset="0"/>
                      </a:endParaRPr>
                    </a:p>
                  </a:txBody>
                  <a:tcPr/>
                </a:tc>
                <a:tc>
                  <a:txBody>
                    <a:bodyPr/>
                    <a:lstStyle/>
                    <a:p>
                      <a:pPr algn="r"/>
                      <a:r>
                        <a:rPr lang="fr-FR" sz="1400" i="1" dirty="0" smtClean="0">
                          <a:latin typeface="Tahoma" pitchFamily="34" charset="0"/>
                          <a:ea typeface="Tahoma" pitchFamily="34" charset="0"/>
                          <a:cs typeface="Tahoma" pitchFamily="34" charset="0"/>
                        </a:rPr>
                        <a:t>280.000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180.000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460.000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460.000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fr-FR" sz="1400" dirty="0" smtClean="0">
                          <a:latin typeface="Tahoma" pitchFamily="34" charset="0"/>
                          <a:ea typeface="Tahoma" pitchFamily="34" charset="0"/>
                          <a:cs typeface="Tahoma" pitchFamily="34" charset="0"/>
                        </a:rPr>
                        <a:t>Impôts sur les sociétés</a:t>
                      </a:r>
                      <a:endParaRPr lang="fr-FR" sz="1400" dirty="0">
                        <a:latin typeface="Tahoma" pitchFamily="34" charset="0"/>
                        <a:ea typeface="Tahoma" pitchFamily="34" charset="0"/>
                        <a:cs typeface="Tahoma" pitchFamily="34" charset="0"/>
                      </a:endParaRPr>
                    </a:p>
                  </a:txBody>
                  <a:tcPr/>
                </a:tc>
                <a:tc>
                  <a:txBody>
                    <a:bodyPr/>
                    <a:lstStyle/>
                    <a:p>
                      <a:pPr algn="r"/>
                      <a:r>
                        <a:rPr lang="fr-FR" sz="1400" dirty="0" smtClean="0">
                          <a:latin typeface="Tahoma" pitchFamily="34" charset="0"/>
                          <a:ea typeface="Tahoma" pitchFamily="34" charset="0"/>
                          <a:cs typeface="Tahoma" pitchFamily="34" charset="0"/>
                        </a:rPr>
                        <a:t>(120.000)</a:t>
                      </a: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dirty="0" smtClean="0">
                          <a:latin typeface="Tahoma" pitchFamily="34" charset="0"/>
                          <a:ea typeface="Tahoma" pitchFamily="34" charset="0"/>
                          <a:cs typeface="Tahoma" pitchFamily="34" charset="0"/>
                        </a:rPr>
                        <a:t>(80.000)</a:t>
                      </a: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dirty="0" smtClean="0">
                          <a:latin typeface="Tahoma" pitchFamily="34" charset="0"/>
                          <a:ea typeface="Tahoma" pitchFamily="34" charset="0"/>
                          <a:cs typeface="Tahoma" pitchFamily="34" charset="0"/>
                        </a:rPr>
                        <a:t>(200.000)</a:t>
                      </a: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dirty="0" smtClean="0">
                          <a:latin typeface="Tahoma" pitchFamily="34" charset="0"/>
                          <a:ea typeface="Tahoma" pitchFamily="34" charset="0"/>
                          <a:cs typeface="Tahoma" pitchFamily="34" charset="0"/>
                        </a:rPr>
                        <a:t>(200.000)</a:t>
                      </a: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fr-FR" sz="1400" i="1" dirty="0" smtClean="0">
                          <a:latin typeface="Tahoma" pitchFamily="34" charset="0"/>
                          <a:ea typeface="Tahoma" pitchFamily="34" charset="0"/>
                          <a:cs typeface="Tahoma" pitchFamily="34" charset="0"/>
                        </a:rPr>
                        <a:t>Résultat net intégré DONT :</a:t>
                      </a:r>
                      <a:endParaRPr lang="fr-FR" sz="1400" i="1" dirty="0">
                        <a:latin typeface="Tahoma" pitchFamily="34" charset="0"/>
                        <a:ea typeface="Tahoma" pitchFamily="34" charset="0"/>
                        <a:cs typeface="Tahoma" pitchFamily="34" charset="0"/>
                      </a:endParaRPr>
                    </a:p>
                  </a:txBody>
                  <a:tcPr/>
                </a:tc>
                <a:tc>
                  <a:txBody>
                    <a:bodyPr/>
                    <a:lstStyle/>
                    <a:p>
                      <a:pPr algn="r"/>
                      <a:r>
                        <a:rPr lang="fr-FR" sz="1400" i="1" dirty="0" smtClean="0">
                          <a:latin typeface="Tahoma" pitchFamily="34" charset="0"/>
                          <a:ea typeface="Tahoma" pitchFamily="34" charset="0"/>
                          <a:cs typeface="Tahoma" pitchFamily="34" charset="0"/>
                        </a:rPr>
                        <a:t>160.000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solidFill>
                            <a:srgbClr val="FF0000"/>
                          </a:solidFill>
                          <a:latin typeface="Tahoma" pitchFamily="34" charset="0"/>
                          <a:ea typeface="Tahoma" pitchFamily="34" charset="0"/>
                          <a:cs typeface="Tahoma" pitchFamily="34" charset="0"/>
                        </a:rPr>
                        <a:t>100.000*</a:t>
                      </a:r>
                      <a:endParaRPr lang="fr-FR" sz="1400" i="1" dirty="0">
                        <a:solidFill>
                          <a:srgbClr val="FF0000"/>
                        </a:solidFill>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260.000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400" i="1" dirty="0" smtClean="0">
                          <a:latin typeface="Tahoma" pitchFamily="34" charset="0"/>
                          <a:ea typeface="Tahoma" pitchFamily="34" charset="0"/>
                          <a:cs typeface="Tahoma" pitchFamily="34" charset="0"/>
                        </a:rPr>
                        <a:t>260.000</a:t>
                      </a:r>
                      <a:endParaRPr lang="fr-FR" sz="1400" i="1"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fr-FR" sz="1400" i="1" dirty="0" smtClean="0">
                          <a:latin typeface="Tahoma" pitchFamily="34" charset="0"/>
                          <a:ea typeface="Tahoma" pitchFamily="34" charset="0"/>
                          <a:cs typeface="Tahoma" pitchFamily="34" charset="0"/>
                        </a:rPr>
                        <a:t>Résultat net du groupe</a:t>
                      </a:r>
                      <a:endParaRPr lang="fr-FR" sz="1400" i="1" dirty="0">
                        <a:latin typeface="Tahoma" pitchFamily="34" charset="0"/>
                        <a:ea typeface="Tahoma" pitchFamily="34" charset="0"/>
                        <a:cs typeface="Tahoma" pitchFamily="34" charset="0"/>
                      </a:endParaRPr>
                    </a:p>
                  </a:txBody>
                  <a:tcPr/>
                </a:tc>
                <a:tc>
                  <a:txBody>
                    <a:bodyPr/>
                    <a:lstStyle/>
                    <a:p>
                      <a:pPr algn="r"/>
                      <a:endParaRPr lang="fr-FR" sz="140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endParaRPr lang="fr-FR" sz="140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endParaRPr lang="fr-FR" sz="140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tc>
                  <a:txBody>
                    <a:bodyPr/>
                    <a:lstStyle/>
                    <a:p>
                      <a:pPr algn="r"/>
                      <a:r>
                        <a:rPr lang="fr-FR" sz="1400" dirty="0" smtClean="0">
                          <a:latin typeface="Tahoma" pitchFamily="34" charset="0"/>
                          <a:ea typeface="Tahoma" pitchFamily="34" charset="0"/>
                          <a:cs typeface="Tahoma" pitchFamily="34" charset="0"/>
                        </a:rPr>
                        <a:t>235.000</a:t>
                      </a:r>
                      <a:endParaRPr lang="fr-FR" sz="1400" dirty="0">
                        <a:latin typeface="Tahoma" pitchFamily="34" charset="0"/>
                        <a:ea typeface="Tahoma" pitchFamily="34" charset="0"/>
                        <a:cs typeface="Tahoma"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0"/>
                  </a:ext>
                </a:extLst>
              </a:tr>
              <a:tr h="370840">
                <a:tc>
                  <a:txBody>
                    <a:bodyPr/>
                    <a:lstStyle/>
                    <a:p>
                      <a:pPr algn="ctr"/>
                      <a:r>
                        <a:rPr lang="fr-FR" sz="1400" i="1" dirty="0" smtClean="0">
                          <a:solidFill>
                            <a:srgbClr val="FF0000"/>
                          </a:solidFill>
                          <a:latin typeface="Tahoma" pitchFamily="34" charset="0"/>
                          <a:ea typeface="Tahoma" pitchFamily="34" charset="0"/>
                          <a:cs typeface="Tahoma" pitchFamily="34" charset="0"/>
                        </a:rPr>
                        <a:t>Intérêts minoritaires* (100.000x25%)</a:t>
                      </a:r>
                      <a:endParaRPr lang="fr-FR" sz="1400" i="1" dirty="0">
                        <a:solidFill>
                          <a:srgbClr val="FF0000"/>
                        </a:solidFill>
                        <a:latin typeface="Tahoma" pitchFamily="34" charset="0"/>
                        <a:ea typeface="Tahoma" pitchFamily="34" charset="0"/>
                        <a:cs typeface="Tahoma" pitchFamily="34" charset="0"/>
                      </a:endParaRPr>
                    </a:p>
                  </a:txBody>
                  <a:tcPr/>
                </a:tc>
                <a:tc>
                  <a:txBody>
                    <a:bodyPr/>
                    <a:lstStyle/>
                    <a:p>
                      <a:pPr algn="r"/>
                      <a:endParaRPr lang="fr-FR" sz="1400">
                        <a:latin typeface="Tahoma" pitchFamily="34" charset="0"/>
                        <a:ea typeface="Tahoma" pitchFamily="34" charset="0"/>
                        <a:cs typeface="Tahoma" pitchFamily="34" charset="0"/>
                      </a:endParaRPr>
                    </a:p>
                  </a:txBody>
                  <a:tcPr/>
                </a:tc>
                <a:tc>
                  <a:txBody>
                    <a:bodyPr/>
                    <a:lstStyle/>
                    <a:p>
                      <a:pPr algn="r"/>
                      <a:endParaRPr lang="fr-FR" sz="1400">
                        <a:latin typeface="Tahoma" pitchFamily="34" charset="0"/>
                        <a:ea typeface="Tahoma" pitchFamily="34" charset="0"/>
                        <a:cs typeface="Tahoma" pitchFamily="34" charset="0"/>
                      </a:endParaRPr>
                    </a:p>
                  </a:txBody>
                  <a:tcPr/>
                </a:tc>
                <a:tc>
                  <a:txBody>
                    <a:bodyPr/>
                    <a:lstStyle/>
                    <a:p>
                      <a:pPr algn="r"/>
                      <a:endParaRPr lang="fr-FR" sz="1400">
                        <a:latin typeface="Tahoma" pitchFamily="34" charset="0"/>
                        <a:ea typeface="Tahoma" pitchFamily="34" charset="0"/>
                        <a:cs typeface="Tahoma" pitchFamily="34" charset="0"/>
                      </a:endParaRPr>
                    </a:p>
                  </a:txBody>
                  <a:tcPr/>
                </a:tc>
                <a:tc>
                  <a:txBody>
                    <a:bodyPr/>
                    <a:lstStyle/>
                    <a:p>
                      <a:pPr algn="r"/>
                      <a:endParaRPr lang="fr-FR" sz="1400" dirty="0">
                        <a:latin typeface="Tahoma" pitchFamily="34" charset="0"/>
                        <a:ea typeface="Tahoma" pitchFamily="34" charset="0"/>
                        <a:cs typeface="Tahoma" pitchFamily="34" charset="0"/>
                      </a:endParaRPr>
                    </a:p>
                  </a:txBody>
                  <a:tcPr/>
                </a:tc>
                <a:tc>
                  <a:txBody>
                    <a:bodyPr/>
                    <a:lstStyle/>
                    <a:p>
                      <a:pPr algn="r"/>
                      <a:endParaRPr lang="fr-FR" sz="1400" dirty="0">
                        <a:latin typeface="Tahoma" pitchFamily="34" charset="0"/>
                        <a:ea typeface="Tahoma" pitchFamily="34" charset="0"/>
                        <a:cs typeface="Tahoma" pitchFamily="34" charset="0"/>
                      </a:endParaRPr>
                    </a:p>
                  </a:txBody>
                  <a:tcPr/>
                </a:tc>
                <a:tc>
                  <a:txBody>
                    <a:bodyPr/>
                    <a:lstStyle/>
                    <a:p>
                      <a:pPr algn="r"/>
                      <a:r>
                        <a:rPr lang="fr-FR" sz="1400" dirty="0" smtClean="0">
                          <a:solidFill>
                            <a:srgbClr val="FF0000"/>
                          </a:solidFill>
                          <a:latin typeface="Tahoma" pitchFamily="34" charset="0"/>
                          <a:ea typeface="Tahoma" pitchFamily="34" charset="0"/>
                          <a:cs typeface="Tahoma" pitchFamily="34" charset="0"/>
                        </a:rPr>
                        <a:t>25.000</a:t>
                      </a:r>
                      <a:endParaRPr lang="fr-FR" sz="1400" dirty="0">
                        <a:solidFill>
                          <a:srgbClr val="FF0000"/>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928802"/>
            <a:ext cx="8305800" cy="2286016"/>
          </a:xfrm>
        </p:spPr>
        <p:txBody>
          <a:bodyPr>
            <a:normAutofit fontScale="90000"/>
          </a:bodyPr>
          <a:lstStyle/>
          <a:p>
            <a:r>
              <a:rPr lang="fr-FR" sz="3200" b="1" dirty="0" smtClean="0"/>
              <a:t>IAS 28 </a:t>
            </a:r>
            <a:r>
              <a:rPr lang="fr-FR" sz="3200" dirty="0" smtClean="0"/>
              <a:t>:	</a:t>
            </a:r>
            <a:r>
              <a:rPr lang="fr-FR" sz="3200" b="1" dirty="0" smtClean="0"/>
              <a:t>Participations dans des entreprises 			associées et des coentreprises</a:t>
            </a:r>
            <a:br>
              <a:rPr lang="fr-FR" sz="3200" b="1" dirty="0" smtClean="0"/>
            </a:br>
            <a:r>
              <a:rPr lang="fr-FR" sz="3200" b="1" dirty="0" smtClean="0"/>
              <a:t>IAS 31 : 	Participations dans des coentreprises</a:t>
            </a:r>
            <a:br>
              <a:rPr lang="fr-FR" sz="3200" b="1" dirty="0" smtClean="0"/>
            </a:br>
            <a:r>
              <a:rPr lang="fr-FR" sz="3200" b="1" dirty="0" smtClean="0"/>
              <a:t>IFRS 11 : 	Partenariats</a:t>
            </a:r>
            <a:endParaRPr lang="fr-FR" sz="3200" dirty="0"/>
          </a:p>
        </p:txBody>
      </p:sp>
      <p:sp>
        <p:nvSpPr>
          <p:cNvPr id="3" name="Slide Number Placeholder 2"/>
          <p:cNvSpPr>
            <a:spLocks noGrp="1"/>
          </p:cNvSpPr>
          <p:nvPr>
            <p:ph type="sldNum" sz="quarter" idx="12"/>
          </p:nvPr>
        </p:nvSpPr>
        <p:spPr/>
        <p:txBody>
          <a:bodyPr/>
          <a:lstStyle/>
          <a:p>
            <a:fld id="{D456E9C5-C6E7-44FC-9136-58F79C52D96B}"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229600" cy="796086"/>
          </a:xfrm>
        </p:spPr>
        <p:txBody>
          <a:bodyPr>
            <a:normAutofit/>
          </a:bodyPr>
          <a:lstStyle/>
          <a:p>
            <a:pPr algn="ctr"/>
            <a:r>
              <a:rPr lang="fr-FR" dirty="0" smtClean="0"/>
              <a:t>EVOLUTION</a:t>
            </a:r>
            <a:endParaRPr lang="fr-FR" dirty="0"/>
          </a:p>
        </p:txBody>
      </p:sp>
      <p:sp>
        <p:nvSpPr>
          <p:cNvPr id="3" name="Espace réservé du contenu 2"/>
          <p:cNvSpPr>
            <a:spLocks noGrp="1"/>
          </p:cNvSpPr>
          <p:nvPr>
            <p:ph idx="1"/>
          </p:nvPr>
        </p:nvSpPr>
        <p:spPr>
          <a:xfrm>
            <a:off x="214282" y="1357298"/>
            <a:ext cx="8750206" cy="4643470"/>
          </a:xfrm>
        </p:spPr>
        <p:txBody>
          <a:bodyPr>
            <a:normAutofit fontScale="70000" lnSpcReduction="20000"/>
          </a:bodyPr>
          <a:lstStyle/>
          <a:p>
            <a:r>
              <a:rPr lang="fr-FR" dirty="0" smtClean="0">
                <a:latin typeface="Tahoma" pitchFamily="34" charset="0"/>
                <a:ea typeface="Tahoma" pitchFamily="34" charset="0"/>
                <a:cs typeface="Tahoma" pitchFamily="34" charset="0"/>
              </a:rPr>
              <a:t>La norme IFRS 11 annule et remplace la norme IAS 31 depuis le mois de mai 2011. Elle est applicable à partir du 01</a:t>
            </a:r>
            <a:r>
              <a:rPr lang="fr-FR" baseline="30000" dirty="0" smtClean="0">
                <a:latin typeface="Tahoma" pitchFamily="34" charset="0"/>
                <a:ea typeface="Tahoma" pitchFamily="34" charset="0"/>
                <a:cs typeface="Tahoma" pitchFamily="34" charset="0"/>
              </a:rPr>
              <a:t>er</a:t>
            </a:r>
            <a:r>
              <a:rPr lang="fr-FR" dirty="0" smtClean="0">
                <a:latin typeface="Tahoma" pitchFamily="34" charset="0"/>
                <a:ea typeface="Tahoma" pitchFamily="34" charset="0"/>
                <a:cs typeface="Tahoma" pitchFamily="34" charset="0"/>
              </a:rPr>
              <a:t> janvier 2013.</a:t>
            </a:r>
          </a:p>
          <a:p>
            <a:r>
              <a:rPr lang="fr-FR" dirty="0" smtClean="0">
                <a:latin typeface="Tahoma" pitchFamily="34" charset="0"/>
                <a:ea typeface="Tahoma" pitchFamily="34" charset="0"/>
                <a:cs typeface="Tahoma" pitchFamily="34" charset="0"/>
              </a:rPr>
              <a:t>Depuis, </a:t>
            </a:r>
            <a:r>
              <a:rPr lang="fr-FR" dirty="0" smtClean="0">
                <a:solidFill>
                  <a:srgbClr val="FF0000"/>
                </a:solidFill>
                <a:latin typeface="Tahoma" pitchFamily="34" charset="0"/>
                <a:ea typeface="Tahoma" pitchFamily="34" charset="0"/>
                <a:cs typeface="Tahoma" pitchFamily="34" charset="0"/>
              </a:rPr>
              <a:t>la méthode de l’INTEGRATION PROPORTIONNELLE a été supprimée et remplacée par l’INTEGRATION PARTIELLE ou CONSOLIDATION PARTIELLE</a:t>
            </a:r>
          </a:p>
          <a:p>
            <a:r>
              <a:rPr lang="fr-FR" dirty="0" smtClean="0">
                <a:latin typeface="Tahoma" pitchFamily="34" charset="0"/>
                <a:ea typeface="Tahoma" pitchFamily="34" charset="0"/>
                <a:cs typeface="Tahoma" pitchFamily="34" charset="0"/>
              </a:rPr>
              <a:t>La norme IAS 28 a été amendée dans ce sens. Il y est introduite « les coentreprises ».</a:t>
            </a:r>
          </a:p>
          <a:p>
            <a:r>
              <a:rPr lang="fr-FR" dirty="0" smtClean="0">
                <a:latin typeface="Tahoma" pitchFamily="34" charset="0"/>
                <a:ea typeface="Tahoma" pitchFamily="34" charset="0"/>
                <a:cs typeface="Tahoma" pitchFamily="34" charset="0"/>
              </a:rPr>
              <a:t>La grande nouveauté introduite par la norme IFRS 11 consiste en la distinction entre «</a:t>
            </a:r>
            <a:r>
              <a:rPr lang="fr-FR" b="1" dirty="0" smtClean="0">
                <a:solidFill>
                  <a:srgbClr val="0070C0"/>
                </a:solidFill>
                <a:latin typeface="Tahoma" pitchFamily="34" charset="0"/>
                <a:ea typeface="Tahoma" pitchFamily="34" charset="0"/>
                <a:cs typeface="Tahoma" pitchFamily="34" charset="0"/>
              </a:rPr>
              <a:t> activités conjointes</a:t>
            </a:r>
            <a:r>
              <a:rPr lang="fr-FR" dirty="0" smtClean="0">
                <a:latin typeface="Tahoma" pitchFamily="34" charset="0"/>
                <a:ea typeface="Tahoma" pitchFamily="34" charset="0"/>
                <a:cs typeface="Tahoma" pitchFamily="34" charset="0"/>
              </a:rPr>
              <a:t> » et les « </a:t>
            </a:r>
            <a:r>
              <a:rPr lang="fr-FR" b="1" dirty="0" smtClean="0">
                <a:solidFill>
                  <a:srgbClr val="0070C0"/>
                </a:solidFill>
                <a:latin typeface="Tahoma" pitchFamily="34" charset="0"/>
                <a:ea typeface="Tahoma" pitchFamily="34" charset="0"/>
                <a:cs typeface="Tahoma" pitchFamily="34" charset="0"/>
              </a:rPr>
              <a:t>coentreprises </a:t>
            </a:r>
            <a:r>
              <a:rPr lang="fr-FR" dirty="0" smtClean="0">
                <a:latin typeface="Tahoma" pitchFamily="34" charset="0"/>
                <a:ea typeface="Tahoma" pitchFamily="34" charset="0"/>
                <a:cs typeface="Tahoma" pitchFamily="34" charset="0"/>
              </a:rPr>
              <a:t>». Avec la norme IAS 31, on y distinguait trois types de contrôles conjoints : les activités contrôlées conjointement, les actifs contrôlés conjointement et les entités contrôlés conjointement.</a:t>
            </a:r>
          </a:p>
          <a:p>
            <a:r>
              <a:rPr lang="fr-FR" dirty="0" smtClean="0">
                <a:latin typeface="Tahoma" pitchFamily="34" charset="0"/>
                <a:ea typeface="Tahoma" pitchFamily="34" charset="0"/>
                <a:cs typeface="Tahoma" pitchFamily="34" charset="0"/>
              </a:rPr>
              <a:t>Le traitement comptable diffère selon que le partenariat est une « activité conjointe » ou « coentreprise ». Il n’y a plus d’option.</a:t>
            </a:r>
          </a:p>
          <a:p>
            <a:r>
              <a:rPr lang="fr-FR" b="1" dirty="0">
                <a:latin typeface="Tahoma" pitchFamily="34" charset="0"/>
                <a:ea typeface="Tahoma" pitchFamily="34" charset="0"/>
                <a:cs typeface="Tahoma" pitchFamily="34" charset="0"/>
              </a:rPr>
              <a:t>Le 12 décembre 2017, l'IASB a publié les Améliorations annuelles aux IFRS cycle 2015-2017 : Une entité </a:t>
            </a:r>
            <a:r>
              <a:rPr lang="fr-FR" b="1" u="sng" dirty="0">
                <a:solidFill>
                  <a:srgbClr val="FF0000"/>
                </a:solidFill>
                <a:latin typeface="Tahoma" pitchFamily="34" charset="0"/>
                <a:ea typeface="Tahoma" pitchFamily="34" charset="0"/>
                <a:cs typeface="Tahoma" pitchFamily="34" charset="0"/>
              </a:rPr>
              <a:t>ne réévalue pas </a:t>
            </a:r>
            <a:r>
              <a:rPr lang="fr-FR" b="1" dirty="0">
                <a:latin typeface="Tahoma" pitchFamily="34" charset="0"/>
                <a:ea typeface="Tahoma" pitchFamily="34" charset="0"/>
                <a:cs typeface="Tahoma" pitchFamily="34" charset="0"/>
              </a:rPr>
              <a:t>les intérêts détenus antérieurement dans une entreprise commune lorsqu'elle obtient le </a:t>
            </a:r>
            <a:r>
              <a:rPr lang="fr-FR" b="1" u="sng" dirty="0">
                <a:solidFill>
                  <a:srgbClr val="FF0000"/>
                </a:solidFill>
                <a:latin typeface="Tahoma" pitchFamily="34" charset="0"/>
                <a:ea typeface="Tahoma" pitchFamily="34" charset="0"/>
                <a:cs typeface="Tahoma" pitchFamily="34" charset="0"/>
              </a:rPr>
              <a:t>contrôle conjoint </a:t>
            </a:r>
            <a:r>
              <a:rPr lang="fr-FR" b="1" dirty="0">
                <a:latin typeface="Tahoma" pitchFamily="34" charset="0"/>
                <a:ea typeface="Tahoma" pitchFamily="34" charset="0"/>
                <a:cs typeface="Tahoma" pitchFamily="34" charset="0"/>
              </a:rPr>
              <a:t>de l'entreprise commune dont l'activité constitue une entreprise (ajout du § </a:t>
            </a:r>
            <a:r>
              <a:rPr lang="fr-FR" b="1" dirty="0" smtClean="0">
                <a:latin typeface="Tahoma" pitchFamily="34" charset="0"/>
                <a:ea typeface="Tahoma" pitchFamily="34" charset="0"/>
                <a:cs typeface="Tahoma" pitchFamily="34" charset="0"/>
              </a:rPr>
              <a:t>B33CA dans IFRS 11)</a:t>
            </a:r>
          </a:p>
          <a:p>
            <a:r>
              <a:rPr lang="fr-FR" b="1" dirty="0" smtClean="0">
                <a:solidFill>
                  <a:srgbClr val="00B050"/>
                </a:solidFill>
                <a:latin typeface="Tahoma" pitchFamily="34" charset="0"/>
                <a:ea typeface="Tahoma" pitchFamily="34" charset="0"/>
                <a:cs typeface="Tahoma" pitchFamily="34" charset="0"/>
              </a:rPr>
              <a:t>Voir IFRS 3 pour leur traitement comptable</a:t>
            </a:r>
            <a:endParaRPr lang="fr-FR" b="1" dirty="0">
              <a:solidFill>
                <a:srgbClr val="00B050"/>
              </a:solidFill>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D456E9C5-C6E7-44FC-9136-58F79C52D96B}"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28876"/>
            <a:ext cx="8305800" cy="1143000"/>
          </a:xfrm>
        </p:spPr>
        <p:txBody>
          <a:bodyPr>
            <a:normAutofit/>
          </a:bodyPr>
          <a:lstStyle/>
          <a:p>
            <a:pPr algn="ctr"/>
            <a:r>
              <a:rPr lang="fr-FR" dirty="0" smtClean="0"/>
              <a:t>IFRS 10 Etats financiers consolidés </a:t>
            </a:r>
            <a:endParaRPr lang="fr-FR" dirty="0"/>
          </a:p>
        </p:txBody>
      </p:sp>
      <p:sp>
        <p:nvSpPr>
          <p:cNvPr id="3" name="Slide Number Placeholder 2"/>
          <p:cNvSpPr>
            <a:spLocks noGrp="1"/>
          </p:cNvSpPr>
          <p:nvPr>
            <p:ph type="sldNum" sz="quarter" idx="12"/>
          </p:nvPr>
        </p:nvSpPr>
        <p:spPr/>
        <p:txBody>
          <a:bodyPr/>
          <a:lstStyle/>
          <a:p>
            <a:fld id="{D456E9C5-C6E7-44FC-9136-58F79C52D96B}" type="slidenum">
              <a:rPr lang="fr-FR" smtClean="0"/>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166"/>
            <a:ext cx="8229600" cy="724648"/>
          </a:xfrm>
        </p:spPr>
        <p:txBody>
          <a:bodyPr>
            <a:normAutofit/>
          </a:bodyPr>
          <a:lstStyle/>
          <a:p>
            <a:pPr algn="ctr"/>
            <a:r>
              <a:rPr lang="fr-FR" dirty="0" smtClean="0"/>
              <a:t>PRINCIPALES DEFINITIONS</a:t>
            </a:r>
            <a:endParaRPr lang="fr-FR" dirty="0"/>
          </a:p>
        </p:txBody>
      </p:sp>
      <p:sp>
        <p:nvSpPr>
          <p:cNvPr id="3" name="Espace réservé du contenu 2"/>
          <p:cNvSpPr>
            <a:spLocks noGrp="1"/>
          </p:cNvSpPr>
          <p:nvPr>
            <p:ph idx="1"/>
          </p:nvPr>
        </p:nvSpPr>
        <p:spPr>
          <a:xfrm>
            <a:off x="214282" y="1142983"/>
            <a:ext cx="8643998" cy="5310353"/>
          </a:xfrm>
        </p:spPr>
        <p:txBody>
          <a:bodyPr>
            <a:normAutofit fontScale="85000" lnSpcReduction="20000"/>
          </a:bodyPr>
          <a:lstStyle/>
          <a:p>
            <a:r>
              <a:rPr lang="fr-FR" sz="2000" b="1" u="sng" dirty="0" smtClean="0"/>
              <a:t>CONTRÔLE CONJOINT (IAS 28 et IFRS 11)</a:t>
            </a:r>
          </a:p>
          <a:p>
            <a:pPr>
              <a:buNone/>
            </a:pPr>
            <a:r>
              <a:rPr lang="fr-FR" sz="2000" dirty="0" smtClean="0"/>
              <a:t>	Partage contractuellement convenu du contrôle exercé sur une opération, qui n’existe que dans le cas où les </a:t>
            </a:r>
            <a:r>
              <a:rPr lang="fr-FR" sz="2000" b="1" dirty="0" smtClean="0">
                <a:solidFill>
                  <a:srgbClr val="0070C0"/>
                </a:solidFill>
              </a:rPr>
              <a:t>décisions concernant les activités pertinentes </a:t>
            </a:r>
            <a:r>
              <a:rPr lang="fr-FR" sz="2000" dirty="0" smtClean="0"/>
              <a:t>requièrent le </a:t>
            </a:r>
            <a:r>
              <a:rPr lang="fr-FR" sz="2000" b="1" dirty="0" smtClean="0">
                <a:solidFill>
                  <a:srgbClr val="0070C0"/>
                </a:solidFill>
              </a:rPr>
              <a:t>consentement unanime des parties</a:t>
            </a:r>
            <a:r>
              <a:rPr lang="fr-FR" sz="2000" dirty="0" smtClean="0"/>
              <a:t> partageant le contrôle. </a:t>
            </a:r>
          </a:p>
          <a:p>
            <a:pPr>
              <a:buNone/>
            </a:pPr>
            <a:r>
              <a:rPr lang="fr-FR" sz="2000" dirty="0" smtClean="0"/>
              <a:t>	</a:t>
            </a:r>
            <a:r>
              <a:rPr lang="fr-FR" sz="1900" dirty="0" smtClean="0"/>
              <a:t>Exemple : deux parties mettent en place une opération dans laquelle chacune détient 50 % des droits de vote; l’accord contractuel stipule que les décisions concernant les activités pertinentes sont prises à au moins 51 % des droits de vote. Dans ce cas, les parties ont implicitement convenu qu’elles exercent un contrôle conjoint sur l’opération, car les décisions concernant les activités pertinentes ne peuvent être prises sans le consentement des deux parties.</a:t>
            </a:r>
          </a:p>
          <a:p>
            <a:pPr>
              <a:buNone/>
            </a:pPr>
            <a:r>
              <a:rPr lang="fr-FR" sz="2000" dirty="0" smtClean="0"/>
              <a:t>	une entité J est détenue par deux entités A (</a:t>
            </a:r>
            <a:r>
              <a:rPr lang="fr-FR" sz="2000" dirty="0"/>
              <a:t>51% des droits de vote) </a:t>
            </a:r>
            <a:r>
              <a:rPr lang="fr-FR" sz="2000" dirty="0" smtClean="0"/>
              <a:t>et B (</a:t>
            </a:r>
            <a:r>
              <a:rPr lang="fr-FR" sz="2000" dirty="0"/>
              <a:t>30% des droits de vote) et </a:t>
            </a:r>
            <a:r>
              <a:rPr lang="fr-FR" sz="2000" dirty="0" smtClean="0"/>
              <a:t>par d’autres investisseurs les 19% restant. Selon les statuts de J, les décisions relatives à ses activités pertinentes doivent être approuvées à la majorité de ¾.</a:t>
            </a:r>
          </a:p>
          <a:p>
            <a:pPr>
              <a:buNone/>
            </a:pPr>
            <a:r>
              <a:rPr lang="fr-FR" sz="2000" dirty="0"/>
              <a:t>	</a:t>
            </a:r>
            <a:r>
              <a:rPr lang="fr-FR" sz="2000" dirty="0" smtClean="0"/>
              <a:t>J est contrôlée conjointement par A et B car ils détiennent conjointement 81% des droits de vote et </a:t>
            </a:r>
            <a:r>
              <a:rPr lang="fr-FR" sz="2000" dirty="0"/>
              <a:t>les décisions relatives à ses activités pertinentes </a:t>
            </a:r>
            <a:r>
              <a:rPr lang="fr-FR" sz="2000" dirty="0" smtClean="0"/>
              <a:t>ne peuvent être approuvées qu’avec leur consentement.</a:t>
            </a:r>
          </a:p>
          <a:p>
            <a:r>
              <a:rPr lang="fr-FR" sz="2000" b="1" u="sng" dirty="0" smtClean="0"/>
              <a:t>PARTENARIAT (IFRS 11)</a:t>
            </a:r>
          </a:p>
          <a:p>
            <a:pPr>
              <a:buNone/>
            </a:pPr>
            <a:r>
              <a:rPr lang="fr-FR" sz="2000" dirty="0" smtClean="0"/>
              <a:t>	Opération sur laquelle </a:t>
            </a:r>
            <a:r>
              <a:rPr lang="fr-FR" sz="2000" b="1" dirty="0" smtClean="0">
                <a:solidFill>
                  <a:srgbClr val="0070C0"/>
                </a:solidFill>
              </a:rPr>
              <a:t>deux parties ou plus </a:t>
            </a:r>
            <a:r>
              <a:rPr lang="fr-FR" sz="2000" dirty="0" smtClean="0"/>
              <a:t>exercent un </a:t>
            </a:r>
            <a:r>
              <a:rPr lang="fr-FR" sz="2000" b="1" dirty="0" smtClean="0"/>
              <a:t>contrôle conjoint. Un partenariat est soit :</a:t>
            </a:r>
          </a:p>
          <a:p>
            <a:pPr lvl="1"/>
            <a:r>
              <a:rPr lang="fr-FR" sz="1900" b="1" dirty="0" smtClean="0"/>
              <a:t>une « activité conjointe », </a:t>
            </a:r>
          </a:p>
          <a:p>
            <a:pPr lvl="1"/>
            <a:r>
              <a:rPr lang="fr-FR" sz="1900" b="1" dirty="0" smtClean="0"/>
              <a:t>une « coentreprise ».</a:t>
            </a:r>
          </a:p>
        </p:txBody>
      </p:sp>
      <p:sp>
        <p:nvSpPr>
          <p:cNvPr id="4" name="Slide Number Placeholder 3"/>
          <p:cNvSpPr>
            <a:spLocks noGrp="1"/>
          </p:cNvSpPr>
          <p:nvPr>
            <p:ph type="sldNum" sz="quarter" idx="12"/>
          </p:nvPr>
        </p:nvSpPr>
        <p:spPr/>
        <p:txBody>
          <a:bodyPr/>
          <a:lstStyle/>
          <a:p>
            <a:fld id="{D456E9C5-C6E7-44FC-9136-58F79C52D96B}"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357166"/>
            <a:ext cx="8229600" cy="724648"/>
          </a:xfrm>
        </p:spPr>
        <p:txBody>
          <a:bodyPr>
            <a:normAutofit/>
          </a:bodyPr>
          <a:lstStyle/>
          <a:p>
            <a:pPr algn="ctr"/>
            <a:r>
              <a:rPr lang="fr-FR" dirty="0" smtClean="0"/>
              <a:t>PRINCIPALES DEFINITIONS</a:t>
            </a:r>
            <a:endParaRPr lang="fr-FR" dirty="0"/>
          </a:p>
        </p:txBody>
      </p:sp>
      <p:sp>
        <p:nvSpPr>
          <p:cNvPr id="3" name="Espace réservé du contenu 2"/>
          <p:cNvSpPr>
            <a:spLocks noGrp="1"/>
          </p:cNvSpPr>
          <p:nvPr>
            <p:ph idx="1"/>
          </p:nvPr>
        </p:nvSpPr>
        <p:spPr>
          <a:xfrm>
            <a:off x="214282" y="1071546"/>
            <a:ext cx="8643998" cy="5500726"/>
          </a:xfrm>
        </p:spPr>
        <p:txBody>
          <a:bodyPr>
            <a:normAutofit fontScale="92500" lnSpcReduction="20000"/>
          </a:bodyPr>
          <a:lstStyle/>
          <a:p>
            <a:r>
              <a:rPr lang="fr-FR" sz="1800" b="1" u="sng" dirty="0" smtClean="0"/>
              <a:t>ACTIVITES CONJOINTES (IFRS 11)</a:t>
            </a:r>
            <a:r>
              <a:rPr lang="fr-FR" sz="1800" b="1" dirty="0" smtClean="0"/>
              <a:t> :</a:t>
            </a:r>
            <a:endParaRPr lang="fr-FR" sz="1800" dirty="0" smtClean="0"/>
          </a:p>
          <a:p>
            <a:pPr>
              <a:buNone/>
            </a:pPr>
            <a:r>
              <a:rPr lang="fr-FR" sz="1800" b="1" dirty="0" smtClean="0">
                <a:solidFill>
                  <a:srgbClr val="0070C0"/>
                </a:solidFill>
              </a:rPr>
              <a:t>	Partenariat </a:t>
            </a:r>
            <a:r>
              <a:rPr lang="fr-FR" sz="1800" dirty="0" smtClean="0"/>
              <a:t>dans lequel les parties qui exercent un </a:t>
            </a:r>
            <a:r>
              <a:rPr lang="fr-FR" sz="1800" b="1" u="sng" dirty="0" smtClean="0">
                <a:solidFill>
                  <a:srgbClr val="FF0000"/>
                </a:solidFill>
              </a:rPr>
              <a:t>contrôle conjoint </a:t>
            </a:r>
            <a:r>
              <a:rPr lang="fr-FR" sz="1800" dirty="0" smtClean="0"/>
              <a:t>sur l’opération ont des </a:t>
            </a:r>
            <a:r>
              <a:rPr lang="fr-FR" sz="1800" b="1" dirty="0" smtClean="0">
                <a:solidFill>
                  <a:srgbClr val="0070C0"/>
                </a:solidFill>
              </a:rPr>
              <a:t>droits sur les actifs, et des obligations au titre des passifs,</a:t>
            </a:r>
            <a:r>
              <a:rPr lang="fr-FR" sz="1800" dirty="0" smtClean="0"/>
              <a:t> relatifs à celle-ci.</a:t>
            </a:r>
          </a:p>
          <a:p>
            <a:pPr>
              <a:buNone/>
            </a:pPr>
            <a:r>
              <a:rPr lang="fr-FR" sz="1800" b="1" dirty="0" smtClean="0"/>
              <a:t>	Exemple : </a:t>
            </a:r>
            <a:r>
              <a:rPr lang="fr-FR" sz="1800" dirty="0" smtClean="0"/>
              <a:t>Deux fabricants de bateaux de plaisance à moteur A et B détiennent chacun 50% de la société C. C produit des moteurs de bateaux et les vend uniquement à A et B. </a:t>
            </a:r>
            <a:r>
              <a:rPr lang="fr-FR" sz="1800" b="1" u="sng" dirty="0" smtClean="0">
                <a:solidFill>
                  <a:srgbClr val="00B050"/>
                </a:solidFill>
              </a:rPr>
              <a:t>Le prix de vente des moteurs est fixé par A et B de manière à ce qu’il couvre les coûts de C</a:t>
            </a:r>
            <a:r>
              <a:rPr lang="fr-FR" sz="1800" dirty="0" smtClean="0"/>
              <a:t>.</a:t>
            </a:r>
          </a:p>
          <a:p>
            <a:pPr>
              <a:buNone/>
            </a:pPr>
            <a:r>
              <a:rPr lang="fr-FR" sz="1800" dirty="0" smtClean="0"/>
              <a:t>	Dans ce cas, A et B ont des droits directs sur </a:t>
            </a:r>
            <a:r>
              <a:rPr lang="fr-FR" sz="1800" b="1" u="sng" dirty="0" smtClean="0">
                <a:solidFill>
                  <a:srgbClr val="00B050"/>
                </a:solidFill>
              </a:rPr>
              <a:t>les actifs et des obligations directs sur les passifs</a:t>
            </a:r>
            <a:r>
              <a:rPr lang="fr-FR" sz="1800" dirty="0" smtClean="0"/>
              <a:t> de C. Pourtant, C est une entité distincte, elle est donc une activité conjointe.</a:t>
            </a:r>
          </a:p>
          <a:p>
            <a:pPr>
              <a:buNone/>
            </a:pPr>
            <a:endParaRPr lang="fr-FR" sz="1800" dirty="0" smtClean="0"/>
          </a:p>
          <a:p>
            <a:r>
              <a:rPr lang="fr-FR" sz="1800" b="1" u="sng" dirty="0" smtClean="0"/>
              <a:t>COENTREPRISE (IAS 28 et IFRS 11)</a:t>
            </a:r>
          </a:p>
          <a:p>
            <a:pPr>
              <a:buNone/>
            </a:pPr>
            <a:r>
              <a:rPr lang="fr-FR" sz="1800" b="1" dirty="0" smtClean="0">
                <a:solidFill>
                  <a:srgbClr val="0070C0"/>
                </a:solidFill>
              </a:rPr>
              <a:t>	Partenariat</a:t>
            </a:r>
            <a:r>
              <a:rPr lang="fr-FR" sz="1800" dirty="0" smtClean="0"/>
              <a:t> dans lequel les parties qui exercent un </a:t>
            </a:r>
            <a:r>
              <a:rPr lang="fr-FR" sz="1800" b="1" u="sng" dirty="0" smtClean="0">
                <a:solidFill>
                  <a:srgbClr val="FF0000"/>
                </a:solidFill>
              </a:rPr>
              <a:t>contrôle conjoint </a:t>
            </a:r>
            <a:r>
              <a:rPr lang="fr-FR" sz="1800" dirty="0" smtClean="0"/>
              <a:t>sur l’opération ont des </a:t>
            </a:r>
            <a:r>
              <a:rPr lang="fr-FR" sz="1800" b="1" dirty="0" smtClean="0">
                <a:solidFill>
                  <a:srgbClr val="0070C0"/>
                </a:solidFill>
              </a:rPr>
              <a:t>droits sur l’actif net</a:t>
            </a:r>
            <a:r>
              <a:rPr lang="fr-FR" sz="1800" dirty="0" smtClean="0"/>
              <a:t> de celle-ci.</a:t>
            </a:r>
          </a:p>
          <a:p>
            <a:pPr>
              <a:buNone/>
            </a:pPr>
            <a:r>
              <a:rPr lang="fr-FR" sz="1800" dirty="0" smtClean="0"/>
              <a:t>	Les </a:t>
            </a:r>
            <a:r>
              <a:rPr lang="fr-FR" sz="1800" dirty="0" err="1" smtClean="0"/>
              <a:t>coentrepreneurs</a:t>
            </a:r>
            <a:r>
              <a:rPr lang="fr-FR" sz="1800" dirty="0" smtClean="0"/>
              <a:t> n’ont ni droits sur des actifs isolés, ni obligations au titre des charges de la coentreprise. A la place, chaque </a:t>
            </a:r>
            <a:r>
              <a:rPr lang="fr-FR" sz="1800" dirty="0" err="1" smtClean="0"/>
              <a:t>coentrepreneur</a:t>
            </a:r>
            <a:r>
              <a:rPr lang="fr-FR" sz="1800" dirty="0" smtClean="0"/>
              <a:t> a </a:t>
            </a:r>
            <a:r>
              <a:rPr lang="fr-FR" sz="1800" b="1" dirty="0" smtClean="0">
                <a:solidFill>
                  <a:srgbClr val="0070C0"/>
                </a:solidFill>
              </a:rPr>
              <a:t>droit à une quote-part du résultat des activités</a:t>
            </a:r>
            <a:r>
              <a:rPr lang="fr-FR" sz="1800" dirty="0" smtClean="0"/>
              <a:t> de la coentreprise.</a:t>
            </a:r>
          </a:p>
          <a:p>
            <a:pPr>
              <a:buNone/>
            </a:pPr>
            <a:r>
              <a:rPr lang="fr-FR" sz="1800" b="1" dirty="0" smtClean="0"/>
              <a:t>	Exemple </a:t>
            </a:r>
            <a:r>
              <a:rPr lang="fr-FR" sz="1800" dirty="0" smtClean="0"/>
              <a:t>: Soit deux parties qui structurent un partenariat sous forme d’entité constituée en société, dans laquelle chaque partie détient une part d'intérêt de 50 %. La constitution en société fait que</a:t>
            </a:r>
            <a:r>
              <a:rPr lang="fr-FR" sz="1800" b="1" dirty="0" smtClean="0">
                <a:solidFill>
                  <a:srgbClr val="FF0000"/>
                </a:solidFill>
              </a:rPr>
              <a:t> l’entité se distingue de ses propriétaires</a:t>
            </a:r>
            <a:r>
              <a:rPr lang="fr-FR" sz="1800" dirty="0" smtClean="0"/>
              <a:t>; par conséquent, les actifs et passifs détenus dans l’entité constituée en société sont les </a:t>
            </a:r>
            <a:r>
              <a:rPr lang="fr-FR" sz="1800" b="1" u="sng" dirty="0" smtClean="0"/>
              <a:t>actifs et passifs de celle-ci</a:t>
            </a:r>
            <a:r>
              <a:rPr lang="fr-FR" sz="1800" dirty="0" smtClean="0"/>
              <a:t>. Dans ce cas, l’évaluation des droits et des obligations conférés aux parties de par la forme juridique du véhicule distinct indique que les parties ont des droits sur l’actif net de l’opération.</a:t>
            </a:r>
          </a:p>
        </p:txBody>
      </p:sp>
      <p:sp>
        <p:nvSpPr>
          <p:cNvPr id="5" name="Slide Number Placeholder 4"/>
          <p:cNvSpPr>
            <a:spLocks noGrp="1"/>
          </p:cNvSpPr>
          <p:nvPr>
            <p:ph type="sldNum" sz="quarter" idx="12"/>
          </p:nvPr>
        </p:nvSpPr>
        <p:spPr/>
        <p:txBody>
          <a:bodyPr/>
          <a:lstStyle/>
          <a:p>
            <a:fld id="{D456E9C5-C6E7-44FC-9136-58F79C52D96B}" type="slidenum">
              <a:rPr lang="fr-FR" smtClean="0"/>
              <a:pPr/>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357166"/>
            <a:ext cx="8229600" cy="724648"/>
          </a:xfrm>
        </p:spPr>
        <p:txBody>
          <a:bodyPr>
            <a:normAutofit/>
          </a:bodyPr>
          <a:lstStyle/>
          <a:p>
            <a:pPr algn="ctr"/>
            <a:r>
              <a:rPr lang="fr-FR" dirty="0" smtClean="0"/>
              <a:t>PRINCIPALES DEFINITIONS</a:t>
            </a:r>
            <a:endParaRPr lang="fr-FR" dirty="0"/>
          </a:p>
        </p:txBody>
      </p:sp>
      <p:sp>
        <p:nvSpPr>
          <p:cNvPr id="3" name="Espace réservé du contenu 2"/>
          <p:cNvSpPr>
            <a:spLocks noGrp="1"/>
          </p:cNvSpPr>
          <p:nvPr>
            <p:ph idx="1"/>
          </p:nvPr>
        </p:nvSpPr>
        <p:spPr>
          <a:xfrm>
            <a:off x="285720" y="1214422"/>
            <a:ext cx="8643998" cy="5110178"/>
          </a:xfrm>
        </p:spPr>
        <p:txBody>
          <a:bodyPr>
            <a:normAutofit fontScale="70000" lnSpcReduction="20000"/>
          </a:bodyPr>
          <a:lstStyle/>
          <a:p>
            <a:pPr>
              <a:buNone/>
            </a:pPr>
            <a:endParaRPr lang="fr-FR" b="1" u="sng" dirty="0" smtClean="0"/>
          </a:p>
          <a:p>
            <a:r>
              <a:rPr lang="fr-FR" b="1" u="sng" dirty="0" smtClean="0"/>
              <a:t>ENTREPRISE ASSOCIEE (IAS 28)</a:t>
            </a:r>
          </a:p>
          <a:p>
            <a:pPr>
              <a:buNone/>
            </a:pPr>
            <a:r>
              <a:rPr lang="fr-FR" dirty="0" smtClean="0"/>
              <a:t>	Une entreprise associée est une entité sur laquelle l’investisseur exerce une </a:t>
            </a:r>
            <a:r>
              <a:rPr lang="fr-FR" b="1" dirty="0" smtClean="0">
                <a:solidFill>
                  <a:srgbClr val="FF0000"/>
                </a:solidFill>
              </a:rPr>
              <a:t>influence notable</a:t>
            </a:r>
            <a:r>
              <a:rPr lang="fr-FR" dirty="0" smtClean="0"/>
              <a:t>.</a:t>
            </a:r>
          </a:p>
          <a:p>
            <a:pPr>
              <a:buNone/>
            </a:pPr>
            <a:endParaRPr lang="fr-FR" dirty="0" smtClean="0"/>
          </a:p>
          <a:p>
            <a:pPr>
              <a:buNone/>
            </a:pPr>
            <a:r>
              <a:rPr lang="fr-FR" b="1" dirty="0" smtClean="0">
                <a:solidFill>
                  <a:srgbClr val="FF0000"/>
                </a:solidFill>
              </a:rPr>
              <a:t>	L’influence notable</a:t>
            </a:r>
            <a:r>
              <a:rPr lang="fr-FR" dirty="0" smtClean="0"/>
              <a:t> est le pouvoir de </a:t>
            </a:r>
            <a:r>
              <a:rPr lang="fr-FR" b="1" u="sng" dirty="0" smtClean="0">
                <a:solidFill>
                  <a:srgbClr val="00B050"/>
                </a:solidFill>
              </a:rPr>
              <a:t>participer</a:t>
            </a:r>
            <a:r>
              <a:rPr lang="fr-FR" dirty="0" smtClean="0"/>
              <a:t> aux décisions relatives aux politiques financières et opérationnelles de l'entité émettrice, sans toutefois exercer un contrôle ou un contrôle conjoint sur ces politiques.</a:t>
            </a:r>
          </a:p>
          <a:p>
            <a:pPr>
              <a:buNone/>
            </a:pPr>
            <a:endParaRPr lang="fr-FR" dirty="0" smtClean="0"/>
          </a:p>
          <a:p>
            <a:pPr>
              <a:buNone/>
            </a:pPr>
            <a:r>
              <a:rPr lang="fr-FR" dirty="0" smtClean="0"/>
              <a:t>	Si l’investisseur détient, directement ou indirectement (par exemple par le biais de filiales), </a:t>
            </a:r>
            <a:r>
              <a:rPr lang="fr-FR" b="1" u="sng" dirty="0" smtClean="0">
                <a:solidFill>
                  <a:schemeClr val="tx2"/>
                </a:solidFill>
              </a:rPr>
              <a:t>20 % ou plus des droits de vote</a:t>
            </a:r>
            <a:r>
              <a:rPr lang="fr-FR" dirty="0" smtClean="0"/>
              <a:t> dans l'entité émettrice, il est présumé exercer une influence notable, sauf s'il peut être démontré clairement que ce n'est pas le cas. Inversement, si l’investisseur détient, directement ou indirectement (par exemple par le biais de filiales), moins de 20 % des droits de vote dans l'entité émettrice, il est présumé ne pas exercer d'influence notable, sauf s'il peut être démontré clairement qu’il exerce une telle influence. L'existence d'une participation importante ou majoritaire d'un autre investisseur n'exclut pas nécessairement que l’investisseur puisse exercer une influence notable.</a:t>
            </a:r>
          </a:p>
          <a:p>
            <a:endParaRPr lang="fr-FR" dirty="0"/>
          </a:p>
        </p:txBody>
      </p:sp>
      <p:sp>
        <p:nvSpPr>
          <p:cNvPr id="5" name="Slide Number Placeholder 4"/>
          <p:cNvSpPr>
            <a:spLocks noGrp="1"/>
          </p:cNvSpPr>
          <p:nvPr>
            <p:ph type="sldNum" sz="quarter" idx="12"/>
          </p:nvPr>
        </p:nvSpPr>
        <p:spPr/>
        <p:txBody>
          <a:bodyPr/>
          <a:lstStyle/>
          <a:p>
            <a:fld id="{D456E9C5-C6E7-44FC-9136-58F79C52D96B}"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28604"/>
            <a:ext cx="8229600" cy="867524"/>
          </a:xfrm>
        </p:spPr>
        <p:txBody>
          <a:bodyPr>
            <a:normAutofit fontScale="90000"/>
          </a:bodyPr>
          <a:lstStyle/>
          <a:p>
            <a:pPr algn="ctr"/>
            <a:r>
              <a:rPr lang="fr-FR" sz="4400" dirty="0" smtClean="0"/>
              <a:t>IFRS 11 : ETAPES DE MISE EN ŒUVRE</a:t>
            </a:r>
            <a:endParaRPr lang="fr-FR" sz="4400" dirty="0"/>
          </a:p>
        </p:txBody>
      </p:sp>
      <p:sp>
        <p:nvSpPr>
          <p:cNvPr id="3" name="Espace réservé du contenu 2"/>
          <p:cNvSpPr>
            <a:spLocks noGrp="1"/>
          </p:cNvSpPr>
          <p:nvPr>
            <p:ph idx="1"/>
          </p:nvPr>
        </p:nvSpPr>
        <p:spPr>
          <a:xfrm>
            <a:off x="357158" y="1500174"/>
            <a:ext cx="8572560" cy="4824426"/>
          </a:xfrm>
        </p:spPr>
        <p:txBody>
          <a:bodyPr>
            <a:normAutofit fontScale="85000" lnSpcReduction="20000"/>
          </a:bodyPr>
          <a:lstStyle/>
          <a:p>
            <a:r>
              <a:rPr lang="fr-FR" dirty="0" smtClean="0"/>
              <a:t>Il y a TROIS grandes étapes :</a:t>
            </a:r>
          </a:p>
          <a:p>
            <a:pPr lvl="1"/>
            <a:r>
              <a:rPr lang="fr-FR" dirty="0" smtClean="0"/>
              <a:t>ETAPE 1 : L’investisseur exerce-t-il un </a:t>
            </a:r>
            <a:r>
              <a:rPr lang="fr-FR" b="1" u="sng" dirty="0" smtClean="0">
                <a:solidFill>
                  <a:srgbClr val="00B050"/>
                </a:solidFill>
              </a:rPr>
              <a:t>contrôle conjoint </a:t>
            </a:r>
            <a:r>
              <a:rPr lang="fr-FR" dirty="0" smtClean="0"/>
              <a:t>sur le partenariat ?</a:t>
            </a:r>
          </a:p>
          <a:p>
            <a:pPr lvl="1">
              <a:buNone/>
            </a:pPr>
            <a:r>
              <a:rPr lang="fr-FR" dirty="0" smtClean="0"/>
              <a:t>	</a:t>
            </a:r>
            <a:r>
              <a:rPr lang="fr-FR" sz="2000" dirty="0" smtClean="0">
                <a:solidFill>
                  <a:srgbClr val="0070C0"/>
                </a:solidFill>
              </a:rPr>
              <a:t>C’est un préalable puisqu’il y a des parties qui n’exercent pas ce contrôle conjoint. Si tel est le cas, l’IFRS 10 (Contrôle) ou l’IAS 28 (Influence notable) ou IFRS 9/IAS 39 (Participations non consolidées) viennent à s’appliquer.</a:t>
            </a:r>
          </a:p>
          <a:p>
            <a:pPr lvl="1"/>
            <a:r>
              <a:rPr lang="fr-FR" dirty="0" smtClean="0"/>
              <a:t>ETAPE 2 : Le partenariat est-il  une « </a:t>
            </a:r>
            <a:r>
              <a:rPr lang="fr-FR" b="1" dirty="0" smtClean="0">
                <a:solidFill>
                  <a:srgbClr val="00B050"/>
                </a:solidFill>
              </a:rPr>
              <a:t>activité conjointe</a:t>
            </a:r>
            <a:r>
              <a:rPr lang="fr-FR" dirty="0" smtClean="0"/>
              <a:t> » ou une «</a:t>
            </a:r>
            <a:r>
              <a:rPr lang="fr-FR" b="1" dirty="0" smtClean="0">
                <a:solidFill>
                  <a:srgbClr val="00B050"/>
                </a:solidFill>
              </a:rPr>
              <a:t> coentreprise</a:t>
            </a:r>
            <a:r>
              <a:rPr lang="fr-FR" dirty="0" smtClean="0"/>
              <a:t> » ?</a:t>
            </a:r>
          </a:p>
          <a:p>
            <a:pPr lvl="1">
              <a:buNone/>
            </a:pPr>
            <a:r>
              <a:rPr lang="fr-FR" dirty="0" smtClean="0"/>
              <a:t>	</a:t>
            </a:r>
            <a:r>
              <a:rPr lang="fr-FR" sz="2000" dirty="0" smtClean="0">
                <a:solidFill>
                  <a:srgbClr val="0070C0"/>
                </a:solidFill>
              </a:rPr>
              <a:t>La situation des entités à étudier permettra de déterminer soit il s’agit d’une activité conjointe, soit une coentreprise.</a:t>
            </a:r>
            <a:endParaRPr lang="fr-FR" dirty="0" smtClean="0"/>
          </a:p>
          <a:p>
            <a:pPr lvl="1"/>
            <a:r>
              <a:rPr lang="fr-FR" dirty="0" smtClean="0"/>
              <a:t>ETAPE 3 : Quelles sont les conséquences comptables de la qualification du partenariat dans les états financiers consolidés ?</a:t>
            </a:r>
          </a:p>
          <a:p>
            <a:pPr lvl="1">
              <a:buNone/>
            </a:pPr>
            <a:r>
              <a:rPr lang="fr-FR" dirty="0" smtClean="0"/>
              <a:t>	</a:t>
            </a:r>
            <a:r>
              <a:rPr lang="fr-FR" sz="2100" b="1" i="1" u="sng" dirty="0" smtClean="0">
                <a:solidFill>
                  <a:srgbClr val="002060"/>
                </a:solidFill>
              </a:rPr>
              <a:t> ACTIVITÉ CONJOINTE </a:t>
            </a:r>
            <a:r>
              <a:rPr lang="fr-FR" sz="2100" dirty="0" smtClean="0">
                <a:solidFill>
                  <a:srgbClr val="0070C0"/>
                </a:solidFill>
              </a:rPr>
              <a:t>: le coparticipant doit comptabiliser les actifs, passifs, les produits et les charges de l’activité conjointe tel que spécifié dans les </a:t>
            </a:r>
            <a:r>
              <a:rPr lang="fr-FR" sz="2100" u="sng" dirty="0" smtClean="0">
                <a:solidFill>
                  <a:srgbClr val="FF0000"/>
                </a:solidFill>
              </a:rPr>
              <a:t>accords contractuels</a:t>
            </a:r>
            <a:r>
              <a:rPr lang="fr-FR" sz="2100" u="sng" dirty="0" smtClean="0">
                <a:solidFill>
                  <a:srgbClr val="0070C0"/>
                </a:solidFill>
              </a:rPr>
              <a:t> : =&gt; </a:t>
            </a:r>
            <a:r>
              <a:rPr lang="fr-FR" sz="2100" b="1" u="sng" dirty="0" smtClean="0">
                <a:solidFill>
                  <a:srgbClr val="FF0000"/>
                </a:solidFill>
              </a:rPr>
              <a:t>Consolidation partielle</a:t>
            </a:r>
          </a:p>
          <a:p>
            <a:pPr lvl="1">
              <a:buNone/>
            </a:pPr>
            <a:r>
              <a:rPr lang="fr-FR" sz="2100" dirty="0" smtClean="0">
                <a:solidFill>
                  <a:srgbClr val="0070C0"/>
                </a:solidFill>
              </a:rPr>
              <a:t>	</a:t>
            </a:r>
            <a:r>
              <a:rPr lang="fr-FR" sz="2100" b="1" i="1" u="sng" dirty="0" smtClean="0">
                <a:solidFill>
                  <a:srgbClr val="002060"/>
                </a:solidFill>
              </a:rPr>
              <a:t>COENTREPRISE</a:t>
            </a:r>
            <a:r>
              <a:rPr lang="fr-FR" sz="2100" b="1" u="sng" dirty="0" smtClean="0">
                <a:solidFill>
                  <a:srgbClr val="002060"/>
                </a:solidFill>
              </a:rPr>
              <a:t> </a:t>
            </a:r>
            <a:r>
              <a:rPr lang="fr-FR" sz="2100" dirty="0" smtClean="0">
                <a:solidFill>
                  <a:srgbClr val="0070C0"/>
                </a:solidFill>
              </a:rPr>
              <a:t>: après la comptabilisation initiale, l’entité doit comptabiliser sa participation dans la coentreprise selon la </a:t>
            </a:r>
            <a:r>
              <a:rPr lang="fr-FR" sz="2100" u="sng" dirty="0" smtClean="0">
                <a:solidFill>
                  <a:srgbClr val="FF0000"/>
                </a:solidFill>
              </a:rPr>
              <a:t>méthode de la mise en équivalence</a:t>
            </a:r>
            <a:r>
              <a:rPr lang="fr-FR" sz="2100" dirty="0" smtClean="0">
                <a:solidFill>
                  <a:srgbClr val="0070C0"/>
                </a:solidFill>
              </a:rPr>
              <a:t>, conformément à IAS 28 (modifiée en 2011).</a:t>
            </a:r>
          </a:p>
          <a:p>
            <a:endParaRPr lang="fr-FR" dirty="0"/>
          </a:p>
        </p:txBody>
      </p:sp>
      <p:sp>
        <p:nvSpPr>
          <p:cNvPr id="4" name="Slide Number Placeholder 3"/>
          <p:cNvSpPr>
            <a:spLocks noGrp="1"/>
          </p:cNvSpPr>
          <p:nvPr>
            <p:ph type="sldNum" sz="quarter" idx="12"/>
          </p:nvPr>
        </p:nvSpPr>
        <p:spPr/>
        <p:txBody>
          <a:bodyPr/>
          <a:lstStyle/>
          <a:p>
            <a:fld id="{D456E9C5-C6E7-44FC-9136-58F79C52D96B}" type="slidenum">
              <a:rPr lang="fr-FR" smtClean="0"/>
              <a:pPr/>
              <a:t>33</a:t>
            </a:fld>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166"/>
            <a:ext cx="8229600" cy="796086"/>
          </a:xfrm>
        </p:spPr>
        <p:txBody>
          <a:bodyPr>
            <a:normAutofit/>
          </a:bodyPr>
          <a:lstStyle/>
          <a:p>
            <a:pPr algn="ctr"/>
            <a:r>
              <a:rPr lang="fr-FR" dirty="0" smtClean="0"/>
              <a:t>TRAITEMENTS COMPTABLES</a:t>
            </a:r>
            <a:endParaRPr lang="fr-FR" dirty="0"/>
          </a:p>
        </p:txBody>
      </p:sp>
      <p:graphicFrame>
        <p:nvGraphicFramePr>
          <p:cNvPr id="4" name="Espace réservé du contenu 3"/>
          <p:cNvGraphicFramePr>
            <a:graphicFrameLocks noGrp="1"/>
          </p:cNvGraphicFramePr>
          <p:nvPr>
            <p:ph idx="1"/>
          </p:nvPr>
        </p:nvGraphicFramePr>
        <p:xfrm>
          <a:off x="142844" y="2132654"/>
          <a:ext cx="8808796" cy="2494280"/>
        </p:xfrm>
        <a:graphic>
          <a:graphicData uri="http://schemas.openxmlformats.org/drawingml/2006/table">
            <a:tbl>
              <a:tblPr firstRow="1" bandRow="1">
                <a:tableStyleId>{69C7853C-536D-4A76-A0AE-DD22124D55A5}</a:tableStyleId>
              </a:tblPr>
              <a:tblGrid>
                <a:gridCol w="5972188">
                  <a:extLst>
                    <a:ext uri="{9D8B030D-6E8A-4147-A177-3AD203B41FA5}">
                      <a16:colId xmlns:a16="http://schemas.microsoft.com/office/drawing/2014/main" val="20000"/>
                    </a:ext>
                  </a:extLst>
                </a:gridCol>
                <a:gridCol w="2836608">
                  <a:extLst>
                    <a:ext uri="{9D8B030D-6E8A-4147-A177-3AD203B41FA5}">
                      <a16:colId xmlns:a16="http://schemas.microsoft.com/office/drawing/2014/main" val="20001"/>
                    </a:ext>
                  </a:extLst>
                </a:gridCol>
              </a:tblGrid>
              <a:tr h="370840">
                <a:tc>
                  <a:txBody>
                    <a:bodyPr/>
                    <a:lstStyle/>
                    <a:p>
                      <a:pPr algn="ctr"/>
                      <a:r>
                        <a:rPr lang="fr-FR" dirty="0" smtClean="0"/>
                        <a:t>Types de participation</a:t>
                      </a:r>
                      <a:endParaRPr lang="fr-FR" dirty="0"/>
                    </a:p>
                  </a:txBody>
                  <a:tcPr/>
                </a:tc>
                <a:tc>
                  <a:txBody>
                    <a:bodyPr/>
                    <a:lstStyle/>
                    <a:p>
                      <a:pPr algn="ctr"/>
                      <a:r>
                        <a:rPr lang="fr-FR" dirty="0" smtClean="0"/>
                        <a:t>Traitements comptables</a:t>
                      </a:r>
                      <a:endParaRPr lang="fr-FR" dirty="0"/>
                    </a:p>
                  </a:txBody>
                  <a:tcPr/>
                </a:tc>
                <a:extLst>
                  <a:ext uri="{0D108BD9-81ED-4DB2-BD59-A6C34878D82A}">
                    <a16:rowId xmlns:a16="http://schemas.microsoft.com/office/drawing/2014/main" val="10000"/>
                  </a:ext>
                </a:extLst>
              </a:tr>
              <a:tr h="370840">
                <a:tc>
                  <a:txBody>
                    <a:bodyPr/>
                    <a:lstStyle/>
                    <a:p>
                      <a:r>
                        <a:rPr lang="fr-FR" dirty="0" smtClean="0"/>
                        <a:t>Participations non consolidées (droits de vote &lt;</a:t>
                      </a:r>
                      <a:r>
                        <a:rPr lang="fr-FR" baseline="0" dirty="0" smtClean="0"/>
                        <a:t> 20%)</a:t>
                      </a:r>
                      <a:endParaRPr lang="fr-FR" dirty="0"/>
                    </a:p>
                  </a:txBody>
                  <a:tcPr/>
                </a:tc>
                <a:tc>
                  <a:txBody>
                    <a:bodyPr/>
                    <a:lstStyle/>
                    <a:p>
                      <a:r>
                        <a:rPr lang="fr-FR" dirty="0" smtClean="0"/>
                        <a:t>IFRS 9/IAS 39</a:t>
                      </a:r>
                      <a:endParaRPr lang="fr-FR"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Influence notable (droits de vote </a:t>
                      </a:r>
                      <a:r>
                        <a:rPr lang="fr-FR" dirty="0" smtClean="0">
                          <a:latin typeface="Constantia"/>
                        </a:rPr>
                        <a:t>≥ 20%)</a:t>
                      </a:r>
                      <a:endParaRPr lang="fr-FR" dirty="0" smtClean="0"/>
                    </a:p>
                  </a:txBody>
                  <a:tcPr/>
                </a:tc>
                <a:tc rowSpan="2">
                  <a:txBody>
                    <a:bodyPr/>
                    <a:lstStyle/>
                    <a:p>
                      <a:r>
                        <a:rPr lang="fr-FR" dirty="0" smtClean="0"/>
                        <a:t>Mise en</a:t>
                      </a:r>
                      <a:r>
                        <a:rPr lang="fr-FR" baseline="0" dirty="0" smtClean="0"/>
                        <a:t> équivalence</a:t>
                      </a:r>
                    </a:p>
                    <a:p>
                      <a:r>
                        <a:rPr lang="fr-FR" baseline="0" dirty="0" smtClean="0"/>
                        <a:t>IFRS 9 (cas capital risque)</a:t>
                      </a:r>
                      <a:endParaRPr lang="fr-FR"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Coentreprises (droits sur l’actif net)</a:t>
                      </a:r>
                    </a:p>
                  </a:txBody>
                  <a:tcPr/>
                </a:tc>
                <a:tc vMerge="1">
                  <a:txBody>
                    <a:bodyPr/>
                    <a:lstStyle/>
                    <a:p>
                      <a:endParaRPr lang="fr-FR" dirty="0"/>
                    </a:p>
                  </a:txBody>
                  <a:tcPr/>
                </a:tc>
                <a:extLst>
                  <a:ext uri="{0D108BD9-81ED-4DB2-BD59-A6C34878D82A}">
                    <a16:rowId xmlns:a16="http://schemas.microsoft.com/office/drawing/2014/main" val="10003"/>
                  </a:ext>
                </a:extLst>
              </a:tr>
              <a:tr h="370840">
                <a:tc>
                  <a:txBody>
                    <a:bodyPr/>
                    <a:lstStyle/>
                    <a:p>
                      <a:r>
                        <a:rPr lang="fr-FR" dirty="0" smtClean="0"/>
                        <a:t>Activités conjointes (droits sur les actifs, passifs, charges et produits)</a:t>
                      </a:r>
                      <a:endParaRPr lang="fr-FR" dirty="0"/>
                    </a:p>
                  </a:txBody>
                  <a:tcPr/>
                </a:tc>
                <a:tc>
                  <a:txBody>
                    <a:bodyPr/>
                    <a:lstStyle/>
                    <a:p>
                      <a:endParaRPr lang="fr-FR" sz="800" dirty="0" smtClean="0"/>
                    </a:p>
                    <a:p>
                      <a:r>
                        <a:rPr lang="fr-FR" dirty="0" smtClean="0"/>
                        <a:t>Consolidation partielle</a:t>
                      </a:r>
                      <a:endParaRPr lang="fr-FR" dirty="0"/>
                    </a:p>
                  </a:txBody>
                  <a:tcPr/>
                </a:tc>
                <a:extLst>
                  <a:ext uri="{0D108BD9-81ED-4DB2-BD59-A6C34878D82A}">
                    <a16:rowId xmlns:a16="http://schemas.microsoft.com/office/drawing/2014/main" val="10004"/>
                  </a:ext>
                </a:extLst>
              </a:tr>
              <a:tr h="370840">
                <a:tc>
                  <a:txBody>
                    <a:bodyPr/>
                    <a:lstStyle/>
                    <a:p>
                      <a:r>
                        <a:rPr lang="fr-FR" dirty="0" smtClean="0"/>
                        <a:t>Participations consolidées (contrôles autres que conjoints)</a:t>
                      </a:r>
                      <a:endParaRPr lang="fr-FR" dirty="0"/>
                    </a:p>
                  </a:txBody>
                  <a:tcPr/>
                </a:tc>
                <a:tc>
                  <a:txBody>
                    <a:bodyPr/>
                    <a:lstStyle/>
                    <a:p>
                      <a:r>
                        <a:rPr lang="fr-FR" dirty="0" smtClean="0"/>
                        <a:t>Intégration globale</a:t>
                      </a:r>
                      <a:endParaRPr lang="fr-FR" dirty="0"/>
                    </a:p>
                  </a:txBody>
                  <a:tcP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D456E9C5-C6E7-44FC-9136-58F79C52D96B}" type="slidenum">
              <a:rPr lang="fr-FR" smtClean="0"/>
              <a:pPr/>
              <a:t>34</a:t>
            </a:fld>
            <a:endParaRPr lang="fr-FR"/>
          </a:p>
        </p:txBody>
      </p:sp>
      <p:sp>
        <p:nvSpPr>
          <p:cNvPr id="5" name="Espace réservé du contenu 2"/>
          <p:cNvSpPr txBox="1">
            <a:spLocks/>
          </p:cNvSpPr>
          <p:nvPr/>
        </p:nvSpPr>
        <p:spPr>
          <a:xfrm>
            <a:off x="457200" y="4786322"/>
            <a:ext cx="8229600" cy="1538278"/>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229600" cy="571504"/>
          </a:xfrm>
        </p:spPr>
        <p:txBody>
          <a:bodyPr>
            <a:normAutofit fontScale="90000"/>
          </a:bodyPr>
          <a:lstStyle/>
          <a:p>
            <a:pPr algn="ctr"/>
            <a:r>
              <a:rPr lang="fr-FR" dirty="0" smtClean="0"/>
              <a:t>METHODES COMPTABLES</a:t>
            </a:r>
            <a:endParaRPr lang="fr-FR" dirty="0"/>
          </a:p>
        </p:txBody>
      </p:sp>
      <p:sp>
        <p:nvSpPr>
          <p:cNvPr id="3" name="Espace réservé du contenu 2"/>
          <p:cNvSpPr>
            <a:spLocks noGrp="1"/>
          </p:cNvSpPr>
          <p:nvPr>
            <p:ph idx="1"/>
          </p:nvPr>
        </p:nvSpPr>
        <p:spPr>
          <a:xfrm>
            <a:off x="214282" y="857232"/>
            <a:ext cx="8715436" cy="5715040"/>
          </a:xfrm>
        </p:spPr>
        <p:txBody>
          <a:bodyPr>
            <a:noAutofit/>
          </a:bodyPr>
          <a:lstStyle/>
          <a:p>
            <a:pPr marL="514350" indent="-514350">
              <a:buFont typeface="+mj-lt"/>
              <a:buAutoNum type="arabicPeriod"/>
            </a:pPr>
            <a:r>
              <a:rPr lang="fr-FR" sz="2800" b="1" dirty="0" smtClean="0"/>
              <a:t>MISE EN EQUIVALENCE</a:t>
            </a:r>
          </a:p>
          <a:p>
            <a:pPr marL="514350" indent="-514350">
              <a:buFont typeface="+mj-lt"/>
              <a:buAutoNum type="arabicPeriod"/>
            </a:pPr>
            <a:r>
              <a:rPr lang="fr-FR" sz="2800" b="1" dirty="0" smtClean="0"/>
              <a:t>CONSOLIDATION PARTIELLE</a:t>
            </a:r>
          </a:p>
          <a:p>
            <a:endParaRPr lang="fr-FR" sz="1600" b="1" u="sng" dirty="0" smtClean="0"/>
          </a:p>
          <a:p>
            <a:pPr lvl="1"/>
            <a:r>
              <a:rPr lang="fr-FR" b="1" u="sng" dirty="0" smtClean="0"/>
              <a:t>MISE EN EQUIVALENCE</a:t>
            </a:r>
          </a:p>
          <a:p>
            <a:pPr>
              <a:buNone/>
            </a:pPr>
            <a:r>
              <a:rPr lang="fr-FR" sz="1600" dirty="0" smtClean="0"/>
              <a:t>	</a:t>
            </a:r>
            <a:r>
              <a:rPr lang="fr-FR" sz="2000" dirty="0" smtClean="0"/>
              <a:t>La méthode de la mise en équivalence est une méthode comptable qui consiste à comptabiliser initialement la participation au coût et à l’ajuster par la suite pour prendre en compte les changements de</a:t>
            </a:r>
            <a:r>
              <a:rPr lang="fr-FR" sz="2000" b="1" dirty="0" smtClean="0">
                <a:solidFill>
                  <a:srgbClr val="00B050"/>
                </a:solidFill>
              </a:rPr>
              <a:t> la quote-part de l’investisseur dans l’actif net de l'entité émettrice</a:t>
            </a:r>
            <a:r>
              <a:rPr lang="fr-FR" sz="2000" dirty="0" smtClean="0"/>
              <a:t> qui surviennent postérieurement à l’acquisition. Le résultat net de l’investisseur comprend sa quote-part du résultat net de l'entité émettrice, et les autres éléments du résultat global de l’investisseur comprennent sa quote-part des autres éléments du résultat global de l'entité émettrice.</a:t>
            </a:r>
          </a:p>
          <a:p>
            <a:pPr>
              <a:buNone/>
            </a:pPr>
            <a:r>
              <a:rPr lang="fr-FR" sz="2000" b="1" u="sng" dirty="0" smtClean="0">
                <a:solidFill>
                  <a:srgbClr val="FF0000"/>
                </a:solidFill>
              </a:rPr>
              <a:t>NB : </a:t>
            </a:r>
            <a:r>
              <a:rPr lang="fr-FR" sz="2000" b="1" dirty="0" smtClean="0">
                <a:solidFill>
                  <a:srgbClr val="FF0000"/>
                </a:solidFill>
              </a:rPr>
              <a:t>IL FAUT ELIMINER LES OPERATIONS INTERNES AFFECTANT LE </a:t>
            </a:r>
            <a:r>
              <a:rPr lang="fr-FR" sz="2000" b="1" u="sng" dirty="0" smtClean="0">
                <a:solidFill>
                  <a:srgbClr val="FF0000"/>
                </a:solidFill>
              </a:rPr>
              <a:t>« RESULTAT » c à d les résultats non réalisés</a:t>
            </a:r>
          </a:p>
        </p:txBody>
      </p:sp>
      <p:sp>
        <p:nvSpPr>
          <p:cNvPr id="4" name="Slide Number Placeholder 3"/>
          <p:cNvSpPr>
            <a:spLocks noGrp="1"/>
          </p:cNvSpPr>
          <p:nvPr>
            <p:ph type="sldNum" sz="quarter" idx="12"/>
          </p:nvPr>
        </p:nvSpPr>
        <p:spPr/>
        <p:txBody>
          <a:bodyPr/>
          <a:lstStyle/>
          <a:p>
            <a:fld id="{D456E9C5-C6E7-44FC-9136-58F79C52D96B}" type="slidenum">
              <a:rPr lang="fr-FR" smtClean="0"/>
              <a:pPr/>
              <a:t>35</a:t>
            </a:fld>
            <a:endParaRPr lang="fr-F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166"/>
            <a:ext cx="8229600" cy="724648"/>
          </a:xfrm>
        </p:spPr>
        <p:txBody>
          <a:bodyPr>
            <a:normAutofit/>
          </a:bodyPr>
          <a:lstStyle/>
          <a:p>
            <a:pPr algn="ctr"/>
            <a:r>
              <a:rPr lang="fr-FR" dirty="0" smtClean="0"/>
              <a:t>Mise en équivalence : exemple</a:t>
            </a:r>
            <a:endParaRPr lang="fr-FR" dirty="0"/>
          </a:p>
        </p:txBody>
      </p:sp>
      <p:sp>
        <p:nvSpPr>
          <p:cNvPr id="3" name="Espace réservé du contenu 2"/>
          <p:cNvSpPr>
            <a:spLocks noGrp="1"/>
          </p:cNvSpPr>
          <p:nvPr>
            <p:ph idx="1"/>
          </p:nvPr>
        </p:nvSpPr>
        <p:spPr>
          <a:xfrm>
            <a:off x="457200" y="1142984"/>
            <a:ext cx="8229600" cy="5181616"/>
          </a:xfrm>
        </p:spPr>
        <p:txBody>
          <a:bodyPr/>
          <a:lstStyle/>
          <a:p>
            <a:r>
              <a:rPr lang="fr-FR" dirty="0" smtClean="0"/>
              <a:t>La société KIKOU détient 25% du capital de la société BIG acquis au moment de la constitution de ladite société pour 50.000 $. Les bilan et le compte de résultat de la société BIG sont donnés ci-après :</a:t>
            </a:r>
          </a:p>
          <a:p>
            <a:r>
              <a:rPr lang="fr-FR" dirty="0" smtClean="0"/>
              <a:t>Bilan de la société BIG</a:t>
            </a:r>
          </a:p>
          <a:p>
            <a:endParaRPr lang="fr-FR" dirty="0"/>
          </a:p>
        </p:txBody>
      </p:sp>
      <p:sp>
        <p:nvSpPr>
          <p:cNvPr id="5" name="Slide Number Placeholder 4"/>
          <p:cNvSpPr>
            <a:spLocks noGrp="1"/>
          </p:cNvSpPr>
          <p:nvPr>
            <p:ph type="sldNum" sz="quarter" idx="12"/>
          </p:nvPr>
        </p:nvSpPr>
        <p:spPr/>
        <p:txBody>
          <a:bodyPr/>
          <a:lstStyle/>
          <a:p>
            <a:fld id="{D456E9C5-C6E7-44FC-9136-58F79C52D96B}" type="slidenum">
              <a:rPr lang="fr-FR" smtClean="0"/>
              <a:pPr/>
              <a:t>36</a:t>
            </a:fld>
            <a:endParaRPr lang="fr-FR"/>
          </a:p>
        </p:txBody>
      </p:sp>
      <p:graphicFrame>
        <p:nvGraphicFramePr>
          <p:cNvPr id="4" name="Tableau 3"/>
          <p:cNvGraphicFramePr>
            <a:graphicFrameLocks noGrp="1"/>
          </p:cNvGraphicFramePr>
          <p:nvPr/>
        </p:nvGraphicFramePr>
        <p:xfrm>
          <a:off x="857224" y="3489976"/>
          <a:ext cx="7584314" cy="2494280"/>
        </p:xfrm>
        <a:graphic>
          <a:graphicData uri="http://schemas.openxmlformats.org/drawingml/2006/table">
            <a:tbl>
              <a:tblPr firstRow="1" bandRow="1">
                <a:tableStyleId>{5C22544A-7EE6-4342-B048-85BDC9FD1C3A}</a:tableStyleId>
              </a:tblPr>
              <a:tblGrid>
                <a:gridCol w="2989199">
                  <a:extLst>
                    <a:ext uri="{9D8B030D-6E8A-4147-A177-3AD203B41FA5}">
                      <a16:colId xmlns:a16="http://schemas.microsoft.com/office/drawing/2014/main" val="20000"/>
                    </a:ext>
                  </a:extLst>
                </a:gridCol>
                <a:gridCol w="1408748">
                  <a:extLst>
                    <a:ext uri="{9D8B030D-6E8A-4147-A177-3AD203B41FA5}">
                      <a16:colId xmlns:a16="http://schemas.microsoft.com/office/drawing/2014/main" val="20001"/>
                    </a:ext>
                  </a:extLst>
                </a:gridCol>
                <a:gridCol w="1777619">
                  <a:extLst>
                    <a:ext uri="{9D8B030D-6E8A-4147-A177-3AD203B41FA5}">
                      <a16:colId xmlns:a16="http://schemas.microsoft.com/office/drawing/2014/main" val="20002"/>
                    </a:ext>
                  </a:extLst>
                </a:gridCol>
                <a:gridCol w="1408748">
                  <a:extLst>
                    <a:ext uri="{9D8B030D-6E8A-4147-A177-3AD203B41FA5}">
                      <a16:colId xmlns:a16="http://schemas.microsoft.com/office/drawing/2014/main" val="20003"/>
                    </a:ext>
                  </a:extLst>
                </a:gridCol>
              </a:tblGrid>
              <a:tr h="370840">
                <a:tc>
                  <a:txBody>
                    <a:bodyPr/>
                    <a:lstStyle/>
                    <a:p>
                      <a:pPr algn="ctr"/>
                      <a:r>
                        <a:rPr lang="fr-FR" dirty="0" smtClean="0"/>
                        <a:t>ACTIFS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fr-FR" dirty="0" smtClean="0"/>
                        <a:t>MONTANT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fr-FR" dirty="0" smtClean="0"/>
                        <a:t>PASSIFS ET CP</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fr-FR" dirty="0" smtClean="0"/>
                        <a:t>MONTANT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r>
                        <a:rPr lang="fr-FR" dirty="0" smtClean="0"/>
                        <a:t>Immobilisations corporelles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400.000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Capital</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200.000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fr-FR" dirty="0" smtClean="0"/>
                        <a:t>Actifs courants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460.000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Réserves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190.000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Résultat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50.000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fr-FR" dirty="0" smtClean="0"/>
                        <a:t>Dettes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420.000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dirty="0" smtClean="0"/>
                        <a:t>860.000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dirty="0" smtClean="0"/>
                        <a:t>860.000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391911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852"/>
            <a:ext cx="8229600" cy="724648"/>
          </a:xfrm>
        </p:spPr>
        <p:txBody>
          <a:bodyPr>
            <a:normAutofit/>
          </a:bodyPr>
          <a:lstStyle/>
          <a:p>
            <a:pPr algn="ctr"/>
            <a:r>
              <a:rPr lang="fr-FR" dirty="0" smtClean="0"/>
              <a:t>Mise en équivalence : exemple</a:t>
            </a:r>
            <a:endParaRPr lang="fr-FR" dirty="0"/>
          </a:p>
        </p:txBody>
      </p:sp>
      <p:sp>
        <p:nvSpPr>
          <p:cNvPr id="3" name="Espace réservé du contenu 2"/>
          <p:cNvSpPr>
            <a:spLocks noGrp="1"/>
          </p:cNvSpPr>
          <p:nvPr>
            <p:ph idx="1"/>
          </p:nvPr>
        </p:nvSpPr>
        <p:spPr>
          <a:xfrm>
            <a:off x="457200" y="857232"/>
            <a:ext cx="8229600" cy="5857916"/>
          </a:xfrm>
        </p:spPr>
        <p:txBody>
          <a:bodyPr/>
          <a:lstStyle/>
          <a:p>
            <a:r>
              <a:rPr lang="fr-FR" dirty="0" smtClean="0"/>
              <a:t>Compte de résultat de la société BIG</a:t>
            </a:r>
          </a:p>
          <a:p>
            <a:endParaRPr lang="fr-FR" dirty="0" smtClean="0"/>
          </a:p>
          <a:p>
            <a:endParaRPr lang="fr-FR" dirty="0" smtClean="0"/>
          </a:p>
          <a:p>
            <a:endParaRPr lang="fr-FR" dirty="0" smtClean="0"/>
          </a:p>
          <a:p>
            <a:endParaRPr lang="fr-FR" dirty="0" smtClean="0"/>
          </a:p>
          <a:p>
            <a:endParaRPr lang="fr-FR" dirty="0" smtClean="0"/>
          </a:p>
          <a:p>
            <a:r>
              <a:rPr lang="fr-FR" dirty="0" smtClean="0"/>
              <a:t>La valeur d’équivalence des titres BIG détenus par KIKOU peut se déterminer ainsi :</a:t>
            </a:r>
          </a:p>
          <a:p>
            <a:r>
              <a:rPr lang="fr-FR" dirty="0" smtClean="0"/>
              <a:t> actif net comptable de BIG :</a:t>
            </a:r>
          </a:p>
          <a:p>
            <a:endParaRPr lang="fr-FR" dirty="0" smtClean="0"/>
          </a:p>
          <a:p>
            <a:endParaRPr lang="fr-FR" dirty="0" smtClean="0"/>
          </a:p>
          <a:p>
            <a:endParaRPr lang="fr-FR" dirty="0"/>
          </a:p>
        </p:txBody>
      </p:sp>
      <p:sp>
        <p:nvSpPr>
          <p:cNvPr id="6" name="Slide Number Placeholder 5"/>
          <p:cNvSpPr>
            <a:spLocks noGrp="1"/>
          </p:cNvSpPr>
          <p:nvPr>
            <p:ph type="sldNum" sz="quarter" idx="12"/>
          </p:nvPr>
        </p:nvSpPr>
        <p:spPr/>
        <p:txBody>
          <a:bodyPr/>
          <a:lstStyle/>
          <a:p>
            <a:fld id="{D456E9C5-C6E7-44FC-9136-58F79C52D96B}" type="slidenum">
              <a:rPr lang="fr-FR" smtClean="0"/>
              <a:pPr/>
              <a:t>37</a:t>
            </a:fld>
            <a:endParaRPr lang="fr-FR"/>
          </a:p>
        </p:txBody>
      </p:sp>
      <p:graphicFrame>
        <p:nvGraphicFramePr>
          <p:cNvPr id="4" name="Tableau 3"/>
          <p:cNvGraphicFramePr>
            <a:graphicFrameLocks noGrp="1"/>
          </p:cNvGraphicFramePr>
          <p:nvPr/>
        </p:nvGraphicFramePr>
        <p:xfrm>
          <a:off x="714348" y="1357298"/>
          <a:ext cx="7729729" cy="2494280"/>
        </p:xfrm>
        <a:graphic>
          <a:graphicData uri="http://schemas.openxmlformats.org/drawingml/2006/table">
            <a:tbl>
              <a:tblPr firstRow="1" bandRow="1">
                <a:tableStyleId>{5C22544A-7EE6-4342-B048-85BDC9FD1C3A}</a:tableStyleId>
              </a:tblPr>
              <a:tblGrid>
                <a:gridCol w="2429510">
                  <a:extLst>
                    <a:ext uri="{9D8B030D-6E8A-4147-A177-3AD203B41FA5}">
                      <a16:colId xmlns:a16="http://schemas.microsoft.com/office/drawing/2014/main" val="20000"/>
                    </a:ext>
                  </a:extLst>
                </a:gridCol>
                <a:gridCol w="1408748">
                  <a:extLst>
                    <a:ext uri="{9D8B030D-6E8A-4147-A177-3AD203B41FA5}">
                      <a16:colId xmlns:a16="http://schemas.microsoft.com/office/drawing/2014/main" val="20001"/>
                    </a:ext>
                  </a:extLst>
                </a:gridCol>
                <a:gridCol w="2482723">
                  <a:extLst>
                    <a:ext uri="{9D8B030D-6E8A-4147-A177-3AD203B41FA5}">
                      <a16:colId xmlns:a16="http://schemas.microsoft.com/office/drawing/2014/main" val="20002"/>
                    </a:ext>
                  </a:extLst>
                </a:gridCol>
                <a:gridCol w="1408748">
                  <a:extLst>
                    <a:ext uri="{9D8B030D-6E8A-4147-A177-3AD203B41FA5}">
                      <a16:colId xmlns:a16="http://schemas.microsoft.com/office/drawing/2014/main" val="20003"/>
                    </a:ext>
                  </a:extLst>
                </a:gridCol>
              </a:tblGrid>
              <a:tr h="370840">
                <a:tc>
                  <a:txBody>
                    <a:bodyPr/>
                    <a:lstStyle/>
                    <a:p>
                      <a:pPr algn="ctr"/>
                      <a:r>
                        <a:rPr lang="fr-FR" dirty="0" smtClean="0"/>
                        <a:t>CHARGES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fr-FR" dirty="0" smtClean="0"/>
                        <a:t>MONTANT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fr-FR" dirty="0" smtClean="0"/>
                        <a:t>PRODUITS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fr-FR" dirty="0" smtClean="0"/>
                        <a:t>MONTANT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r>
                        <a:rPr lang="fr-FR" dirty="0" smtClean="0"/>
                        <a:t>Charges</a:t>
                      </a:r>
                      <a:r>
                        <a:rPr lang="fr-FR" baseline="0" dirty="0" smtClean="0"/>
                        <a:t> d’exploitation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410.000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Produits</a:t>
                      </a:r>
                      <a:r>
                        <a:rPr lang="fr-FR" baseline="0" dirty="0" smtClean="0"/>
                        <a:t> d’exploitation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520.000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fr-FR" dirty="0" smtClean="0"/>
                        <a:t>Charges financières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40.000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fr-FR" dirty="0" smtClean="0"/>
                        <a:t>Produits</a:t>
                      </a:r>
                      <a:r>
                        <a:rPr lang="fr-FR" baseline="0" dirty="0" smtClean="0"/>
                        <a:t> financiers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20.000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r>
                        <a:rPr lang="fr-FR" dirty="0" smtClean="0"/>
                        <a:t>Impôt sur les sociétés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lang="fr-FR" dirty="0" smtClean="0"/>
                        <a:t>40.000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r>
                        <a:rPr lang="fr-FR" dirty="0" smtClean="0"/>
                        <a:t>Résultat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fr-FR" dirty="0" smtClean="0"/>
                        <a:t>50.000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dirty="0" smtClean="0"/>
                        <a:t>540.000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dirty="0" smtClean="0"/>
                        <a:t>540.000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Tableau 4"/>
          <p:cNvGraphicFramePr>
            <a:graphicFrameLocks noGrp="1"/>
          </p:cNvGraphicFramePr>
          <p:nvPr/>
        </p:nvGraphicFramePr>
        <p:xfrm>
          <a:off x="1285852" y="5088912"/>
          <a:ext cx="6096000" cy="1483360"/>
        </p:xfrm>
        <a:graphic>
          <a:graphicData uri="http://schemas.openxmlformats.org/drawingml/2006/table">
            <a:tbl>
              <a:tblPr firstRow="1" bandRow="1">
                <a:tableStyleId>{5940675A-B579-460E-94D1-54222C63F5DA}</a:tableStyleId>
              </a:tblPr>
              <a:tblGrid>
                <a:gridCol w="4833950">
                  <a:extLst>
                    <a:ext uri="{9D8B030D-6E8A-4147-A177-3AD203B41FA5}">
                      <a16:colId xmlns:a16="http://schemas.microsoft.com/office/drawing/2014/main" val="20000"/>
                    </a:ext>
                  </a:extLst>
                </a:gridCol>
                <a:gridCol w="1262050">
                  <a:extLst>
                    <a:ext uri="{9D8B030D-6E8A-4147-A177-3AD203B41FA5}">
                      <a16:colId xmlns:a16="http://schemas.microsoft.com/office/drawing/2014/main" val="20001"/>
                    </a:ext>
                  </a:extLst>
                </a:gridCol>
              </a:tblGrid>
              <a:tr h="370840">
                <a:tc>
                  <a:txBody>
                    <a:bodyPr/>
                    <a:lstStyle/>
                    <a:p>
                      <a:r>
                        <a:rPr lang="fr-FR" dirty="0" smtClean="0"/>
                        <a:t>Capital</a:t>
                      </a:r>
                      <a:endParaRPr lang="fr-FR" dirty="0"/>
                    </a:p>
                  </a:txBody>
                  <a:tcPr/>
                </a:tc>
                <a:tc>
                  <a:txBody>
                    <a:bodyPr/>
                    <a:lstStyle/>
                    <a:p>
                      <a:pPr algn="r"/>
                      <a:r>
                        <a:rPr lang="fr-FR" dirty="0" smtClean="0"/>
                        <a:t>200.000</a:t>
                      </a:r>
                      <a:endParaRPr lang="fr-FR" dirty="0"/>
                    </a:p>
                  </a:txBody>
                  <a:tcPr/>
                </a:tc>
                <a:extLst>
                  <a:ext uri="{0D108BD9-81ED-4DB2-BD59-A6C34878D82A}">
                    <a16:rowId xmlns:a16="http://schemas.microsoft.com/office/drawing/2014/main" val="10000"/>
                  </a:ext>
                </a:extLst>
              </a:tr>
              <a:tr h="370840">
                <a:tc>
                  <a:txBody>
                    <a:bodyPr/>
                    <a:lstStyle/>
                    <a:p>
                      <a:r>
                        <a:rPr lang="fr-FR" dirty="0" smtClean="0"/>
                        <a:t>Réserves</a:t>
                      </a:r>
                      <a:endParaRPr lang="fr-FR" dirty="0"/>
                    </a:p>
                  </a:txBody>
                  <a:tcPr/>
                </a:tc>
                <a:tc>
                  <a:txBody>
                    <a:bodyPr/>
                    <a:lstStyle/>
                    <a:p>
                      <a:pPr algn="r"/>
                      <a:r>
                        <a:rPr lang="fr-FR" dirty="0" smtClean="0"/>
                        <a:t>190.000</a:t>
                      </a:r>
                      <a:endParaRPr lang="fr-FR" dirty="0"/>
                    </a:p>
                  </a:txBody>
                  <a:tcPr/>
                </a:tc>
                <a:extLst>
                  <a:ext uri="{0D108BD9-81ED-4DB2-BD59-A6C34878D82A}">
                    <a16:rowId xmlns:a16="http://schemas.microsoft.com/office/drawing/2014/main" val="10001"/>
                  </a:ext>
                </a:extLst>
              </a:tr>
              <a:tr h="370840">
                <a:tc>
                  <a:txBody>
                    <a:bodyPr/>
                    <a:lstStyle/>
                    <a:p>
                      <a:r>
                        <a:rPr lang="fr-FR" dirty="0" smtClean="0"/>
                        <a:t>Résultat</a:t>
                      </a:r>
                      <a:endParaRPr lang="fr-FR" dirty="0"/>
                    </a:p>
                  </a:txBody>
                  <a:tcPr/>
                </a:tc>
                <a:tc>
                  <a:txBody>
                    <a:bodyPr/>
                    <a:lstStyle/>
                    <a:p>
                      <a:pPr algn="r"/>
                      <a:r>
                        <a:rPr lang="fr-FR" dirty="0" smtClean="0"/>
                        <a:t>50.000</a:t>
                      </a:r>
                      <a:endParaRPr lang="fr-FR" dirty="0"/>
                    </a:p>
                  </a:txBody>
                  <a:tcPr/>
                </a:tc>
                <a:extLst>
                  <a:ext uri="{0D108BD9-81ED-4DB2-BD59-A6C34878D82A}">
                    <a16:rowId xmlns:a16="http://schemas.microsoft.com/office/drawing/2014/main" val="10002"/>
                  </a:ext>
                </a:extLst>
              </a:tr>
              <a:tr h="370840">
                <a:tc>
                  <a:txBody>
                    <a:bodyPr/>
                    <a:lstStyle/>
                    <a:p>
                      <a:endParaRPr lang="fr-FR" dirty="0"/>
                    </a:p>
                  </a:txBody>
                  <a:tcPr/>
                </a:tc>
                <a:tc>
                  <a:txBody>
                    <a:bodyPr/>
                    <a:lstStyle/>
                    <a:p>
                      <a:pPr algn="r"/>
                      <a:r>
                        <a:rPr lang="fr-FR" dirty="0" smtClean="0"/>
                        <a:t>440.000</a:t>
                      </a:r>
                      <a:endParaRPr lang="fr-F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3517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142852"/>
            <a:ext cx="8229600" cy="724648"/>
          </a:xfrm>
        </p:spPr>
        <p:txBody>
          <a:bodyPr>
            <a:normAutofit/>
          </a:bodyPr>
          <a:lstStyle/>
          <a:p>
            <a:pPr algn="ctr"/>
            <a:r>
              <a:rPr lang="fr-FR" dirty="0" smtClean="0"/>
              <a:t>Mise en équivalence : exemple</a:t>
            </a:r>
            <a:endParaRPr lang="fr-FR" dirty="0"/>
          </a:p>
        </p:txBody>
      </p:sp>
      <p:sp>
        <p:nvSpPr>
          <p:cNvPr id="3" name="Espace réservé du contenu 2"/>
          <p:cNvSpPr>
            <a:spLocks noGrp="1"/>
          </p:cNvSpPr>
          <p:nvPr>
            <p:ph idx="1"/>
          </p:nvPr>
        </p:nvSpPr>
        <p:spPr>
          <a:xfrm>
            <a:off x="457200" y="857232"/>
            <a:ext cx="8229600" cy="5572164"/>
          </a:xfrm>
        </p:spPr>
        <p:txBody>
          <a:bodyPr>
            <a:normAutofit fontScale="77500" lnSpcReduction="20000"/>
          </a:bodyPr>
          <a:lstStyle/>
          <a:p>
            <a:r>
              <a:rPr lang="fr-FR" dirty="0" smtClean="0"/>
              <a:t>Ecritures comptables de consolidation :</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r>
              <a:rPr lang="fr-FR" dirty="0" smtClean="0">
                <a:latin typeface="+mj-lt"/>
              </a:rPr>
              <a:t>440.000*25% = 110.000</a:t>
            </a:r>
          </a:p>
          <a:p>
            <a:r>
              <a:rPr lang="fr-FR" dirty="0" smtClean="0">
                <a:latin typeface="+mj-lt"/>
              </a:rPr>
              <a:t>Plus-value : 110.000 – 50.000 = 	60.000, qui se ventile ainsi :</a:t>
            </a:r>
          </a:p>
          <a:p>
            <a:r>
              <a:rPr lang="fr-FR" dirty="0" smtClean="0">
                <a:latin typeface="+mj-lt"/>
              </a:rPr>
              <a:t>Au résultat : 50.000*25% = 		12.500</a:t>
            </a:r>
          </a:p>
          <a:p>
            <a:r>
              <a:rPr lang="fr-FR" dirty="0" smtClean="0">
                <a:latin typeface="+mj-lt"/>
              </a:rPr>
              <a:t>Aux réserves : 190.000*25% =	47.500 (@)</a:t>
            </a:r>
            <a:endParaRPr lang="fr-FR" dirty="0" smtClean="0"/>
          </a:p>
        </p:txBody>
      </p:sp>
      <p:sp>
        <p:nvSpPr>
          <p:cNvPr id="6" name="Slide Number Placeholder 5"/>
          <p:cNvSpPr>
            <a:spLocks noGrp="1"/>
          </p:cNvSpPr>
          <p:nvPr>
            <p:ph type="sldNum" sz="quarter" idx="12"/>
          </p:nvPr>
        </p:nvSpPr>
        <p:spPr/>
        <p:txBody>
          <a:bodyPr/>
          <a:lstStyle/>
          <a:p>
            <a:fld id="{D456E9C5-C6E7-44FC-9136-58F79C52D96B}" type="slidenum">
              <a:rPr lang="fr-FR" smtClean="0"/>
              <a:pPr/>
              <a:t>38</a:t>
            </a:fld>
            <a:endParaRPr lang="fr-FR"/>
          </a:p>
        </p:txBody>
      </p:sp>
      <p:graphicFrame>
        <p:nvGraphicFramePr>
          <p:cNvPr id="5" name="Tableau 4"/>
          <p:cNvGraphicFramePr>
            <a:graphicFrameLocks noGrp="1"/>
          </p:cNvGraphicFramePr>
          <p:nvPr/>
        </p:nvGraphicFramePr>
        <p:xfrm>
          <a:off x="428596" y="1377324"/>
          <a:ext cx="8428263" cy="3337560"/>
        </p:xfrm>
        <a:graphic>
          <a:graphicData uri="http://schemas.openxmlformats.org/drawingml/2006/table">
            <a:tbl>
              <a:tblPr firstRow="1" bandRow="1">
                <a:tableStyleId>{5C22544A-7EE6-4342-B048-85BDC9FD1C3A}</a:tableStyleId>
              </a:tblPr>
              <a:tblGrid>
                <a:gridCol w="1187894">
                  <a:extLst>
                    <a:ext uri="{9D8B030D-6E8A-4147-A177-3AD203B41FA5}">
                      <a16:colId xmlns:a16="http://schemas.microsoft.com/office/drawing/2014/main" val="20000"/>
                    </a:ext>
                  </a:extLst>
                </a:gridCol>
                <a:gridCol w="4899089">
                  <a:extLst>
                    <a:ext uri="{9D8B030D-6E8A-4147-A177-3AD203B41FA5}">
                      <a16:colId xmlns:a16="http://schemas.microsoft.com/office/drawing/2014/main" val="20001"/>
                    </a:ext>
                  </a:extLst>
                </a:gridCol>
                <a:gridCol w="1185870">
                  <a:extLst>
                    <a:ext uri="{9D8B030D-6E8A-4147-A177-3AD203B41FA5}">
                      <a16:colId xmlns:a16="http://schemas.microsoft.com/office/drawing/2014/main" val="20002"/>
                    </a:ext>
                  </a:extLst>
                </a:gridCol>
                <a:gridCol w="1155410">
                  <a:extLst>
                    <a:ext uri="{9D8B030D-6E8A-4147-A177-3AD203B41FA5}">
                      <a16:colId xmlns:a16="http://schemas.microsoft.com/office/drawing/2014/main" val="20003"/>
                    </a:ext>
                  </a:extLst>
                </a:gridCol>
              </a:tblGrid>
              <a:tr h="370840">
                <a:tc>
                  <a:txBody>
                    <a:bodyPr/>
                    <a:lstStyle/>
                    <a:p>
                      <a:pPr algn="ctr"/>
                      <a:r>
                        <a:rPr lang="fr-FR" dirty="0" smtClean="0"/>
                        <a:t>Comptes</a:t>
                      </a:r>
                      <a:endParaRPr lang="fr-FR" dirty="0"/>
                    </a:p>
                  </a:txBody>
                  <a:tcPr/>
                </a:tc>
                <a:tc>
                  <a:txBody>
                    <a:bodyPr/>
                    <a:lstStyle/>
                    <a:p>
                      <a:pPr algn="ctr"/>
                      <a:r>
                        <a:rPr lang="fr-FR" dirty="0" smtClean="0"/>
                        <a:t>Libellés</a:t>
                      </a:r>
                      <a:endParaRPr lang="fr-FR" dirty="0"/>
                    </a:p>
                  </a:txBody>
                  <a:tcPr/>
                </a:tc>
                <a:tc>
                  <a:txBody>
                    <a:bodyPr/>
                    <a:lstStyle/>
                    <a:p>
                      <a:pPr algn="ctr"/>
                      <a:r>
                        <a:rPr lang="fr-FR" dirty="0" smtClean="0"/>
                        <a:t>Débit</a:t>
                      </a:r>
                      <a:endParaRPr lang="fr-FR" dirty="0"/>
                    </a:p>
                  </a:txBody>
                  <a:tcPr/>
                </a:tc>
                <a:tc>
                  <a:txBody>
                    <a:bodyPr/>
                    <a:lstStyle/>
                    <a:p>
                      <a:pPr algn="ctr"/>
                      <a:r>
                        <a:rPr lang="fr-FR" dirty="0" smtClean="0"/>
                        <a:t>Crédit</a:t>
                      </a:r>
                      <a:endParaRPr lang="fr-FR" dirty="0"/>
                    </a:p>
                  </a:txBody>
                  <a:tcPr/>
                </a:tc>
                <a:extLst>
                  <a:ext uri="{0D108BD9-81ED-4DB2-BD59-A6C34878D82A}">
                    <a16:rowId xmlns:a16="http://schemas.microsoft.com/office/drawing/2014/main" val="10000"/>
                  </a:ext>
                </a:extLst>
              </a:tr>
              <a:tr h="370840">
                <a:tc>
                  <a:txBody>
                    <a:bodyPr/>
                    <a:lstStyle/>
                    <a:p>
                      <a:r>
                        <a:rPr lang="fr-FR" dirty="0" smtClean="0"/>
                        <a:t>2612</a:t>
                      </a:r>
                      <a:endParaRPr lang="fr-FR" dirty="0"/>
                    </a:p>
                  </a:txBody>
                  <a:tcPr/>
                </a:tc>
                <a:tc>
                  <a:txBody>
                    <a:bodyPr/>
                    <a:lstStyle/>
                    <a:p>
                      <a:r>
                        <a:rPr lang="fr-FR" dirty="0" smtClean="0"/>
                        <a:t>Titres BIG mis en équivalence (440.000*25%)</a:t>
                      </a:r>
                      <a:endParaRPr lang="fr-FR" dirty="0"/>
                    </a:p>
                  </a:txBody>
                  <a:tcPr/>
                </a:tc>
                <a:tc>
                  <a:txBody>
                    <a:bodyPr/>
                    <a:lstStyle/>
                    <a:p>
                      <a:pPr algn="r"/>
                      <a:r>
                        <a:rPr lang="fr-FR" dirty="0" smtClean="0"/>
                        <a:t>110.000</a:t>
                      </a:r>
                      <a:endParaRPr lang="fr-FR" dirty="0"/>
                    </a:p>
                  </a:txBody>
                  <a:tcPr/>
                </a:tc>
                <a:tc>
                  <a:txBody>
                    <a:bodyPr/>
                    <a:lstStyle/>
                    <a:p>
                      <a:pPr algn="r"/>
                      <a:endParaRPr lang="fr-FR"/>
                    </a:p>
                  </a:txBody>
                  <a:tcPr/>
                </a:tc>
                <a:extLst>
                  <a:ext uri="{0D108BD9-81ED-4DB2-BD59-A6C34878D82A}">
                    <a16:rowId xmlns:a16="http://schemas.microsoft.com/office/drawing/2014/main" val="10001"/>
                  </a:ext>
                </a:extLst>
              </a:tr>
              <a:tr h="370840">
                <a:tc>
                  <a:txBody>
                    <a:bodyPr/>
                    <a:lstStyle/>
                    <a:p>
                      <a:r>
                        <a:rPr lang="fr-FR" dirty="0" smtClean="0"/>
                        <a:t>2611</a:t>
                      </a:r>
                      <a:endParaRPr lang="fr-FR" dirty="0"/>
                    </a:p>
                  </a:txBody>
                  <a:tcPr/>
                </a:tc>
                <a:tc>
                  <a:txBody>
                    <a:bodyPr/>
                    <a:lstStyle/>
                    <a:p>
                      <a:r>
                        <a:rPr lang="fr-FR" dirty="0" smtClean="0"/>
                        <a:t>Titres BIG (E/F</a:t>
                      </a:r>
                      <a:r>
                        <a:rPr lang="fr-FR" baseline="0" dirty="0" smtClean="0"/>
                        <a:t> individuels)</a:t>
                      </a:r>
                      <a:endParaRPr lang="fr-FR" dirty="0"/>
                    </a:p>
                  </a:txBody>
                  <a:tcPr/>
                </a:tc>
                <a:tc>
                  <a:txBody>
                    <a:bodyPr/>
                    <a:lstStyle/>
                    <a:p>
                      <a:pPr algn="r"/>
                      <a:endParaRPr lang="fr-FR" dirty="0"/>
                    </a:p>
                  </a:txBody>
                  <a:tcPr/>
                </a:tc>
                <a:tc>
                  <a:txBody>
                    <a:bodyPr/>
                    <a:lstStyle/>
                    <a:p>
                      <a:pPr algn="r"/>
                      <a:r>
                        <a:rPr lang="fr-FR" dirty="0" smtClean="0"/>
                        <a:t>50.000</a:t>
                      </a:r>
                      <a:endParaRPr lang="fr-FR" dirty="0"/>
                    </a:p>
                  </a:txBody>
                  <a:tcPr/>
                </a:tc>
                <a:extLst>
                  <a:ext uri="{0D108BD9-81ED-4DB2-BD59-A6C34878D82A}">
                    <a16:rowId xmlns:a16="http://schemas.microsoft.com/office/drawing/2014/main" val="10002"/>
                  </a:ext>
                </a:extLst>
              </a:tr>
              <a:tr h="370840">
                <a:tc>
                  <a:txBody>
                    <a:bodyPr/>
                    <a:lstStyle/>
                    <a:p>
                      <a:r>
                        <a:rPr lang="fr-FR" dirty="0" smtClean="0"/>
                        <a:t>106</a:t>
                      </a:r>
                      <a:endParaRPr lang="fr-FR" dirty="0"/>
                    </a:p>
                  </a:txBody>
                  <a:tcPr/>
                </a:tc>
                <a:tc>
                  <a:txBody>
                    <a:bodyPr/>
                    <a:lstStyle/>
                    <a:p>
                      <a:r>
                        <a:rPr lang="fr-FR" dirty="0" smtClean="0"/>
                        <a:t>Réserves KIKOU (@)</a:t>
                      </a:r>
                      <a:endParaRPr lang="fr-FR" dirty="0"/>
                    </a:p>
                  </a:txBody>
                  <a:tcPr/>
                </a:tc>
                <a:tc>
                  <a:txBody>
                    <a:bodyPr/>
                    <a:lstStyle/>
                    <a:p>
                      <a:pPr algn="r"/>
                      <a:endParaRPr lang="fr-FR"/>
                    </a:p>
                  </a:txBody>
                  <a:tcPr/>
                </a:tc>
                <a:tc>
                  <a:txBody>
                    <a:bodyPr/>
                    <a:lstStyle/>
                    <a:p>
                      <a:pPr algn="r"/>
                      <a:r>
                        <a:rPr lang="fr-FR" dirty="0" smtClean="0"/>
                        <a:t>47.500</a:t>
                      </a:r>
                      <a:endParaRPr lang="fr-FR" dirty="0"/>
                    </a:p>
                  </a:txBody>
                  <a:tcPr/>
                </a:tc>
                <a:extLst>
                  <a:ext uri="{0D108BD9-81ED-4DB2-BD59-A6C34878D82A}">
                    <a16:rowId xmlns:a16="http://schemas.microsoft.com/office/drawing/2014/main" val="10003"/>
                  </a:ext>
                </a:extLst>
              </a:tr>
              <a:tr h="370840">
                <a:tc>
                  <a:txBody>
                    <a:bodyPr/>
                    <a:lstStyle/>
                    <a:p>
                      <a:r>
                        <a:rPr lang="fr-FR" dirty="0" smtClean="0"/>
                        <a:t>120</a:t>
                      </a:r>
                      <a:endParaRPr lang="fr-FR" dirty="0"/>
                    </a:p>
                  </a:txBody>
                  <a:tcPr/>
                </a:tc>
                <a:tc>
                  <a:txBody>
                    <a:bodyPr/>
                    <a:lstStyle/>
                    <a:p>
                      <a:r>
                        <a:rPr lang="fr-FR" dirty="0" smtClean="0"/>
                        <a:t>Résultat</a:t>
                      </a:r>
                      <a:r>
                        <a:rPr lang="fr-FR" baseline="0" dirty="0" smtClean="0"/>
                        <a:t> KIKOU (50.000*25%)</a:t>
                      </a:r>
                      <a:endParaRPr lang="fr-FR" dirty="0"/>
                    </a:p>
                  </a:txBody>
                  <a:tcPr/>
                </a:tc>
                <a:tc>
                  <a:txBody>
                    <a:bodyPr/>
                    <a:lstStyle/>
                    <a:p>
                      <a:pPr algn="r"/>
                      <a:endParaRPr lang="fr-FR" dirty="0"/>
                    </a:p>
                  </a:txBody>
                  <a:tcPr>
                    <a:lnB w="12700" cap="flat" cmpd="sng" algn="ctr">
                      <a:solidFill>
                        <a:schemeClr val="tx1"/>
                      </a:solidFill>
                      <a:prstDash val="solid"/>
                      <a:round/>
                      <a:headEnd type="none" w="med" len="med"/>
                      <a:tailEnd type="none" w="med" len="med"/>
                    </a:lnB>
                  </a:tcPr>
                </a:tc>
                <a:tc>
                  <a:txBody>
                    <a:bodyPr/>
                    <a:lstStyle/>
                    <a:p>
                      <a:pPr algn="r"/>
                      <a:r>
                        <a:rPr lang="fr-FR" dirty="0" smtClean="0"/>
                        <a:t>12.500</a:t>
                      </a:r>
                      <a:endParaRPr lang="fr-FR"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fr-FR" dirty="0"/>
                    </a:p>
                  </a:txBody>
                  <a:tcPr>
                    <a:lnB w="12700" cap="flat" cmpd="sng" algn="ctr">
                      <a:solidFill>
                        <a:schemeClr val="tx1"/>
                      </a:solidFill>
                      <a:prstDash val="solid"/>
                      <a:round/>
                      <a:headEnd type="none" w="med" len="med"/>
                      <a:tailEnd type="none" w="med" len="med"/>
                    </a:lnB>
                  </a:tcPr>
                </a:tc>
                <a:tc>
                  <a:txBody>
                    <a:bodyPr/>
                    <a:lstStyle/>
                    <a:p>
                      <a:r>
                        <a:rPr lang="fr-FR" i="1" dirty="0" smtClean="0"/>
                        <a:t>Mise en équivalence au BILAN</a:t>
                      </a:r>
                      <a:endParaRPr lang="fr-FR" i="1" dirty="0"/>
                    </a:p>
                  </a:txBody>
                  <a:tcPr>
                    <a:lnB w="12700" cap="flat" cmpd="sng" algn="ctr">
                      <a:solidFill>
                        <a:schemeClr val="tx1"/>
                      </a:solidFill>
                      <a:prstDash val="solid"/>
                      <a:round/>
                      <a:headEnd type="none" w="med" len="med"/>
                      <a:tailEnd type="none" w="med" len="med"/>
                    </a:lnB>
                  </a:tcPr>
                </a:tc>
                <a:tc>
                  <a:txBody>
                    <a:bodyPr/>
                    <a:lstStyle/>
                    <a:p>
                      <a:pPr algn="r"/>
                      <a:r>
                        <a:rPr lang="fr-FR" dirty="0" smtClean="0"/>
                        <a:t>110.000</a:t>
                      </a:r>
                      <a:endParaRPr lang="fr-F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dirty="0" smtClean="0"/>
                        <a:t>110.000</a:t>
                      </a:r>
                      <a:endParaRPr lang="fr-F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fr-FR" dirty="0" smtClean="0"/>
                        <a:t>120</a:t>
                      </a:r>
                      <a:endParaRPr lang="fr-FR" dirty="0"/>
                    </a:p>
                  </a:txBody>
                  <a:tcPr>
                    <a:lnT w="12700" cap="flat" cmpd="sng" algn="ctr">
                      <a:solidFill>
                        <a:schemeClr val="tx1"/>
                      </a:solidFill>
                      <a:prstDash val="solid"/>
                      <a:round/>
                      <a:headEnd type="none" w="med" len="med"/>
                      <a:tailEnd type="none" w="med" len="med"/>
                    </a:lnT>
                  </a:tcPr>
                </a:tc>
                <a:tc>
                  <a:txBody>
                    <a:bodyPr/>
                    <a:lstStyle/>
                    <a:p>
                      <a:r>
                        <a:rPr lang="fr-FR" dirty="0" smtClean="0"/>
                        <a:t>Résultat</a:t>
                      </a:r>
                      <a:r>
                        <a:rPr lang="fr-FR" baseline="0" dirty="0" smtClean="0"/>
                        <a:t> KIKOU</a:t>
                      </a:r>
                      <a:endParaRPr lang="fr-FR" dirty="0"/>
                    </a:p>
                  </a:txBody>
                  <a:tcPr>
                    <a:lnT w="12700" cap="flat" cmpd="sng" algn="ctr">
                      <a:solidFill>
                        <a:schemeClr val="tx1"/>
                      </a:solidFill>
                      <a:prstDash val="solid"/>
                      <a:round/>
                      <a:headEnd type="none" w="med" len="med"/>
                      <a:tailEnd type="none" w="med" len="med"/>
                    </a:lnT>
                  </a:tcPr>
                </a:tc>
                <a:tc>
                  <a:txBody>
                    <a:bodyPr/>
                    <a:lstStyle/>
                    <a:p>
                      <a:pPr algn="r"/>
                      <a:r>
                        <a:rPr lang="fr-FR" dirty="0" smtClean="0"/>
                        <a:t>12.500</a:t>
                      </a:r>
                      <a:endParaRPr lang="fr-FR" dirty="0"/>
                    </a:p>
                  </a:txBody>
                  <a:tcPr>
                    <a:lnT w="12700" cap="flat" cmpd="sng" algn="ctr">
                      <a:solidFill>
                        <a:schemeClr val="tx1"/>
                      </a:solidFill>
                      <a:prstDash val="solid"/>
                      <a:round/>
                      <a:headEnd type="none" w="med" len="med"/>
                      <a:tailEnd type="none" w="med" len="med"/>
                    </a:lnT>
                  </a:tcPr>
                </a:tc>
                <a:tc>
                  <a:txBody>
                    <a:bodyPr/>
                    <a:lstStyle/>
                    <a:p>
                      <a:pPr algn="r"/>
                      <a:endParaRPr lang="fr-FR"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r h="370840">
                <a:tc>
                  <a:txBody>
                    <a:bodyPr/>
                    <a:lstStyle/>
                    <a:p>
                      <a:r>
                        <a:rPr lang="fr-FR" dirty="0" smtClean="0"/>
                        <a:t>755</a:t>
                      </a:r>
                      <a:endParaRPr lang="fr-FR" dirty="0"/>
                    </a:p>
                  </a:txBody>
                  <a:tcPr/>
                </a:tc>
                <a:tc>
                  <a:txBody>
                    <a:bodyPr/>
                    <a:lstStyle/>
                    <a:p>
                      <a:r>
                        <a:rPr lang="fr-FR" dirty="0" smtClean="0"/>
                        <a:t>Résultat des sociétés mises en équivalences</a:t>
                      </a:r>
                      <a:endParaRPr lang="fr-FR" dirty="0"/>
                    </a:p>
                  </a:txBody>
                  <a:tcPr/>
                </a:tc>
                <a:tc>
                  <a:txBody>
                    <a:bodyPr/>
                    <a:lstStyle/>
                    <a:p>
                      <a:pPr algn="r"/>
                      <a:endParaRPr lang="fr-FR" dirty="0"/>
                    </a:p>
                  </a:txBody>
                  <a:tcPr>
                    <a:lnB w="12700" cap="flat" cmpd="sng" algn="ctr">
                      <a:solidFill>
                        <a:schemeClr val="tx1"/>
                      </a:solidFill>
                      <a:prstDash val="solid"/>
                      <a:round/>
                      <a:headEnd type="none" w="med" len="med"/>
                      <a:tailEnd type="none" w="med" len="med"/>
                    </a:lnB>
                  </a:tcPr>
                </a:tc>
                <a:tc>
                  <a:txBody>
                    <a:bodyPr/>
                    <a:lstStyle/>
                    <a:p>
                      <a:pPr algn="r"/>
                      <a:r>
                        <a:rPr lang="fr-FR" dirty="0" smtClean="0"/>
                        <a:t>12.500</a:t>
                      </a:r>
                      <a:endParaRPr lang="fr-FR"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fr-FR"/>
                    </a:p>
                  </a:txBody>
                  <a:tcPr/>
                </a:tc>
                <a:tc>
                  <a:txBody>
                    <a:bodyPr/>
                    <a:lstStyle/>
                    <a:p>
                      <a:r>
                        <a:rPr lang="fr-FR" i="1" dirty="0" smtClean="0"/>
                        <a:t>Mise en équivalence au COMPTE DE RESULTAT</a:t>
                      </a:r>
                      <a:endParaRPr lang="fr-FR" i="1" dirty="0"/>
                    </a:p>
                  </a:txBody>
                  <a:tcPr/>
                </a:tc>
                <a:tc>
                  <a:txBody>
                    <a:bodyPr/>
                    <a:lstStyle/>
                    <a:p>
                      <a:pPr algn="r"/>
                      <a:r>
                        <a:rPr lang="fr-FR" dirty="0" smtClean="0"/>
                        <a:t>12.500</a:t>
                      </a:r>
                      <a:endParaRPr lang="fr-F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dirty="0" smtClean="0"/>
                        <a:t>12.500</a:t>
                      </a:r>
                      <a:endParaRPr lang="fr-F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343310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457200" y="-71462"/>
            <a:ext cx="8229600" cy="1143000"/>
          </a:xfrm>
        </p:spPr>
        <p:txBody>
          <a:bodyPr>
            <a:normAutofit/>
          </a:bodyPr>
          <a:lstStyle/>
          <a:p>
            <a:pPr algn="ctr"/>
            <a:r>
              <a:rPr lang="fr-FR" dirty="0" smtClean="0"/>
              <a:t>METHODES COMPTABLES (suite)</a:t>
            </a:r>
            <a:endParaRPr lang="fr-FR" dirty="0"/>
          </a:p>
        </p:txBody>
      </p:sp>
      <p:sp>
        <p:nvSpPr>
          <p:cNvPr id="3" name="Content Placeholder 2"/>
          <p:cNvSpPr>
            <a:spLocks noGrp="1"/>
          </p:cNvSpPr>
          <p:nvPr>
            <p:ph idx="1"/>
          </p:nvPr>
        </p:nvSpPr>
        <p:spPr>
          <a:xfrm>
            <a:off x="457200" y="1142984"/>
            <a:ext cx="8229600" cy="5181616"/>
          </a:xfrm>
        </p:spPr>
        <p:txBody>
          <a:bodyPr>
            <a:noAutofit/>
          </a:bodyPr>
          <a:lstStyle/>
          <a:p>
            <a:r>
              <a:rPr lang="fr-FR" sz="1600" b="1" u="sng" dirty="0" smtClean="0"/>
              <a:t>CONSOLIDATION PARTIELLE vs CONSOLIDATION PROPORTIONNELLE</a:t>
            </a:r>
          </a:p>
          <a:p>
            <a:pPr>
              <a:buNone/>
            </a:pPr>
            <a:r>
              <a:rPr lang="fr-FR" sz="1600" dirty="0" smtClean="0"/>
              <a:t>	Le coparticipant doit comptabiliser les éléments suivants relativement à ses intérêts dans  une activité conjointe:</a:t>
            </a:r>
          </a:p>
          <a:p>
            <a:pPr lvl="1"/>
            <a:r>
              <a:rPr lang="fr-FR" sz="1600" dirty="0" smtClean="0"/>
              <a:t>(a) ses actifs, y compris sa quote-part des actifs détenus conjointement, le cas échéant;</a:t>
            </a:r>
          </a:p>
          <a:p>
            <a:pPr lvl="1"/>
            <a:r>
              <a:rPr lang="fr-FR" sz="1600" dirty="0" smtClean="0"/>
              <a:t>(b) ses passifs, y compris sa quote-part des passifs assumés conjointement, le cas échéant;</a:t>
            </a:r>
          </a:p>
          <a:p>
            <a:pPr lvl="1"/>
            <a:r>
              <a:rPr lang="fr-FR" sz="1600" dirty="0" smtClean="0"/>
              <a:t>(c) les produits qu’il a tirés de la vente de sa quote-part de la production générée par l’activité conjointe;</a:t>
            </a:r>
          </a:p>
          <a:p>
            <a:pPr lvl="1"/>
            <a:r>
              <a:rPr lang="fr-FR" sz="1600" dirty="0" smtClean="0"/>
              <a:t>(d) sa quote-part des produits tirés de la vente de la production générée par l’activité conjointe;</a:t>
            </a:r>
          </a:p>
          <a:p>
            <a:pPr lvl="1"/>
            <a:r>
              <a:rPr lang="fr-FR" sz="1600" dirty="0" smtClean="0"/>
              <a:t>(e) les charges qu’il a engagées, y compris sa quote-part des charges engagées conjointement, le </a:t>
            </a:r>
            <a:br>
              <a:rPr lang="fr-FR" sz="1600" dirty="0" smtClean="0"/>
            </a:br>
            <a:r>
              <a:rPr lang="fr-FR" sz="1600" dirty="0" smtClean="0"/>
              <a:t>      cas échéant.</a:t>
            </a:r>
          </a:p>
          <a:p>
            <a:pPr>
              <a:buNone/>
            </a:pPr>
            <a:r>
              <a:rPr lang="fr-FR" sz="1600" dirty="0" smtClean="0"/>
              <a:t>	 l’IAS 31 utilisait la « Consolidation proportionnelle ». Elle consistait au bilan à porter chacun des postes de l’actif et du passif de la société consolidée sur une part au prorata du degré de participation et au niveau du compte de résultat porter pour chacun des postes de charges et des produits sur la fraction correspondant au pourcentage d’intérêt de la société détentrice des titres.</a:t>
            </a:r>
            <a:endParaRPr lang="fr-FR" sz="1600" dirty="0"/>
          </a:p>
        </p:txBody>
      </p:sp>
      <p:sp>
        <p:nvSpPr>
          <p:cNvPr id="5" name="Slide Number Placeholder 4"/>
          <p:cNvSpPr>
            <a:spLocks noGrp="1"/>
          </p:cNvSpPr>
          <p:nvPr>
            <p:ph type="sldNum" sz="quarter" idx="12"/>
          </p:nvPr>
        </p:nvSpPr>
        <p:spPr/>
        <p:txBody>
          <a:bodyPr/>
          <a:lstStyle/>
          <a:p>
            <a:fld id="{D456E9C5-C6E7-44FC-9136-58F79C52D96B}" type="slidenum">
              <a:rPr lang="fr-FR" smtClean="0"/>
              <a:pPr/>
              <a:t>39</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867524"/>
          </a:xfrm>
        </p:spPr>
        <p:txBody>
          <a:bodyPr/>
          <a:lstStyle/>
          <a:p>
            <a:pPr algn="ctr"/>
            <a:r>
              <a:rPr lang="fr-FR" dirty="0" smtClean="0"/>
              <a:t>PRINCIPAUX CHANGEMENTS</a:t>
            </a:r>
            <a:endParaRPr lang="fr-FR" dirty="0"/>
          </a:p>
        </p:txBody>
      </p:sp>
      <p:sp>
        <p:nvSpPr>
          <p:cNvPr id="3" name="Espace réservé du contenu 2"/>
          <p:cNvSpPr>
            <a:spLocks noGrp="1"/>
          </p:cNvSpPr>
          <p:nvPr>
            <p:ph idx="1"/>
          </p:nvPr>
        </p:nvSpPr>
        <p:spPr/>
        <p:txBody>
          <a:bodyPr>
            <a:normAutofit fontScale="85000" lnSpcReduction="20000"/>
          </a:bodyPr>
          <a:lstStyle/>
          <a:p>
            <a:r>
              <a:rPr lang="fr-FR" u="sng" dirty="0" smtClean="0"/>
              <a:t>PERIMETRE DE CONSOLIDATION</a:t>
            </a:r>
          </a:p>
          <a:p>
            <a:r>
              <a:rPr lang="fr-FR" dirty="0" smtClean="0"/>
              <a:t>Par rapport à IAS 27, le périmètre des entités intégrées globalement change avec IFRS 10.</a:t>
            </a:r>
          </a:p>
          <a:p>
            <a:r>
              <a:rPr lang="fr-FR" u="sng" dirty="0" smtClean="0"/>
              <a:t>CONTRÔLE</a:t>
            </a:r>
          </a:p>
          <a:p>
            <a:r>
              <a:rPr lang="fr-FR" dirty="0" smtClean="0"/>
              <a:t>Avec IAS 27, le contrôle y était défini comme le pouvoir de diriger les politiques financières et opérationnelles d’une entité afin d’obtenir des avantages de ses activités. Il se référait à des </a:t>
            </a:r>
            <a:r>
              <a:rPr lang="fr-FR" b="1" u="sng" dirty="0" smtClean="0"/>
              <a:t>droits contractuels ou légaux</a:t>
            </a:r>
            <a:r>
              <a:rPr lang="fr-FR" dirty="0" smtClean="0"/>
              <a:t> autorisant à diriger les activités d’une entité alors qu’avec l’IFRS 10, le pouvoir se définit comme </a:t>
            </a:r>
            <a:r>
              <a:rPr lang="fr-FR" b="1" u="sng" dirty="0" smtClean="0"/>
              <a:t>l’aptitude à diriger les </a:t>
            </a:r>
            <a:r>
              <a:rPr lang="fr-FR" b="1" u="sng" dirty="0" smtClean="0">
                <a:solidFill>
                  <a:srgbClr val="FF0000"/>
                </a:solidFill>
              </a:rPr>
              <a:t>activités pertinentes </a:t>
            </a:r>
            <a:r>
              <a:rPr lang="fr-FR" b="1" u="sng" dirty="0" smtClean="0"/>
              <a:t>de l’entité.</a:t>
            </a:r>
            <a:endParaRPr lang="fr-FR" b="1" u="sng" dirty="0"/>
          </a:p>
        </p:txBody>
      </p:sp>
      <p:sp>
        <p:nvSpPr>
          <p:cNvPr id="4" name="Slide Number Placeholder 3"/>
          <p:cNvSpPr>
            <a:spLocks noGrp="1"/>
          </p:cNvSpPr>
          <p:nvPr>
            <p:ph type="sldNum" sz="quarter" idx="12"/>
          </p:nvPr>
        </p:nvSpPr>
        <p:spPr/>
        <p:txBody>
          <a:bodyPr/>
          <a:lstStyle/>
          <a:p>
            <a:fld id="{D456E9C5-C6E7-44FC-9136-58F79C52D96B}" type="slidenum">
              <a:rPr lang="fr-FR" smtClean="0"/>
              <a:pPr/>
              <a:t>4</a:t>
            </a:fld>
            <a:endParaRPr lang="fr-F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24648"/>
          </a:xfrm>
        </p:spPr>
        <p:txBody>
          <a:bodyPr>
            <a:normAutofit/>
          </a:bodyPr>
          <a:lstStyle/>
          <a:p>
            <a:pPr algn="ctr"/>
            <a:r>
              <a:rPr lang="fr-FR" dirty="0" smtClean="0"/>
              <a:t>Consolidation partielle : exemple</a:t>
            </a:r>
            <a:endParaRPr lang="fr-FR" dirty="0"/>
          </a:p>
        </p:txBody>
      </p:sp>
      <p:sp>
        <p:nvSpPr>
          <p:cNvPr id="3" name="Espace réservé du contenu 2"/>
          <p:cNvSpPr>
            <a:spLocks noGrp="1"/>
          </p:cNvSpPr>
          <p:nvPr>
            <p:ph idx="1"/>
          </p:nvPr>
        </p:nvSpPr>
        <p:spPr>
          <a:xfrm>
            <a:off x="457200" y="1428736"/>
            <a:ext cx="8229600" cy="4895864"/>
          </a:xfrm>
        </p:spPr>
        <p:txBody>
          <a:bodyPr>
            <a:normAutofit/>
          </a:bodyPr>
          <a:lstStyle/>
          <a:p>
            <a:r>
              <a:rPr lang="fr-FR" dirty="0" smtClean="0"/>
              <a:t>La société Kiwi a une activité conjointe avec le groupe Ovni sur la société </a:t>
            </a:r>
            <a:r>
              <a:rPr lang="fr-FR" dirty="0" err="1" smtClean="0"/>
              <a:t>Lakou</a:t>
            </a:r>
            <a:r>
              <a:rPr lang="fr-FR" dirty="0" smtClean="0"/>
              <a:t> (laquelle n’est pas une coentreprise, car elle ne peut pas prendre aucune initiative, l’analyse montrant en substance que Kiwi et Ovni contrôlent les actifs et les passifs de </a:t>
            </a:r>
            <a:r>
              <a:rPr lang="fr-FR" dirty="0" err="1" smtClean="0"/>
              <a:t>Lakou</a:t>
            </a:r>
            <a:r>
              <a:rPr lang="fr-FR" dirty="0" smtClean="0"/>
              <a:t> et les flux qui en découlent) et qu’elle a des droits de 40% sur les actifs non courants, de 50% sur les actifs courants, de 45% sur les dettes, de 50% sur les charges et produits, y compris l’impôt, sauf sur les amortissements portant sur les immobilisations détenues à 40%.</a:t>
            </a:r>
          </a:p>
          <a:p>
            <a:r>
              <a:rPr lang="fr-FR" dirty="0" smtClean="0"/>
              <a:t>On vous demande de présenter le bilan consolidé et le compte de résultat consolidé de Kiwi. Ci-après les bilans et comptes de résultat des sociétés Kiwi et </a:t>
            </a:r>
            <a:r>
              <a:rPr lang="fr-FR" dirty="0" err="1" smtClean="0"/>
              <a:t>Lakou</a:t>
            </a:r>
            <a:r>
              <a:rPr lang="fr-FR" dirty="0" smtClean="0"/>
              <a:t> au 31/12/N.</a:t>
            </a:r>
            <a:endParaRPr lang="fr-FR" dirty="0"/>
          </a:p>
        </p:txBody>
      </p:sp>
      <p:sp>
        <p:nvSpPr>
          <p:cNvPr id="4" name="Slide Number Placeholder 3"/>
          <p:cNvSpPr>
            <a:spLocks noGrp="1"/>
          </p:cNvSpPr>
          <p:nvPr>
            <p:ph type="sldNum" sz="quarter" idx="12"/>
          </p:nvPr>
        </p:nvSpPr>
        <p:spPr/>
        <p:txBody>
          <a:bodyPr/>
          <a:lstStyle/>
          <a:p>
            <a:fld id="{D456E9C5-C6E7-44FC-9136-58F79C52D96B}" type="slidenum">
              <a:rPr lang="fr-FR" smtClean="0"/>
              <a:pPr/>
              <a:t>40</a:t>
            </a:fld>
            <a:endParaRPr lang="fr-F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457200" y="214290"/>
            <a:ext cx="8229600" cy="724648"/>
          </a:xfrm>
        </p:spPr>
        <p:txBody>
          <a:bodyPr>
            <a:normAutofit/>
          </a:bodyPr>
          <a:lstStyle/>
          <a:p>
            <a:pPr algn="ctr"/>
            <a:r>
              <a:rPr lang="fr-FR" dirty="0" smtClean="0"/>
              <a:t>Consolidation partielle : exemple</a:t>
            </a:r>
            <a:endParaRPr lang="fr-FR" dirty="0"/>
          </a:p>
        </p:txBody>
      </p:sp>
      <p:sp>
        <p:nvSpPr>
          <p:cNvPr id="3" name="Espace réservé du contenu 2"/>
          <p:cNvSpPr>
            <a:spLocks noGrp="1"/>
          </p:cNvSpPr>
          <p:nvPr>
            <p:ph idx="1"/>
          </p:nvPr>
        </p:nvSpPr>
        <p:spPr>
          <a:xfrm>
            <a:off x="457200" y="928670"/>
            <a:ext cx="8229600" cy="4889186"/>
          </a:xfrm>
        </p:spPr>
        <p:txBody>
          <a:bodyPr/>
          <a:lstStyle/>
          <a:p>
            <a:r>
              <a:rPr lang="fr-FR" dirty="0" smtClean="0"/>
              <a:t>Bilan société Kiwi</a:t>
            </a:r>
          </a:p>
          <a:p>
            <a:endParaRPr lang="fr-FR" sz="2400" dirty="0" smtClean="0"/>
          </a:p>
          <a:p>
            <a:endParaRPr lang="fr-FR" sz="2400" dirty="0" smtClean="0"/>
          </a:p>
          <a:p>
            <a:endParaRPr lang="fr-FR" sz="2400" dirty="0" smtClean="0"/>
          </a:p>
          <a:p>
            <a:endParaRPr lang="fr-FR" sz="2400" dirty="0" smtClean="0"/>
          </a:p>
          <a:p>
            <a:endParaRPr lang="fr-FR" dirty="0" smtClean="0"/>
          </a:p>
          <a:p>
            <a:r>
              <a:rPr lang="fr-FR" dirty="0" smtClean="0"/>
              <a:t>Bilan société </a:t>
            </a:r>
            <a:r>
              <a:rPr lang="fr-FR" dirty="0" err="1" smtClean="0"/>
              <a:t>Lakou</a:t>
            </a:r>
            <a:endParaRPr lang="fr-FR" dirty="0" smtClean="0"/>
          </a:p>
          <a:p>
            <a:endParaRPr lang="fr-FR" dirty="0" smtClean="0"/>
          </a:p>
          <a:p>
            <a:endParaRPr lang="fr-FR" dirty="0"/>
          </a:p>
        </p:txBody>
      </p:sp>
      <p:sp>
        <p:nvSpPr>
          <p:cNvPr id="8" name="Slide Number Placeholder 7"/>
          <p:cNvSpPr>
            <a:spLocks noGrp="1"/>
          </p:cNvSpPr>
          <p:nvPr>
            <p:ph type="sldNum" sz="quarter" idx="12"/>
          </p:nvPr>
        </p:nvSpPr>
        <p:spPr/>
        <p:txBody>
          <a:bodyPr/>
          <a:lstStyle/>
          <a:p>
            <a:fld id="{D456E9C5-C6E7-44FC-9136-58F79C52D96B}" type="slidenum">
              <a:rPr lang="fr-FR" smtClean="0"/>
              <a:pPr/>
              <a:t>41</a:t>
            </a:fld>
            <a:endParaRPr lang="fr-FR"/>
          </a:p>
        </p:txBody>
      </p:sp>
      <p:graphicFrame>
        <p:nvGraphicFramePr>
          <p:cNvPr id="6" name="Tableau 5"/>
          <p:cNvGraphicFramePr>
            <a:graphicFrameLocks noGrp="1"/>
          </p:cNvGraphicFramePr>
          <p:nvPr/>
        </p:nvGraphicFramePr>
        <p:xfrm>
          <a:off x="500034" y="1428736"/>
          <a:ext cx="8182675" cy="2071704"/>
        </p:xfrm>
        <a:graphic>
          <a:graphicData uri="http://schemas.openxmlformats.org/drawingml/2006/table">
            <a:tbl>
              <a:tblPr firstRow="1" bandRow="1">
                <a:tableStyleId>{5C22544A-7EE6-4342-B048-85BDC9FD1C3A}</a:tableStyleId>
              </a:tblPr>
              <a:tblGrid>
                <a:gridCol w="3095625">
                  <a:extLst>
                    <a:ext uri="{9D8B030D-6E8A-4147-A177-3AD203B41FA5}">
                      <a16:colId xmlns:a16="http://schemas.microsoft.com/office/drawing/2014/main" val="20000"/>
                    </a:ext>
                  </a:extLst>
                </a:gridCol>
                <a:gridCol w="1408748">
                  <a:extLst>
                    <a:ext uri="{9D8B030D-6E8A-4147-A177-3AD203B41FA5}">
                      <a16:colId xmlns:a16="http://schemas.microsoft.com/office/drawing/2014/main" val="20001"/>
                    </a:ext>
                  </a:extLst>
                </a:gridCol>
                <a:gridCol w="2269554">
                  <a:extLst>
                    <a:ext uri="{9D8B030D-6E8A-4147-A177-3AD203B41FA5}">
                      <a16:colId xmlns:a16="http://schemas.microsoft.com/office/drawing/2014/main" val="20002"/>
                    </a:ext>
                  </a:extLst>
                </a:gridCol>
                <a:gridCol w="1408748">
                  <a:extLst>
                    <a:ext uri="{9D8B030D-6E8A-4147-A177-3AD203B41FA5}">
                      <a16:colId xmlns:a16="http://schemas.microsoft.com/office/drawing/2014/main" val="20003"/>
                    </a:ext>
                  </a:extLst>
                </a:gridCol>
              </a:tblGrid>
              <a:tr h="345284">
                <a:tc>
                  <a:txBody>
                    <a:bodyPr/>
                    <a:lstStyle/>
                    <a:p>
                      <a:r>
                        <a:rPr lang="fr-FR" sz="1600" dirty="0" smtClean="0"/>
                        <a:t>ACTIFS</a:t>
                      </a:r>
                      <a:endParaRPr lang="fr-FR" sz="1600" dirty="0"/>
                    </a:p>
                  </a:txBody>
                  <a:tcPr/>
                </a:tc>
                <a:tc>
                  <a:txBody>
                    <a:bodyPr/>
                    <a:lstStyle/>
                    <a:p>
                      <a:pPr algn="ctr"/>
                      <a:r>
                        <a:rPr lang="fr-FR" sz="1600" dirty="0" smtClean="0"/>
                        <a:t>MONTANT</a:t>
                      </a:r>
                      <a:endParaRPr lang="fr-FR" sz="1600" dirty="0"/>
                    </a:p>
                  </a:txBody>
                  <a:tcPr/>
                </a:tc>
                <a:tc>
                  <a:txBody>
                    <a:bodyPr/>
                    <a:lstStyle/>
                    <a:p>
                      <a:r>
                        <a:rPr lang="fr-FR" sz="1600" dirty="0" smtClean="0"/>
                        <a:t>PASSIFS ET CP</a:t>
                      </a:r>
                      <a:endParaRPr lang="fr-FR" sz="1600" dirty="0"/>
                    </a:p>
                  </a:txBody>
                  <a:tcPr/>
                </a:tc>
                <a:tc>
                  <a:txBody>
                    <a:bodyPr/>
                    <a:lstStyle/>
                    <a:p>
                      <a:pPr algn="ctr"/>
                      <a:r>
                        <a:rPr lang="fr-FR" sz="1600" dirty="0" smtClean="0"/>
                        <a:t>MONTANT</a:t>
                      </a:r>
                      <a:endParaRPr lang="fr-FR" sz="1600" dirty="0"/>
                    </a:p>
                  </a:txBody>
                  <a:tcPr/>
                </a:tc>
                <a:extLst>
                  <a:ext uri="{0D108BD9-81ED-4DB2-BD59-A6C34878D82A}">
                    <a16:rowId xmlns:a16="http://schemas.microsoft.com/office/drawing/2014/main" val="10000"/>
                  </a:ext>
                </a:extLst>
              </a:tr>
              <a:tr h="345284">
                <a:tc>
                  <a:txBody>
                    <a:bodyPr/>
                    <a:lstStyle/>
                    <a:p>
                      <a:r>
                        <a:rPr lang="fr-FR" sz="1600" dirty="0" smtClean="0"/>
                        <a:t>Immobilisations</a:t>
                      </a:r>
                      <a:endParaRPr lang="fr-FR" sz="1600" dirty="0"/>
                    </a:p>
                  </a:txBody>
                  <a:tcPr/>
                </a:tc>
                <a:tc>
                  <a:txBody>
                    <a:bodyPr/>
                    <a:lstStyle/>
                    <a:p>
                      <a:pPr algn="r"/>
                      <a:r>
                        <a:rPr lang="fr-FR" sz="1600" dirty="0" smtClean="0"/>
                        <a:t>21.500</a:t>
                      </a:r>
                      <a:endParaRPr lang="fr-FR" sz="1600" dirty="0"/>
                    </a:p>
                  </a:txBody>
                  <a:tcPr/>
                </a:tc>
                <a:tc>
                  <a:txBody>
                    <a:bodyPr/>
                    <a:lstStyle/>
                    <a:p>
                      <a:r>
                        <a:rPr lang="fr-FR" sz="1600" dirty="0" smtClean="0"/>
                        <a:t>Capital</a:t>
                      </a:r>
                      <a:endParaRPr lang="fr-FR" sz="1600" dirty="0"/>
                    </a:p>
                  </a:txBody>
                  <a:tcPr/>
                </a:tc>
                <a:tc>
                  <a:txBody>
                    <a:bodyPr/>
                    <a:lstStyle/>
                    <a:p>
                      <a:pPr algn="r"/>
                      <a:r>
                        <a:rPr lang="fr-FR" sz="1600" dirty="0" smtClean="0"/>
                        <a:t>20.000</a:t>
                      </a:r>
                      <a:endParaRPr lang="fr-FR" sz="1600" dirty="0"/>
                    </a:p>
                  </a:txBody>
                  <a:tcPr/>
                </a:tc>
                <a:extLst>
                  <a:ext uri="{0D108BD9-81ED-4DB2-BD59-A6C34878D82A}">
                    <a16:rowId xmlns:a16="http://schemas.microsoft.com/office/drawing/2014/main" val="10001"/>
                  </a:ext>
                </a:extLst>
              </a:tr>
              <a:tr h="345284">
                <a:tc>
                  <a:txBody>
                    <a:bodyPr/>
                    <a:lstStyle/>
                    <a:p>
                      <a:r>
                        <a:rPr lang="fr-FR" sz="1600" dirty="0" smtClean="0"/>
                        <a:t>Titres de participation </a:t>
                      </a:r>
                      <a:r>
                        <a:rPr lang="fr-FR" sz="1600" dirty="0" err="1" smtClean="0"/>
                        <a:t>Lakou</a:t>
                      </a:r>
                      <a:endParaRPr lang="fr-FR" sz="1600" dirty="0"/>
                    </a:p>
                  </a:txBody>
                  <a:tcPr/>
                </a:tc>
                <a:tc>
                  <a:txBody>
                    <a:bodyPr/>
                    <a:lstStyle/>
                    <a:p>
                      <a:pPr algn="r"/>
                      <a:r>
                        <a:rPr lang="fr-FR" sz="1600" dirty="0" smtClean="0"/>
                        <a:t>4.000</a:t>
                      </a:r>
                      <a:endParaRPr lang="fr-FR" sz="1600" dirty="0"/>
                    </a:p>
                  </a:txBody>
                  <a:tcPr/>
                </a:tc>
                <a:tc>
                  <a:txBody>
                    <a:bodyPr/>
                    <a:lstStyle/>
                    <a:p>
                      <a:r>
                        <a:rPr lang="fr-FR" sz="1600" dirty="0" smtClean="0"/>
                        <a:t>Réserves</a:t>
                      </a:r>
                      <a:endParaRPr lang="fr-FR" sz="1600" dirty="0"/>
                    </a:p>
                  </a:txBody>
                  <a:tcPr/>
                </a:tc>
                <a:tc>
                  <a:txBody>
                    <a:bodyPr/>
                    <a:lstStyle/>
                    <a:p>
                      <a:pPr algn="r"/>
                      <a:r>
                        <a:rPr lang="fr-FR" sz="1600" dirty="0" smtClean="0"/>
                        <a:t>9.600</a:t>
                      </a:r>
                      <a:endParaRPr lang="fr-FR" sz="1600" dirty="0"/>
                    </a:p>
                  </a:txBody>
                  <a:tcPr/>
                </a:tc>
                <a:extLst>
                  <a:ext uri="{0D108BD9-81ED-4DB2-BD59-A6C34878D82A}">
                    <a16:rowId xmlns:a16="http://schemas.microsoft.com/office/drawing/2014/main" val="10002"/>
                  </a:ext>
                </a:extLst>
              </a:tr>
              <a:tr h="345284">
                <a:tc>
                  <a:txBody>
                    <a:bodyPr/>
                    <a:lstStyle/>
                    <a:p>
                      <a:r>
                        <a:rPr lang="fr-FR" sz="1600" dirty="0" smtClean="0"/>
                        <a:t>Actifs courants</a:t>
                      </a:r>
                      <a:endParaRPr lang="fr-FR" sz="1600" dirty="0"/>
                    </a:p>
                  </a:txBody>
                  <a:tcPr/>
                </a:tc>
                <a:tc>
                  <a:txBody>
                    <a:bodyPr/>
                    <a:lstStyle/>
                    <a:p>
                      <a:pPr algn="r"/>
                      <a:r>
                        <a:rPr lang="fr-FR" sz="1600" dirty="0" smtClean="0"/>
                        <a:t>25.500</a:t>
                      </a:r>
                      <a:endParaRPr lang="fr-FR" sz="1600" dirty="0"/>
                    </a:p>
                  </a:txBody>
                  <a:tcPr/>
                </a:tc>
                <a:tc>
                  <a:txBody>
                    <a:bodyPr/>
                    <a:lstStyle/>
                    <a:p>
                      <a:r>
                        <a:rPr lang="fr-FR" sz="1600" dirty="0" smtClean="0"/>
                        <a:t>Résultat de l’exercice</a:t>
                      </a:r>
                      <a:endParaRPr lang="fr-FR" sz="1600" dirty="0"/>
                    </a:p>
                  </a:txBody>
                  <a:tcPr/>
                </a:tc>
                <a:tc>
                  <a:txBody>
                    <a:bodyPr/>
                    <a:lstStyle/>
                    <a:p>
                      <a:pPr algn="r"/>
                      <a:r>
                        <a:rPr lang="fr-FR" sz="1600" dirty="0" smtClean="0"/>
                        <a:t>1.200</a:t>
                      </a:r>
                      <a:endParaRPr lang="fr-FR" sz="1600" dirty="0"/>
                    </a:p>
                  </a:txBody>
                  <a:tcPr/>
                </a:tc>
                <a:extLst>
                  <a:ext uri="{0D108BD9-81ED-4DB2-BD59-A6C34878D82A}">
                    <a16:rowId xmlns:a16="http://schemas.microsoft.com/office/drawing/2014/main" val="10003"/>
                  </a:ext>
                </a:extLst>
              </a:tr>
              <a:tr h="345284">
                <a:tc>
                  <a:txBody>
                    <a:bodyPr/>
                    <a:lstStyle/>
                    <a:p>
                      <a:endParaRPr lang="fr-FR" sz="1600"/>
                    </a:p>
                  </a:txBody>
                  <a:tcPr/>
                </a:tc>
                <a:tc>
                  <a:txBody>
                    <a:bodyPr/>
                    <a:lstStyle/>
                    <a:p>
                      <a:pPr algn="r"/>
                      <a:endParaRPr lang="fr-FR" sz="1600" dirty="0"/>
                    </a:p>
                  </a:txBody>
                  <a:tcPr/>
                </a:tc>
                <a:tc>
                  <a:txBody>
                    <a:bodyPr/>
                    <a:lstStyle/>
                    <a:p>
                      <a:r>
                        <a:rPr lang="fr-FR" sz="1600" dirty="0" smtClean="0"/>
                        <a:t>Dettes</a:t>
                      </a:r>
                      <a:endParaRPr lang="fr-FR" sz="1600" dirty="0"/>
                    </a:p>
                  </a:txBody>
                  <a:tcPr/>
                </a:tc>
                <a:tc>
                  <a:txBody>
                    <a:bodyPr/>
                    <a:lstStyle/>
                    <a:p>
                      <a:pPr algn="r"/>
                      <a:r>
                        <a:rPr lang="fr-FR" sz="1600" dirty="0" smtClean="0"/>
                        <a:t>20.200</a:t>
                      </a:r>
                      <a:endParaRPr lang="fr-FR" sz="1600" dirty="0"/>
                    </a:p>
                  </a:txBody>
                  <a:tcPr/>
                </a:tc>
                <a:extLst>
                  <a:ext uri="{0D108BD9-81ED-4DB2-BD59-A6C34878D82A}">
                    <a16:rowId xmlns:a16="http://schemas.microsoft.com/office/drawing/2014/main" val="10004"/>
                  </a:ext>
                </a:extLst>
              </a:tr>
              <a:tr h="345284">
                <a:tc>
                  <a:txBody>
                    <a:bodyPr/>
                    <a:lstStyle/>
                    <a:p>
                      <a:endParaRPr lang="fr-FR" sz="1600"/>
                    </a:p>
                  </a:txBody>
                  <a:tcPr/>
                </a:tc>
                <a:tc>
                  <a:txBody>
                    <a:bodyPr/>
                    <a:lstStyle/>
                    <a:p>
                      <a:pPr algn="r"/>
                      <a:r>
                        <a:rPr lang="fr-FR" sz="1600" dirty="0" smtClean="0"/>
                        <a:t>51.000</a:t>
                      </a:r>
                      <a:endParaRPr lang="fr-FR" sz="1600" dirty="0"/>
                    </a:p>
                  </a:txBody>
                  <a:tcPr/>
                </a:tc>
                <a:tc>
                  <a:txBody>
                    <a:bodyPr/>
                    <a:lstStyle/>
                    <a:p>
                      <a:endParaRPr lang="fr-FR" sz="1600"/>
                    </a:p>
                  </a:txBody>
                  <a:tcPr/>
                </a:tc>
                <a:tc>
                  <a:txBody>
                    <a:bodyPr/>
                    <a:lstStyle/>
                    <a:p>
                      <a:pPr algn="r"/>
                      <a:r>
                        <a:rPr lang="fr-FR" sz="1600" dirty="0" smtClean="0"/>
                        <a:t>51.000</a:t>
                      </a:r>
                      <a:endParaRPr lang="fr-FR" sz="1600" dirty="0"/>
                    </a:p>
                  </a:txBody>
                  <a:tcPr/>
                </a:tc>
                <a:extLst>
                  <a:ext uri="{0D108BD9-81ED-4DB2-BD59-A6C34878D82A}">
                    <a16:rowId xmlns:a16="http://schemas.microsoft.com/office/drawing/2014/main" val="10005"/>
                  </a:ext>
                </a:extLst>
              </a:tr>
            </a:tbl>
          </a:graphicData>
        </a:graphic>
      </p:graphicFrame>
      <p:graphicFrame>
        <p:nvGraphicFramePr>
          <p:cNvPr id="7" name="Tableau 6"/>
          <p:cNvGraphicFramePr>
            <a:graphicFrameLocks noGrp="1"/>
          </p:cNvGraphicFramePr>
          <p:nvPr/>
        </p:nvGraphicFramePr>
        <p:xfrm>
          <a:off x="571472" y="4286256"/>
          <a:ext cx="8182675" cy="2494280"/>
        </p:xfrm>
        <a:graphic>
          <a:graphicData uri="http://schemas.openxmlformats.org/drawingml/2006/table">
            <a:tbl>
              <a:tblPr firstRow="1" bandRow="1">
                <a:tableStyleId>{5C22544A-7EE6-4342-B048-85BDC9FD1C3A}</a:tableStyleId>
              </a:tblPr>
              <a:tblGrid>
                <a:gridCol w="3095625">
                  <a:extLst>
                    <a:ext uri="{9D8B030D-6E8A-4147-A177-3AD203B41FA5}">
                      <a16:colId xmlns:a16="http://schemas.microsoft.com/office/drawing/2014/main" val="20000"/>
                    </a:ext>
                  </a:extLst>
                </a:gridCol>
                <a:gridCol w="1408748">
                  <a:extLst>
                    <a:ext uri="{9D8B030D-6E8A-4147-A177-3AD203B41FA5}">
                      <a16:colId xmlns:a16="http://schemas.microsoft.com/office/drawing/2014/main" val="20001"/>
                    </a:ext>
                  </a:extLst>
                </a:gridCol>
                <a:gridCol w="2269554">
                  <a:extLst>
                    <a:ext uri="{9D8B030D-6E8A-4147-A177-3AD203B41FA5}">
                      <a16:colId xmlns:a16="http://schemas.microsoft.com/office/drawing/2014/main" val="20002"/>
                    </a:ext>
                  </a:extLst>
                </a:gridCol>
                <a:gridCol w="1408748">
                  <a:extLst>
                    <a:ext uri="{9D8B030D-6E8A-4147-A177-3AD203B41FA5}">
                      <a16:colId xmlns:a16="http://schemas.microsoft.com/office/drawing/2014/main" val="20003"/>
                    </a:ext>
                  </a:extLst>
                </a:gridCol>
              </a:tblGrid>
              <a:tr h="370840">
                <a:tc>
                  <a:txBody>
                    <a:bodyPr/>
                    <a:lstStyle/>
                    <a:p>
                      <a:r>
                        <a:rPr lang="fr-FR" dirty="0" smtClean="0"/>
                        <a:t>ACTIFS</a:t>
                      </a:r>
                      <a:endParaRPr lang="fr-FR" dirty="0"/>
                    </a:p>
                  </a:txBody>
                  <a:tcPr/>
                </a:tc>
                <a:tc>
                  <a:txBody>
                    <a:bodyPr/>
                    <a:lstStyle/>
                    <a:p>
                      <a:pPr algn="ctr"/>
                      <a:r>
                        <a:rPr lang="fr-FR" dirty="0" smtClean="0"/>
                        <a:t>MONTANT</a:t>
                      </a:r>
                      <a:endParaRPr lang="fr-FR" dirty="0"/>
                    </a:p>
                  </a:txBody>
                  <a:tcPr/>
                </a:tc>
                <a:tc>
                  <a:txBody>
                    <a:bodyPr/>
                    <a:lstStyle/>
                    <a:p>
                      <a:r>
                        <a:rPr lang="fr-FR" dirty="0" smtClean="0"/>
                        <a:t>PASSIFS ET CP</a:t>
                      </a:r>
                      <a:endParaRPr lang="fr-FR" dirty="0"/>
                    </a:p>
                  </a:txBody>
                  <a:tcPr/>
                </a:tc>
                <a:tc>
                  <a:txBody>
                    <a:bodyPr/>
                    <a:lstStyle/>
                    <a:p>
                      <a:pPr algn="ctr"/>
                      <a:r>
                        <a:rPr lang="fr-FR" dirty="0" smtClean="0"/>
                        <a:t>MONTANT</a:t>
                      </a:r>
                      <a:endParaRPr lang="fr-FR" dirty="0"/>
                    </a:p>
                  </a:txBody>
                  <a:tcPr/>
                </a:tc>
                <a:extLst>
                  <a:ext uri="{0D108BD9-81ED-4DB2-BD59-A6C34878D82A}">
                    <a16:rowId xmlns:a16="http://schemas.microsoft.com/office/drawing/2014/main" val="10000"/>
                  </a:ext>
                </a:extLst>
              </a:tr>
              <a:tr h="370840">
                <a:tc>
                  <a:txBody>
                    <a:bodyPr/>
                    <a:lstStyle/>
                    <a:p>
                      <a:r>
                        <a:rPr lang="fr-FR" dirty="0" smtClean="0"/>
                        <a:t>Immobilisations</a:t>
                      </a:r>
                      <a:endParaRPr lang="fr-FR" dirty="0"/>
                    </a:p>
                  </a:txBody>
                  <a:tcPr/>
                </a:tc>
                <a:tc>
                  <a:txBody>
                    <a:bodyPr/>
                    <a:lstStyle/>
                    <a:p>
                      <a:pPr algn="r"/>
                      <a:r>
                        <a:rPr lang="fr-FR" dirty="0" smtClean="0"/>
                        <a:t>16.800</a:t>
                      </a:r>
                      <a:endParaRPr lang="fr-FR" dirty="0"/>
                    </a:p>
                  </a:txBody>
                  <a:tcPr/>
                </a:tc>
                <a:tc>
                  <a:txBody>
                    <a:bodyPr/>
                    <a:lstStyle/>
                    <a:p>
                      <a:r>
                        <a:rPr lang="fr-FR" dirty="0" smtClean="0"/>
                        <a:t>Capital</a:t>
                      </a:r>
                      <a:endParaRPr lang="fr-FR" dirty="0"/>
                    </a:p>
                  </a:txBody>
                  <a:tcPr/>
                </a:tc>
                <a:tc>
                  <a:txBody>
                    <a:bodyPr/>
                    <a:lstStyle/>
                    <a:p>
                      <a:pPr algn="r"/>
                      <a:r>
                        <a:rPr lang="fr-FR" dirty="0" smtClean="0"/>
                        <a:t>8.000</a:t>
                      </a:r>
                      <a:endParaRPr lang="fr-FR" dirty="0"/>
                    </a:p>
                  </a:txBody>
                  <a:tcPr/>
                </a:tc>
                <a:extLst>
                  <a:ext uri="{0D108BD9-81ED-4DB2-BD59-A6C34878D82A}">
                    <a16:rowId xmlns:a16="http://schemas.microsoft.com/office/drawing/2014/main" val="10001"/>
                  </a:ext>
                </a:extLst>
              </a:tr>
              <a:tr h="370840">
                <a:tc>
                  <a:txBody>
                    <a:bodyPr/>
                    <a:lstStyle/>
                    <a:p>
                      <a:endParaRPr lang="fr-FR" dirty="0"/>
                    </a:p>
                  </a:txBody>
                  <a:tcPr/>
                </a:tc>
                <a:tc>
                  <a:txBody>
                    <a:bodyPr/>
                    <a:lstStyle/>
                    <a:p>
                      <a:pPr algn="r"/>
                      <a:endParaRPr lang="fr-FR" dirty="0"/>
                    </a:p>
                  </a:txBody>
                  <a:tcPr/>
                </a:tc>
                <a:tc>
                  <a:txBody>
                    <a:bodyPr/>
                    <a:lstStyle/>
                    <a:p>
                      <a:r>
                        <a:rPr lang="fr-FR" dirty="0" smtClean="0"/>
                        <a:t>Réserves</a:t>
                      </a:r>
                      <a:endParaRPr lang="fr-FR" dirty="0"/>
                    </a:p>
                  </a:txBody>
                  <a:tcPr/>
                </a:tc>
                <a:tc>
                  <a:txBody>
                    <a:bodyPr/>
                    <a:lstStyle/>
                    <a:p>
                      <a:pPr algn="r"/>
                      <a:r>
                        <a:rPr lang="fr-FR" dirty="0" smtClean="0"/>
                        <a:t>4.200</a:t>
                      </a:r>
                      <a:endParaRPr lang="fr-FR" dirty="0"/>
                    </a:p>
                  </a:txBody>
                  <a:tcPr/>
                </a:tc>
                <a:extLst>
                  <a:ext uri="{0D108BD9-81ED-4DB2-BD59-A6C34878D82A}">
                    <a16:rowId xmlns:a16="http://schemas.microsoft.com/office/drawing/2014/main" val="10002"/>
                  </a:ext>
                </a:extLst>
              </a:tr>
              <a:tr h="370840">
                <a:tc>
                  <a:txBody>
                    <a:bodyPr/>
                    <a:lstStyle/>
                    <a:p>
                      <a:r>
                        <a:rPr lang="fr-FR" dirty="0" smtClean="0"/>
                        <a:t>Actifs courants</a:t>
                      </a:r>
                      <a:endParaRPr lang="fr-FR" dirty="0"/>
                    </a:p>
                  </a:txBody>
                  <a:tcPr/>
                </a:tc>
                <a:tc>
                  <a:txBody>
                    <a:bodyPr/>
                    <a:lstStyle/>
                    <a:p>
                      <a:pPr algn="r"/>
                      <a:r>
                        <a:rPr lang="fr-FR" dirty="0" smtClean="0"/>
                        <a:t>18.400</a:t>
                      </a:r>
                      <a:endParaRPr lang="fr-FR" dirty="0"/>
                    </a:p>
                  </a:txBody>
                  <a:tcPr/>
                </a:tc>
                <a:tc>
                  <a:txBody>
                    <a:bodyPr/>
                    <a:lstStyle/>
                    <a:p>
                      <a:r>
                        <a:rPr lang="fr-FR" dirty="0" smtClean="0"/>
                        <a:t>Résultat de l’exercice</a:t>
                      </a:r>
                      <a:endParaRPr lang="fr-FR" dirty="0"/>
                    </a:p>
                  </a:txBody>
                  <a:tcPr/>
                </a:tc>
                <a:tc>
                  <a:txBody>
                    <a:bodyPr/>
                    <a:lstStyle/>
                    <a:p>
                      <a:pPr algn="r"/>
                      <a:r>
                        <a:rPr lang="fr-FR" dirty="0" smtClean="0"/>
                        <a:t>1.600</a:t>
                      </a:r>
                      <a:endParaRPr lang="fr-FR" dirty="0"/>
                    </a:p>
                  </a:txBody>
                  <a:tcPr/>
                </a:tc>
                <a:extLst>
                  <a:ext uri="{0D108BD9-81ED-4DB2-BD59-A6C34878D82A}">
                    <a16:rowId xmlns:a16="http://schemas.microsoft.com/office/drawing/2014/main" val="10003"/>
                  </a:ext>
                </a:extLst>
              </a:tr>
              <a:tr h="370840">
                <a:tc>
                  <a:txBody>
                    <a:bodyPr/>
                    <a:lstStyle/>
                    <a:p>
                      <a:endParaRPr lang="fr-FR"/>
                    </a:p>
                  </a:txBody>
                  <a:tcPr/>
                </a:tc>
                <a:tc>
                  <a:txBody>
                    <a:bodyPr/>
                    <a:lstStyle/>
                    <a:p>
                      <a:pPr algn="r"/>
                      <a:endParaRPr lang="fr-FR" dirty="0"/>
                    </a:p>
                  </a:txBody>
                  <a:tcPr/>
                </a:tc>
                <a:tc>
                  <a:txBody>
                    <a:bodyPr/>
                    <a:lstStyle/>
                    <a:p>
                      <a:r>
                        <a:rPr lang="fr-FR" dirty="0" smtClean="0"/>
                        <a:t>Dettes</a:t>
                      </a:r>
                      <a:endParaRPr lang="fr-FR" dirty="0"/>
                    </a:p>
                  </a:txBody>
                  <a:tcPr/>
                </a:tc>
                <a:tc>
                  <a:txBody>
                    <a:bodyPr/>
                    <a:lstStyle/>
                    <a:p>
                      <a:pPr algn="r"/>
                      <a:r>
                        <a:rPr lang="fr-FR" dirty="0" smtClean="0"/>
                        <a:t>21.400</a:t>
                      </a:r>
                      <a:endParaRPr lang="fr-FR" dirty="0"/>
                    </a:p>
                  </a:txBody>
                  <a:tcPr/>
                </a:tc>
                <a:extLst>
                  <a:ext uri="{0D108BD9-81ED-4DB2-BD59-A6C34878D82A}">
                    <a16:rowId xmlns:a16="http://schemas.microsoft.com/office/drawing/2014/main" val="10004"/>
                  </a:ext>
                </a:extLst>
              </a:tr>
              <a:tr h="370840">
                <a:tc>
                  <a:txBody>
                    <a:bodyPr/>
                    <a:lstStyle/>
                    <a:p>
                      <a:endParaRPr lang="fr-FR"/>
                    </a:p>
                  </a:txBody>
                  <a:tcPr/>
                </a:tc>
                <a:tc>
                  <a:txBody>
                    <a:bodyPr/>
                    <a:lstStyle/>
                    <a:p>
                      <a:pPr algn="r"/>
                      <a:r>
                        <a:rPr lang="fr-FR" dirty="0" smtClean="0"/>
                        <a:t>35.200</a:t>
                      </a:r>
                      <a:endParaRPr lang="fr-FR" dirty="0"/>
                    </a:p>
                  </a:txBody>
                  <a:tcPr/>
                </a:tc>
                <a:tc>
                  <a:txBody>
                    <a:bodyPr/>
                    <a:lstStyle/>
                    <a:p>
                      <a:endParaRPr lang="fr-FR"/>
                    </a:p>
                  </a:txBody>
                  <a:tcPr/>
                </a:tc>
                <a:tc>
                  <a:txBody>
                    <a:bodyPr/>
                    <a:lstStyle/>
                    <a:p>
                      <a:pPr algn="r"/>
                      <a:r>
                        <a:rPr lang="fr-FR" dirty="0" smtClean="0"/>
                        <a:t>35.200</a:t>
                      </a:r>
                      <a:endParaRPr lang="fr-FR"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457200" y="214290"/>
            <a:ext cx="8229600" cy="724648"/>
          </a:xfrm>
        </p:spPr>
        <p:txBody>
          <a:bodyPr>
            <a:normAutofit/>
          </a:bodyPr>
          <a:lstStyle/>
          <a:p>
            <a:pPr algn="ctr"/>
            <a:r>
              <a:rPr lang="fr-FR" dirty="0" smtClean="0"/>
              <a:t>Consolidation partielle : exemple</a:t>
            </a:r>
            <a:endParaRPr lang="fr-FR" dirty="0"/>
          </a:p>
        </p:txBody>
      </p:sp>
      <p:sp>
        <p:nvSpPr>
          <p:cNvPr id="3" name="Espace réservé du contenu 2"/>
          <p:cNvSpPr>
            <a:spLocks noGrp="1"/>
          </p:cNvSpPr>
          <p:nvPr>
            <p:ph idx="1"/>
          </p:nvPr>
        </p:nvSpPr>
        <p:spPr>
          <a:xfrm>
            <a:off x="457200" y="1357298"/>
            <a:ext cx="8229600" cy="4460558"/>
          </a:xfrm>
        </p:spPr>
        <p:txBody>
          <a:bodyPr/>
          <a:lstStyle/>
          <a:p>
            <a:r>
              <a:rPr lang="fr-FR" dirty="0" smtClean="0"/>
              <a:t>Compte de résultat société Kiwi</a:t>
            </a:r>
          </a:p>
          <a:p>
            <a:endParaRPr lang="fr-FR" sz="2400" dirty="0" smtClean="0"/>
          </a:p>
          <a:p>
            <a:endParaRPr lang="fr-FR" sz="2400" dirty="0" smtClean="0"/>
          </a:p>
          <a:p>
            <a:endParaRPr lang="fr-FR" sz="2400" dirty="0" smtClean="0"/>
          </a:p>
          <a:p>
            <a:endParaRPr lang="fr-FR" sz="2400" dirty="0" smtClean="0"/>
          </a:p>
          <a:p>
            <a:endParaRPr lang="fr-FR" dirty="0" smtClean="0"/>
          </a:p>
          <a:p>
            <a:r>
              <a:rPr lang="fr-FR" dirty="0" smtClean="0"/>
              <a:t>Bilan société </a:t>
            </a:r>
            <a:r>
              <a:rPr lang="fr-FR" dirty="0" err="1" smtClean="0"/>
              <a:t>Lakou</a:t>
            </a:r>
            <a:endParaRPr lang="fr-FR" dirty="0" smtClean="0"/>
          </a:p>
          <a:p>
            <a:endParaRPr lang="fr-FR" dirty="0" smtClean="0"/>
          </a:p>
          <a:p>
            <a:endParaRPr lang="fr-FR" dirty="0"/>
          </a:p>
        </p:txBody>
      </p:sp>
      <p:sp>
        <p:nvSpPr>
          <p:cNvPr id="7" name="Slide Number Placeholder 6"/>
          <p:cNvSpPr>
            <a:spLocks noGrp="1"/>
          </p:cNvSpPr>
          <p:nvPr>
            <p:ph type="sldNum" sz="quarter" idx="12"/>
          </p:nvPr>
        </p:nvSpPr>
        <p:spPr/>
        <p:txBody>
          <a:bodyPr/>
          <a:lstStyle/>
          <a:p>
            <a:fld id="{D456E9C5-C6E7-44FC-9136-58F79C52D96B}" type="slidenum">
              <a:rPr lang="fr-FR" smtClean="0"/>
              <a:pPr/>
              <a:t>42</a:t>
            </a:fld>
            <a:endParaRPr lang="fr-FR"/>
          </a:p>
        </p:txBody>
      </p:sp>
      <p:graphicFrame>
        <p:nvGraphicFramePr>
          <p:cNvPr id="6" name="Tableau 5"/>
          <p:cNvGraphicFramePr>
            <a:graphicFrameLocks noGrp="1"/>
          </p:cNvGraphicFramePr>
          <p:nvPr/>
        </p:nvGraphicFramePr>
        <p:xfrm>
          <a:off x="500034" y="2095488"/>
          <a:ext cx="8182675" cy="2762272"/>
        </p:xfrm>
        <a:graphic>
          <a:graphicData uri="http://schemas.openxmlformats.org/drawingml/2006/table">
            <a:tbl>
              <a:tblPr firstRow="1" bandRow="1">
                <a:tableStyleId>{5C22544A-7EE6-4342-B048-85BDC9FD1C3A}</a:tableStyleId>
              </a:tblPr>
              <a:tblGrid>
                <a:gridCol w="3095625">
                  <a:extLst>
                    <a:ext uri="{9D8B030D-6E8A-4147-A177-3AD203B41FA5}">
                      <a16:colId xmlns:a16="http://schemas.microsoft.com/office/drawing/2014/main" val="20000"/>
                    </a:ext>
                  </a:extLst>
                </a:gridCol>
                <a:gridCol w="1408748">
                  <a:extLst>
                    <a:ext uri="{9D8B030D-6E8A-4147-A177-3AD203B41FA5}">
                      <a16:colId xmlns:a16="http://schemas.microsoft.com/office/drawing/2014/main" val="20001"/>
                    </a:ext>
                  </a:extLst>
                </a:gridCol>
                <a:gridCol w="2269554">
                  <a:extLst>
                    <a:ext uri="{9D8B030D-6E8A-4147-A177-3AD203B41FA5}">
                      <a16:colId xmlns:a16="http://schemas.microsoft.com/office/drawing/2014/main" val="20002"/>
                    </a:ext>
                  </a:extLst>
                </a:gridCol>
                <a:gridCol w="1408748">
                  <a:extLst>
                    <a:ext uri="{9D8B030D-6E8A-4147-A177-3AD203B41FA5}">
                      <a16:colId xmlns:a16="http://schemas.microsoft.com/office/drawing/2014/main" val="20003"/>
                    </a:ext>
                  </a:extLst>
                </a:gridCol>
              </a:tblGrid>
              <a:tr h="345284">
                <a:tc>
                  <a:txBody>
                    <a:bodyPr/>
                    <a:lstStyle/>
                    <a:p>
                      <a:r>
                        <a:rPr lang="fr-FR" sz="1600" dirty="0" smtClean="0"/>
                        <a:t>CHARGES</a:t>
                      </a:r>
                      <a:endParaRPr lang="fr-FR" sz="1600" dirty="0"/>
                    </a:p>
                  </a:txBody>
                  <a:tcPr/>
                </a:tc>
                <a:tc>
                  <a:txBody>
                    <a:bodyPr/>
                    <a:lstStyle/>
                    <a:p>
                      <a:pPr algn="ctr"/>
                      <a:r>
                        <a:rPr lang="fr-FR" sz="1600" dirty="0" smtClean="0"/>
                        <a:t>MONTANT</a:t>
                      </a:r>
                      <a:endParaRPr lang="fr-FR" sz="1600" dirty="0"/>
                    </a:p>
                  </a:txBody>
                  <a:tcPr/>
                </a:tc>
                <a:tc>
                  <a:txBody>
                    <a:bodyPr/>
                    <a:lstStyle/>
                    <a:p>
                      <a:r>
                        <a:rPr lang="fr-FR" sz="1600" dirty="0" smtClean="0"/>
                        <a:t>PRODUITS</a:t>
                      </a:r>
                      <a:endParaRPr lang="fr-FR" sz="1600" dirty="0"/>
                    </a:p>
                  </a:txBody>
                  <a:tcPr/>
                </a:tc>
                <a:tc>
                  <a:txBody>
                    <a:bodyPr/>
                    <a:lstStyle/>
                    <a:p>
                      <a:pPr algn="ctr"/>
                      <a:r>
                        <a:rPr lang="fr-FR" sz="1600" dirty="0" smtClean="0"/>
                        <a:t>MONTANT</a:t>
                      </a:r>
                      <a:endParaRPr lang="fr-FR" sz="1600" dirty="0"/>
                    </a:p>
                  </a:txBody>
                  <a:tcPr/>
                </a:tc>
                <a:extLst>
                  <a:ext uri="{0D108BD9-81ED-4DB2-BD59-A6C34878D82A}">
                    <a16:rowId xmlns:a16="http://schemas.microsoft.com/office/drawing/2014/main" val="10000"/>
                  </a:ext>
                </a:extLst>
              </a:tr>
              <a:tr h="345284">
                <a:tc>
                  <a:txBody>
                    <a:bodyPr/>
                    <a:lstStyle/>
                    <a:p>
                      <a:r>
                        <a:rPr lang="fr-FR" sz="1600" dirty="0" smtClean="0"/>
                        <a:t>Achats et variation de stock</a:t>
                      </a:r>
                      <a:endParaRPr lang="fr-FR" sz="1600" dirty="0"/>
                    </a:p>
                  </a:txBody>
                  <a:tcPr/>
                </a:tc>
                <a:tc>
                  <a:txBody>
                    <a:bodyPr/>
                    <a:lstStyle/>
                    <a:p>
                      <a:pPr algn="r"/>
                      <a:r>
                        <a:rPr lang="fr-FR" sz="1600" dirty="0" smtClean="0"/>
                        <a:t>60.000</a:t>
                      </a:r>
                      <a:endParaRPr lang="fr-FR" sz="1600" dirty="0"/>
                    </a:p>
                  </a:txBody>
                  <a:tcPr/>
                </a:tc>
                <a:tc>
                  <a:txBody>
                    <a:bodyPr/>
                    <a:lstStyle/>
                    <a:p>
                      <a:r>
                        <a:rPr lang="fr-FR" sz="1600" dirty="0" smtClean="0"/>
                        <a:t>Ventes</a:t>
                      </a:r>
                      <a:endParaRPr lang="fr-FR" sz="1600" dirty="0"/>
                    </a:p>
                  </a:txBody>
                  <a:tcPr/>
                </a:tc>
                <a:tc>
                  <a:txBody>
                    <a:bodyPr/>
                    <a:lstStyle/>
                    <a:p>
                      <a:pPr algn="r"/>
                      <a:r>
                        <a:rPr lang="fr-FR" sz="1600" dirty="0" smtClean="0"/>
                        <a:t>100.000</a:t>
                      </a:r>
                      <a:endParaRPr lang="fr-FR" sz="1600" dirty="0"/>
                    </a:p>
                  </a:txBody>
                  <a:tcPr/>
                </a:tc>
                <a:extLst>
                  <a:ext uri="{0D108BD9-81ED-4DB2-BD59-A6C34878D82A}">
                    <a16:rowId xmlns:a16="http://schemas.microsoft.com/office/drawing/2014/main" val="10001"/>
                  </a:ext>
                </a:extLst>
              </a:tr>
              <a:tr h="345284">
                <a:tc>
                  <a:txBody>
                    <a:bodyPr/>
                    <a:lstStyle/>
                    <a:p>
                      <a:r>
                        <a:rPr lang="fr-FR" sz="1600" dirty="0" smtClean="0"/>
                        <a:t>Autres</a:t>
                      </a:r>
                      <a:r>
                        <a:rPr lang="fr-FR" sz="1600" baseline="0" dirty="0" smtClean="0"/>
                        <a:t> charges</a:t>
                      </a:r>
                      <a:endParaRPr lang="fr-FR" sz="1600" dirty="0"/>
                    </a:p>
                  </a:txBody>
                  <a:tcPr/>
                </a:tc>
                <a:tc>
                  <a:txBody>
                    <a:bodyPr/>
                    <a:lstStyle/>
                    <a:p>
                      <a:pPr algn="r"/>
                      <a:r>
                        <a:rPr lang="fr-FR" sz="1600" dirty="0" smtClean="0"/>
                        <a:t>39.200</a:t>
                      </a:r>
                      <a:endParaRPr lang="fr-FR" sz="1600" dirty="0"/>
                    </a:p>
                  </a:txBody>
                  <a:tcPr/>
                </a:tc>
                <a:tc>
                  <a:txBody>
                    <a:bodyPr/>
                    <a:lstStyle/>
                    <a:p>
                      <a:r>
                        <a:rPr lang="fr-FR" sz="1600" dirty="0" smtClean="0"/>
                        <a:t>Autres produits</a:t>
                      </a:r>
                      <a:endParaRPr lang="fr-FR" sz="1600" dirty="0"/>
                    </a:p>
                  </a:txBody>
                  <a:tcPr/>
                </a:tc>
                <a:tc>
                  <a:txBody>
                    <a:bodyPr/>
                    <a:lstStyle/>
                    <a:p>
                      <a:pPr algn="r"/>
                      <a:r>
                        <a:rPr lang="fr-FR" sz="1600" dirty="0" smtClean="0"/>
                        <a:t>6.000</a:t>
                      </a:r>
                      <a:endParaRPr lang="fr-FR" sz="1600" dirty="0"/>
                    </a:p>
                  </a:txBody>
                  <a:tcPr/>
                </a:tc>
                <a:extLst>
                  <a:ext uri="{0D108BD9-81ED-4DB2-BD59-A6C34878D82A}">
                    <a16:rowId xmlns:a16="http://schemas.microsoft.com/office/drawing/2014/main" val="10002"/>
                  </a:ext>
                </a:extLst>
              </a:tr>
              <a:tr h="345284">
                <a:tc>
                  <a:txBody>
                    <a:bodyPr/>
                    <a:lstStyle/>
                    <a:p>
                      <a:r>
                        <a:rPr lang="fr-FR" sz="1600" dirty="0" smtClean="0"/>
                        <a:t>Dotations</a:t>
                      </a:r>
                      <a:r>
                        <a:rPr lang="fr-FR" sz="1600" baseline="0" dirty="0" smtClean="0"/>
                        <a:t> aux amortissements</a:t>
                      </a:r>
                      <a:endParaRPr lang="fr-FR" sz="1600" dirty="0"/>
                    </a:p>
                  </a:txBody>
                  <a:tcPr/>
                </a:tc>
                <a:tc>
                  <a:txBody>
                    <a:bodyPr/>
                    <a:lstStyle/>
                    <a:p>
                      <a:pPr algn="r"/>
                      <a:r>
                        <a:rPr lang="fr-FR" sz="1600" smtClean="0"/>
                        <a:t>6.000</a:t>
                      </a:r>
                      <a:endParaRPr lang="fr-FR" sz="1600" dirty="0"/>
                    </a:p>
                  </a:txBody>
                  <a:tcPr/>
                </a:tc>
                <a:tc>
                  <a:txBody>
                    <a:bodyPr/>
                    <a:lstStyle/>
                    <a:p>
                      <a:r>
                        <a:rPr lang="fr-FR" sz="1600" dirty="0" smtClean="0"/>
                        <a:t>Produits</a:t>
                      </a:r>
                      <a:r>
                        <a:rPr lang="fr-FR" sz="1600" baseline="0" dirty="0" smtClean="0"/>
                        <a:t> financiers</a:t>
                      </a:r>
                      <a:endParaRPr lang="fr-FR" sz="1600" dirty="0"/>
                    </a:p>
                  </a:txBody>
                  <a:tcPr/>
                </a:tc>
                <a:tc>
                  <a:txBody>
                    <a:bodyPr/>
                    <a:lstStyle/>
                    <a:p>
                      <a:pPr algn="r"/>
                      <a:r>
                        <a:rPr lang="fr-FR" sz="1600" dirty="0" smtClean="0"/>
                        <a:t>3.000</a:t>
                      </a:r>
                      <a:endParaRPr lang="fr-FR" sz="1600" dirty="0"/>
                    </a:p>
                  </a:txBody>
                  <a:tcPr/>
                </a:tc>
                <a:extLst>
                  <a:ext uri="{0D108BD9-81ED-4DB2-BD59-A6C34878D82A}">
                    <a16:rowId xmlns:a16="http://schemas.microsoft.com/office/drawing/2014/main" val="10003"/>
                  </a:ext>
                </a:extLst>
              </a:tr>
              <a:tr h="345284">
                <a:tc>
                  <a:txBody>
                    <a:bodyPr/>
                    <a:lstStyle/>
                    <a:p>
                      <a:r>
                        <a:rPr lang="fr-FR" sz="1600" dirty="0" smtClean="0"/>
                        <a:t>Charges financières</a:t>
                      </a:r>
                      <a:endParaRPr lang="fr-FR" sz="1600" dirty="0"/>
                    </a:p>
                  </a:txBody>
                  <a:tcPr/>
                </a:tc>
                <a:tc>
                  <a:txBody>
                    <a:bodyPr/>
                    <a:lstStyle/>
                    <a:p>
                      <a:pPr algn="r"/>
                      <a:r>
                        <a:rPr lang="fr-FR" sz="1600" dirty="0" smtClean="0"/>
                        <a:t>1.600</a:t>
                      </a:r>
                      <a:endParaRPr lang="fr-FR" sz="1600" dirty="0"/>
                    </a:p>
                  </a:txBody>
                  <a:tcPr/>
                </a:tc>
                <a:tc>
                  <a:txBody>
                    <a:bodyPr/>
                    <a:lstStyle/>
                    <a:p>
                      <a:endParaRPr lang="fr-FR" sz="1600" dirty="0"/>
                    </a:p>
                  </a:txBody>
                  <a:tcPr/>
                </a:tc>
                <a:tc>
                  <a:txBody>
                    <a:bodyPr/>
                    <a:lstStyle/>
                    <a:p>
                      <a:pPr algn="r"/>
                      <a:endParaRPr lang="fr-FR" sz="1600" dirty="0"/>
                    </a:p>
                  </a:txBody>
                  <a:tcPr/>
                </a:tc>
                <a:extLst>
                  <a:ext uri="{0D108BD9-81ED-4DB2-BD59-A6C34878D82A}">
                    <a16:rowId xmlns:a16="http://schemas.microsoft.com/office/drawing/2014/main" val="10004"/>
                  </a:ext>
                </a:extLst>
              </a:tr>
              <a:tr h="345284">
                <a:tc>
                  <a:txBody>
                    <a:bodyPr/>
                    <a:lstStyle/>
                    <a:p>
                      <a:r>
                        <a:rPr lang="fr-FR" sz="1600" dirty="0" smtClean="0"/>
                        <a:t>Impôt sur le résultat</a:t>
                      </a:r>
                      <a:endParaRPr lang="fr-FR" sz="1600" dirty="0"/>
                    </a:p>
                  </a:txBody>
                  <a:tcPr/>
                </a:tc>
                <a:tc>
                  <a:txBody>
                    <a:bodyPr/>
                    <a:lstStyle/>
                    <a:p>
                      <a:pPr algn="r"/>
                      <a:r>
                        <a:rPr lang="fr-FR" sz="1600" dirty="0" smtClean="0"/>
                        <a:t>1.000</a:t>
                      </a:r>
                      <a:endParaRPr lang="fr-FR" sz="1600" dirty="0"/>
                    </a:p>
                  </a:txBody>
                  <a:tcPr/>
                </a:tc>
                <a:tc>
                  <a:txBody>
                    <a:bodyPr/>
                    <a:lstStyle/>
                    <a:p>
                      <a:endParaRPr lang="fr-FR" sz="1600"/>
                    </a:p>
                  </a:txBody>
                  <a:tcPr/>
                </a:tc>
                <a:tc>
                  <a:txBody>
                    <a:bodyPr/>
                    <a:lstStyle/>
                    <a:p>
                      <a:pPr algn="r"/>
                      <a:endParaRPr lang="fr-FR" sz="1600" dirty="0"/>
                    </a:p>
                  </a:txBody>
                  <a:tcPr/>
                </a:tc>
                <a:extLst>
                  <a:ext uri="{0D108BD9-81ED-4DB2-BD59-A6C34878D82A}">
                    <a16:rowId xmlns:a16="http://schemas.microsoft.com/office/drawing/2014/main" val="10005"/>
                  </a:ext>
                </a:extLst>
              </a:tr>
              <a:tr h="345284">
                <a:tc>
                  <a:txBody>
                    <a:bodyPr/>
                    <a:lstStyle/>
                    <a:p>
                      <a:r>
                        <a:rPr lang="fr-FR" sz="1600" dirty="0" smtClean="0"/>
                        <a:t>Résultat de l’exercice</a:t>
                      </a:r>
                      <a:endParaRPr lang="fr-FR" sz="1600" dirty="0"/>
                    </a:p>
                  </a:txBody>
                  <a:tcPr/>
                </a:tc>
                <a:tc>
                  <a:txBody>
                    <a:bodyPr/>
                    <a:lstStyle/>
                    <a:p>
                      <a:pPr algn="r"/>
                      <a:r>
                        <a:rPr lang="fr-FR" sz="1600" dirty="0" smtClean="0"/>
                        <a:t>1.200</a:t>
                      </a:r>
                      <a:endParaRPr lang="fr-FR" sz="1600" dirty="0"/>
                    </a:p>
                  </a:txBody>
                  <a:tcPr/>
                </a:tc>
                <a:tc>
                  <a:txBody>
                    <a:bodyPr/>
                    <a:lstStyle/>
                    <a:p>
                      <a:endParaRPr lang="fr-FR" sz="1600"/>
                    </a:p>
                  </a:txBody>
                  <a:tcPr/>
                </a:tc>
                <a:tc>
                  <a:txBody>
                    <a:bodyPr/>
                    <a:lstStyle/>
                    <a:p>
                      <a:pPr algn="r"/>
                      <a:endParaRPr lang="fr-FR" sz="1600" dirty="0"/>
                    </a:p>
                  </a:txBody>
                  <a:tcPr/>
                </a:tc>
                <a:extLst>
                  <a:ext uri="{0D108BD9-81ED-4DB2-BD59-A6C34878D82A}">
                    <a16:rowId xmlns:a16="http://schemas.microsoft.com/office/drawing/2014/main" val="10006"/>
                  </a:ext>
                </a:extLst>
              </a:tr>
              <a:tr h="345284">
                <a:tc>
                  <a:txBody>
                    <a:bodyPr/>
                    <a:lstStyle/>
                    <a:p>
                      <a:endParaRPr lang="fr-FR" sz="1600"/>
                    </a:p>
                  </a:txBody>
                  <a:tcPr/>
                </a:tc>
                <a:tc>
                  <a:txBody>
                    <a:bodyPr/>
                    <a:lstStyle/>
                    <a:p>
                      <a:pPr algn="r"/>
                      <a:r>
                        <a:rPr lang="fr-FR" sz="1600" dirty="0" smtClean="0"/>
                        <a:t>109.000</a:t>
                      </a:r>
                      <a:endParaRPr lang="fr-FR" sz="1600" dirty="0"/>
                    </a:p>
                  </a:txBody>
                  <a:tcPr/>
                </a:tc>
                <a:tc>
                  <a:txBody>
                    <a:bodyPr/>
                    <a:lstStyle/>
                    <a:p>
                      <a:endParaRPr lang="fr-FR" sz="1600"/>
                    </a:p>
                  </a:txBody>
                  <a:tcPr/>
                </a:tc>
                <a:tc>
                  <a:txBody>
                    <a:bodyPr/>
                    <a:lstStyle/>
                    <a:p>
                      <a:pPr algn="r"/>
                      <a:r>
                        <a:rPr lang="fr-FR" sz="1600" dirty="0" smtClean="0"/>
                        <a:t>109.000</a:t>
                      </a:r>
                      <a:endParaRPr lang="fr-FR" sz="1600"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457200" y="214290"/>
            <a:ext cx="8229600" cy="724648"/>
          </a:xfrm>
        </p:spPr>
        <p:txBody>
          <a:bodyPr>
            <a:normAutofit/>
          </a:bodyPr>
          <a:lstStyle/>
          <a:p>
            <a:pPr algn="ctr"/>
            <a:r>
              <a:rPr lang="fr-FR" dirty="0" smtClean="0"/>
              <a:t>Consolidation partielle : exemple</a:t>
            </a:r>
            <a:endParaRPr lang="fr-FR" dirty="0"/>
          </a:p>
        </p:txBody>
      </p:sp>
      <p:sp>
        <p:nvSpPr>
          <p:cNvPr id="3" name="Espace réservé du contenu 2"/>
          <p:cNvSpPr>
            <a:spLocks noGrp="1"/>
          </p:cNvSpPr>
          <p:nvPr>
            <p:ph idx="1"/>
          </p:nvPr>
        </p:nvSpPr>
        <p:spPr>
          <a:xfrm>
            <a:off x="457200" y="1357298"/>
            <a:ext cx="8229600" cy="4460558"/>
          </a:xfrm>
        </p:spPr>
        <p:txBody>
          <a:bodyPr/>
          <a:lstStyle/>
          <a:p>
            <a:r>
              <a:rPr lang="fr-FR" dirty="0" smtClean="0"/>
              <a:t>Compte de résultat société </a:t>
            </a:r>
            <a:r>
              <a:rPr lang="fr-FR" dirty="0" err="1" smtClean="0"/>
              <a:t>Lakou</a:t>
            </a:r>
            <a:endParaRPr lang="fr-FR" dirty="0" smtClean="0"/>
          </a:p>
          <a:p>
            <a:endParaRPr lang="fr-FR" sz="2400" dirty="0" smtClean="0"/>
          </a:p>
          <a:p>
            <a:endParaRPr lang="fr-FR" sz="2400" dirty="0" smtClean="0"/>
          </a:p>
          <a:p>
            <a:endParaRPr lang="fr-FR" sz="2400" dirty="0" smtClean="0"/>
          </a:p>
          <a:p>
            <a:endParaRPr lang="fr-FR" sz="2400" dirty="0" smtClean="0"/>
          </a:p>
          <a:p>
            <a:endParaRPr lang="fr-FR" dirty="0" smtClean="0"/>
          </a:p>
          <a:p>
            <a:r>
              <a:rPr lang="fr-FR" dirty="0" smtClean="0"/>
              <a:t>Bilan société </a:t>
            </a:r>
            <a:r>
              <a:rPr lang="fr-FR" dirty="0" err="1" smtClean="0"/>
              <a:t>Lakou</a:t>
            </a:r>
            <a:endParaRPr lang="fr-FR" dirty="0" smtClean="0"/>
          </a:p>
          <a:p>
            <a:endParaRPr lang="fr-FR" dirty="0" smtClean="0"/>
          </a:p>
          <a:p>
            <a:endParaRPr lang="fr-FR" dirty="0"/>
          </a:p>
        </p:txBody>
      </p:sp>
      <p:sp>
        <p:nvSpPr>
          <p:cNvPr id="7" name="Slide Number Placeholder 6"/>
          <p:cNvSpPr>
            <a:spLocks noGrp="1"/>
          </p:cNvSpPr>
          <p:nvPr>
            <p:ph type="sldNum" sz="quarter" idx="12"/>
          </p:nvPr>
        </p:nvSpPr>
        <p:spPr/>
        <p:txBody>
          <a:bodyPr/>
          <a:lstStyle/>
          <a:p>
            <a:fld id="{D456E9C5-C6E7-44FC-9136-58F79C52D96B}" type="slidenum">
              <a:rPr lang="fr-FR" smtClean="0"/>
              <a:pPr/>
              <a:t>43</a:t>
            </a:fld>
            <a:endParaRPr lang="fr-FR"/>
          </a:p>
        </p:txBody>
      </p:sp>
      <p:graphicFrame>
        <p:nvGraphicFramePr>
          <p:cNvPr id="6" name="Tableau 5"/>
          <p:cNvGraphicFramePr>
            <a:graphicFrameLocks noGrp="1"/>
          </p:cNvGraphicFramePr>
          <p:nvPr/>
        </p:nvGraphicFramePr>
        <p:xfrm>
          <a:off x="500034" y="2095488"/>
          <a:ext cx="8182675" cy="2762272"/>
        </p:xfrm>
        <a:graphic>
          <a:graphicData uri="http://schemas.openxmlformats.org/drawingml/2006/table">
            <a:tbl>
              <a:tblPr firstRow="1" bandRow="1">
                <a:tableStyleId>{5C22544A-7EE6-4342-B048-85BDC9FD1C3A}</a:tableStyleId>
              </a:tblPr>
              <a:tblGrid>
                <a:gridCol w="3095625">
                  <a:extLst>
                    <a:ext uri="{9D8B030D-6E8A-4147-A177-3AD203B41FA5}">
                      <a16:colId xmlns:a16="http://schemas.microsoft.com/office/drawing/2014/main" val="20000"/>
                    </a:ext>
                  </a:extLst>
                </a:gridCol>
                <a:gridCol w="1408748">
                  <a:extLst>
                    <a:ext uri="{9D8B030D-6E8A-4147-A177-3AD203B41FA5}">
                      <a16:colId xmlns:a16="http://schemas.microsoft.com/office/drawing/2014/main" val="20001"/>
                    </a:ext>
                  </a:extLst>
                </a:gridCol>
                <a:gridCol w="2269554">
                  <a:extLst>
                    <a:ext uri="{9D8B030D-6E8A-4147-A177-3AD203B41FA5}">
                      <a16:colId xmlns:a16="http://schemas.microsoft.com/office/drawing/2014/main" val="20002"/>
                    </a:ext>
                  </a:extLst>
                </a:gridCol>
                <a:gridCol w="1408748">
                  <a:extLst>
                    <a:ext uri="{9D8B030D-6E8A-4147-A177-3AD203B41FA5}">
                      <a16:colId xmlns:a16="http://schemas.microsoft.com/office/drawing/2014/main" val="20003"/>
                    </a:ext>
                  </a:extLst>
                </a:gridCol>
              </a:tblGrid>
              <a:tr h="345284">
                <a:tc>
                  <a:txBody>
                    <a:bodyPr/>
                    <a:lstStyle/>
                    <a:p>
                      <a:r>
                        <a:rPr lang="fr-FR" sz="1600" dirty="0" smtClean="0"/>
                        <a:t>CHARGES</a:t>
                      </a:r>
                      <a:endParaRPr lang="fr-FR" sz="1600" dirty="0"/>
                    </a:p>
                  </a:txBody>
                  <a:tcPr/>
                </a:tc>
                <a:tc>
                  <a:txBody>
                    <a:bodyPr/>
                    <a:lstStyle/>
                    <a:p>
                      <a:pPr algn="ctr"/>
                      <a:r>
                        <a:rPr lang="fr-FR" sz="1600" dirty="0" smtClean="0"/>
                        <a:t>MONTANT</a:t>
                      </a:r>
                      <a:endParaRPr lang="fr-FR" sz="1600" dirty="0"/>
                    </a:p>
                  </a:txBody>
                  <a:tcPr/>
                </a:tc>
                <a:tc>
                  <a:txBody>
                    <a:bodyPr/>
                    <a:lstStyle/>
                    <a:p>
                      <a:r>
                        <a:rPr lang="fr-FR" sz="1600" dirty="0" smtClean="0"/>
                        <a:t>PRODUITS</a:t>
                      </a:r>
                      <a:endParaRPr lang="fr-FR" sz="1600" dirty="0"/>
                    </a:p>
                  </a:txBody>
                  <a:tcPr/>
                </a:tc>
                <a:tc>
                  <a:txBody>
                    <a:bodyPr/>
                    <a:lstStyle/>
                    <a:p>
                      <a:pPr algn="ctr"/>
                      <a:r>
                        <a:rPr lang="fr-FR" sz="1600" dirty="0" smtClean="0"/>
                        <a:t>MONTANT</a:t>
                      </a:r>
                      <a:endParaRPr lang="fr-FR" sz="1600" dirty="0"/>
                    </a:p>
                  </a:txBody>
                  <a:tcPr/>
                </a:tc>
                <a:extLst>
                  <a:ext uri="{0D108BD9-81ED-4DB2-BD59-A6C34878D82A}">
                    <a16:rowId xmlns:a16="http://schemas.microsoft.com/office/drawing/2014/main" val="10000"/>
                  </a:ext>
                </a:extLst>
              </a:tr>
              <a:tr h="345284">
                <a:tc>
                  <a:txBody>
                    <a:bodyPr/>
                    <a:lstStyle/>
                    <a:p>
                      <a:r>
                        <a:rPr lang="fr-FR" sz="1600" dirty="0" smtClean="0"/>
                        <a:t>Achats et variation de stock</a:t>
                      </a:r>
                      <a:endParaRPr lang="fr-FR" sz="1600" dirty="0"/>
                    </a:p>
                  </a:txBody>
                  <a:tcPr/>
                </a:tc>
                <a:tc>
                  <a:txBody>
                    <a:bodyPr/>
                    <a:lstStyle/>
                    <a:p>
                      <a:pPr algn="r"/>
                      <a:r>
                        <a:rPr lang="fr-FR" sz="1600" dirty="0" smtClean="0"/>
                        <a:t>24.800</a:t>
                      </a:r>
                      <a:endParaRPr lang="fr-FR" sz="1600" dirty="0"/>
                    </a:p>
                  </a:txBody>
                  <a:tcPr/>
                </a:tc>
                <a:tc>
                  <a:txBody>
                    <a:bodyPr/>
                    <a:lstStyle/>
                    <a:p>
                      <a:r>
                        <a:rPr lang="fr-FR" sz="1600" dirty="0" smtClean="0"/>
                        <a:t>Ventes</a:t>
                      </a:r>
                      <a:endParaRPr lang="fr-FR" sz="1600" dirty="0"/>
                    </a:p>
                  </a:txBody>
                  <a:tcPr/>
                </a:tc>
                <a:tc>
                  <a:txBody>
                    <a:bodyPr/>
                    <a:lstStyle/>
                    <a:p>
                      <a:pPr algn="r"/>
                      <a:r>
                        <a:rPr lang="fr-FR" sz="1600" dirty="0" smtClean="0"/>
                        <a:t>50.000</a:t>
                      </a:r>
                      <a:endParaRPr lang="fr-FR" sz="1600" dirty="0"/>
                    </a:p>
                  </a:txBody>
                  <a:tcPr/>
                </a:tc>
                <a:extLst>
                  <a:ext uri="{0D108BD9-81ED-4DB2-BD59-A6C34878D82A}">
                    <a16:rowId xmlns:a16="http://schemas.microsoft.com/office/drawing/2014/main" val="10001"/>
                  </a:ext>
                </a:extLst>
              </a:tr>
              <a:tr h="345284">
                <a:tc>
                  <a:txBody>
                    <a:bodyPr/>
                    <a:lstStyle/>
                    <a:p>
                      <a:r>
                        <a:rPr lang="fr-FR" sz="1600" dirty="0" smtClean="0"/>
                        <a:t>Autres</a:t>
                      </a:r>
                      <a:r>
                        <a:rPr lang="fr-FR" sz="1600" baseline="0" dirty="0" smtClean="0"/>
                        <a:t> charges</a:t>
                      </a:r>
                      <a:endParaRPr lang="fr-FR" sz="1600" dirty="0"/>
                    </a:p>
                  </a:txBody>
                  <a:tcPr/>
                </a:tc>
                <a:tc>
                  <a:txBody>
                    <a:bodyPr/>
                    <a:lstStyle/>
                    <a:p>
                      <a:pPr algn="r"/>
                      <a:r>
                        <a:rPr lang="fr-FR" sz="1600" dirty="0" smtClean="0"/>
                        <a:t>21.600</a:t>
                      </a:r>
                      <a:endParaRPr lang="fr-FR" sz="1600" dirty="0"/>
                    </a:p>
                  </a:txBody>
                  <a:tcPr/>
                </a:tc>
                <a:tc>
                  <a:txBody>
                    <a:bodyPr/>
                    <a:lstStyle/>
                    <a:p>
                      <a:r>
                        <a:rPr lang="fr-FR" sz="1600" dirty="0" smtClean="0"/>
                        <a:t>Autres produits</a:t>
                      </a:r>
                      <a:endParaRPr lang="fr-FR" sz="1600" dirty="0"/>
                    </a:p>
                  </a:txBody>
                  <a:tcPr/>
                </a:tc>
                <a:tc>
                  <a:txBody>
                    <a:bodyPr/>
                    <a:lstStyle/>
                    <a:p>
                      <a:pPr algn="r"/>
                      <a:r>
                        <a:rPr lang="fr-FR" sz="1600" dirty="0" smtClean="0"/>
                        <a:t>3.000</a:t>
                      </a:r>
                      <a:endParaRPr lang="fr-FR" sz="1600" dirty="0"/>
                    </a:p>
                  </a:txBody>
                  <a:tcPr/>
                </a:tc>
                <a:extLst>
                  <a:ext uri="{0D108BD9-81ED-4DB2-BD59-A6C34878D82A}">
                    <a16:rowId xmlns:a16="http://schemas.microsoft.com/office/drawing/2014/main" val="10002"/>
                  </a:ext>
                </a:extLst>
              </a:tr>
              <a:tr h="345284">
                <a:tc>
                  <a:txBody>
                    <a:bodyPr/>
                    <a:lstStyle/>
                    <a:p>
                      <a:r>
                        <a:rPr lang="fr-FR" sz="1600" dirty="0" smtClean="0"/>
                        <a:t>Dotations</a:t>
                      </a:r>
                      <a:r>
                        <a:rPr lang="fr-FR" sz="1600" baseline="0" dirty="0" smtClean="0"/>
                        <a:t> aux amortissement</a:t>
                      </a:r>
                      <a:endParaRPr lang="fr-FR" sz="1600" dirty="0"/>
                    </a:p>
                  </a:txBody>
                  <a:tcPr/>
                </a:tc>
                <a:tc>
                  <a:txBody>
                    <a:bodyPr/>
                    <a:lstStyle/>
                    <a:p>
                      <a:pPr algn="r"/>
                      <a:r>
                        <a:rPr lang="fr-FR" sz="1600" dirty="0" smtClean="0"/>
                        <a:t>3.000</a:t>
                      </a:r>
                      <a:endParaRPr lang="fr-FR" sz="1600" dirty="0"/>
                    </a:p>
                  </a:txBody>
                  <a:tcPr/>
                </a:tc>
                <a:tc>
                  <a:txBody>
                    <a:bodyPr/>
                    <a:lstStyle/>
                    <a:p>
                      <a:r>
                        <a:rPr lang="fr-FR" sz="1600" dirty="0" smtClean="0"/>
                        <a:t>Produits</a:t>
                      </a:r>
                      <a:r>
                        <a:rPr lang="fr-FR" sz="1600" baseline="0" dirty="0" smtClean="0"/>
                        <a:t> financiers</a:t>
                      </a:r>
                      <a:endParaRPr lang="fr-FR" sz="1600" dirty="0"/>
                    </a:p>
                  </a:txBody>
                  <a:tcPr/>
                </a:tc>
                <a:tc>
                  <a:txBody>
                    <a:bodyPr/>
                    <a:lstStyle/>
                    <a:p>
                      <a:pPr algn="r"/>
                      <a:r>
                        <a:rPr lang="fr-FR" sz="1600" dirty="0" smtClean="0"/>
                        <a:t>2.000</a:t>
                      </a:r>
                      <a:endParaRPr lang="fr-FR" sz="1600" dirty="0"/>
                    </a:p>
                  </a:txBody>
                  <a:tcPr/>
                </a:tc>
                <a:extLst>
                  <a:ext uri="{0D108BD9-81ED-4DB2-BD59-A6C34878D82A}">
                    <a16:rowId xmlns:a16="http://schemas.microsoft.com/office/drawing/2014/main" val="10003"/>
                  </a:ext>
                </a:extLst>
              </a:tr>
              <a:tr h="345284">
                <a:tc>
                  <a:txBody>
                    <a:bodyPr/>
                    <a:lstStyle/>
                    <a:p>
                      <a:r>
                        <a:rPr lang="fr-FR" sz="1600" dirty="0" smtClean="0"/>
                        <a:t>Charges financières</a:t>
                      </a:r>
                      <a:endParaRPr lang="fr-FR" sz="1600" dirty="0"/>
                    </a:p>
                  </a:txBody>
                  <a:tcPr/>
                </a:tc>
                <a:tc>
                  <a:txBody>
                    <a:bodyPr/>
                    <a:lstStyle/>
                    <a:p>
                      <a:pPr algn="r"/>
                      <a:r>
                        <a:rPr lang="fr-FR" sz="1600" dirty="0" smtClean="0"/>
                        <a:t>3.000</a:t>
                      </a:r>
                      <a:endParaRPr lang="fr-FR" sz="1600" dirty="0"/>
                    </a:p>
                  </a:txBody>
                  <a:tcPr/>
                </a:tc>
                <a:tc>
                  <a:txBody>
                    <a:bodyPr/>
                    <a:lstStyle/>
                    <a:p>
                      <a:endParaRPr lang="fr-FR" sz="1600" dirty="0"/>
                    </a:p>
                  </a:txBody>
                  <a:tcPr/>
                </a:tc>
                <a:tc>
                  <a:txBody>
                    <a:bodyPr/>
                    <a:lstStyle/>
                    <a:p>
                      <a:pPr algn="r"/>
                      <a:endParaRPr lang="fr-FR" sz="1600" dirty="0"/>
                    </a:p>
                  </a:txBody>
                  <a:tcPr/>
                </a:tc>
                <a:extLst>
                  <a:ext uri="{0D108BD9-81ED-4DB2-BD59-A6C34878D82A}">
                    <a16:rowId xmlns:a16="http://schemas.microsoft.com/office/drawing/2014/main" val="10004"/>
                  </a:ext>
                </a:extLst>
              </a:tr>
              <a:tr h="345284">
                <a:tc>
                  <a:txBody>
                    <a:bodyPr/>
                    <a:lstStyle/>
                    <a:p>
                      <a:r>
                        <a:rPr lang="fr-FR" sz="1600" dirty="0" smtClean="0"/>
                        <a:t>Impôt sur le résultat</a:t>
                      </a:r>
                      <a:endParaRPr lang="fr-FR" sz="1600" dirty="0"/>
                    </a:p>
                  </a:txBody>
                  <a:tcPr/>
                </a:tc>
                <a:tc>
                  <a:txBody>
                    <a:bodyPr/>
                    <a:lstStyle/>
                    <a:p>
                      <a:pPr algn="r"/>
                      <a:r>
                        <a:rPr lang="fr-FR" sz="1600" dirty="0" smtClean="0"/>
                        <a:t>1.000</a:t>
                      </a:r>
                      <a:endParaRPr lang="fr-FR" sz="1600" dirty="0"/>
                    </a:p>
                  </a:txBody>
                  <a:tcPr/>
                </a:tc>
                <a:tc>
                  <a:txBody>
                    <a:bodyPr/>
                    <a:lstStyle/>
                    <a:p>
                      <a:endParaRPr lang="fr-FR" sz="1600"/>
                    </a:p>
                  </a:txBody>
                  <a:tcPr/>
                </a:tc>
                <a:tc>
                  <a:txBody>
                    <a:bodyPr/>
                    <a:lstStyle/>
                    <a:p>
                      <a:pPr algn="r"/>
                      <a:endParaRPr lang="fr-FR" sz="1600" dirty="0"/>
                    </a:p>
                  </a:txBody>
                  <a:tcPr/>
                </a:tc>
                <a:extLst>
                  <a:ext uri="{0D108BD9-81ED-4DB2-BD59-A6C34878D82A}">
                    <a16:rowId xmlns:a16="http://schemas.microsoft.com/office/drawing/2014/main" val="10005"/>
                  </a:ext>
                </a:extLst>
              </a:tr>
              <a:tr h="345284">
                <a:tc>
                  <a:txBody>
                    <a:bodyPr/>
                    <a:lstStyle/>
                    <a:p>
                      <a:r>
                        <a:rPr lang="fr-FR" sz="1600" dirty="0" smtClean="0"/>
                        <a:t>Résultat de l’exercice</a:t>
                      </a:r>
                      <a:endParaRPr lang="fr-FR" sz="1600" dirty="0"/>
                    </a:p>
                  </a:txBody>
                  <a:tcPr/>
                </a:tc>
                <a:tc>
                  <a:txBody>
                    <a:bodyPr/>
                    <a:lstStyle/>
                    <a:p>
                      <a:pPr algn="r"/>
                      <a:r>
                        <a:rPr lang="fr-FR" sz="1600" dirty="0" smtClean="0"/>
                        <a:t>1.600</a:t>
                      </a:r>
                      <a:endParaRPr lang="fr-FR" sz="1600" dirty="0"/>
                    </a:p>
                  </a:txBody>
                  <a:tcPr/>
                </a:tc>
                <a:tc>
                  <a:txBody>
                    <a:bodyPr/>
                    <a:lstStyle/>
                    <a:p>
                      <a:endParaRPr lang="fr-FR" sz="1600"/>
                    </a:p>
                  </a:txBody>
                  <a:tcPr/>
                </a:tc>
                <a:tc>
                  <a:txBody>
                    <a:bodyPr/>
                    <a:lstStyle/>
                    <a:p>
                      <a:pPr algn="r"/>
                      <a:endParaRPr lang="fr-FR" sz="1600" dirty="0"/>
                    </a:p>
                  </a:txBody>
                  <a:tcPr/>
                </a:tc>
                <a:extLst>
                  <a:ext uri="{0D108BD9-81ED-4DB2-BD59-A6C34878D82A}">
                    <a16:rowId xmlns:a16="http://schemas.microsoft.com/office/drawing/2014/main" val="10006"/>
                  </a:ext>
                </a:extLst>
              </a:tr>
              <a:tr h="345284">
                <a:tc>
                  <a:txBody>
                    <a:bodyPr/>
                    <a:lstStyle/>
                    <a:p>
                      <a:endParaRPr lang="fr-FR" sz="1600"/>
                    </a:p>
                  </a:txBody>
                  <a:tcPr/>
                </a:tc>
                <a:tc>
                  <a:txBody>
                    <a:bodyPr/>
                    <a:lstStyle/>
                    <a:p>
                      <a:pPr algn="r"/>
                      <a:r>
                        <a:rPr lang="fr-FR" sz="1600" dirty="0" smtClean="0"/>
                        <a:t>55.000</a:t>
                      </a:r>
                      <a:endParaRPr lang="fr-FR" sz="1600" dirty="0"/>
                    </a:p>
                  </a:txBody>
                  <a:tcPr/>
                </a:tc>
                <a:tc>
                  <a:txBody>
                    <a:bodyPr/>
                    <a:lstStyle/>
                    <a:p>
                      <a:endParaRPr lang="fr-FR" sz="1600"/>
                    </a:p>
                  </a:txBody>
                  <a:tcPr/>
                </a:tc>
                <a:tc>
                  <a:txBody>
                    <a:bodyPr/>
                    <a:lstStyle/>
                    <a:p>
                      <a:pPr algn="r"/>
                      <a:r>
                        <a:rPr lang="fr-FR" sz="1600" dirty="0" smtClean="0"/>
                        <a:t>55.000</a:t>
                      </a:r>
                      <a:endParaRPr lang="fr-FR" sz="1600"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14290"/>
            <a:ext cx="8229600" cy="724648"/>
          </a:xfrm>
        </p:spPr>
        <p:txBody>
          <a:bodyPr>
            <a:normAutofit/>
          </a:bodyPr>
          <a:lstStyle/>
          <a:p>
            <a:pPr algn="ctr"/>
            <a:r>
              <a:rPr lang="fr-FR" dirty="0" smtClean="0"/>
              <a:t>Consolidation partielle : exemple</a:t>
            </a:r>
            <a:endParaRPr lang="fr-FR" dirty="0"/>
          </a:p>
        </p:txBody>
      </p:sp>
      <p:sp>
        <p:nvSpPr>
          <p:cNvPr id="3" name="Espace réservé du contenu 2"/>
          <p:cNvSpPr>
            <a:spLocks noGrp="1"/>
          </p:cNvSpPr>
          <p:nvPr>
            <p:ph idx="1"/>
          </p:nvPr>
        </p:nvSpPr>
        <p:spPr>
          <a:xfrm>
            <a:off x="457200" y="1000108"/>
            <a:ext cx="8229600" cy="5324492"/>
          </a:xfrm>
        </p:spPr>
        <p:txBody>
          <a:bodyPr/>
          <a:lstStyle/>
          <a:p>
            <a:r>
              <a:rPr lang="fr-FR" dirty="0" smtClean="0"/>
              <a:t>Écritures de consolidation :</a:t>
            </a:r>
          </a:p>
          <a:p>
            <a:endParaRPr lang="fr-FR" dirty="0"/>
          </a:p>
        </p:txBody>
      </p:sp>
      <p:sp>
        <p:nvSpPr>
          <p:cNvPr id="6" name="Slide Number Placeholder 5"/>
          <p:cNvSpPr>
            <a:spLocks noGrp="1"/>
          </p:cNvSpPr>
          <p:nvPr>
            <p:ph type="sldNum" sz="quarter" idx="12"/>
          </p:nvPr>
        </p:nvSpPr>
        <p:spPr/>
        <p:txBody>
          <a:bodyPr/>
          <a:lstStyle/>
          <a:p>
            <a:fld id="{D456E9C5-C6E7-44FC-9136-58F79C52D96B}" type="slidenum">
              <a:rPr lang="fr-FR" smtClean="0"/>
              <a:pPr/>
              <a:t>44</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2332527481"/>
              </p:ext>
            </p:extLst>
          </p:nvPr>
        </p:nvGraphicFramePr>
        <p:xfrm>
          <a:off x="758482" y="2105354"/>
          <a:ext cx="7425507" cy="3327400"/>
        </p:xfrm>
        <a:graphic>
          <a:graphicData uri="http://schemas.openxmlformats.org/drawingml/2006/table">
            <a:tbl>
              <a:tblPr firstRow="1" bandRow="1">
                <a:tableStyleId>{5C22544A-7EE6-4342-B048-85BDC9FD1C3A}</a:tableStyleId>
              </a:tblPr>
              <a:tblGrid>
                <a:gridCol w="1187894">
                  <a:extLst>
                    <a:ext uri="{9D8B030D-6E8A-4147-A177-3AD203B41FA5}">
                      <a16:colId xmlns:a16="http://schemas.microsoft.com/office/drawing/2014/main" val="20000"/>
                    </a:ext>
                  </a:extLst>
                </a:gridCol>
                <a:gridCol w="4403870">
                  <a:extLst>
                    <a:ext uri="{9D8B030D-6E8A-4147-A177-3AD203B41FA5}">
                      <a16:colId xmlns:a16="http://schemas.microsoft.com/office/drawing/2014/main" val="20001"/>
                    </a:ext>
                  </a:extLst>
                </a:gridCol>
                <a:gridCol w="881397">
                  <a:extLst>
                    <a:ext uri="{9D8B030D-6E8A-4147-A177-3AD203B41FA5}">
                      <a16:colId xmlns:a16="http://schemas.microsoft.com/office/drawing/2014/main" val="20002"/>
                    </a:ext>
                  </a:extLst>
                </a:gridCol>
                <a:gridCol w="952346">
                  <a:extLst>
                    <a:ext uri="{9D8B030D-6E8A-4147-A177-3AD203B41FA5}">
                      <a16:colId xmlns:a16="http://schemas.microsoft.com/office/drawing/2014/main" val="20003"/>
                    </a:ext>
                  </a:extLst>
                </a:gridCol>
              </a:tblGrid>
              <a:tr h="370840">
                <a:tc>
                  <a:txBody>
                    <a:bodyPr/>
                    <a:lstStyle/>
                    <a:p>
                      <a:pPr algn="ctr"/>
                      <a:r>
                        <a:rPr lang="fr-FR" dirty="0" smtClean="0"/>
                        <a:t>Comptes</a:t>
                      </a:r>
                      <a:endParaRPr lang="fr-FR" dirty="0"/>
                    </a:p>
                  </a:txBody>
                  <a:tcPr/>
                </a:tc>
                <a:tc>
                  <a:txBody>
                    <a:bodyPr/>
                    <a:lstStyle/>
                    <a:p>
                      <a:pPr algn="ctr"/>
                      <a:r>
                        <a:rPr lang="fr-FR" dirty="0" smtClean="0"/>
                        <a:t>Libellés</a:t>
                      </a:r>
                      <a:endParaRPr lang="fr-FR" dirty="0"/>
                    </a:p>
                  </a:txBody>
                  <a:tcPr/>
                </a:tc>
                <a:tc>
                  <a:txBody>
                    <a:bodyPr/>
                    <a:lstStyle/>
                    <a:p>
                      <a:pPr algn="ctr"/>
                      <a:r>
                        <a:rPr lang="fr-FR" dirty="0" smtClean="0"/>
                        <a:t>Débit</a:t>
                      </a:r>
                      <a:endParaRPr lang="fr-FR" dirty="0"/>
                    </a:p>
                  </a:txBody>
                  <a:tcPr/>
                </a:tc>
                <a:tc>
                  <a:txBody>
                    <a:bodyPr/>
                    <a:lstStyle/>
                    <a:p>
                      <a:pPr algn="ctr"/>
                      <a:r>
                        <a:rPr lang="fr-FR" dirty="0" smtClean="0"/>
                        <a:t>Crédit</a:t>
                      </a:r>
                      <a:endParaRPr lang="fr-FR" dirty="0"/>
                    </a:p>
                  </a:txBody>
                  <a:tcPr/>
                </a:tc>
                <a:extLst>
                  <a:ext uri="{0D108BD9-81ED-4DB2-BD59-A6C34878D82A}">
                    <a16:rowId xmlns:a16="http://schemas.microsoft.com/office/drawing/2014/main" val="10000"/>
                  </a:ext>
                </a:extLst>
              </a:tr>
              <a:tr h="370840">
                <a:tc>
                  <a:txBody>
                    <a:bodyPr/>
                    <a:lstStyle/>
                    <a:p>
                      <a:pPr algn="ctr"/>
                      <a:r>
                        <a:rPr lang="fr-FR" dirty="0" smtClean="0">
                          <a:latin typeface="Arial" panose="020B0604020202020204" pitchFamily="34" charset="0"/>
                          <a:cs typeface="Arial" panose="020B0604020202020204" pitchFamily="34" charset="0"/>
                        </a:rPr>
                        <a:t>21</a:t>
                      </a:r>
                      <a:endParaRPr lang="fr-FR" dirty="0">
                        <a:latin typeface="Arial" panose="020B0604020202020204" pitchFamily="34" charset="0"/>
                        <a:cs typeface="Arial" panose="020B0604020202020204" pitchFamily="34" charset="0"/>
                      </a:endParaRPr>
                    </a:p>
                  </a:txBody>
                  <a:tcPr/>
                </a:tc>
                <a:tc>
                  <a:txBody>
                    <a:bodyPr/>
                    <a:lstStyle/>
                    <a:p>
                      <a:r>
                        <a:rPr lang="fr-FR" dirty="0" smtClean="0">
                          <a:latin typeface="Arial" panose="020B0604020202020204" pitchFamily="34" charset="0"/>
                          <a:cs typeface="Arial" panose="020B0604020202020204" pitchFamily="34" charset="0"/>
                        </a:rPr>
                        <a:t>Immobilisations (16.800*40%)</a:t>
                      </a:r>
                      <a:endParaRPr lang="fr-FR" dirty="0">
                        <a:latin typeface="Arial" panose="020B0604020202020204" pitchFamily="34" charset="0"/>
                        <a:cs typeface="Arial" panose="020B0604020202020204" pitchFamily="34" charset="0"/>
                      </a:endParaRPr>
                    </a:p>
                  </a:txBody>
                  <a:tcPr/>
                </a:tc>
                <a:tc>
                  <a:txBody>
                    <a:bodyPr/>
                    <a:lstStyle/>
                    <a:p>
                      <a:pPr algn="r"/>
                      <a:r>
                        <a:rPr lang="fr-FR" dirty="0" smtClean="0">
                          <a:latin typeface="Arial" panose="020B0604020202020204" pitchFamily="34" charset="0"/>
                          <a:cs typeface="Arial" panose="020B0604020202020204" pitchFamily="34" charset="0"/>
                        </a:rPr>
                        <a:t>6.720</a:t>
                      </a:r>
                      <a:endParaRPr lang="fr-FR" dirty="0">
                        <a:latin typeface="Arial" panose="020B0604020202020204" pitchFamily="34" charset="0"/>
                        <a:cs typeface="Arial" panose="020B0604020202020204" pitchFamily="34" charset="0"/>
                      </a:endParaRPr>
                    </a:p>
                  </a:txBody>
                  <a:tcPr/>
                </a:tc>
                <a:tc>
                  <a:txBody>
                    <a:bodyPr/>
                    <a:lstStyle/>
                    <a:p>
                      <a:pPr algn="r"/>
                      <a:endParaRPr lang="fr-FR"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pPr algn="ctr"/>
                      <a:r>
                        <a:rPr lang="fr-FR" dirty="0" smtClean="0">
                          <a:latin typeface="Arial" panose="020B0604020202020204" pitchFamily="34" charset="0"/>
                          <a:cs typeface="Arial" panose="020B0604020202020204" pitchFamily="34" charset="0"/>
                        </a:rPr>
                        <a:t>4-5</a:t>
                      </a:r>
                      <a:endParaRPr lang="fr-FR" dirty="0">
                        <a:latin typeface="Arial" panose="020B0604020202020204" pitchFamily="34" charset="0"/>
                        <a:cs typeface="Arial" panose="020B0604020202020204" pitchFamily="34" charset="0"/>
                      </a:endParaRPr>
                    </a:p>
                  </a:txBody>
                  <a:tcPr/>
                </a:tc>
                <a:tc>
                  <a:txBody>
                    <a:bodyPr/>
                    <a:lstStyle/>
                    <a:p>
                      <a:r>
                        <a:rPr lang="fr-FR" dirty="0" smtClean="0">
                          <a:latin typeface="Arial" panose="020B0604020202020204" pitchFamily="34" charset="0"/>
                          <a:cs typeface="Arial" panose="020B0604020202020204" pitchFamily="34" charset="0"/>
                        </a:rPr>
                        <a:t>Actifs courants</a:t>
                      </a:r>
                      <a:r>
                        <a:rPr lang="fr-FR" baseline="0" dirty="0" smtClean="0">
                          <a:latin typeface="Arial" panose="020B0604020202020204" pitchFamily="34" charset="0"/>
                          <a:cs typeface="Arial" panose="020B0604020202020204" pitchFamily="34" charset="0"/>
                        </a:rPr>
                        <a:t> (18.400*50%)</a:t>
                      </a:r>
                      <a:endParaRPr lang="fr-FR" dirty="0">
                        <a:latin typeface="Arial" panose="020B0604020202020204" pitchFamily="34" charset="0"/>
                        <a:cs typeface="Arial" panose="020B0604020202020204" pitchFamily="34" charset="0"/>
                      </a:endParaRPr>
                    </a:p>
                  </a:txBody>
                  <a:tcPr/>
                </a:tc>
                <a:tc>
                  <a:txBody>
                    <a:bodyPr/>
                    <a:lstStyle/>
                    <a:p>
                      <a:pPr algn="r"/>
                      <a:r>
                        <a:rPr lang="fr-FR" dirty="0" smtClean="0">
                          <a:latin typeface="Arial" panose="020B0604020202020204" pitchFamily="34" charset="0"/>
                          <a:cs typeface="Arial" panose="020B0604020202020204" pitchFamily="34" charset="0"/>
                        </a:rPr>
                        <a:t>9.200</a:t>
                      </a:r>
                      <a:endParaRPr lang="fr-FR" dirty="0">
                        <a:latin typeface="Arial" panose="020B0604020202020204" pitchFamily="34" charset="0"/>
                        <a:cs typeface="Arial" panose="020B0604020202020204" pitchFamily="34" charset="0"/>
                      </a:endParaRPr>
                    </a:p>
                  </a:txBody>
                  <a:tcPr/>
                </a:tc>
                <a:tc>
                  <a:txBody>
                    <a:bodyPr/>
                    <a:lstStyle/>
                    <a:p>
                      <a:pPr algn="r"/>
                      <a:endParaRPr lang="fr-FR">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pPr algn="ctr"/>
                      <a:r>
                        <a:rPr lang="fr-FR" dirty="0" smtClean="0">
                          <a:latin typeface="Arial" panose="020B0604020202020204" pitchFamily="34" charset="0"/>
                          <a:cs typeface="Arial" panose="020B0604020202020204" pitchFamily="34" charset="0"/>
                        </a:rPr>
                        <a:t>101</a:t>
                      </a:r>
                      <a:endParaRPr lang="fr-FR" dirty="0">
                        <a:latin typeface="Arial" panose="020B0604020202020204" pitchFamily="34" charset="0"/>
                        <a:cs typeface="Arial" panose="020B0604020202020204" pitchFamily="34" charset="0"/>
                      </a:endParaRPr>
                    </a:p>
                  </a:txBody>
                  <a:tcPr/>
                </a:tc>
                <a:tc>
                  <a:txBody>
                    <a:bodyPr/>
                    <a:lstStyle/>
                    <a:p>
                      <a:r>
                        <a:rPr lang="fr-FR" dirty="0" smtClean="0">
                          <a:latin typeface="Arial" panose="020B0604020202020204" pitchFamily="34" charset="0"/>
                          <a:cs typeface="Arial" panose="020B0604020202020204" pitchFamily="34" charset="0"/>
                        </a:rPr>
                        <a:t>	Capital </a:t>
                      </a:r>
                      <a:r>
                        <a:rPr lang="fr-FR" dirty="0" err="1" smtClean="0">
                          <a:latin typeface="Arial" panose="020B0604020202020204" pitchFamily="34" charset="0"/>
                          <a:cs typeface="Arial" panose="020B0604020202020204" pitchFamily="34" charset="0"/>
                        </a:rPr>
                        <a:t>Lakou</a:t>
                      </a:r>
                      <a:r>
                        <a:rPr lang="fr-FR" dirty="0" smtClean="0">
                          <a:latin typeface="Arial" panose="020B0604020202020204" pitchFamily="34" charset="0"/>
                          <a:cs typeface="Arial" panose="020B0604020202020204" pitchFamily="34" charset="0"/>
                        </a:rPr>
                        <a:t> (apport en titres)</a:t>
                      </a:r>
                      <a:endParaRPr lang="fr-FR" dirty="0">
                        <a:latin typeface="Arial" panose="020B0604020202020204" pitchFamily="34" charset="0"/>
                        <a:cs typeface="Arial" panose="020B0604020202020204" pitchFamily="34" charset="0"/>
                      </a:endParaRPr>
                    </a:p>
                  </a:txBody>
                  <a:tcPr/>
                </a:tc>
                <a:tc>
                  <a:txBody>
                    <a:bodyPr/>
                    <a:lstStyle/>
                    <a:p>
                      <a:pPr algn="r"/>
                      <a:endParaRPr lang="fr-FR" dirty="0">
                        <a:latin typeface="Arial" panose="020B0604020202020204" pitchFamily="34" charset="0"/>
                        <a:cs typeface="Arial" panose="020B0604020202020204" pitchFamily="34" charset="0"/>
                      </a:endParaRPr>
                    </a:p>
                  </a:txBody>
                  <a:tcPr/>
                </a:tc>
                <a:tc>
                  <a:txBody>
                    <a:bodyPr/>
                    <a:lstStyle/>
                    <a:p>
                      <a:pPr algn="r"/>
                      <a:r>
                        <a:rPr lang="fr-FR" dirty="0" smtClean="0">
                          <a:latin typeface="Arial" panose="020B0604020202020204" pitchFamily="34" charset="0"/>
                          <a:cs typeface="Arial" panose="020B0604020202020204" pitchFamily="34" charset="0"/>
                        </a:rPr>
                        <a:t>4.000</a:t>
                      </a:r>
                      <a:endParaRPr lang="fr-FR"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pPr algn="ctr"/>
                      <a:r>
                        <a:rPr lang="fr-FR" dirty="0" smtClean="0">
                          <a:latin typeface="Arial" panose="020B0604020202020204" pitchFamily="34" charset="0"/>
                          <a:cs typeface="Arial" panose="020B0604020202020204" pitchFamily="34" charset="0"/>
                        </a:rPr>
                        <a:t>106</a:t>
                      </a:r>
                      <a:endParaRPr lang="fr-FR" dirty="0">
                        <a:latin typeface="Arial" panose="020B0604020202020204" pitchFamily="34" charset="0"/>
                        <a:cs typeface="Arial" panose="020B0604020202020204" pitchFamily="34" charset="0"/>
                      </a:endParaRPr>
                    </a:p>
                  </a:txBody>
                  <a:tcPr/>
                </a:tc>
                <a:tc>
                  <a:txBody>
                    <a:bodyPr/>
                    <a:lstStyle/>
                    <a:p>
                      <a:r>
                        <a:rPr lang="fr-FR" dirty="0" smtClean="0">
                          <a:latin typeface="Arial" panose="020B0604020202020204" pitchFamily="34" charset="0"/>
                          <a:cs typeface="Arial" panose="020B0604020202020204" pitchFamily="34" charset="0"/>
                        </a:rPr>
                        <a:t>	Réserves </a:t>
                      </a:r>
                      <a:r>
                        <a:rPr lang="fr-FR" dirty="0" err="1" smtClean="0">
                          <a:latin typeface="Arial" panose="020B0604020202020204" pitchFamily="34" charset="0"/>
                          <a:cs typeface="Arial" panose="020B0604020202020204" pitchFamily="34" charset="0"/>
                        </a:rPr>
                        <a:t>Lakou</a:t>
                      </a:r>
                      <a:endParaRPr lang="fr-FR" dirty="0">
                        <a:latin typeface="Arial" panose="020B0604020202020204" pitchFamily="34" charset="0"/>
                        <a:cs typeface="Arial" panose="020B0604020202020204" pitchFamily="34" charset="0"/>
                      </a:endParaRPr>
                    </a:p>
                  </a:txBody>
                  <a:tcPr/>
                </a:tc>
                <a:tc>
                  <a:txBody>
                    <a:bodyPr/>
                    <a:lstStyle/>
                    <a:p>
                      <a:pPr algn="r"/>
                      <a:endParaRPr lang="fr-FR" dirty="0">
                        <a:latin typeface="Arial" panose="020B0604020202020204" pitchFamily="34" charset="0"/>
                        <a:cs typeface="Arial" panose="020B0604020202020204" pitchFamily="34" charset="0"/>
                      </a:endParaRPr>
                    </a:p>
                  </a:txBody>
                  <a:tcPr/>
                </a:tc>
                <a:tc>
                  <a:txBody>
                    <a:bodyPr/>
                    <a:lstStyle/>
                    <a:p>
                      <a:pPr algn="r"/>
                      <a:r>
                        <a:rPr lang="fr-FR" dirty="0" smtClean="0">
                          <a:solidFill>
                            <a:srgbClr val="FF0000"/>
                          </a:solidFill>
                          <a:latin typeface="Arial" panose="020B0604020202020204" pitchFamily="34" charset="0"/>
                          <a:cs typeface="Arial" panose="020B0604020202020204" pitchFamily="34" charset="0"/>
                        </a:rPr>
                        <a:t>1.190</a:t>
                      </a:r>
                      <a:endParaRPr lang="fr-FR"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370840">
                <a:tc>
                  <a:txBody>
                    <a:bodyPr/>
                    <a:lstStyle/>
                    <a:p>
                      <a:pPr algn="ctr"/>
                      <a:r>
                        <a:rPr lang="fr-FR" dirty="0" smtClean="0">
                          <a:latin typeface="Arial" panose="020B0604020202020204" pitchFamily="34" charset="0"/>
                          <a:cs typeface="Arial" panose="020B0604020202020204" pitchFamily="34" charset="0"/>
                        </a:rPr>
                        <a:t>120</a:t>
                      </a:r>
                      <a:endParaRPr lang="fr-FR" dirty="0">
                        <a:latin typeface="Arial" panose="020B0604020202020204" pitchFamily="34" charset="0"/>
                        <a:cs typeface="Arial" panose="020B0604020202020204" pitchFamily="34" charset="0"/>
                      </a:endParaRPr>
                    </a:p>
                  </a:txBody>
                  <a:tcPr/>
                </a:tc>
                <a:tc>
                  <a:txBody>
                    <a:bodyPr/>
                    <a:lstStyle/>
                    <a:p>
                      <a:r>
                        <a:rPr lang="fr-FR" dirty="0" smtClean="0">
                          <a:latin typeface="Arial" panose="020B0604020202020204" pitchFamily="34" charset="0"/>
                          <a:cs typeface="Arial" panose="020B0604020202020204" pitchFamily="34" charset="0"/>
                        </a:rPr>
                        <a:t>	Résultat </a:t>
                      </a:r>
                      <a:r>
                        <a:rPr lang="fr-FR" dirty="0" err="1" smtClean="0">
                          <a:latin typeface="Arial" panose="020B0604020202020204" pitchFamily="34" charset="0"/>
                          <a:cs typeface="Arial" panose="020B0604020202020204" pitchFamily="34" charset="0"/>
                        </a:rPr>
                        <a:t>Lakou</a:t>
                      </a:r>
                      <a:endParaRPr lang="fr-FR" dirty="0">
                        <a:latin typeface="Arial" panose="020B0604020202020204" pitchFamily="34" charset="0"/>
                        <a:cs typeface="Arial" panose="020B0604020202020204" pitchFamily="34" charset="0"/>
                      </a:endParaRPr>
                    </a:p>
                  </a:txBody>
                  <a:tcPr/>
                </a:tc>
                <a:tc>
                  <a:txBody>
                    <a:bodyPr/>
                    <a:lstStyle/>
                    <a:p>
                      <a:pPr algn="r"/>
                      <a:endParaRPr lang="fr-FR" dirty="0">
                        <a:latin typeface="Arial" panose="020B0604020202020204" pitchFamily="34" charset="0"/>
                        <a:cs typeface="Arial" panose="020B0604020202020204" pitchFamily="34" charset="0"/>
                      </a:endParaRPr>
                    </a:p>
                  </a:txBody>
                  <a:tcPr/>
                </a:tc>
                <a:tc>
                  <a:txBody>
                    <a:bodyPr/>
                    <a:lstStyle/>
                    <a:p>
                      <a:pPr algn="r"/>
                      <a:r>
                        <a:rPr lang="fr-FR" dirty="0" smtClean="0">
                          <a:solidFill>
                            <a:srgbClr val="FF0000"/>
                          </a:solidFill>
                          <a:latin typeface="Arial" panose="020B0604020202020204" pitchFamily="34" charset="0"/>
                          <a:cs typeface="Arial" panose="020B0604020202020204" pitchFamily="34" charset="0"/>
                        </a:rPr>
                        <a:t>1.100</a:t>
                      </a:r>
                      <a:endParaRPr lang="fr-FR"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370840">
                <a:tc>
                  <a:txBody>
                    <a:bodyPr/>
                    <a:lstStyle/>
                    <a:p>
                      <a:pPr algn="ctr"/>
                      <a:r>
                        <a:rPr lang="fr-FR" dirty="0" smtClean="0">
                          <a:latin typeface="Arial" panose="020B0604020202020204" pitchFamily="34" charset="0"/>
                          <a:cs typeface="Arial" panose="020B0604020202020204" pitchFamily="34" charset="0"/>
                        </a:rPr>
                        <a:t>4-5</a:t>
                      </a:r>
                      <a:endParaRPr lang="fr-FR" dirty="0">
                        <a:latin typeface="Arial" panose="020B0604020202020204" pitchFamily="34" charset="0"/>
                        <a:cs typeface="Arial" panose="020B0604020202020204" pitchFamily="34" charset="0"/>
                      </a:endParaRPr>
                    </a:p>
                  </a:txBody>
                  <a:tcPr/>
                </a:tc>
                <a:tc>
                  <a:txBody>
                    <a:bodyPr/>
                    <a:lstStyle/>
                    <a:p>
                      <a:r>
                        <a:rPr lang="fr-FR" dirty="0" smtClean="0">
                          <a:latin typeface="Arial" panose="020B0604020202020204" pitchFamily="34" charset="0"/>
                          <a:cs typeface="Arial" panose="020B0604020202020204" pitchFamily="34" charset="0"/>
                        </a:rPr>
                        <a:t>	dettes (21.400*45%)</a:t>
                      </a:r>
                      <a:endParaRPr lang="fr-FR" dirty="0">
                        <a:latin typeface="Arial" panose="020B0604020202020204" pitchFamily="34" charset="0"/>
                        <a:cs typeface="Arial" panose="020B0604020202020204" pitchFamily="34" charset="0"/>
                      </a:endParaRPr>
                    </a:p>
                  </a:txBody>
                  <a:tcPr/>
                </a:tc>
                <a:tc>
                  <a:txBody>
                    <a:bodyPr/>
                    <a:lstStyle/>
                    <a:p>
                      <a:pPr algn="r"/>
                      <a:endParaRPr lang="fr-FR" u="sng" dirty="0">
                        <a:latin typeface="Arial" panose="020B0604020202020204" pitchFamily="34" charset="0"/>
                        <a:cs typeface="Arial" panose="020B0604020202020204" pitchFamily="34" charset="0"/>
                      </a:endParaRPr>
                    </a:p>
                  </a:txBody>
                  <a:tcPr/>
                </a:tc>
                <a:tc>
                  <a:txBody>
                    <a:bodyPr/>
                    <a:lstStyle/>
                    <a:p>
                      <a:pPr algn="r"/>
                      <a:r>
                        <a:rPr lang="fr-FR" u="none" dirty="0" smtClean="0">
                          <a:latin typeface="Arial" panose="020B0604020202020204" pitchFamily="34" charset="0"/>
                          <a:cs typeface="Arial" panose="020B0604020202020204" pitchFamily="34" charset="0"/>
                        </a:rPr>
                        <a:t>9.630</a:t>
                      </a:r>
                      <a:endParaRPr lang="fr-FR" u="non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185420">
                <a:tc>
                  <a:txBody>
                    <a:bodyPr/>
                    <a:lstStyle/>
                    <a:p>
                      <a:pPr algn="ctr"/>
                      <a:endParaRPr lang="fr-FR" dirty="0">
                        <a:latin typeface="Arial" panose="020B0604020202020204" pitchFamily="34" charset="0"/>
                        <a:cs typeface="Arial" panose="020B0604020202020204" pitchFamily="34" charset="0"/>
                      </a:endParaRPr>
                    </a:p>
                  </a:txBody>
                  <a:tcPr/>
                </a:tc>
                <a:tc>
                  <a:txBody>
                    <a:bodyPr/>
                    <a:lstStyle/>
                    <a:p>
                      <a:endParaRPr lang="fr-FR" i="1" dirty="0">
                        <a:latin typeface="Arial" panose="020B0604020202020204" pitchFamily="34" charset="0"/>
                        <a:cs typeface="Arial" panose="020B0604020202020204" pitchFamily="34" charset="0"/>
                      </a:endParaRPr>
                    </a:p>
                  </a:txBody>
                  <a:tcPr/>
                </a:tc>
                <a:tc>
                  <a:txBody>
                    <a:bodyPr/>
                    <a:lstStyle/>
                    <a:p>
                      <a:pPr algn="r"/>
                      <a:r>
                        <a:rPr lang="fr-FR" b="1" u="none" dirty="0" smtClean="0">
                          <a:latin typeface="Arial" panose="020B0604020202020204" pitchFamily="34" charset="0"/>
                          <a:cs typeface="Arial" panose="020B0604020202020204" pitchFamily="34" charset="0"/>
                        </a:rPr>
                        <a:t>15.920</a:t>
                      </a:r>
                      <a:endParaRPr lang="fr-FR" b="1" u="none" dirty="0">
                        <a:latin typeface="Arial" panose="020B0604020202020204" pitchFamily="34" charset="0"/>
                        <a:cs typeface="Arial" panose="020B0604020202020204" pitchFamily="34" charset="0"/>
                      </a:endParaRPr>
                    </a:p>
                  </a:txBody>
                  <a:tcPr/>
                </a:tc>
                <a:tc>
                  <a:txBody>
                    <a:bodyPr/>
                    <a:lstStyle/>
                    <a:p>
                      <a:pPr algn="r"/>
                      <a:r>
                        <a:rPr lang="fr-FR" b="1" u="none" dirty="0" smtClean="0">
                          <a:latin typeface="Arial" panose="020B0604020202020204" pitchFamily="34" charset="0"/>
                          <a:cs typeface="Arial" panose="020B0604020202020204" pitchFamily="34" charset="0"/>
                        </a:rPr>
                        <a:t>15.920</a:t>
                      </a:r>
                      <a:endParaRPr lang="fr-FR" b="1" u="non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185420">
                <a:tc>
                  <a:txBody>
                    <a:bodyPr/>
                    <a:lstStyle/>
                    <a:p>
                      <a:pPr algn="ctr"/>
                      <a:endParaRPr lang="fr-FR" dirty="0"/>
                    </a:p>
                  </a:txBody>
                  <a:tcPr/>
                </a:tc>
                <a:tc>
                  <a:txBody>
                    <a:bodyPr/>
                    <a:lstStyle/>
                    <a:p>
                      <a:r>
                        <a:rPr lang="fr-FR" i="1" dirty="0" smtClean="0"/>
                        <a:t>Reprise bilan annuel société </a:t>
                      </a:r>
                      <a:r>
                        <a:rPr lang="fr-FR" i="1" dirty="0" err="1" smtClean="0"/>
                        <a:t>Lakou</a:t>
                      </a:r>
                      <a:endParaRPr lang="fr-FR" i="1" dirty="0"/>
                    </a:p>
                  </a:txBody>
                  <a:tcPr/>
                </a:tc>
                <a:tc>
                  <a:txBody>
                    <a:bodyPr/>
                    <a:lstStyle/>
                    <a:p>
                      <a:pPr algn="r"/>
                      <a:endParaRPr lang="fr-FR" dirty="0"/>
                    </a:p>
                  </a:txBody>
                  <a:tcPr/>
                </a:tc>
                <a:tc>
                  <a:txBody>
                    <a:bodyPr/>
                    <a:lstStyle/>
                    <a:p>
                      <a:pPr algn="r"/>
                      <a:endParaRPr lang="fr-FR" dirty="0"/>
                    </a:p>
                  </a:txBody>
                  <a:tcPr/>
                </a:tc>
                <a:extLst>
                  <a:ext uri="{0D108BD9-81ED-4DB2-BD59-A6C34878D82A}">
                    <a16:rowId xmlns:a16="http://schemas.microsoft.com/office/drawing/2014/main" val="3516691530"/>
                  </a:ext>
                </a:extLst>
              </a:tr>
            </a:tbl>
          </a:graphicData>
        </a:graphic>
      </p:graphicFrame>
      <p:cxnSp>
        <p:nvCxnSpPr>
          <p:cNvPr id="8" name="Connecteur droit 7"/>
          <p:cNvCxnSpPr/>
          <p:nvPr/>
        </p:nvCxnSpPr>
        <p:spPr>
          <a:xfrm>
            <a:off x="6444208" y="4653136"/>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7380312" y="4653136"/>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7380312" y="5042429"/>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444208" y="5049488"/>
            <a:ext cx="7200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14290"/>
            <a:ext cx="8229600" cy="724648"/>
          </a:xfrm>
        </p:spPr>
        <p:txBody>
          <a:bodyPr>
            <a:normAutofit/>
          </a:bodyPr>
          <a:lstStyle/>
          <a:p>
            <a:pPr algn="ctr"/>
            <a:r>
              <a:rPr lang="fr-FR" dirty="0" smtClean="0"/>
              <a:t>Consolidation partielle : exemple</a:t>
            </a:r>
            <a:endParaRPr lang="fr-FR" dirty="0"/>
          </a:p>
        </p:txBody>
      </p:sp>
      <p:sp>
        <p:nvSpPr>
          <p:cNvPr id="3" name="Espace réservé du contenu 2"/>
          <p:cNvSpPr>
            <a:spLocks noGrp="1"/>
          </p:cNvSpPr>
          <p:nvPr>
            <p:ph idx="1"/>
          </p:nvPr>
        </p:nvSpPr>
        <p:spPr>
          <a:xfrm>
            <a:off x="457200" y="1142984"/>
            <a:ext cx="8229600" cy="5181616"/>
          </a:xfrm>
        </p:spPr>
        <p:txBody>
          <a:bodyPr/>
          <a:lstStyle/>
          <a:p>
            <a:r>
              <a:rPr lang="fr-FR" dirty="0" smtClean="0"/>
              <a:t>Écritures de consolidation (suite) :</a:t>
            </a:r>
          </a:p>
          <a:p>
            <a:endParaRPr lang="fr-FR" dirty="0" smtClean="0"/>
          </a:p>
          <a:p>
            <a:endParaRPr lang="fr-FR" dirty="0"/>
          </a:p>
        </p:txBody>
      </p:sp>
      <p:sp>
        <p:nvSpPr>
          <p:cNvPr id="6" name="Slide Number Placeholder 5"/>
          <p:cNvSpPr>
            <a:spLocks noGrp="1"/>
          </p:cNvSpPr>
          <p:nvPr>
            <p:ph type="sldNum" sz="quarter" idx="12"/>
          </p:nvPr>
        </p:nvSpPr>
        <p:spPr/>
        <p:txBody>
          <a:bodyPr/>
          <a:lstStyle/>
          <a:p>
            <a:fld id="{D456E9C5-C6E7-44FC-9136-58F79C52D96B}" type="slidenum">
              <a:rPr lang="fr-FR" smtClean="0"/>
              <a:pPr/>
              <a:t>45</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826133484"/>
              </p:ext>
            </p:extLst>
          </p:nvPr>
        </p:nvGraphicFramePr>
        <p:xfrm>
          <a:off x="357156" y="1772816"/>
          <a:ext cx="8358248" cy="4450080"/>
        </p:xfrm>
        <a:graphic>
          <a:graphicData uri="http://schemas.openxmlformats.org/drawingml/2006/table">
            <a:tbl>
              <a:tblPr firstRow="1" bandRow="1">
                <a:tableStyleId>{5C22544A-7EE6-4342-B048-85BDC9FD1C3A}</a:tableStyleId>
              </a:tblPr>
              <a:tblGrid>
                <a:gridCol w="1187894">
                  <a:extLst>
                    <a:ext uri="{9D8B030D-6E8A-4147-A177-3AD203B41FA5}">
                      <a16:colId xmlns:a16="http://schemas.microsoft.com/office/drawing/2014/main" val="20000"/>
                    </a:ext>
                  </a:extLst>
                </a:gridCol>
                <a:gridCol w="4523994">
                  <a:extLst>
                    <a:ext uri="{9D8B030D-6E8A-4147-A177-3AD203B41FA5}">
                      <a16:colId xmlns:a16="http://schemas.microsoft.com/office/drawing/2014/main" val="20001"/>
                    </a:ext>
                  </a:extLst>
                </a:gridCol>
                <a:gridCol w="1289038">
                  <a:extLst>
                    <a:ext uri="{9D8B030D-6E8A-4147-A177-3AD203B41FA5}">
                      <a16:colId xmlns:a16="http://schemas.microsoft.com/office/drawing/2014/main" val="20002"/>
                    </a:ext>
                  </a:extLst>
                </a:gridCol>
                <a:gridCol w="1357322">
                  <a:extLst>
                    <a:ext uri="{9D8B030D-6E8A-4147-A177-3AD203B41FA5}">
                      <a16:colId xmlns:a16="http://schemas.microsoft.com/office/drawing/2014/main" val="20003"/>
                    </a:ext>
                  </a:extLst>
                </a:gridCol>
              </a:tblGrid>
              <a:tr h="370840">
                <a:tc>
                  <a:txBody>
                    <a:bodyPr/>
                    <a:lstStyle/>
                    <a:p>
                      <a:pPr algn="ctr"/>
                      <a:r>
                        <a:rPr lang="fr-FR" dirty="0" smtClean="0"/>
                        <a:t>Comptes</a:t>
                      </a:r>
                      <a:endParaRPr lang="fr-FR" dirty="0"/>
                    </a:p>
                  </a:txBody>
                  <a:tcPr/>
                </a:tc>
                <a:tc>
                  <a:txBody>
                    <a:bodyPr/>
                    <a:lstStyle/>
                    <a:p>
                      <a:pPr algn="ctr"/>
                      <a:r>
                        <a:rPr lang="fr-FR" dirty="0" smtClean="0"/>
                        <a:t>Libellés</a:t>
                      </a:r>
                      <a:endParaRPr lang="fr-FR" dirty="0"/>
                    </a:p>
                  </a:txBody>
                  <a:tcPr/>
                </a:tc>
                <a:tc>
                  <a:txBody>
                    <a:bodyPr/>
                    <a:lstStyle/>
                    <a:p>
                      <a:pPr algn="ctr"/>
                      <a:r>
                        <a:rPr lang="fr-FR" dirty="0" smtClean="0"/>
                        <a:t>Débit</a:t>
                      </a:r>
                      <a:endParaRPr lang="fr-FR" dirty="0"/>
                    </a:p>
                  </a:txBody>
                  <a:tcPr/>
                </a:tc>
                <a:tc>
                  <a:txBody>
                    <a:bodyPr/>
                    <a:lstStyle/>
                    <a:p>
                      <a:pPr algn="ctr"/>
                      <a:r>
                        <a:rPr lang="fr-FR" dirty="0" smtClean="0"/>
                        <a:t>Crédit</a:t>
                      </a:r>
                      <a:endParaRPr lang="fr-FR" dirty="0"/>
                    </a:p>
                  </a:txBody>
                  <a:tcPr/>
                </a:tc>
                <a:extLst>
                  <a:ext uri="{0D108BD9-81ED-4DB2-BD59-A6C34878D82A}">
                    <a16:rowId xmlns:a16="http://schemas.microsoft.com/office/drawing/2014/main" val="10000"/>
                  </a:ext>
                </a:extLst>
              </a:tr>
              <a:tr h="370840">
                <a:tc>
                  <a:txBody>
                    <a:bodyPr/>
                    <a:lstStyle/>
                    <a:p>
                      <a:pPr algn="ctr"/>
                      <a:r>
                        <a:rPr lang="fr-FR" sz="1700" dirty="0" smtClean="0">
                          <a:latin typeface="Arial" panose="020B0604020202020204" pitchFamily="34" charset="0"/>
                          <a:cs typeface="Arial" panose="020B0604020202020204" pitchFamily="34" charset="0"/>
                        </a:rPr>
                        <a:t>60</a:t>
                      </a:r>
                      <a:endParaRPr lang="fr-FR" sz="1700" dirty="0">
                        <a:latin typeface="Arial" panose="020B0604020202020204" pitchFamily="34" charset="0"/>
                        <a:cs typeface="Arial" panose="020B0604020202020204" pitchFamily="34" charset="0"/>
                      </a:endParaRPr>
                    </a:p>
                  </a:txBody>
                  <a:tcPr/>
                </a:tc>
                <a:tc>
                  <a:txBody>
                    <a:bodyPr/>
                    <a:lstStyle/>
                    <a:p>
                      <a:r>
                        <a:rPr lang="fr-FR" sz="1700" dirty="0" smtClean="0">
                          <a:latin typeface="Arial" panose="020B0604020202020204" pitchFamily="34" charset="0"/>
                          <a:cs typeface="Arial" panose="020B0604020202020204" pitchFamily="34" charset="0"/>
                        </a:rPr>
                        <a:t>Achats et variations de stock (24.800*50%)</a:t>
                      </a:r>
                      <a:endParaRPr lang="fr-FR" sz="1700" dirty="0">
                        <a:latin typeface="Arial" panose="020B0604020202020204" pitchFamily="34" charset="0"/>
                        <a:cs typeface="Arial" panose="020B0604020202020204" pitchFamily="34" charset="0"/>
                      </a:endParaRPr>
                    </a:p>
                  </a:txBody>
                  <a:tcPr/>
                </a:tc>
                <a:tc>
                  <a:txBody>
                    <a:bodyPr/>
                    <a:lstStyle/>
                    <a:p>
                      <a:pPr algn="r"/>
                      <a:r>
                        <a:rPr lang="fr-FR" sz="1700" dirty="0" smtClean="0">
                          <a:latin typeface="Arial" panose="020B0604020202020204" pitchFamily="34" charset="0"/>
                          <a:cs typeface="Arial" panose="020B0604020202020204" pitchFamily="34" charset="0"/>
                        </a:rPr>
                        <a:t>12.400</a:t>
                      </a:r>
                      <a:endParaRPr lang="fr-FR" sz="1700" dirty="0">
                        <a:latin typeface="Arial" panose="020B0604020202020204" pitchFamily="34" charset="0"/>
                        <a:cs typeface="Arial" panose="020B0604020202020204" pitchFamily="34" charset="0"/>
                      </a:endParaRPr>
                    </a:p>
                  </a:txBody>
                  <a:tcPr/>
                </a:tc>
                <a:tc>
                  <a:txBody>
                    <a:bodyPr/>
                    <a:lstStyle/>
                    <a:p>
                      <a:pPr algn="r"/>
                      <a:endParaRPr lang="fr-FR" sz="17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pPr algn="ctr"/>
                      <a:r>
                        <a:rPr lang="fr-FR" sz="1700" dirty="0" smtClean="0">
                          <a:latin typeface="Arial" panose="020B0604020202020204" pitchFamily="34" charset="0"/>
                          <a:cs typeface="Arial" panose="020B0604020202020204" pitchFamily="34" charset="0"/>
                        </a:rPr>
                        <a:t>61</a:t>
                      </a:r>
                      <a:endParaRPr lang="fr-FR" sz="1700" dirty="0">
                        <a:latin typeface="Arial" panose="020B0604020202020204" pitchFamily="34" charset="0"/>
                        <a:cs typeface="Arial" panose="020B0604020202020204" pitchFamily="34" charset="0"/>
                      </a:endParaRPr>
                    </a:p>
                  </a:txBody>
                  <a:tcPr/>
                </a:tc>
                <a:tc>
                  <a:txBody>
                    <a:bodyPr/>
                    <a:lstStyle/>
                    <a:p>
                      <a:r>
                        <a:rPr lang="fr-FR" sz="1700" dirty="0" smtClean="0">
                          <a:latin typeface="Arial" panose="020B0604020202020204" pitchFamily="34" charset="0"/>
                          <a:cs typeface="Arial" panose="020B0604020202020204" pitchFamily="34" charset="0"/>
                        </a:rPr>
                        <a:t>Autres charges (21.600*50%)</a:t>
                      </a:r>
                      <a:endParaRPr lang="fr-FR" sz="1700" dirty="0">
                        <a:latin typeface="Arial" panose="020B0604020202020204" pitchFamily="34" charset="0"/>
                        <a:cs typeface="Arial" panose="020B0604020202020204" pitchFamily="34" charset="0"/>
                      </a:endParaRPr>
                    </a:p>
                  </a:txBody>
                  <a:tcPr/>
                </a:tc>
                <a:tc>
                  <a:txBody>
                    <a:bodyPr/>
                    <a:lstStyle/>
                    <a:p>
                      <a:pPr algn="r"/>
                      <a:r>
                        <a:rPr lang="fr-FR" sz="1700" dirty="0" smtClean="0">
                          <a:latin typeface="Arial" panose="020B0604020202020204" pitchFamily="34" charset="0"/>
                          <a:cs typeface="Arial" panose="020B0604020202020204" pitchFamily="34" charset="0"/>
                        </a:rPr>
                        <a:t>10.800</a:t>
                      </a:r>
                      <a:endParaRPr lang="fr-FR" sz="1700" dirty="0">
                        <a:latin typeface="Arial" panose="020B0604020202020204" pitchFamily="34" charset="0"/>
                        <a:cs typeface="Arial" panose="020B0604020202020204" pitchFamily="34" charset="0"/>
                      </a:endParaRPr>
                    </a:p>
                  </a:txBody>
                  <a:tcPr/>
                </a:tc>
                <a:tc>
                  <a:txBody>
                    <a:bodyPr/>
                    <a:lstStyle/>
                    <a:p>
                      <a:pPr algn="r"/>
                      <a:endParaRPr lang="fr-FR" sz="17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pPr algn="ctr"/>
                      <a:r>
                        <a:rPr lang="fr-FR" sz="1700" dirty="0" smtClean="0">
                          <a:latin typeface="Arial" panose="020B0604020202020204" pitchFamily="34" charset="0"/>
                          <a:cs typeface="Arial" panose="020B0604020202020204" pitchFamily="34" charset="0"/>
                        </a:rPr>
                        <a:t>68</a:t>
                      </a:r>
                      <a:endParaRPr lang="fr-FR" sz="1700" dirty="0">
                        <a:latin typeface="Arial" panose="020B0604020202020204" pitchFamily="34" charset="0"/>
                        <a:cs typeface="Arial" panose="020B0604020202020204" pitchFamily="34" charset="0"/>
                      </a:endParaRPr>
                    </a:p>
                  </a:txBody>
                  <a:tcPr/>
                </a:tc>
                <a:tc>
                  <a:txBody>
                    <a:bodyPr/>
                    <a:lstStyle/>
                    <a:p>
                      <a:r>
                        <a:rPr lang="fr-FR" sz="1700" dirty="0" smtClean="0">
                          <a:latin typeface="Arial" panose="020B0604020202020204" pitchFamily="34" charset="0"/>
                          <a:cs typeface="Arial" panose="020B0604020202020204" pitchFamily="34" charset="0"/>
                        </a:rPr>
                        <a:t>Dotations aux amortissements (3.000*40%)</a:t>
                      </a:r>
                      <a:endParaRPr lang="fr-FR" sz="1700" dirty="0">
                        <a:latin typeface="Arial" panose="020B0604020202020204" pitchFamily="34" charset="0"/>
                        <a:cs typeface="Arial" panose="020B0604020202020204" pitchFamily="34" charset="0"/>
                      </a:endParaRPr>
                    </a:p>
                  </a:txBody>
                  <a:tcPr/>
                </a:tc>
                <a:tc>
                  <a:txBody>
                    <a:bodyPr/>
                    <a:lstStyle/>
                    <a:p>
                      <a:pPr algn="r"/>
                      <a:r>
                        <a:rPr lang="fr-FR" sz="1700" dirty="0" smtClean="0">
                          <a:latin typeface="Arial" panose="020B0604020202020204" pitchFamily="34" charset="0"/>
                          <a:cs typeface="Arial" panose="020B0604020202020204" pitchFamily="34" charset="0"/>
                        </a:rPr>
                        <a:t>1.200</a:t>
                      </a:r>
                      <a:endParaRPr lang="fr-FR" sz="1700" dirty="0">
                        <a:latin typeface="Arial" panose="020B0604020202020204" pitchFamily="34" charset="0"/>
                        <a:cs typeface="Arial" panose="020B0604020202020204" pitchFamily="34" charset="0"/>
                      </a:endParaRPr>
                    </a:p>
                  </a:txBody>
                  <a:tcPr/>
                </a:tc>
                <a:tc>
                  <a:txBody>
                    <a:bodyPr/>
                    <a:lstStyle/>
                    <a:p>
                      <a:pPr algn="r"/>
                      <a:endParaRPr lang="fr-FR" sz="17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pPr algn="ctr"/>
                      <a:r>
                        <a:rPr lang="fr-FR" sz="1700" dirty="0" smtClean="0">
                          <a:latin typeface="Arial" panose="020B0604020202020204" pitchFamily="34" charset="0"/>
                          <a:cs typeface="Arial" panose="020B0604020202020204" pitchFamily="34" charset="0"/>
                        </a:rPr>
                        <a:t>67</a:t>
                      </a:r>
                      <a:endParaRPr lang="fr-FR" sz="1700" dirty="0">
                        <a:latin typeface="Arial" panose="020B0604020202020204" pitchFamily="34" charset="0"/>
                        <a:cs typeface="Arial" panose="020B0604020202020204" pitchFamily="34" charset="0"/>
                      </a:endParaRPr>
                    </a:p>
                  </a:txBody>
                  <a:tcPr/>
                </a:tc>
                <a:tc>
                  <a:txBody>
                    <a:bodyPr/>
                    <a:lstStyle/>
                    <a:p>
                      <a:r>
                        <a:rPr lang="fr-FR" sz="1700" dirty="0" smtClean="0">
                          <a:latin typeface="Arial" panose="020B0604020202020204" pitchFamily="34" charset="0"/>
                          <a:cs typeface="Arial" panose="020B0604020202020204" pitchFamily="34" charset="0"/>
                        </a:rPr>
                        <a:t>Charges financières (3.000*50%)</a:t>
                      </a:r>
                      <a:endParaRPr lang="fr-FR" sz="1700" dirty="0">
                        <a:latin typeface="Arial" panose="020B0604020202020204" pitchFamily="34" charset="0"/>
                        <a:cs typeface="Arial" panose="020B0604020202020204" pitchFamily="34" charset="0"/>
                      </a:endParaRPr>
                    </a:p>
                  </a:txBody>
                  <a:tcPr/>
                </a:tc>
                <a:tc>
                  <a:txBody>
                    <a:bodyPr/>
                    <a:lstStyle/>
                    <a:p>
                      <a:pPr algn="r"/>
                      <a:r>
                        <a:rPr lang="fr-FR" sz="1700" dirty="0" smtClean="0">
                          <a:latin typeface="Arial" panose="020B0604020202020204" pitchFamily="34" charset="0"/>
                          <a:cs typeface="Arial" panose="020B0604020202020204" pitchFamily="34" charset="0"/>
                        </a:rPr>
                        <a:t>1.500</a:t>
                      </a:r>
                      <a:endParaRPr lang="fr-FR" sz="1700" dirty="0">
                        <a:latin typeface="Arial" panose="020B0604020202020204" pitchFamily="34" charset="0"/>
                        <a:cs typeface="Arial" panose="020B0604020202020204" pitchFamily="34" charset="0"/>
                      </a:endParaRPr>
                    </a:p>
                  </a:txBody>
                  <a:tcPr/>
                </a:tc>
                <a:tc>
                  <a:txBody>
                    <a:bodyPr/>
                    <a:lstStyle/>
                    <a:p>
                      <a:pPr algn="r"/>
                      <a:endParaRPr lang="fr-FR" sz="17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370840">
                <a:tc>
                  <a:txBody>
                    <a:bodyPr/>
                    <a:lstStyle/>
                    <a:p>
                      <a:pPr algn="ctr"/>
                      <a:r>
                        <a:rPr lang="fr-FR" sz="1700" dirty="0" smtClean="0">
                          <a:latin typeface="Arial" panose="020B0604020202020204" pitchFamily="34" charset="0"/>
                          <a:cs typeface="Arial" panose="020B0604020202020204" pitchFamily="34" charset="0"/>
                        </a:rPr>
                        <a:t>69</a:t>
                      </a:r>
                      <a:endParaRPr lang="fr-FR" sz="1700" dirty="0">
                        <a:latin typeface="Arial" panose="020B0604020202020204" pitchFamily="34" charset="0"/>
                        <a:cs typeface="Arial" panose="020B0604020202020204" pitchFamily="34" charset="0"/>
                      </a:endParaRPr>
                    </a:p>
                  </a:txBody>
                  <a:tcPr/>
                </a:tc>
                <a:tc>
                  <a:txBody>
                    <a:bodyPr/>
                    <a:lstStyle/>
                    <a:p>
                      <a:r>
                        <a:rPr lang="fr-FR" sz="1700" dirty="0" smtClean="0">
                          <a:latin typeface="Arial" panose="020B0604020202020204" pitchFamily="34" charset="0"/>
                          <a:cs typeface="Arial" panose="020B0604020202020204" pitchFamily="34" charset="0"/>
                        </a:rPr>
                        <a:t>Impôt sur le revenu</a:t>
                      </a:r>
                      <a:r>
                        <a:rPr lang="fr-FR" sz="1700" baseline="0" dirty="0" smtClean="0">
                          <a:latin typeface="Arial" panose="020B0604020202020204" pitchFamily="34" charset="0"/>
                          <a:cs typeface="Arial" panose="020B0604020202020204" pitchFamily="34" charset="0"/>
                        </a:rPr>
                        <a:t> (1.000*50%)</a:t>
                      </a:r>
                      <a:endParaRPr lang="fr-FR" sz="1700" dirty="0">
                        <a:latin typeface="Arial" panose="020B0604020202020204" pitchFamily="34" charset="0"/>
                        <a:cs typeface="Arial" panose="020B0604020202020204" pitchFamily="34" charset="0"/>
                      </a:endParaRPr>
                    </a:p>
                  </a:txBody>
                  <a:tcPr/>
                </a:tc>
                <a:tc>
                  <a:txBody>
                    <a:bodyPr/>
                    <a:lstStyle/>
                    <a:p>
                      <a:pPr algn="r"/>
                      <a:r>
                        <a:rPr lang="fr-FR" sz="1700" dirty="0" smtClean="0">
                          <a:latin typeface="Arial" panose="020B0604020202020204" pitchFamily="34" charset="0"/>
                          <a:cs typeface="Arial" panose="020B0604020202020204" pitchFamily="34" charset="0"/>
                        </a:rPr>
                        <a:t>500</a:t>
                      </a:r>
                      <a:endParaRPr lang="fr-FR" sz="1700" dirty="0">
                        <a:latin typeface="Arial" panose="020B0604020202020204" pitchFamily="34" charset="0"/>
                        <a:cs typeface="Arial" panose="020B0604020202020204" pitchFamily="34" charset="0"/>
                      </a:endParaRPr>
                    </a:p>
                  </a:txBody>
                  <a:tcPr/>
                </a:tc>
                <a:tc>
                  <a:txBody>
                    <a:bodyPr/>
                    <a:lstStyle/>
                    <a:p>
                      <a:pPr algn="r"/>
                      <a:endParaRPr lang="fr-FR" sz="17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370840">
                <a:tc>
                  <a:txBody>
                    <a:bodyPr/>
                    <a:lstStyle/>
                    <a:p>
                      <a:pPr algn="ctr"/>
                      <a:r>
                        <a:rPr lang="fr-FR" sz="1700" dirty="0" smtClean="0">
                          <a:latin typeface="Arial" panose="020B0604020202020204" pitchFamily="34" charset="0"/>
                          <a:cs typeface="Arial" panose="020B0604020202020204" pitchFamily="34" charset="0"/>
                        </a:rPr>
                        <a:t>120</a:t>
                      </a:r>
                      <a:endParaRPr lang="fr-FR" sz="1700" dirty="0">
                        <a:latin typeface="Arial" panose="020B0604020202020204" pitchFamily="34" charset="0"/>
                        <a:cs typeface="Arial" panose="020B0604020202020204" pitchFamily="34" charset="0"/>
                      </a:endParaRPr>
                    </a:p>
                  </a:txBody>
                  <a:tcPr/>
                </a:tc>
                <a:tc>
                  <a:txBody>
                    <a:bodyPr/>
                    <a:lstStyle/>
                    <a:p>
                      <a:r>
                        <a:rPr lang="fr-FR" sz="1700" dirty="0" smtClean="0">
                          <a:latin typeface="Arial" panose="020B0604020202020204" pitchFamily="34" charset="0"/>
                          <a:cs typeface="Arial" panose="020B0604020202020204" pitchFamily="34" charset="0"/>
                        </a:rPr>
                        <a:t>Résultat</a:t>
                      </a:r>
                      <a:endParaRPr lang="fr-FR" sz="1700" dirty="0">
                        <a:latin typeface="Arial" panose="020B0604020202020204" pitchFamily="34" charset="0"/>
                        <a:cs typeface="Arial" panose="020B0604020202020204" pitchFamily="34" charset="0"/>
                      </a:endParaRPr>
                    </a:p>
                  </a:txBody>
                  <a:tcPr/>
                </a:tc>
                <a:tc>
                  <a:txBody>
                    <a:bodyPr/>
                    <a:lstStyle/>
                    <a:p>
                      <a:pPr algn="r"/>
                      <a:r>
                        <a:rPr lang="fr-FR" sz="1700" dirty="0" smtClean="0">
                          <a:solidFill>
                            <a:srgbClr val="FF0000"/>
                          </a:solidFill>
                          <a:latin typeface="Arial" panose="020B0604020202020204" pitchFamily="34" charset="0"/>
                          <a:cs typeface="Arial" panose="020B0604020202020204" pitchFamily="34" charset="0"/>
                        </a:rPr>
                        <a:t>1.100</a:t>
                      </a:r>
                      <a:endParaRPr lang="fr-FR" sz="1700" dirty="0">
                        <a:solidFill>
                          <a:srgbClr val="FF0000"/>
                        </a:solidFill>
                        <a:latin typeface="Arial" panose="020B0604020202020204" pitchFamily="34" charset="0"/>
                        <a:cs typeface="Arial" panose="020B0604020202020204" pitchFamily="34" charset="0"/>
                      </a:endParaRPr>
                    </a:p>
                  </a:txBody>
                  <a:tcPr/>
                </a:tc>
                <a:tc>
                  <a:txBody>
                    <a:bodyPr/>
                    <a:lstStyle/>
                    <a:p>
                      <a:pPr algn="r"/>
                      <a:endParaRPr lang="fr-FR" sz="17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370840">
                <a:tc>
                  <a:txBody>
                    <a:bodyPr/>
                    <a:lstStyle/>
                    <a:p>
                      <a:pPr algn="ctr"/>
                      <a:r>
                        <a:rPr lang="fr-FR" sz="1700" dirty="0" smtClean="0">
                          <a:latin typeface="Arial" panose="020B0604020202020204" pitchFamily="34" charset="0"/>
                          <a:cs typeface="Arial" panose="020B0604020202020204" pitchFamily="34" charset="0"/>
                        </a:rPr>
                        <a:t>70</a:t>
                      </a:r>
                      <a:endParaRPr lang="fr-FR" sz="1700" dirty="0">
                        <a:latin typeface="Arial" panose="020B0604020202020204" pitchFamily="34" charset="0"/>
                        <a:cs typeface="Arial" panose="020B0604020202020204" pitchFamily="34" charset="0"/>
                      </a:endParaRPr>
                    </a:p>
                  </a:txBody>
                  <a:tcPr/>
                </a:tc>
                <a:tc>
                  <a:txBody>
                    <a:bodyPr/>
                    <a:lstStyle/>
                    <a:p>
                      <a:r>
                        <a:rPr lang="fr-FR" sz="1700" dirty="0" smtClean="0">
                          <a:latin typeface="Arial" panose="020B0604020202020204" pitchFamily="34" charset="0"/>
                          <a:cs typeface="Arial" panose="020B0604020202020204" pitchFamily="34" charset="0"/>
                        </a:rPr>
                        <a:t>	Ventes (50.000*50%)</a:t>
                      </a:r>
                      <a:endParaRPr lang="fr-FR" sz="1700" dirty="0">
                        <a:latin typeface="Arial" panose="020B0604020202020204" pitchFamily="34" charset="0"/>
                        <a:cs typeface="Arial" panose="020B0604020202020204" pitchFamily="34" charset="0"/>
                      </a:endParaRPr>
                    </a:p>
                  </a:txBody>
                  <a:tcPr/>
                </a:tc>
                <a:tc>
                  <a:txBody>
                    <a:bodyPr/>
                    <a:lstStyle/>
                    <a:p>
                      <a:pPr algn="r"/>
                      <a:endParaRPr lang="fr-FR" sz="1700" dirty="0">
                        <a:latin typeface="Arial" panose="020B0604020202020204" pitchFamily="34" charset="0"/>
                        <a:cs typeface="Arial" panose="020B0604020202020204" pitchFamily="34" charset="0"/>
                      </a:endParaRPr>
                    </a:p>
                  </a:txBody>
                  <a:tcPr/>
                </a:tc>
                <a:tc>
                  <a:txBody>
                    <a:bodyPr/>
                    <a:lstStyle/>
                    <a:p>
                      <a:pPr algn="r"/>
                      <a:r>
                        <a:rPr lang="fr-FR" sz="1700" dirty="0" smtClean="0">
                          <a:latin typeface="Arial" panose="020B0604020202020204" pitchFamily="34" charset="0"/>
                          <a:cs typeface="Arial" panose="020B0604020202020204" pitchFamily="34" charset="0"/>
                        </a:rPr>
                        <a:t>25.000</a:t>
                      </a:r>
                      <a:endParaRPr lang="fr-FR" sz="17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370840">
                <a:tc>
                  <a:txBody>
                    <a:bodyPr/>
                    <a:lstStyle/>
                    <a:p>
                      <a:pPr algn="ctr"/>
                      <a:r>
                        <a:rPr lang="fr-FR" sz="1700" dirty="0" smtClean="0">
                          <a:latin typeface="Arial" panose="020B0604020202020204" pitchFamily="34" charset="0"/>
                          <a:cs typeface="Arial" panose="020B0604020202020204" pitchFamily="34" charset="0"/>
                        </a:rPr>
                        <a:t>75</a:t>
                      </a:r>
                      <a:endParaRPr lang="fr-FR" sz="1700" dirty="0">
                        <a:latin typeface="Arial" panose="020B0604020202020204" pitchFamily="34" charset="0"/>
                        <a:cs typeface="Arial" panose="020B0604020202020204" pitchFamily="34" charset="0"/>
                      </a:endParaRPr>
                    </a:p>
                  </a:txBody>
                  <a:tcPr/>
                </a:tc>
                <a:tc>
                  <a:txBody>
                    <a:bodyPr/>
                    <a:lstStyle/>
                    <a:p>
                      <a:r>
                        <a:rPr lang="fr-FR" sz="1700" dirty="0" smtClean="0">
                          <a:latin typeface="Arial" panose="020B0604020202020204" pitchFamily="34" charset="0"/>
                          <a:cs typeface="Arial" panose="020B0604020202020204" pitchFamily="34" charset="0"/>
                        </a:rPr>
                        <a:t>	Autres</a:t>
                      </a:r>
                      <a:r>
                        <a:rPr lang="fr-FR" sz="1700" baseline="0" dirty="0" smtClean="0">
                          <a:latin typeface="Arial" panose="020B0604020202020204" pitchFamily="34" charset="0"/>
                          <a:cs typeface="Arial" panose="020B0604020202020204" pitchFamily="34" charset="0"/>
                        </a:rPr>
                        <a:t> produits (3.000*50%)</a:t>
                      </a:r>
                      <a:endParaRPr lang="fr-FR" sz="1700" dirty="0">
                        <a:latin typeface="Arial" panose="020B0604020202020204" pitchFamily="34" charset="0"/>
                        <a:cs typeface="Arial" panose="020B0604020202020204" pitchFamily="34" charset="0"/>
                      </a:endParaRPr>
                    </a:p>
                  </a:txBody>
                  <a:tcPr/>
                </a:tc>
                <a:tc>
                  <a:txBody>
                    <a:bodyPr/>
                    <a:lstStyle/>
                    <a:p>
                      <a:pPr algn="r"/>
                      <a:endParaRPr lang="fr-FR" sz="1700">
                        <a:latin typeface="Arial" panose="020B0604020202020204" pitchFamily="34" charset="0"/>
                        <a:cs typeface="Arial" panose="020B0604020202020204" pitchFamily="34" charset="0"/>
                      </a:endParaRPr>
                    </a:p>
                  </a:txBody>
                  <a:tcPr/>
                </a:tc>
                <a:tc>
                  <a:txBody>
                    <a:bodyPr/>
                    <a:lstStyle/>
                    <a:p>
                      <a:pPr algn="r"/>
                      <a:r>
                        <a:rPr lang="fr-FR" sz="1700" dirty="0" smtClean="0">
                          <a:latin typeface="Arial" panose="020B0604020202020204" pitchFamily="34" charset="0"/>
                          <a:cs typeface="Arial" panose="020B0604020202020204" pitchFamily="34" charset="0"/>
                        </a:rPr>
                        <a:t>1.500</a:t>
                      </a:r>
                      <a:endParaRPr lang="fr-FR" sz="17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370840">
                <a:tc>
                  <a:txBody>
                    <a:bodyPr/>
                    <a:lstStyle/>
                    <a:p>
                      <a:pPr algn="ctr"/>
                      <a:r>
                        <a:rPr lang="fr-FR" sz="1700" dirty="0" smtClean="0">
                          <a:latin typeface="Arial" panose="020B0604020202020204" pitchFamily="34" charset="0"/>
                          <a:cs typeface="Arial" panose="020B0604020202020204" pitchFamily="34" charset="0"/>
                        </a:rPr>
                        <a:t>77</a:t>
                      </a:r>
                      <a:endParaRPr lang="fr-FR" sz="1700" dirty="0">
                        <a:latin typeface="Arial" panose="020B0604020202020204" pitchFamily="34" charset="0"/>
                        <a:cs typeface="Arial" panose="020B0604020202020204" pitchFamily="34" charset="0"/>
                      </a:endParaRPr>
                    </a:p>
                  </a:txBody>
                  <a:tcPr/>
                </a:tc>
                <a:tc>
                  <a:txBody>
                    <a:bodyPr/>
                    <a:lstStyle/>
                    <a:p>
                      <a:r>
                        <a:rPr lang="fr-FR" sz="1700" dirty="0" smtClean="0">
                          <a:latin typeface="Arial" panose="020B0604020202020204" pitchFamily="34" charset="0"/>
                          <a:cs typeface="Arial" panose="020B0604020202020204" pitchFamily="34" charset="0"/>
                        </a:rPr>
                        <a:t>	Produits</a:t>
                      </a:r>
                      <a:r>
                        <a:rPr lang="fr-FR" sz="1700" baseline="0" dirty="0" smtClean="0">
                          <a:latin typeface="Arial" panose="020B0604020202020204" pitchFamily="34" charset="0"/>
                          <a:cs typeface="Arial" panose="020B0604020202020204" pitchFamily="34" charset="0"/>
                        </a:rPr>
                        <a:t> financiers (2.000*50%)</a:t>
                      </a:r>
                      <a:endParaRPr lang="fr-FR" sz="1700" dirty="0">
                        <a:latin typeface="Arial" panose="020B0604020202020204" pitchFamily="34" charset="0"/>
                        <a:cs typeface="Arial" panose="020B0604020202020204" pitchFamily="34" charset="0"/>
                      </a:endParaRPr>
                    </a:p>
                  </a:txBody>
                  <a:tcPr/>
                </a:tc>
                <a:tc>
                  <a:txBody>
                    <a:bodyPr/>
                    <a:lstStyle/>
                    <a:p>
                      <a:pPr algn="r"/>
                      <a:endParaRPr lang="fr-FR" sz="1700" dirty="0">
                        <a:latin typeface="Arial" panose="020B0604020202020204" pitchFamily="34" charset="0"/>
                        <a:cs typeface="Arial" panose="020B0604020202020204" pitchFamily="34" charset="0"/>
                      </a:endParaRPr>
                    </a:p>
                  </a:txBody>
                  <a:tcPr/>
                </a:tc>
                <a:tc>
                  <a:txBody>
                    <a:bodyPr/>
                    <a:lstStyle/>
                    <a:p>
                      <a:pPr algn="r"/>
                      <a:r>
                        <a:rPr lang="fr-FR" sz="1700" dirty="0" smtClean="0">
                          <a:latin typeface="Arial" panose="020B0604020202020204" pitchFamily="34" charset="0"/>
                          <a:cs typeface="Arial" panose="020B0604020202020204" pitchFamily="34" charset="0"/>
                        </a:rPr>
                        <a:t>1.000</a:t>
                      </a:r>
                      <a:endParaRPr lang="fr-FR" sz="17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9"/>
                  </a:ext>
                </a:extLst>
              </a:tr>
              <a:tr h="370840">
                <a:tc>
                  <a:txBody>
                    <a:bodyPr/>
                    <a:lstStyle/>
                    <a:p>
                      <a:pPr algn="ctr"/>
                      <a:endParaRPr lang="fr-FR" sz="1700" dirty="0">
                        <a:latin typeface="Arial" panose="020B0604020202020204" pitchFamily="34" charset="0"/>
                        <a:cs typeface="Arial" panose="020B0604020202020204" pitchFamily="34" charset="0"/>
                      </a:endParaRPr>
                    </a:p>
                  </a:txBody>
                  <a:tcPr/>
                </a:tc>
                <a:tc>
                  <a:txBody>
                    <a:bodyPr/>
                    <a:lstStyle/>
                    <a:p>
                      <a:endParaRPr lang="fr-FR" sz="1700" i="1" dirty="0">
                        <a:latin typeface="Arial" panose="020B0604020202020204" pitchFamily="34" charset="0"/>
                        <a:cs typeface="Arial" panose="020B0604020202020204" pitchFamily="34" charset="0"/>
                      </a:endParaRPr>
                    </a:p>
                  </a:txBody>
                  <a:tcPr/>
                </a:tc>
                <a:tc>
                  <a:txBody>
                    <a:bodyPr/>
                    <a:lstStyle/>
                    <a:p>
                      <a:pPr algn="r"/>
                      <a:r>
                        <a:rPr lang="fr-FR" sz="1700" b="1" dirty="0" smtClean="0">
                          <a:latin typeface="Arial" panose="020B0604020202020204" pitchFamily="34" charset="0"/>
                          <a:cs typeface="Arial" panose="020B0604020202020204" pitchFamily="34" charset="0"/>
                        </a:rPr>
                        <a:t>27.500</a:t>
                      </a:r>
                      <a:endParaRPr lang="fr-FR" sz="1700" dirty="0">
                        <a:latin typeface="Arial" panose="020B0604020202020204" pitchFamily="34" charset="0"/>
                        <a:cs typeface="Arial" panose="020B0604020202020204" pitchFamily="34" charset="0"/>
                      </a:endParaRPr>
                    </a:p>
                  </a:txBody>
                  <a:tcPr/>
                </a:tc>
                <a:tc>
                  <a:txBody>
                    <a:bodyPr/>
                    <a:lstStyle/>
                    <a:p>
                      <a:pPr algn="r"/>
                      <a:r>
                        <a:rPr lang="fr-FR" sz="1700" b="1" dirty="0" smtClean="0">
                          <a:latin typeface="Arial" panose="020B0604020202020204" pitchFamily="34" charset="0"/>
                          <a:cs typeface="Arial" panose="020B0604020202020204" pitchFamily="34" charset="0"/>
                        </a:rPr>
                        <a:t>27.500</a:t>
                      </a:r>
                      <a:endParaRPr lang="fr-FR" sz="17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r h="370840">
                <a:tc>
                  <a:txBody>
                    <a:bodyPr/>
                    <a:lstStyle/>
                    <a:p>
                      <a:pPr algn="ct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smtClean="0"/>
                        <a:t>Reprise</a:t>
                      </a:r>
                      <a:r>
                        <a:rPr lang="fr-FR" i="1" baseline="0" dirty="0" smtClean="0"/>
                        <a:t> compte de résultat société </a:t>
                      </a:r>
                      <a:r>
                        <a:rPr lang="fr-FR" i="1" baseline="0" dirty="0" err="1" smtClean="0"/>
                        <a:t>Lakou</a:t>
                      </a:r>
                      <a:endParaRPr lang="fr-FR" i="1" dirty="0" smtClean="0"/>
                    </a:p>
                  </a:txBody>
                  <a:tcPr/>
                </a:tc>
                <a:tc>
                  <a:txBody>
                    <a:bodyPr/>
                    <a:lstStyle/>
                    <a:p>
                      <a:pPr algn="r"/>
                      <a:endParaRPr lang="fr-FR"/>
                    </a:p>
                  </a:txBody>
                  <a:tcPr/>
                </a:tc>
                <a:tc>
                  <a:txBody>
                    <a:bodyPr/>
                    <a:lstStyle/>
                    <a:p>
                      <a:pPr algn="r"/>
                      <a:endParaRPr lang="fr-FR" dirty="0"/>
                    </a:p>
                  </a:txBody>
                  <a:tcPr/>
                </a:tc>
                <a:extLst>
                  <a:ext uri="{0D108BD9-81ED-4DB2-BD59-A6C34878D82A}">
                    <a16:rowId xmlns:a16="http://schemas.microsoft.com/office/drawing/2014/main" val="10011"/>
                  </a:ext>
                </a:extLst>
              </a:tr>
            </a:tbl>
          </a:graphicData>
        </a:graphic>
      </p:graphicFrame>
      <p:cxnSp>
        <p:nvCxnSpPr>
          <p:cNvPr id="8" name="Connecteur droit 7"/>
          <p:cNvCxnSpPr/>
          <p:nvPr/>
        </p:nvCxnSpPr>
        <p:spPr>
          <a:xfrm>
            <a:off x="6156176" y="5445224"/>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7534672" y="5466801"/>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6156176" y="5877272"/>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7534672" y="5877272"/>
            <a:ext cx="115212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14290"/>
            <a:ext cx="8229600" cy="724648"/>
          </a:xfrm>
        </p:spPr>
        <p:txBody>
          <a:bodyPr>
            <a:normAutofit/>
          </a:bodyPr>
          <a:lstStyle/>
          <a:p>
            <a:pPr algn="ctr"/>
            <a:r>
              <a:rPr lang="fr-FR" dirty="0" smtClean="0"/>
              <a:t>Consolidation partielle : exemple</a:t>
            </a:r>
            <a:endParaRPr lang="fr-FR" dirty="0"/>
          </a:p>
        </p:txBody>
      </p:sp>
      <p:sp>
        <p:nvSpPr>
          <p:cNvPr id="3" name="Espace réservé du contenu 2"/>
          <p:cNvSpPr>
            <a:spLocks noGrp="1"/>
          </p:cNvSpPr>
          <p:nvPr>
            <p:ph idx="1"/>
          </p:nvPr>
        </p:nvSpPr>
        <p:spPr>
          <a:xfrm>
            <a:off x="457200" y="1142984"/>
            <a:ext cx="8229600" cy="5181616"/>
          </a:xfrm>
        </p:spPr>
        <p:txBody>
          <a:bodyPr/>
          <a:lstStyle/>
          <a:p>
            <a:r>
              <a:rPr lang="fr-FR" dirty="0" smtClean="0"/>
              <a:t>Écritures de consolidation (suite) :</a:t>
            </a:r>
          </a:p>
          <a:p>
            <a:endParaRPr lang="fr-FR" dirty="0" smtClean="0"/>
          </a:p>
          <a:p>
            <a:endParaRPr lang="fr-FR" dirty="0"/>
          </a:p>
        </p:txBody>
      </p:sp>
      <p:sp>
        <p:nvSpPr>
          <p:cNvPr id="6" name="Slide Number Placeholder 5"/>
          <p:cNvSpPr>
            <a:spLocks noGrp="1"/>
          </p:cNvSpPr>
          <p:nvPr>
            <p:ph type="sldNum" sz="quarter" idx="12"/>
          </p:nvPr>
        </p:nvSpPr>
        <p:spPr/>
        <p:txBody>
          <a:bodyPr/>
          <a:lstStyle/>
          <a:p>
            <a:fld id="{D456E9C5-C6E7-44FC-9136-58F79C52D96B}" type="slidenum">
              <a:rPr lang="fr-FR" smtClean="0"/>
              <a:pPr/>
              <a:t>46</a:t>
            </a:fld>
            <a:endParaRPr lang="fr-FR"/>
          </a:p>
        </p:txBody>
      </p:sp>
      <p:graphicFrame>
        <p:nvGraphicFramePr>
          <p:cNvPr id="5" name="Tableau 4"/>
          <p:cNvGraphicFramePr>
            <a:graphicFrameLocks noGrp="1"/>
          </p:cNvGraphicFramePr>
          <p:nvPr/>
        </p:nvGraphicFramePr>
        <p:xfrm>
          <a:off x="357156" y="1891040"/>
          <a:ext cx="8358248" cy="3337560"/>
        </p:xfrm>
        <a:graphic>
          <a:graphicData uri="http://schemas.openxmlformats.org/drawingml/2006/table">
            <a:tbl>
              <a:tblPr firstRow="1" bandRow="1">
                <a:tableStyleId>{5C22544A-7EE6-4342-B048-85BDC9FD1C3A}</a:tableStyleId>
              </a:tblPr>
              <a:tblGrid>
                <a:gridCol w="1187894">
                  <a:extLst>
                    <a:ext uri="{9D8B030D-6E8A-4147-A177-3AD203B41FA5}">
                      <a16:colId xmlns:a16="http://schemas.microsoft.com/office/drawing/2014/main" val="20000"/>
                    </a:ext>
                  </a:extLst>
                </a:gridCol>
                <a:gridCol w="4523994">
                  <a:extLst>
                    <a:ext uri="{9D8B030D-6E8A-4147-A177-3AD203B41FA5}">
                      <a16:colId xmlns:a16="http://schemas.microsoft.com/office/drawing/2014/main" val="20001"/>
                    </a:ext>
                  </a:extLst>
                </a:gridCol>
                <a:gridCol w="1289038">
                  <a:extLst>
                    <a:ext uri="{9D8B030D-6E8A-4147-A177-3AD203B41FA5}">
                      <a16:colId xmlns:a16="http://schemas.microsoft.com/office/drawing/2014/main" val="20002"/>
                    </a:ext>
                  </a:extLst>
                </a:gridCol>
                <a:gridCol w="1357322">
                  <a:extLst>
                    <a:ext uri="{9D8B030D-6E8A-4147-A177-3AD203B41FA5}">
                      <a16:colId xmlns:a16="http://schemas.microsoft.com/office/drawing/2014/main" val="20003"/>
                    </a:ext>
                  </a:extLst>
                </a:gridCol>
              </a:tblGrid>
              <a:tr h="370840">
                <a:tc>
                  <a:txBody>
                    <a:bodyPr/>
                    <a:lstStyle/>
                    <a:p>
                      <a:pPr algn="ctr"/>
                      <a:r>
                        <a:rPr lang="fr-FR" dirty="0" smtClean="0"/>
                        <a:t>Comptes</a:t>
                      </a:r>
                      <a:endParaRPr lang="fr-FR" dirty="0"/>
                    </a:p>
                  </a:txBody>
                  <a:tcPr/>
                </a:tc>
                <a:tc>
                  <a:txBody>
                    <a:bodyPr/>
                    <a:lstStyle/>
                    <a:p>
                      <a:pPr algn="ctr"/>
                      <a:r>
                        <a:rPr lang="fr-FR" dirty="0" smtClean="0"/>
                        <a:t>Libellés</a:t>
                      </a:r>
                      <a:endParaRPr lang="fr-FR" dirty="0"/>
                    </a:p>
                  </a:txBody>
                  <a:tcPr/>
                </a:tc>
                <a:tc>
                  <a:txBody>
                    <a:bodyPr/>
                    <a:lstStyle/>
                    <a:p>
                      <a:pPr algn="ctr"/>
                      <a:r>
                        <a:rPr lang="fr-FR" dirty="0" smtClean="0"/>
                        <a:t>Débit</a:t>
                      </a:r>
                      <a:endParaRPr lang="fr-FR" dirty="0"/>
                    </a:p>
                  </a:txBody>
                  <a:tcPr/>
                </a:tc>
                <a:tc>
                  <a:txBody>
                    <a:bodyPr/>
                    <a:lstStyle/>
                    <a:p>
                      <a:pPr algn="ctr"/>
                      <a:r>
                        <a:rPr lang="fr-FR" dirty="0" smtClean="0"/>
                        <a:t>Crédit</a:t>
                      </a:r>
                      <a:endParaRPr lang="fr-FR" dirty="0"/>
                    </a:p>
                  </a:txBody>
                  <a:tcPr/>
                </a:tc>
                <a:extLst>
                  <a:ext uri="{0D108BD9-81ED-4DB2-BD59-A6C34878D82A}">
                    <a16:rowId xmlns:a16="http://schemas.microsoft.com/office/drawing/2014/main" val="10000"/>
                  </a:ext>
                </a:extLst>
              </a:tr>
              <a:tr h="370840">
                <a:tc>
                  <a:txBody>
                    <a:bodyPr/>
                    <a:lstStyle/>
                    <a:p>
                      <a:pPr algn="ctr"/>
                      <a:r>
                        <a:rPr lang="fr-FR" dirty="0" smtClean="0"/>
                        <a:t>101</a:t>
                      </a:r>
                      <a:endParaRPr lang="fr-FR" dirty="0"/>
                    </a:p>
                  </a:txBody>
                  <a:tcPr/>
                </a:tc>
                <a:tc>
                  <a:txBody>
                    <a:bodyPr/>
                    <a:lstStyle/>
                    <a:p>
                      <a:r>
                        <a:rPr lang="fr-FR" dirty="0" smtClean="0"/>
                        <a:t>Capital </a:t>
                      </a:r>
                      <a:r>
                        <a:rPr lang="fr-FR" dirty="0" err="1" smtClean="0"/>
                        <a:t>Lakou</a:t>
                      </a:r>
                      <a:endParaRPr lang="fr-FR" dirty="0"/>
                    </a:p>
                  </a:txBody>
                  <a:tcPr/>
                </a:tc>
                <a:tc>
                  <a:txBody>
                    <a:bodyPr/>
                    <a:lstStyle/>
                    <a:p>
                      <a:pPr algn="r"/>
                      <a:r>
                        <a:rPr lang="fr-FR" dirty="0" smtClean="0"/>
                        <a:t>4.000</a:t>
                      </a:r>
                      <a:endParaRPr lang="fr-FR" dirty="0"/>
                    </a:p>
                  </a:txBody>
                  <a:tcPr/>
                </a:tc>
                <a:tc>
                  <a:txBody>
                    <a:bodyPr/>
                    <a:lstStyle/>
                    <a:p>
                      <a:pPr algn="r"/>
                      <a:endParaRPr lang="fr-FR" dirty="0"/>
                    </a:p>
                  </a:txBody>
                  <a:tcPr/>
                </a:tc>
                <a:extLst>
                  <a:ext uri="{0D108BD9-81ED-4DB2-BD59-A6C34878D82A}">
                    <a16:rowId xmlns:a16="http://schemas.microsoft.com/office/drawing/2014/main" val="10001"/>
                  </a:ext>
                </a:extLst>
              </a:tr>
              <a:tr h="370840">
                <a:tc>
                  <a:txBody>
                    <a:bodyPr/>
                    <a:lstStyle/>
                    <a:p>
                      <a:pPr algn="ctr"/>
                      <a:r>
                        <a:rPr lang="fr-FR" dirty="0" smtClean="0"/>
                        <a:t>106</a:t>
                      </a:r>
                      <a:endParaRPr lang="fr-FR" dirty="0"/>
                    </a:p>
                  </a:txBody>
                  <a:tcPr/>
                </a:tc>
                <a:tc>
                  <a:txBody>
                    <a:bodyPr/>
                    <a:lstStyle/>
                    <a:p>
                      <a:r>
                        <a:rPr lang="fr-FR" dirty="0" smtClean="0"/>
                        <a:t>Réserves</a:t>
                      </a:r>
                      <a:r>
                        <a:rPr lang="fr-FR" baseline="0" dirty="0" smtClean="0"/>
                        <a:t> </a:t>
                      </a:r>
                      <a:r>
                        <a:rPr lang="fr-FR" baseline="0" dirty="0" err="1" smtClean="0"/>
                        <a:t>Lakou</a:t>
                      </a:r>
                      <a:endParaRPr lang="fr-FR" dirty="0"/>
                    </a:p>
                  </a:txBody>
                  <a:tcPr/>
                </a:tc>
                <a:tc>
                  <a:txBody>
                    <a:bodyPr/>
                    <a:lstStyle/>
                    <a:p>
                      <a:pPr algn="r"/>
                      <a:r>
                        <a:rPr lang="fr-FR" dirty="0" smtClean="0"/>
                        <a:t>1.190</a:t>
                      </a:r>
                      <a:endParaRPr lang="fr-FR" dirty="0"/>
                    </a:p>
                  </a:txBody>
                  <a:tcPr/>
                </a:tc>
                <a:tc>
                  <a:txBody>
                    <a:bodyPr/>
                    <a:lstStyle/>
                    <a:p>
                      <a:pPr algn="r"/>
                      <a:endParaRPr lang="fr-FR"/>
                    </a:p>
                  </a:txBody>
                  <a:tcPr/>
                </a:tc>
                <a:extLst>
                  <a:ext uri="{0D108BD9-81ED-4DB2-BD59-A6C34878D82A}">
                    <a16:rowId xmlns:a16="http://schemas.microsoft.com/office/drawing/2014/main" val="10002"/>
                  </a:ext>
                </a:extLst>
              </a:tr>
              <a:tr h="370840">
                <a:tc>
                  <a:txBody>
                    <a:bodyPr/>
                    <a:lstStyle/>
                    <a:p>
                      <a:pPr algn="ctr"/>
                      <a:r>
                        <a:rPr lang="fr-FR" dirty="0" smtClean="0"/>
                        <a:t>120</a:t>
                      </a:r>
                      <a:endParaRPr lang="fr-FR" dirty="0"/>
                    </a:p>
                  </a:txBody>
                  <a:tcPr/>
                </a:tc>
                <a:tc>
                  <a:txBody>
                    <a:bodyPr/>
                    <a:lstStyle/>
                    <a:p>
                      <a:r>
                        <a:rPr lang="fr-FR" dirty="0" smtClean="0"/>
                        <a:t>Résultat</a:t>
                      </a:r>
                      <a:r>
                        <a:rPr lang="fr-FR" baseline="0" dirty="0" smtClean="0"/>
                        <a:t> </a:t>
                      </a:r>
                      <a:r>
                        <a:rPr lang="fr-FR" baseline="0" dirty="0" err="1" smtClean="0"/>
                        <a:t>Lakou</a:t>
                      </a:r>
                      <a:endParaRPr lang="fr-FR" dirty="0"/>
                    </a:p>
                  </a:txBody>
                  <a:tcPr/>
                </a:tc>
                <a:tc>
                  <a:txBody>
                    <a:bodyPr/>
                    <a:lstStyle/>
                    <a:p>
                      <a:pPr algn="r"/>
                      <a:r>
                        <a:rPr lang="fr-FR" dirty="0" smtClean="0"/>
                        <a:t>1.100</a:t>
                      </a:r>
                      <a:endParaRPr lang="fr-FR" dirty="0"/>
                    </a:p>
                  </a:txBody>
                  <a:tcPr/>
                </a:tc>
                <a:tc>
                  <a:txBody>
                    <a:bodyPr/>
                    <a:lstStyle/>
                    <a:p>
                      <a:pPr algn="r"/>
                      <a:endParaRPr lang="fr-FR"/>
                    </a:p>
                  </a:txBody>
                  <a:tcPr/>
                </a:tc>
                <a:extLst>
                  <a:ext uri="{0D108BD9-81ED-4DB2-BD59-A6C34878D82A}">
                    <a16:rowId xmlns:a16="http://schemas.microsoft.com/office/drawing/2014/main" val="10003"/>
                  </a:ext>
                </a:extLst>
              </a:tr>
              <a:tr h="370840">
                <a:tc>
                  <a:txBody>
                    <a:bodyPr/>
                    <a:lstStyle/>
                    <a:p>
                      <a:pPr algn="ctr"/>
                      <a:r>
                        <a:rPr lang="fr-FR" dirty="0" smtClean="0"/>
                        <a:t>261</a:t>
                      </a:r>
                      <a:endParaRPr lang="fr-FR" dirty="0"/>
                    </a:p>
                  </a:txBody>
                  <a:tcPr/>
                </a:tc>
                <a:tc>
                  <a:txBody>
                    <a:bodyPr/>
                    <a:lstStyle/>
                    <a:p>
                      <a:r>
                        <a:rPr lang="fr-FR" dirty="0" smtClean="0"/>
                        <a:t>	Titres</a:t>
                      </a:r>
                      <a:r>
                        <a:rPr lang="fr-FR" baseline="0" dirty="0" smtClean="0"/>
                        <a:t> </a:t>
                      </a:r>
                      <a:r>
                        <a:rPr lang="fr-FR" baseline="0" dirty="0" err="1" smtClean="0"/>
                        <a:t>Lakou</a:t>
                      </a:r>
                      <a:endParaRPr lang="fr-FR" dirty="0"/>
                    </a:p>
                  </a:txBody>
                  <a:tcPr/>
                </a:tc>
                <a:tc>
                  <a:txBody>
                    <a:bodyPr/>
                    <a:lstStyle/>
                    <a:p>
                      <a:pPr algn="r"/>
                      <a:endParaRPr lang="fr-FR" dirty="0"/>
                    </a:p>
                  </a:txBody>
                  <a:tcPr/>
                </a:tc>
                <a:tc>
                  <a:txBody>
                    <a:bodyPr/>
                    <a:lstStyle/>
                    <a:p>
                      <a:pPr algn="r"/>
                      <a:r>
                        <a:rPr lang="fr-FR" dirty="0" smtClean="0"/>
                        <a:t>4.000</a:t>
                      </a:r>
                      <a:endParaRPr lang="fr-FR" dirty="0"/>
                    </a:p>
                  </a:txBody>
                  <a:tcPr/>
                </a:tc>
                <a:extLst>
                  <a:ext uri="{0D108BD9-81ED-4DB2-BD59-A6C34878D82A}">
                    <a16:rowId xmlns:a16="http://schemas.microsoft.com/office/drawing/2014/main" val="10004"/>
                  </a:ext>
                </a:extLst>
              </a:tr>
              <a:tr h="370840">
                <a:tc>
                  <a:txBody>
                    <a:bodyPr/>
                    <a:lstStyle/>
                    <a:p>
                      <a:pPr algn="ctr"/>
                      <a:r>
                        <a:rPr lang="fr-FR" dirty="0" smtClean="0"/>
                        <a:t>106</a:t>
                      </a:r>
                      <a:endParaRPr lang="fr-FR" dirty="0"/>
                    </a:p>
                  </a:txBody>
                  <a:tcPr/>
                </a:tc>
                <a:tc>
                  <a:txBody>
                    <a:bodyPr/>
                    <a:lstStyle/>
                    <a:p>
                      <a:r>
                        <a:rPr lang="fr-FR" dirty="0" smtClean="0"/>
                        <a:t>	Titres</a:t>
                      </a:r>
                      <a:r>
                        <a:rPr lang="fr-FR" baseline="0" dirty="0" smtClean="0"/>
                        <a:t>  Kiwi</a:t>
                      </a:r>
                      <a:endParaRPr lang="fr-FR" dirty="0"/>
                    </a:p>
                  </a:txBody>
                  <a:tcPr/>
                </a:tc>
                <a:tc>
                  <a:txBody>
                    <a:bodyPr/>
                    <a:lstStyle/>
                    <a:p>
                      <a:pPr algn="r"/>
                      <a:endParaRPr lang="fr-FR" dirty="0"/>
                    </a:p>
                  </a:txBody>
                  <a:tcPr/>
                </a:tc>
                <a:tc>
                  <a:txBody>
                    <a:bodyPr/>
                    <a:lstStyle/>
                    <a:p>
                      <a:pPr algn="r"/>
                      <a:r>
                        <a:rPr lang="fr-FR" dirty="0" smtClean="0"/>
                        <a:t>1.190</a:t>
                      </a:r>
                      <a:endParaRPr lang="fr-FR" dirty="0"/>
                    </a:p>
                  </a:txBody>
                  <a:tcPr/>
                </a:tc>
                <a:extLst>
                  <a:ext uri="{0D108BD9-81ED-4DB2-BD59-A6C34878D82A}">
                    <a16:rowId xmlns:a16="http://schemas.microsoft.com/office/drawing/2014/main" val="10005"/>
                  </a:ext>
                </a:extLst>
              </a:tr>
              <a:tr h="370840">
                <a:tc>
                  <a:txBody>
                    <a:bodyPr/>
                    <a:lstStyle/>
                    <a:p>
                      <a:pPr algn="ctr"/>
                      <a:r>
                        <a:rPr lang="fr-FR" dirty="0" smtClean="0"/>
                        <a:t>120</a:t>
                      </a:r>
                      <a:endParaRPr lang="fr-FR" dirty="0"/>
                    </a:p>
                  </a:txBody>
                  <a:tcPr/>
                </a:tc>
                <a:tc>
                  <a:txBody>
                    <a:bodyPr/>
                    <a:lstStyle/>
                    <a:p>
                      <a:r>
                        <a:rPr lang="fr-FR" dirty="0" smtClean="0"/>
                        <a:t>	Résultat Kiwi</a:t>
                      </a:r>
                      <a:endParaRPr lang="fr-FR" dirty="0"/>
                    </a:p>
                  </a:txBody>
                  <a:tcPr/>
                </a:tc>
                <a:tc>
                  <a:txBody>
                    <a:bodyPr/>
                    <a:lstStyle/>
                    <a:p>
                      <a:pPr algn="r"/>
                      <a:endParaRPr lang="fr-FR" dirty="0"/>
                    </a:p>
                  </a:txBody>
                  <a:tcPr/>
                </a:tc>
                <a:tc>
                  <a:txBody>
                    <a:bodyPr/>
                    <a:lstStyle/>
                    <a:p>
                      <a:pPr algn="r"/>
                      <a:r>
                        <a:rPr lang="fr-FR" dirty="0" smtClean="0"/>
                        <a:t>1.100</a:t>
                      </a:r>
                      <a:endParaRPr lang="fr-FR" dirty="0"/>
                    </a:p>
                  </a:txBody>
                  <a:tcPr/>
                </a:tc>
                <a:extLst>
                  <a:ext uri="{0D108BD9-81ED-4DB2-BD59-A6C34878D82A}">
                    <a16:rowId xmlns:a16="http://schemas.microsoft.com/office/drawing/2014/main" val="10006"/>
                  </a:ext>
                </a:extLst>
              </a:tr>
              <a:tr h="370840">
                <a:tc>
                  <a:txBody>
                    <a:bodyPr/>
                    <a:lstStyle/>
                    <a:p>
                      <a:pPr algn="ctr"/>
                      <a:endParaRPr lang="fr-FR" dirty="0"/>
                    </a:p>
                  </a:txBody>
                  <a:tcPr/>
                </a:tc>
                <a:tc>
                  <a:txBody>
                    <a:bodyPr/>
                    <a:lstStyle/>
                    <a:p>
                      <a:r>
                        <a:rPr lang="fr-FR" i="1" baseline="0" dirty="0" smtClean="0"/>
                        <a:t>Intégration </a:t>
                      </a:r>
                      <a:r>
                        <a:rPr lang="fr-FR" i="1" baseline="0" dirty="0" err="1" smtClean="0"/>
                        <a:t>Lakou</a:t>
                      </a:r>
                      <a:endParaRPr lang="fr-FR" i="1" dirty="0"/>
                    </a:p>
                  </a:txBody>
                  <a:tcPr/>
                </a:tc>
                <a:tc>
                  <a:txBody>
                    <a:bodyPr/>
                    <a:lstStyle/>
                    <a:p>
                      <a:pPr algn="r"/>
                      <a:endParaRPr lang="fr-FR"/>
                    </a:p>
                  </a:txBody>
                  <a:tcPr/>
                </a:tc>
                <a:tc>
                  <a:txBody>
                    <a:bodyPr/>
                    <a:lstStyle/>
                    <a:p>
                      <a:pPr algn="r"/>
                      <a:endParaRPr lang="fr-FR" dirty="0"/>
                    </a:p>
                  </a:txBody>
                  <a:tcPr/>
                </a:tc>
                <a:extLst>
                  <a:ext uri="{0D108BD9-81ED-4DB2-BD59-A6C34878D82A}">
                    <a16:rowId xmlns:a16="http://schemas.microsoft.com/office/drawing/2014/main" val="10007"/>
                  </a:ext>
                </a:extLst>
              </a:tr>
              <a:tr h="370840">
                <a:tc>
                  <a:txBody>
                    <a:bodyPr/>
                    <a:lstStyle/>
                    <a:p>
                      <a:pPr algn="ctr"/>
                      <a:endParaRPr lang="fr-FR" dirty="0"/>
                    </a:p>
                  </a:txBody>
                  <a:tcPr/>
                </a:tc>
                <a:tc>
                  <a:txBody>
                    <a:bodyPr/>
                    <a:lstStyle/>
                    <a:p>
                      <a:endParaRPr lang="fr-FR"/>
                    </a:p>
                  </a:txBody>
                  <a:tcPr/>
                </a:tc>
                <a:tc>
                  <a:txBody>
                    <a:bodyPr/>
                    <a:lstStyle/>
                    <a:p>
                      <a:pPr algn="r"/>
                      <a:endParaRPr lang="fr-FR"/>
                    </a:p>
                  </a:txBody>
                  <a:tcPr/>
                </a:tc>
                <a:tc>
                  <a:txBody>
                    <a:bodyPr/>
                    <a:lstStyle/>
                    <a:p>
                      <a:pPr algn="r"/>
                      <a:endParaRPr lang="fr-FR"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457200" y="214290"/>
            <a:ext cx="8229600" cy="724648"/>
          </a:xfrm>
        </p:spPr>
        <p:txBody>
          <a:bodyPr>
            <a:normAutofit/>
          </a:bodyPr>
          <a:lstStyle/>
          <a:p>
            <a:pPr algn="ctr"/>
            <a:r>
              <a:rPr lang="fr-FR" dirty="0" smtClean="0"/>
              <a:t>Consolidation partielle : exemple</a:t>
            </a:r>
            <a:endParaRPr lang="fr-FR" dirty="0"/>
          </a:p>
        </p:txBody>
      </p:sp>
      <p:sp>
        <p:nvSpPr>
          <p:cNvPr id="3" name="Espace réservé du contenu 2"/>
          <p:cNvSpPr>
            <a:spLocks noGrp="1"/>
          </p:cNvSpPr>
          <p:nvPr>
            <p:ph idx="1"/>
          </p:nvPr>
        </p:nvSpPr>
        <p:spPr>
          <a:xfrm>
            <a:off x="457200" y="1285860"/>
            <a:ext cx="8229600" cy="5038740"/>
          </a:xfrm>
        </p:spPr>
        <p:txBody>
          <a:bodyPr/>
          <a:lstStyle/>
          <a:p>
            <a:endParaRPr lang="fr-FR" dirty="0" smtClean="0"/>
          </a:p>
          <a:p>
            <a:endParaRPr lang="fr-FR" dirty="0"/>
          </a:p>
        </p:txBody>
      </p:sp>
      <p:sp>
        <p:nvSpPr>
          <p:cNvPr id="7" name="Slide Number Placeholder 6"/>
          <p:cNvSpPr>
            <a:spLocks noGrp="1"/>
          </p:cNvSpPr>
          <p:nvPr>
            <p:ph type="sldNum" sz="quarter" idx="12"/>
          </p:nvPr>
        </p:nvSpPr>
        <p:spPr/>
        <p:txBody>
          <a:bodyPr/>
          <a:lstStyle/>
          <a:p>
            <a:fld id="{D456E9C5-C6E7-44FC-9136-58F79C52D96B}" type="slidenum">
              <a:rPr lang="fr-FR" smtClean="0"/>
              <a:pPr/>
              <a:t>47</a:t>
            </a:fld>
            <a:endParaRPr lang="fr-FR"/>
          </a:p>
        </p:txBody>
      </p:sp>
      <p:graphicFrame>
        <p:nvGraphicFramePr>
          <p:cNvPr id="4" name="Tableau 3"/>
          <p:cNvGraphicFramePr>
            <a:graphicFrameLocks noGrp="1"/>
          </p:cNvGraphicFramePr>
          <p:nvPr/>
        </p:nvGraphicFramePr>
        <p:xfrm>
          <a:off x="500034" y="2214554"/>
          <a:ext cx="8182675" cy="2494280"/>
        </p:xfrm>
        <a:graphic>
          <a:graphicData uri="http://schemas.openxmlformats.org/drawingml/2006/table">
            <a:tbl>
              <a:tblPr firstRow="1" bandRow="1">
                <a:tableStyleId>{5C22544A-7EE6-4342-B048-85BDC9FD1C3A}</a:tableStyleId>
              </a:tblPr>
              <a:tblGrid>
                <a:gridCol w="3095625">
                  <a:extLst>
                    <a:ext uri="{9D8B030D-6E8A-4147-A177-3AD203B41FA5}">
                      <a16:colId xmlns:a16="http://schemas.microsoft.com/office/drawing/2014/main" val="20000"/>
                    </a:ext>
                  </a:extLst>
                </a:gridCol>
                <a:gridCol w="1408748">
                  <a:extLst>
                    <a:ext uri="{9D8B030D-6E8A-4147-A177-3AD203B41FA5}">
                      <a16:colId xmlns:a16="http://schemas.microsoft.com/office/drawing/2014/main" val="20001"/>
                    </a:ext>
                  </a:extLst>
                </a:gridCol>
                <a:gridCol w="2269554">
                  <a:extLst>
                    <a:ext uri="{9D8B030D-6E8A-4147-A177-3AD203B41FA5}">
                      <a16:colId xmlns:a16="http://schemas.microsoft.com/office/drawing/2014/main" val="20002"/>
                    </a:ext>
                  </a:extLst>
                </a:gridCol>
                <a:gridCol w="1408748">
                  <a:extLst>
                    <a:ext uri="{9D8B030D-6E8A-4147-A177-3AD203B41FA5}">
                      <a16:colId xmlns:a16="http://schemas.microsoft.com/office/drawing/2014/main" val="20003"/>
                    </a:ext>
                  </a:extLst>
                </a:gridCol>
              </a:tblGrid>
              <a:tr h="370840">
                <a:tc>
                  <a:txBody>
                    <a:bodyPr/>
                    <a:lstStyle/>
                    <a:p>
                      <a:r>
                        <a:rPr lang="fr-FR" dirty="0" smtClean="0"/>
                        <a:t>ACTIFS</a:t>
                      </a:r>
                      <a:endParaRPr lang="fr-FR" dirty="0"/>
                    </a:p>
                  </a:txBody>
                  <a:tcPr/>
                </a:tc>
                <a:tc>
                  <a:txBody>
                    <a:bodyPr/>
                    <a:lstStyle/>
                    <a:p>
                      <a:pPr algn="ctr"/>
                      <a:r>
                        <a:rPr lang="fr-FR" dirty="0" smtClean="0"/>
                        <a:t>MONTANT</a:t>
                      </a:r>
                      <a:endParaRPr lang="fr-FR" dirty="0"/>
                    </a:p>
                  </a:txBody>
                  <a:tcPr/>
                </a:tc>
                <a:tc>
                  <a:txBody>
                    <a:bodyPr/>
                    <a:lstStyle/>
                    <a:p>
                      <a:r>
                        <a:rPr lang="fr-FR" dirty="0" smtClean="0"/>
                        <a:t>PASSIFS ET CP</a:t>
                      </a:r>
                      <a:endParaRPr lang="fr-FR" dirty="0"/>
                    </a:p>
                  </a:txBody>
                  <a:tcPr/>
                </a:tc>
                <a:tc>
                  <a:txBody>
                    <a:bodyPr/>
                    <a:lstStyle/>
                    <a:p>
                      <a:pPr algn="ctr"/>
                      <a:r>
                        <a:rPr lang="fr-FR" dirty="0" smtClean="0"/>
                        <a:t>MONTANT</a:t>
                      </a:r>
                      <a:endParaRPr lang="fr-FR" dirty="0"/>
                    </a:p>
                  </a:txBody>
                  <a:tcPr/>
                </a:tc>
                <a:extLst>
                  <a:ext uri="{0D108BD9-81ED-4DB2-BD59-A6C34878D82A}">
                    <a16:rowId xmlns:a16="http://schemas.microsoft.com/office/drawing/2014/main" val="10000"/>
                  </a:ext>
                </a:extLst>
              </a:tr>
              <a:tr h="370840">
                <a:tc>
                  <a:txBody>
                    <a:bodyPr/>
                    <a:lstStyle/>
                    <a:p>
                      <a:r>
                        <a:rPr lang="fr-FR" dirty="0" smtClean="0"/>
                        <a:t>Immobilisations</a:t>
                      </a:r>
                      <a:endParaRPr lang="fr-FR" dirty="0"/>
                    </a:p>
                  </a:txBody>
                  <a:tcPr/>
                </a:tc>
                <a:tc>
                  <a:txBody>
                    <a:bodyPr/>
                    <a:lstStyle/>
                    <a:p>
                      <a:pPr algn="r"/>
                      <a:r>
                        <a:rPr lang="fr-FR" dirty="0" smtClean="0"/>
                        <a:t>28.220</a:t>
                      </a:r>
                      <a:endParaRPr lang="fr-FR" dirty="0"/>
                    </a:p>
                  </a:txBody>
                  <a:tcPr/>
                </a:tc>
                <a:tc>
                  <a:txBody>
                    <a:bodyPr/>
                    <a:lstStyle/>
                    <a:p>
                      <a:r>
                        <a:rPr lang="fr-FR" dirty="0" smtClean="0"/>
                        <a:t>Capital</a:t>
                      </a:r>
                      <a:endParaRPr lang="fr-FR" dirty="0"/>
                    </a:p>
                  </a:txBody>
                  <a:tcPr/>
                </a:tc>
                <a:tc>
                  <a:txBody>
                    <a:bodyPr/>
                    <a:lstStyle/>
                    <a:p>
                      <a:pPr algn="r"/>
                      <a:r>
                        <a:rPr lang="fr-FR" smtClean="0"/>
                        <a:t>20.000</a:t>
                      </a:r>
                      <a:endParaRPr lang="fr-FR" dirty="0"/>
                    </a:p>
                  </a:txBody>
                  <a:tcPr/>
                </a:tc>
                <a:extLst>
                  <a:ext uri="{0D108BD9-81ED-4DB2-BD59-A6C34878D82A}">
                    <a16:rowId xmlns:a16="http://schemas.microsoft.com/office/drawing/2014/main" val="10001"/>
                  </a:ext>
                </a:extLst>
              </a:tr>
              <a:tr h="370840">
                <a:tc>
                  <a:txBody>
                    <a:bodyPr/>
                    <a:lstStyle/>
                    <a:p>
                      <a:endParaRPr lang="fr-FR" dirty="0"/>
                    </a:p>
                  </a:txBody>
                  <a:tcPr/>
                </a:tc>
                <a:tc>
                  <a:txBody>
                    <a:bodyPr/>
                    <a:lstStyle/>
                    <a:p>
                      <a:pPr algn="r"/>
                      <a:endParaRPr lang="fr-FR" dirty="0"/>
                    </a:p>
                  </a:txBody>
                  <a:tcPr/>
                </a:tc>
                <a:tc>
                  <a:txBody>
                    <a:bodyPr/>
                    <a:lstStyle/>
                    <a:p>
                      <a:r>
                        <a:rPr lang="fr-FR" dirty="0" smtClean="0"/>
                        <a:t>Réserves</a:t>
                      </a:r>
                      <a:endParaRPr lang="fr-FR" dirty="0"/>
                    </a:p>
                  </a:txBody>
                  <a:tcPr/>
                </a:tc>
                <a:tc>
                  <a:txBody>
                    <a:bodyPr/>
                    <a:lstStyle/>
                    <a:p>
                      <a:pPr algn="r"/>
                      <a:r>
                        <a:rPr lang="fr-FR" dirty="0" smtClean="0"/>
                        <a:t>10.790</a:t>
                      </a:r>
                      <a:endParaRPr lang="fr-FR" dirty="0"/>
                    </a:p>
                  </a:txBody>
                  <a:tcPr/>
                </a:tc>
                <a:extLst>
                  <a:ext uri="{0D108BD9-81ED-4DB2-BD59-A6C34878D82A}">
                    <a16:rowId xmlns:a16="http://schemas.microsoft.com/office/drawing/2014/main" val="10002"/>
                  </a:ext>
                </a:extLst>
              </a:tr>
              <a:tr h="370840">
                <a:tc>
                  <a:txBody>
                    <a:bodyPr/>
                    <a:lstStyle/>
                    <a:p>
                      <a:r>
                        <a:rPr lang="fr-FR" dirty="0" smtClean="0"/>
                        <a:t>Actifs courants</a:t>
                      </a:r>
                      <a:endParaRPr lang="fr-FR" dirty="0"/>
                    </a:p>
                  </a:txBody>
                  <a:tcPr/>
                </a:tc>
                <a:tc>
                  <a:txBody>
                    <a:bodyPr/>
                    <a:lstStyle/>
                    <a:p>
                      <a:pPr algn="r"/>
                      <a:r>
                        <a:rPr lang="fr-FR" dirty="0" smtClean="0"/>
                        <a:t>34.700</a:t>
                      </a:r>
                      <a:endParaRPr lang="fr-FR" dirty="0"/>
                    </a:p>
                  </a:txBody>
                  <a:tcPr/>
                </a:tc>
                <a:tc>
                  <a:txBody>
                    <a:bodyPr/>
                    <a:lstStyle/>
                    <a:p>
                      <a:r>
                        <a:rPr lang="fr-FR" dirty="0" smtClean="0"/>
                        <a:t>Résultat de l’exercice</a:t>
                      </a:r>
                      <a:endParaRPr lang="fr-FR" dirty="0"/>
                    </a:p>
                  </a:txBody>
                  <a:tcPr/>
                </a:tc>
                <a:tc>
                  <a:txBody>
                    <a:bodyPr/>
                    <a:lstStyle/>
                    <a:p>
                      <a:pPr algn="r"/>
                      <a:r>
                        <a:rPr lang="fr-FR" dirty="0" smtClean="0"/>
                        <a:t>2.300</a:t>
                      </a:r>
                      <a:endParaRPr lang="fr-FR" dirty="0"/>
                    </a:p>
                  </a:txBody>
                  <a:tcPr/>
                </a:tc>
                <a:extLst>
                  <a:ext uri="{0D108BD9-81ED-4DB2-BD59-A6C34878D82A}">
                    <a16:rowId xmlns:a16="http://schemas.microsoft.com/office/drawing/2014/main" val="10003"/>
                  </a:ext>
                </a:extLst>
              </a:tr>
              <a:tr h="370840">
                <a:tc>
                  <a:txBody>
                    <a:bodyPr/>
                    <a:lstStyle/>
                    <a:p>
                      <a:endParaRPr lang="fr-FR"/>
                    </a:p>
                  </a:txBody>
                  <a:tcPr/>
                </a:tc>
                <a:tc>
                  <a:txBody>
                    <a:bodyPr/>
                    <a:lstStyle/>
                    <a:p>
                      <a:pPr algn="r"/>
                      <a:endParaRPr lang="fr-FR" dirty="0"/>
                    </a:p>
                  </a:txBody>
                  <a:tcPr/>
                </a:tc>
                <a:tc>
                  <a:txBody>
                    <a:bodyPr/>
                    <a:lstStyle/>
                    <a:p>
                      <a:r>
                        <a:rPr lang="fr-FR" dirty="0" smtClean="0"/>
                        <a:t>Dettes</a:t>
                      </a:r>
                      <a:endParaRPr lang="fr-FR" dirty="0"/>
                    </a:p>
                  </a:txBody>
                  <a:tcPr/>
                </a:tc>
                <a:tc>
                  <a:txBody>
                    <a:bodyPr/>
                    <a:lstStyle/>
                    <a:p>
                      <a:pPr algn="r"/>
                      <a:r>
                        <a:rPr lang="fr-FR" dirty="0" smtClean="0"/>
                        <a:t>29.830</a:t>
                      </a:r>
                      <a:endParaRPr lang="fr-FR" dirty="0"/>
                    </a:p>
                  </a:txBody>
                  <a:tcPr/>
                </a:tc>
                <a:extLst>
                  <a:ext uri="{0D108BD9-81ED-4DB2-BD59-A6C34878D82A}">
                    <a16:rowId xmlns:a16="http://schemas.microsoft.com/office/drawing/2014/main" val="10004"/>
                  </a:ext>
                </a:extLst>
              </a:tr>
              <a:tr h="370840">
                <a:tc>
                  <a:txBody>
                    <a:bodyPr/>
                    <a:lstStyle/>
                    <a:p>
                      <a:endParaRPr lang="fr-FR"/>
                    </a:p>
                  </a:txBody>
                  <a:tcPr/>
                </a:tc>
                <a:tc>
                  <a:txBody>
                    <a:bodyPr/>
                    <a:lstStyle/>
                    <a:p>
                      <a:pPr algn="r"/>
                      <a:r>
                        <a:rPr lang="fr-FR" dirty="0" smtClean="0"/>
                        <a:t>62.920</a:t>
                      </a:r>
                      <a:endParaRPr lang="fr-FR" dirty="0"/>
                    </a:p>
                  </a:txBody>
                  <a:tcPr/>
                </a:tc>
                <a:tc>
                  <a:txBody>
                    <a:bodyPr/>
                    <a:lstStyle/>
                    <a:p>
                      <a:endParaRPr lang="fr-FR"/>
                    </a:p>
                  </a:txBody>
                  <a:tcPr/>
                </a:tc>
                <a:tc>
                  <a:txBody>
                    <a:bodyPr/>
                    <a:lstStyle/>
                    <a:p>
                      <a:pPr algn="r"/>
                      <a:r>
                        <a:rPr lang="fr-FR" dirty="0" smtClean="0"/>
                        <a:t>62.920</a:t>
                      </a:r>
                      <a:endParaRPr lang="fr-FR" dirty="0"/>
                    </a:p>
                  </a:txBody>
                  <a:tcPr/>
                </a:tc>
                <a:extLst>
                  <a:ext uri="{0D108BD9-81ED-4DB2-BD59-A6C34878D82A}">
                    <a16:rowId xmlns:a16="http://schemas.microsoft.com/office/drawing/2014/main" val="10005"/>
                  </a:ext>
                </a:extLst>
              </a:tr>
            </a:tbl>
          </a:graphicData>
        </a:graphic>
      </p:graphicFrame>
      <p:sp>
        <p:nvSpPr>
          <p:cNvPr id="6" name="ZoneTexte 5"/>
          <p:cNvSpPr txBox="1"/>
          <p:nvPr/>
        </p:nvSpPr>
        <p:spPr>
          <a:xfrm>
            <a:off x="571472" y="1500174"/>
            <a:ext cx="8001056" cy="400110"/>
          </a:xfrm>
          <a:prstGeom prst="rect">
            <a:avLst/>
          </a:prstGeom>
          <a:noFill/>
        </p:spPr>
        <p:txBody>
          <a:bodyPr wrap="square" rtlCol="0">
            <a:spAutoFit/>
          </a:bodyPr>
          <a:lstStyle/>
          <a:p>
            <a:r>
              <a:rPr lang="fr-FR" sz="2000" dirty="0" smtClean="0"/>
              <a:t>Bilan consolidé société Kiwi</a:t>
            </a:r>
            <a:endParaRPr lang="fr-FR" sz="2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457200" y="214290"/>
            <a:ext cx="8229600" cy="724648"/>
          </a:xfrm>
        </p:spPr>
        <p:txBody>
          <a:bodyPr>
            <a:normAutofit/>
          </a:bodyPr>
          <a:lstStyle/>
          <a:p>
            <a:pPr algn="ctr"/>
            <a:r>
              <a:rPr lang="fr-FR" dirty="0" smtClean="0"/>
              <a:t>Consolidation partielle : exemple</a:t>
            </a:r>
            <a:endParaRPr lang="fr-FR" dirty="0"/>
          </a:p>
        </p:txBody>
      </p:sp>
      <p:sp>
        <p:nvSpPr>
          <p:cNvPr id="3" name="Espace réservé du contenu 2"/>
          <p:cNvSpPr>
            <a:spLocks noGrp="1"/>
          </p:cNvSpPr>
          <p:nvPr>
            <p:ph idx="1"/>
          </p:nvPr>
        </p:nvSpPr>
        <p:spPr>
          <a:xfrm>
            <a:off x="457200" y="1571612"/>
            <a:ext cx="8229600" cy="4389120"/>
          </a:xfrm>
        </p:spPr>
        <p:txBody>
          <a:bodyPr/>
          <a:lstStyle/>
          <a:p>
            <a:r>
              <a:rPr lang="fr-FR" dirty="0" smtClean="0"/>
              <a:t>Compte de résultat consolidé Kiwi</a:t>
            </a:r>
          </a:p>
          <a:p>
            <a:endParaRPr lang="fr-FR" dirty="0"/>
          </a:p>
        </p:txBody>
      </p:sp>
      <p:sp>
        <p:nvSpPr>
          <p:cNvPr id="6" name="Slide Number Placeholder 5"/>
          <p:cNvSpPr>
            <a:spLocks noGrp="1"/>
          </p:cNvSpPr>
          <p:nvPr>
            <p:ph type="sldNum" sz="quarter" idx="12"/>
          </p:nvPr>
        </p:nvSpPr>
        <p:spPr/>
        <p:txBody>
          <a:bodyPr/>
          <a:lstStyle/>
          <a:p>
            <a:fld id="{D456E9C5-C6E7-44FC-9136-58F79C52D96B}" type="slidenum">
              <a:rPr lang="fr-FR" smtClean="0"/>
              <a:pPr/>
              <a:t>48</a:t>
            </a:fld>
            <a:endParaRPr lang="fr-FR"/>
          </a:p>
        </p:txBody>
      </p:sp>
      <p:graphicFrame>
        <p:nvGraphicFramePr>
          <p:cNvPr id="4" name="Tableau 3"/>
          <p:cNvGraphicFramePr>
            <a:graphicFrameLocks noGrp="1"/>
          </p:cNvGraphicFramePr>
          <p:nvPr/>
        </p:nvGraphicFramePr>
        <p:xfrm>
          <a:off x="500034" y="2881306"/>
          <a:ext cx="8182675" cy="2762272"/>
        </p:xfrm>
        <a:graphic>
          <a:graphicData uri="http://schemas.openxmlformats.org/drawingml/2006/table">
            <a:tbl>
              <a:tblPr firstRow="1" bandRow="1">
                <a:tableStyleId>{5C22544A-7EE6-4342-B048-85BDC9FD1C3A}</a:tableStyleId>
              </a:tblPr>
              <a:tblGrid>
                <a:gridCol w="3095625">
                  <a:extLst>
                    <a:ext uri="{9D8B030D-6E8A-4147-A177-3AD203B41FA5}">
                      <a16:colId xmlns:a16="http://schemas.microsoft.com/office/drawing/2014/main" val="20000"/>
                    </a:ext>
                  </a:extLst>
                </a:gridCol>
                <a:gridCol w="1408748">
                  <a:extLst>
                    <a:ext uri="{9D8B030D-6E8A-4147-A177-3AD203B41FA5}">
                      <a16:colId xmlns:a16="http://schemas.microsoft.com/office/drawing/2014/main" val="20001"/>
                    </a:ext>
                  </a:extLst>
                </a:gridCol>
                <a:gridCol w="2269554">
                  <a:extLst>
                    <a:ext uri="{9D8B030D-6E8A-4147-A177-3AD203B41FA5}">
                      <a16:colId xmlns:a16="http://schemas.microsoft.com/office/drawing/2014/main" val="20002"/>
                    </a:ext>
                  </a:extLst>
                </a:gridCol>
                <a:gridCol w="1408748">
                  <a:extLst>
                    <a:ext uri="{9D8B030D-6E8A-4147-A177-3AD203B41FA5}">
                      <a16:colId xmlns:a16="http://schemas.microsoft.com/office/drawing/2014/main" val="20003"/>
                    </a:ext>
                  </a:extLst>
                </a:gridCol>
              </a:tblGrid>
              <a:tr h="345284">
                <a:tc>
                  <a:txBody>
                    <a:bodyPr/>
                    <a:lstStyle/>
                    <a:p>
                      <a:r>
                        <a:rPr lang="fr-FR" sz="1600" dirty="0" smtClean="0"/>
                        <a:t>CHARGES</a:t>
                      </a:r>
                      <a:endParaRPr lang="fr-FR" sz="1600" dirty="0"/>
                    </a:p>
                  </a:txBody>
                  <a:tcPr/>
                </a:tc>
                <a:tc>
                  <a:txBody>
                    <a:bodyPr/>
                    <a:lstStyle/>
                    <a:p>
                      <a:pPr algn="ctr"/>
                      <a:r>
                        <a:rPr lang="fr-FR" sz="1600" dirty="0" smtClean="0"/>
                        <a:t>MONTANT</a:t>
                      </a:r>
                      <a:endParaRPr lang="fr-FR" sz="1600" dirty="0"/>
                    </a:p>
                  </a:txBody>
                  <a:tcPr/>
                </a:tc>
                <a:tc>
                  <a:txBody>
                    <a:bodyPr/>
                    <a:lstStyle/>
                    <a:p>
                      <a:r>
                        <a:rPr lang="fr-FR" sz="1600" dirty="0" smtClean="0"/>
                        <a:t>PRODUITS</a:t>
                      </a:r>
                      <a:endParaRPr lang="fr-FR" sz="1600" dirty="0"/>
                    </a:p>
                  </a:txBody>
                  <a:tcPr/>
                </a:tc>
                <a:tc>
                  <a:txBody>
                    <a:bodyPr/>
                    <a:lstStyle/>
                    <a:p>
                      <a:pPr algn="ctr"/>
                      <a:r>
                        <a:rPr lang="fr-FR" sz="1600" dirty="0" smtClean="0"/>
                        <a:t>MONTANT</a:t>
                      </a:r>
                      <a:endParaRPr lang="fr-FR" sz="1600" dirty="0"/>
                    </a:p>
                  </a:txBody>
                  <a:tcPr/>
                </a:tc>
                <a:extLst>
                  <a:ext uri="{0D108BD9-81ED-4DB2-BD59-A6C34878D82A}">
                    <a16:rowId xmlns:a16="http://schemas.microsoft.com/office/drawing/2014/main" val="10000"/>
                  </a:ext>
                </a:extLst>
              </a:tr>
              <a:tr h="345284">
                <a:tc>
                  <a:txBody>
                    <a:bodyPr/>
                    <a:lstStyle/>
                    <a:p>
                      <a:r>
                        <a:rPr lang="fr-FR" sz="1600" dirty="0" smtClean="0"/>
                        <a:t>Achats et variation de stock</a:t>
                      </a:r>
                      <a:endParaRPr lang="fr-FR" sz="1600" dirty="0"/>
                    </a:p>
                  </a:txBody>
                  <a:tcPr/>
                </a:tc>
                <a:tc>
                  <a:txBody>
                    <a:bodyPr/>
                    <a:lstStyle/>
                    <a:p>
                      <a:pPr algn="r"/>
                      <a:r>
                        <a:rPr lang="fr-FR" sz="1600" dirty="0" smtClean="0"/>
                        <a:t>72.400</a:t>
                      </a:r>
                      <a:endParaRPr lang="fr-FR" sz="1600" dirty="0"/>
                    </a:p>
                  </a:txBody>
                  <a:tcPr/>
                </a:tc>
                <a:tc>
                  <a:txBody>
                    <a:bodyPr/>
                    <a:lstStyle/>
                    <a:p>
                      <a:r>
                        <a:rPr lang="fr-FR" sz="1600" dirty="0" smtClean="0"/>
                        <a:t>Ventes</a:t>
                      </a:r>
                      <a:endParaRPr lang="fr-FR" sz="1600" dirty="0"/>
                    </a:p>
                  </a:txBody>
                  <a:tcPr/>
                </a:tc>
                <a:tc>
                  <a:txBody>
                    <a:bodyPr/>
                    <a:lstStyle/>
                    <a:p>
                      <a:pPr algn="r"/>
                      <a:r>
                        <a:rPr lang="fr-FR" sz="1600" dirty="0" smtClean="0"/>
                        <a:t>125.000</a:t>
                      </a:r>
                      <a:endParaRPr lang="fr-FR" sz="1600" dirty="0"/>
                    </a:p>
                  </a:txBody>
                  <a:tcPr/>
                </a:tc>
                <a:extLst>
                  <a:ext uri="{0D108BD9-81ED-4DB2-BD59-A6C34878D82A}">
                    <a16:rowId xmlns:a16="http://schemas.microsoft.com/office/drawing/2014/main" val="10001"/>
                  </a:ext>
                </a:extLst>
              </a:tr>
              <a:tr h="345284">
                <a:tc>
                  <a:txBody>
                    <a:bodyPr/>
                    <a:lstStyle/>
                    <a:p>
                      <a:r>
                        <a:rPr lang="fr-FR" sz="1600" dirty="0" smtClean="0"/>
                        <a:t>Autres</a:t>
                      </a:r>
                      <a:r>
                        <a:rPr lang="fr-FR" sz="1600" baseline="0" dirty="0" smtClean="0"/>
                        <a:t> charges</a:t>
                      </a:r>
                      <a:endParaRPr lang="fr-FR" sz="1600" dirty="0"/>
                    </a:p>
                  </a:txBody>
                  <a:tcPr/>
                </a:tc>
                <a:tc>
                  <a:txBody>
                    <a:bodyPr/>
                    <a:lstStyle/>
                    <a:p>
                      <a:pPr algn="r"/>
                      <a:r>
                        <a:rPr lang="fr-FR" sz="1600" dirty="0" smtClean="0"/>
                        <a:t>50.000</a:t>
                      </a:r>
                      <a:endParaRPr lang="fr-FR" sz="1600" dirty="0"/>
                    </a:p>
                  </a:txBody>
                  <a:tcPr/>
                </a:tc>
                <a:tc>
                  <a:txBody>
                    <a:bodyPr/>
                    <a:lstStyle/>
                    <a:p>
                      <a:r>
                        <a:rPr lang="fr-FR" sz="1600" dirty="0" smtClean="0"/>
                        <a:t>Autres produits</a:t>
                      </a:r>
                      <a:endParaRPr lang="fr-FR" sz="1600" dirty="0"/>
                    </a:p>
                  </a:txBody>
                  <a:tcPr/>
                </a:tc>
                <a:tc>
                  <a:txBody>
                    <a:bodyPr/>
                    <a:lstStyle/>
                    <a:p>
                      <a:pPr algn="r"/>
                      <a:r>
                        <a:rPr lang="fr-FR" sz="1600" dirty="0" smtClean="0"/>
                        <a:t>7.500</a:t>
                      </a:r>
                      <a:endParaRPr lang="fr-FR" sz="1600" dirty="0"/>
                    </a:p>
                  </a:txBody>
                  <a:tcPr/>
                </a:tc>
                <a:extLst>
                  <a:ext uri="{0D108BD9-81ED-4DB2-BD59-A6C34878D82A}">
                    <a16:rowId xmlns:a16="http://schemas.microsoft.com/office/drawing/2014/main" val="10002"/>
                  </a:ext>
                </a:extLst>
              </a:tr>
              <a:tr h="345284">
                <a:tc>
                  <a:txBody>
                    <a:bodyPr/>
                    <a:lstStyle/>
                    <a:p>
                      <a:r>
                        <a:rPr lang="fr-FR" sz="1600" dirty="0" smtClean="0"/>
                        <a:t>Dotations</a:t>
                      </a:r>
                      <a:r>
                        <a:rPr lang="fr-FR" sz="1600" baseline="0" dirty="0" smtClean="0"/>
                        <a:t> aux amortissement</a:t>
                      </a:r>
                      <a:endParaRPr lang="fr-FR" sz="1600" dirty="0"/>
                    </a:p>
                  </a:txBody>
                  <a:tcPr/>
                </a:tc>
                <a:tc>
                  <a:txBody>
                    <a:bodyPr/>
                    <a:lstStyle/>
                    <a:p>
                      <a:pPr algn="r"/>
                      <a:r>
                        <a:rPr lang="fr-FR" sz="1600" dirty="0" smtClean="0"/>
                        <a:t>7.200</a:t>
                      </a:r>
                      <a:endParaRPr lang="fr-FR" sz="1600" dirty="0"/>
                    </a:p>
                  </a:txBody>
                  <a:tcPr/>
                </a:tc>
                <a:tc>
                  <a:txBody>
                    <a:bodyPr/>
                    <a:lstStyle/>
                    <a:p>
                      <a:r>
                        <a:rPr lang="fr-FR" sz="1600" dirty="0" smtClean="0"/>
                        <a:t>Produits</a:t>
                      </a:r>
                      <a:r>
                        <a:rPr lang="fr-FR" sz="1600" baseline="0" dirty="0" smtClean="0"/>
                        <a:t> financiers</a:t>
                      </a:r>
                      <a:endParaRPr lang="fr-FR" sz="1600" dirty="0"/>
                    </a:p>
                  </a:txBody>
                  <a:tcPr/>
                </a:tc>
                <a:tc>
                  <a:txBody>
                    <a:bodyPr/>
                    <a:lstStyle/>
                    <a:p>
                      <a:pPr algn="r"/>
                      <a:r>
                        <a:rPr lang="fr-FR" sz="1600" dirty="0" smtClean="0"/>
                        <a:t>4.000</a:t>
                      </a:r>
                      <a:endParaRPr lang="fr-FR" sz="1600" dirty="0"/>
                    </a:p>
                  </a:txBody>
                  <a:tcPr/>
                </a:tc>
                <a:extLst>
                  <a:ext uri="{0D108BD9-81ED-4DB2-BD59-A6C34878D82A}">
                    <a16:rowId xmlns:a16="http://schemas.microsoft.com/office/drawing/2014/main" val="10003"/>
                  </a:ext>
                </a:extLst>
              </a:tr>
              <a:tr h="345284">
                <a:tc>
                  <a:txBody>
                    <a:bodyPr/>
                    <a:lstStyle/>
                    <a:p>
                      <a:r>
                        <a:rPr lang="fr-FR" sz="1600" dirty="0" smtClean="0"/>
                        <a:t>Charges financières</a:t>
                      </a:r>
                      <a:endParaRPr lang="fr-FR" sz="1600" dirty="0"/>
                    </a:p>
                  </a:txBody>
                  <a:tcPr/>
                </a:tc>
                <a:tc>
                  <a:txBody>
                    <a:bodyPr/>
                    <a:lstStyle/>
                    <a:p>
                      <a:pPr algn="r"/>
                      <a:r>
                        <a:rPr lang="fr-FR" sz="1600" dirty="0" smtClean="0"/>
                        <a:t>3.100</a:t>
                      </a:r>
                      <a:endParaRPr lang="fr-FR" sz="1600" dirty="0"/>
                    </a:p>
                  </a:txBody>
                  <a:tcPr/>
                </a:tc>
                <a:tc>
                  <a:txBody>
                    <a:bodyPr/>
                    <a:lstStyle/>
                    <a:p>
                      <a:endParaRPr lang="fr-FR" sz="1600" dirty="0"/>
                    </a:p>
                  </a:txBody>
                  <a:tcPr/>
                </a:tc>
                <a:tc>
                  <a:txBody>
                    <a:bodyPr/>
                    <a:lstStyle/>
                    <a:p>
                      <a:pPr algn="r"/>
                      <a:endParaRPr lang="fr-FR" sz="1600" dirty="0"/>
                    </a:p>
                  </a:txBody>
                  <a:tcPr/>
                </a:tc>
                <a:extLst>
                  <a:ext uri="{0D108BD9-81ED-4DB2-BD59-A6C34878D82A}">
                    <a16:rowId xmlns:a16="http://schemas.microsoft.com/office/drawing/2014/main" val="10004"/>
                  </a:ext>
                </a:extLst>
              </a:tr>
              <a:tr h="345284">
                <a:tc>
                  <a:txBody>
                    <a:bodyPr/>
                    <a:lstStyle/>
                    <a:p>
                      <a:r>
                        <a:rPr lang="fr-FR" sz="1600" dirty="0" smtClean="0"/>
                        <a:t>Impôt sur le résultat</a:t>
                      </a:r>
                      <a:endParaRPr lang="fr-FR" sz="1600" dirty="0"/>
                    </a:p>
                  </a:txBody>
                  <a:tcPr/>
                </a:tc>
                <a:tc>
                  <a:txBody>
                    <a:bodyPr/>
                    <a:lstStyle/>
                    <a:p>
                      <a:pPr algn="r"/>
                      <a:r>
                        <a:rPr lang="fr-FR" sz="1600" dirty="0" smtClean="0"/>
                        <a:t>1.500</a:t>
                      </a:r>
                      <a:endParaRPr lang="fr-FR" sz="1600" dirty="0"/>
                    </a:p>
                  </a:txBody>
                  <a:tcPr/>
                </a:tc>
                <a:tc>
                  <a:txBody>
                    <a:bodyPr/>
                    <a:lstStyle/>
                    <a:p>
                      <a:endParaRPr lang="fr-FR" sz="1600"/>
                    </a:p>
                  </a:txBody>
                  <a:tcPr/>
                </a:tc>
                <a:tc>
                  <a:txBody>
                    <a:bodyPr/>
                    <a:lstStyle/>
                    <a:p>
                      <a:pPr algn="r"/>
                      <a:endParaRPr lang="fr-FR" sz="1600" dirty="0"/>
                    </a:p>
                  </a:txBody>
                  <a:tcPr/>
                </a:tc>
                <a:extLst>
                  <a:ext uri="{0D108BD9-81ED-4DB2-BD59-A6C34878D82A}">
                    <a16:rowId xmlns:a16="http://schemas.microsoft.com/office/drawing/2014/main" val="10005"/>
                  </a:ext>
                </a:extLst>
              </a:tr>
              <a:tr h="345284">
                <a:tc>
                  <a:txBody>
                    <a:bodyPr/>
                    <a:lstStyle/>
                    <a:p>
                      <a:r>
                        <a:rPr lang="fr-FR" sz="1600" dirty="0" smtClean="0"/>
                        <a:t>Résultat de l’exercice</a:t>
                      </a:r>
                      <a:endParaRPr lang="fr-FR" sz="1600" dirty="0"/>
                    </a:p>
                  </a:txBody>
                  <a:tcPr/>
                </a:tc>
                <a:tc>
                  <a:txBody>
                    <a:bodyPr/>
                    <a:lstStyle/>
                    <a:p>
                      <a:pPr algn="r"/>
                      <a:r>
                        <a:rPr lang="fr-FR" sz="1600" dirty="0" smtClean="0"/>
                        <a:t>2.300</a:t>
                      </a:r>
                      <a:endParaRPr lang="fr-FR" sz="1600" dirty="0"/>
                    </a:p>
                  </a:txBody>
                  <a:tcPr/>
                </a:tc>
                <a:tc>
                  <a:txBody>
                    <a:bodyPr/>
                    <a:lstStyle/>
                    <a:p>
                      <a:endParaRPr lang="fr-FR" sz="1600"/>
                    </a:p>
                  </a:txBody>
                  <a:tcPr/>
                </a:tc>
                <a:tc>
                  <a:txBody>
                    <a:bodyPr/>
                    <a:lstStyle/>
                    <a:p>
                      <a:pPr algn="r"/>
                      <a:endParaRPr lang="fr-FR" sz="1600" dirty="0"/>
                    </a:p>
                  </a:txBody>
                  <a:tcPr/>
                </a:tc>
                <a:extLst>
                  <a:ext uri="{0D108BD9-81ED-4DB2-BD59-A6C34878D82A}">
                    <a16:rowId xmlns:a16="http://schemas.microsoft.com/office/drawing/2014/main" val="10006"/>
                  </a:ext>
                </a:extLst>
              </a:tr>
              <a:tr h="345284">
                <a:tc>
                  <a:txBody>
                    <a:bodyPr/>
                    <a:lstStyle/>
                    <a:p>
                      <a:endParaRPr lang="fr-FR" sz="1600"/>
                    </a:p>
                  </a:txBody>
                  <a:tcPr/>
                </a:tc>
                <a:tc>
                  <a:txBody>
                    <a:bodyPr/>
                    <a:lstStyle/>
                    <a:p>
                      <a:pPr algn="r"/>
                      <a:r>
                        <a:rPr lang="fr-FR" sz="1600" dirty="0" smtClean="0"/>
                        <a:t>136.500</a:t>
                      </a:r>
                      <a:endParaRPr lang="fr-FR" sz="1600" dirty="0"/>
                    </a:p>
                  </a:txBody>
                  <a:tcPr/>
                </a:tc>
                <a:tc>
                  <a:txBody>
                    <a:bodyPr/>
                    <a:lstStyle/>
                    <a:p>
                      <a:endParaRPr lang="fr-FR" sz="1600"/>
                    </a:p>
                  </a:txBody>
                  <a:tcPr/>
                </a:tc>
                <a:tc>
                  <a:txBody>
                    <a:bodyPr/>
                    <a:lstStyle/>
                    <a:p>
                      <a:pPr algn="r"/>
                      <a:r>
                        <a:rPr lang="fr-FR" sz="1600" dirty="0" smtClean="0"/>
                        <a:t>136.500</a:t>
                      </a:r>
                      <a:endParaRPr lang="fr-FR" sz="1600"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57364"/>
            <a:ext cx="8305800" cy="2500322"/>
          </a:xfrm>
        </p:spPr>
        <p:txBody>
          <a:bodyPr>
            <a:normAutofit/>
          </a:bodyPr>
          <a:lstStyle/>
          <a:p>
            <a:pPr algn="ctr"/>
            <a:r>
              <a:rPr lang="fr-FR" dirty="0" smtClean="0"/>
              <a:t>IAS 27 : traitement des participations dans les états financiers individuels</a:t>
            </a:r>
            <a:endParaRPr lang="fr-FR" dirty="0"/>
          </a:p>
        </p:txBody>
      </p:sp>
      <p:sp>
        <p:nvSpPr>
          <p:cNvPr id="3" name="Slide Number Placeholder 2"/>
          <p:cNvSpPr>
            <a:spLocks noGrp="1"/>
          </p:cNvSpPr>
          <p:nvPr>
            <p:ph type="sldNum" sz="quarter" idx="12"/>
          </p:nvPr>
        </p:nvSpPr>
        <p:spPr/>
        <p:txBody>
          <a:bodyPr/>
          <a:lstStyle/>
          <a:p>
            <a:fld id="{D456E9C5-C6E7-44FC-9136-58F79C52D96B}" type="slidenum">
              <a:rPr lang="fr-FR" smtClean="0"/>
              <a:pPr/>
              <a:t>49</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4"/>
            <a:ext cx="8229600" cy="867524"/>
          </a:xfrm>
        </p:spPr>
        <p:txBody>
          <a:bodyPr>
            <a:normAutofit/>
          </a:bodyPr>
          <a:lstStyle/>
          <a:p>
            <a:pPr algn="ctr"/>
            <a:r>
              <a:rPr lang="fr-FR" dirty="0" smtClean="0"/>
              <a:t>CHAMP D’APPLICATION </a:t>
            </a:r>
            <a:endParaRPr lang="fr-FR" dirty="0"/>
          </a:p>
        </p:txBody>
      </p:sp>
      <p:sp>
        <p:nvSpPr>
          <p:cNvPr id="3" name="Espace réservé du contenu 2"/>
          <p:cNvSpPr>
            <a:spLocks noGrp="1"/>
          </p:cNvSpPr>
          <p:nvPr>
            <p:ph idx="1"/>
          </p:nvPr>
        </p:nvSpPr>
        <p:spPr>
          <a:xfrm>
            <a:off x="457200" y="1000108"/>
            <a:ext cx="8229600" cy="5324492"/>
          </a:xfrm>
        </p:spPr>
        <p:txBody>
          <a:bodyPr>
            <a:normAutofit fontScale="77500" lnSpcReduction="20000"/>
          </a:bodyPr>
          <a:lstStyle/>
          <a:p>
            <a:pPr>
              <a:buNone/>
            </a:pPr>
            <a:r>
              <a:rPr lang="fr-FR" dirty="0" smtClean="0"/>
              <a:t>	L’entité qui est une société mère doit présenter des états financiers consolidés. La présente norme s’applique à toute entité, sous réserve de ce qui suit: </a:t>
            </a:r>
          </a:p>
          <a:p>
            <a:r>
              <a:rPr lang="fr-FR" dirty="0" smtClean="0"/>
              <a:t>(a) une société mère n’a pas l'obligation de présenter des états financiers consolidés si </a:t>
            </a:r>
            <a:r>
              <a:rPr lang="fr-FR" b="1" dirty="0" smtClean="0">
                <a:solidFill>
                  <a:srgbClr val="FF0000"/>
                </a:solidFill>
              </a:rPr>
              <a:t>toutes</a:t>
            </a:r>
            <a:r>
              <a:rPr lang="fr-FR" dirty="0" smtClean="0"/>
              <a:t> les conditions suivantes sont remplies: </a:t>
            </a:r>
          </a:p>
          <a:p>
            <a:pPr lvl="1"/>
            <a:r>
              <a:rPr lang="fr-FR" dirty="0" smtClean="0"/>
              <a:t>(i) il s’agit d’une filiale </a:t>
            </a:r>
            <a:r>
              <a:rPr lang="fr-FR" b="1" dirty="0" smtClean="0">
                <a:solidFill>
                  <a:srgbClr val="FF0000"/>
                </a:solidFill>
              </a:rPr>
              <a:t>entièrement détenue</a:t>
            </a:r>
            <a:r>
              <a:rPr lang="fr-FR" dirty="0" smtClean="0"/>
              <a:t>, ou encore d’une filiale </a:t>
            </a:r>
            <a:r>
              <a:rPr lang="fr-FR" b="1" dirty="0" smtClean="0">
                <a:solidFill>
                  <a:srgbClr val="00B050"/>
                </a:solidFill>
              </a:rPr>
              <a:t>partiellement détenue</a:t>
            </a:r>
            <a:r>
              <a:rPr lang="fr-FR" dirty="0" smtClean="0"/>
              <a:t> par une autre entité </a:t>
            </a:r>
            <a:r>
              <a:rPr lang="fr-FR" b="1" u="sng" dirty="0" smtClean="0">
                <a:solidFill>
                  <a:srgbClr val="00B050"/>
                </a:solidFill>
              </a:rPr>
              <a:t>et TOUS ses autres propriétaires</a:t>
            </a:r>
            <a:r>
              <a:rPr lang="fr-FR" dirty="0" smtClean="0"/>
              <a:t>, y compris ceux qui ne sont généralement pas habilités à voter, ont été informés que la société mère ne présente pas d’états financiers consolidés et </a:t>
            </a:r>
            <a:r>
              <a:rPr lang="fr-FR" b="1" u="sng" dirty="0" smtClean="0">
                <a:solidFill>
                  <a:srgbClr val="00B050"/>
                </a:solidFill>
              </a:rPr>
              <a:t>ne s’y opposent pas</a:t>
            </a:r>
            <a:r>
              <a:rPr lang="fr-FR" dirty="0" smtClean="0"/>
              <a:t>, </a:t>
            </a:r>
          </a:p>
          <a:p>
            <a:pPr lvl="1"/>
            <a:r>
              <a:rPr lang="fr-FR" dirty="0" smtClean="0"/>
              <a:t>(ii) ses instruments de dette ou de capitaux propres ne sont pas négociés sur un marché organisé (une bourse des valeurs nationale ou étrangère ou un marché de gré à gré, y compris un marché local ou régional), </a:t>
            </a:r>
          </a:p>
          <a:p>
            <a:pPr lvl="1"/>
            <a:r>
              <a:rPr lang="fr-FR" dirty="0" smtClean="0"/>
              <a:t>(iii) elle n’a pas déposé, et n’est pas en voie de déposer, ses états financiers auprès d’une autorité de réglementation des valeurs mobilières ou d’une autre autorité de réglementation, aux fins d’émettre des instruments d’une catégorie quelconque sur un marché organisé, </a:t>
            </a:r>
          </a:p>
          <a:p>
            <a:pPr lvl="1"/>
            <a:r>
              <a:rPr lang="fr-FR" dirty="0" smtClean="0"/>
              <a:t>(iv) sa société mère ultime ou l'une de ses sociétés mères intermédiaires produit des états financiers consolidés mis à la disposition du public, qui sont </a:t>
            </a:r>
            <a:r>
              <a:rPr lang="fr-FR" b="1" dirty="0" smtClean="0">
                <a:solidFill>
                  <a:srgbClr val="FF0000"/>
                </a:solidFill>
              </a:rPr>
              <a:t>conformes aux normes IFRS</a:t>
            </a:r>
            <a:r>
              <a:rPr lang="fr-FR" dirty="0" smtClean="0"/>
              <a:t>; </a:t>
            </a:r>
          </a:p>
          <a:p>
            <a:r>
              <a:rPr lang="fr-FR" dirty="0" smtClean="0"/>
              <a:t>(b) la norme ne s’applique ni aux régimes d’avantages postérieurs à l’emploi, ni aux autres régimes d’avantages à long terme du personnel auxquels s’applique IAS 19 </a:t>
            </a:r>
            <a:r>
              <a:rPr lang="fr-FR" i="1" dirty="0" smtClean="0"/>
              <a:t>Avantages du personnel. </a:t>
            </a:r>
            <a:endParaRPr lang="fr-FR" dirty="0"/>
          </a:p>
        </p:txBody>
      </p:sp>
      <p:sp>
        <p:nvSpPr>
          <p:cNvPr id="4" name="Slide Number Placeholder 3"/>
          <p:cNvSpPr>
            <a:spLocks noGrp="1"/>
          </p:cNvSpPr>
          <p:nvPr>
            <p:ph type="sldNum" sz="quarter" idx="12"/>
          </p:nvPr>
        </p:nvSpPr>
        <p:spPr/>
        <p:txBody>
          <a:bodyPr/>
          <a:lstStyle/>
          <a:p>
            <a:fld id="{D456E9C5-C6E7-44FC-9136-58F79C52D96B}" type="slidenum">
              <a:rPr lang="fr-FR" smtClean="0"/>
              <a:pPr/>
              <a:t>5</a:t>
            </a:fld>
            <a:endParaRPr lang="fr-F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SOMMAIRE</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Objectif</a:t>
            </a:r>
          </a:p>
          <a:p>
            <a:pPr>
              <a:buNone/>
            </a:pPr>
            <a:endParaRPr lang="fr-FR" dirty="0" smtClean="0"/>
          </a:p>
          <a:p>
            <a:r>
              <a:rPr lang="fr-FR" dirty="0" smtClean="0"/>
              <a:t>Définition.</a:t>
            </a:r>
          </a:p>
          <a:p>
            <a:pPr>
              <a:buNone/>
            </a:pPr>
            <a:endParaRPr lang="fr-FR" dirty="0" smtClean="0"/>
          </a:p>
          <a:p>
            <a:r>
              <a:rPr lang="fr-FR" dirty="0" smtClean="0"/>
              <a:t>Traitement des participation dans les filiales, les coentreprises ou les entités associés.</a:t>
            </a:r>
          </a:p>
          <a:p>
            <a:pPr>
              <a:buNone/>
            </a:pPr>
            <a:endParaRPr lang="fr-FR" dirty="0" smtClean="0"/>
          </a:p>
          <a:p>
            <a:r>
              <a:rPr lang="fr-FR" dirty="0" smtClean="0"/>
              <a:t>Traitement des participations qui ne sont ni des filiales, ni des coentreprises, des entités associés.</a:t>
            </a:r>
            <a:endParaRPr lang="fr-FR" dirty="0"/>
          </a:p>
        </p:txBody>
      </p:sp>
      <p:sp>
        <p:nvSpPr>
          <p:cNvPr id="4" name="Slide Number Placeholder 3"/>
          <p:cNvSpPr>
            <a:spLocks noGrp="1"/>
          </p:cNvSpPr>
          <p:nvPr>
            <p:ph type="sldNum" sz="quarter" idx="12"/>
          </p:nvPr>
        </p:nvSpPr>
        <p:spPr/>
        <p:txBody>
          <a:bodyPr/>
          <a:lstStyle/>
          <a:p>
            <a:fld id="{D456E9C5-C6E7-44FC-9136-58F79C52D96B}" type="slidenum">
              <a:rPr lang="fr-FR" smtClean="0"/>
              <a:pPr/>
              <a:t>50</a:t>
            </a:fld>
            <a:endParaRPr lang="fr-F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852"/>
            <a:ext cx="8229600" cy="1143000"/>
          </a:xfrm>
        </p:spPr>
        <p:txBody>
          <a:bodyPr/>
          <a:lstStyle/>
          <a:p>
            <a:pPr algn="ctr"/>
            <a:r>
              <a:rPr lang="fr-FR" dirty="0" smtClean="0"/>
              <a:t>OBJECTIF</a:t>
            </a:r>
            <a:endParaRPr lang="fr-FR" dirty="0"/>
          </a:p>
        </p:txBody>
      </p:sp>
      <p:sp>
        <p:nvSpPr>
          <p:cNvPr id="3" name="Espace réservé du contenu 2"/>
          <p:cNvSpPr>
            <a:spLocks noGrp="1"/>
          </p:cNvSpPr>
          <p:nvPr>
            <p:ph idx="1"/>
          </p:nvPr>
        </p:nvSpPr>
        <p:spPr>
          <a:xfrm>
            <a:off x="285720" y="1571612"/>
            <a:ext cx="8572560" cy="4752988"/>
          </a:xfrm>
        </p:spPr>
        <p:txBody>
          <a:bodyPr/>
          <a:lstStyle/>
          <a:p>
            <a:pPr>
              <a:buNone/>
            </a:pPr>
            <a:r>
              <a:rPr lang="fr-FR" dirty="0" smtClean="0"/>
              <a:t>	L’objectif de la présente norme lorsqu’une entité prépare des </a:t>
            </a:r>
            <a:r>
              <a:rPr lang="fr-FR" b="1" dirty="0" smtClean="0">
                <a:solidFill>
                  <a:schemeClr val="accent1"/>
                </a:solidFill>
              </a:rPr>
              <a:t>états financiers individuels</a:t>
            </a:r>
            <a:r>
              <a:rPr lang="fr-FR" dirty="0" smtClean="0"/>
              <a:t> est de :</a:t>
            </a:r>
          </a:p>
          <a:p>
            <a:pPr>
              <a:buNone/>
            </a:pPr>
            <a:endParaRPr lang="fr-FR" dirty="0" smtClean="0"/>
          </a:p>
          <a:p>
            <a:r>
              <a:rPr lang="fr-FR" dirty="0" smtClean="0"/>
              <a:t>établir les dispositions relatives à la </a:t>
            </a:r>
            <a:r>
              <a:rPr lang="fr-FR" b="1" dirty="0" smtClean="0">
                <a:solidFill>
                  <a:schemeClr val="accent1"/>
                </a:solidFill>
              </a:rPr>
              <a:t>comptabilisation</a:t>
            </a:r>
            <a:r>
              <a:rPr lang="fr-FR" dirty="0" smtClean="0"/>
              <a:t> et</a:t>
            </a:r>
          </a:p>
          <a:p>
            <a:pPr>
              <a:buNone/>
            </a:pPr>
            <a:endParaRPr lang="fr-FR" dirty="0" smtClean="0"/>
          </a:p>
          <a:p>
            <a:r>
              <a:rPr lang="fr-FR" dirty="0" smtClean="0"/>
              <a:t>établir les dispositions relatives aux </a:t>
            </a:r>
            <a:r>
              <a:rPr lang="fr-FR" b="1" dirty="0" smtClean="0">
                <a:solidFill>
                  <a:schemeClr val="accent1"/>
                </a:solidFill>
              </a:rPr>
              <a:t>informations à fournir</a:t>
            </a:r>
            <a:r>
              <a:rPr lang="fr-FR" dirty="0" smtClean="0"/>
              <a:t> pour les investissements dans les filiales, les coentreprises et les entreprises associées (Cf. norme IAS 27 §§ 15 et suite).</a:t>
            </a:r>
          </a:p>
          <a:p>
            <a:pPr>
              <a:buNone/>
            </a:pPr>
            <a:endParaRPr lang="fr-FR" dirty="0"/>
          </a:p>
        </p:txBody>
      </p:sp>
      <p:sp>
        <p:nvSpPr>
          <p:cNvPr id="4" name="Slide Number Placeholder 3"/>
          <p:cNvSpPr>
            <a:spLocks noGrp="1"/>
          </p:cNvSpPr>
          <p:nvPr>
            <p:ph type="sldNum" sz="quarter" idx="12"/>
          </p:nvPr>
        </p:nvSpPr>
        <p:spPr/>
        <p:txBody>
          <a:bodyPr/>
          <a:lstStyle/>
          <a:p>
            <a:fld id="{D456E9C5-C6E7-44FC-9136-58F79C52D96B}" type="slidenum">
              <a:rPr lang="fr-FR" smtClean="0"/>
              <a:pPr/>
              <a:t>51</a:t>
            </a:fld>
            <a:endParaRPr lang="fr-F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166"/>
            <a:ext cx="8229600" cy="1143000"/>
          </a:xfrm>
        </p:spPr>
        <p:txBody>
          <a:bodyPr/>
          <a:lstStyle/>
          <a:p>
            <a:pPr algn="ctr"/>
            <a:r>
              <a:rPr lang="fr-FR" dirty="0" smtClean="0"/>
              <a:t>DEFINITION</a:t>
            </a:r>
            <a:endParaRPr lang="fr-FR" dirty="0"/>
          </a:p>
        </p:txBody>
      </p:sp>
      <p:sp>
        <p:nvSpPr>
          <p:cNvPr id="3" name="Espace réservé du contenu 2"/>
          <p:cNvSpPr>
            <a:spLocks noGrp="1"/>
          </p:cNvSpPr>
          <p:nvPr>
            <p:ph idx="1"/>
          </p:nvPr>
        </p:nvSpPr>
        <p:spPr>
          <a:xfrm>
            <a:off x="457200" y="1571612"/>
            <a:ext cx="8229600" cy="4953732"/>
          </a:xfrm>
        </p:spPr>
        <p:txBody>
          <a:bodyPr>
            <a:normAutofit fontScale="70000" lnSpcReduction="20000"/>
          </a:bodyPr>
          <a:lstStyle/>
          <a:p>
            <a:pPr>
              <a:lnSpc>
                <a:spcPct val="120000"/>
              </a:lnSpc>
              <a:spcBef>
                <a:spcPts val="0"/>
              </a:spcBef>
              <a:buNone/>
            </a:pPr>
            <a:r>
              <a:rPr lang="fr-FR" dirty="0" smtClean="0"/>
              <a:t>	</a:t>
            </a:r>
            <a:r>
              <a:rPr lang="fr-FR" dirty="0" smtClean="0">
                <a:latin typeface="Arial" panose="020B0604020202020204" pitchFamily="34" charset="0"/>
                <a:cs typeface="Arial" panose="020B0604020202020204" pitchFamily="34" charset="0"/>
              </a:rPr>
              <a:t>Les états financiers individuels sont ceux qui sont présentés par une société mère (c à d un investisseur ayant le contrôle d’une </a:t>
            </a:r>
            <a:r>
              <a:rPr lang="fr-FR" b="1" dirty="0" smtClean="0">
                <a:latin typeface="Arial" panose="020B0604020202020204" pitchFamily="34" charset="0"/>
                <a:cs typeface="Arial" panose="020B0604020202020204" pitchFamily="34" charset="0"/>
              </a:rPr>
              <a:t>filiale</a:t>
            </a:r>
            <a:r>
              <a:rPr lang="fr-FR" dirty="0" smtClean="0">
                <a:latin typeface="Arial" panose="020B0604020202020204" pitchFamily="34" charset="0"/>
                <a:cs typeface="Arial" panose="020B0604020202020204" pitchFamily="34" charset="0"/>
              </a:rPr>
              <a:t>) ou un investisseur avec </a:t>
            </a:r>
            <a:r>
              <a:rPr lang="fr-FR" b="1" dirty="0" smtClean="0">
                <a:latin typeface="Arial" panose="020B0604020202020204" pitchFamily="34" charset="0"/>
                <a:cs typeface="Arial" panose="020B0604020202020204" pitchFamily="34" charset="0"/>
              </a:rPr>
              <a:t>contrôle conjoint (c à d activité conjointe ou coentreprise) ou influence notable </a:t>
            </a:r>
            <a:r>
              <a:rPr lang="fr-FR" dirty="0" smtClean="0">
                <a:latin typeface="Arial" panose="020B0604020202020204" pitchFamily="34" charset="0"/>
                <a:cs typeface="Arial" panose="020B0604020202020204" pitchFamily="34" charset="0"/>
              </a:rPr>
              <a:t>sur une entité détenue, dans lequel les participations sont comptabilisées </a:t>
            </a:r>
            <a:r>
              <a:rPr lang="fr-FR" b="1" u="sng" dirty="0" smtClean="0">
                <a:latin typeface="Arial" panose="020B0604020202020204" pitchFamily="34" charset="0"/>
                <a:cs typeface="Arial" panose="020B0604020202020204" pitchFamily="34" charset="0"/>
              </a:rPr>
              <a:t>au coût ou conformément à IFRS 9 « Instruments financiers ».</a:t>
            </a:r>
          </a:p>
          <a:p>
            <a:pPr>
              <a:lnSpc>
                <a:spcPct val="120000"/>
              </a:lnSpc>
              <a:spcBef>
                <a:spcPts val="0"/>
              </a:spcBef>
              <a:buNone/>
            </a:pPr>
            <a:endParaRPr lang="fr-FR" dirty="0" smtClean="0">
              <a:latin typeface="Arial" panose="020B0604020202020204" pitchFamily="34" charset="0"/>
              <a:cs typeface="Arial" panose="020B0604020202020204" pitchFamily="34" charset="0"/>
            </a:endParaRPr>
          </a:p>
          <a:p>
            <a:pPr>
              <a:lnSpc>
                <a:spcPct val="120000"/>
              </a:lnSpc>
              <a:spcBef>
                <a:spcPts val="0"/>
              </a:spcBef>
              <a:buNone/>
            </a:pPr>
            <a:r>
              <a:rPr lang="fr-FR" b="1" dirty="0" smtClean="0">
                <a:latin typeface="Arial" panose="020B0604020202020204" pitchFamily="34" charset="0"/>
                <a:cs typeface="Arial" panose="020B0604020202020204" pitchFamily="34" charset="0"/>
              </a:rPr>
              <a:t>	Une entité doit comptabiliser en résultat le </a:t>
            </a:r>
            <a:r>
              <a:rPr lang="fr-FR" b="1" dirty="0" smtClean="0">
                <a:solidFill>
                  <a:srgbClr val="FF0000"/>
                </a:solidFill>
                <a:latin typeface="Arial" panose="020B0604020202020204" pitchFamily="34" charset="0"/>
                <a:cs typeface="Arial" panose="020B0604020202020204" pitchFamily="34" charset="0"/>
              </a:rPr>
              <a:t>dividende</a:t>
            </a:r>
            <a:r>
              <a:rPr lang="fr-FR" b="1" dirty="0" smtClean="0">
                <a:latin typeface="Arial" panose="020B0604020202020204" pitchFamily="34" charset="0"/>
                <a:cs typeface="Arial" panose="020B0604020202020204" pitchFamily="34" charset="0"/>
              </a:rPr>
              <a:t> provenant d’une filiale, d’une coentreprise ou d’une entreprise associée dans ses états financiers individuels dès que son droit au dividende est établi.</a:t>
            </a:r>
            <a:endParaRPr lang="fr-FR" dirty="0" smtClean="0">
              <a:latin typeface="Arial" panose="020B0604020202020204" pitchFamily="34" charset="0"/>
              <a:cs typeface="Arial" panose="020B0604020202020204" pitchFamily="34" charset="0"/>
            </a:endParaRPr>
          </a:p>
          <a:p>
            <a:pPr>
              <a:lnSpc>
                <a:spcPct val="120000"/>
              </a:lnSpc>
              <a:spcBef>
                <a:spcPts val="0"/>
              </a:spcBef>
              <a:buNone/>
            </a:pPr>
            <a:endParaRPr lang="fr-FR" dirty="0" smtClean="0">
              <a:latin typeface="Arial" panose="020B0604020202020204" pitchFamily="34" charset="0"/>
              <a:cs typeface="Arial" panose="020B0604020202020204" pitchFamily="34" charset="0"/>
            </a:endParaRPr>
          </a:p>
          <a:p>
            <a:pPr>
              <a:lnSpc>
                <a:spcPct val="120000"/>
              </a:lnSpc>
              <a:spcBef>
                <a:spcPts val="0"/>
              </a:spcBef>
            </a:pPr>
            <a:r>
              <a:rPr lang="fr-FR" b="1" u="sng" dirty="0" smtClean="0">
                <a:solidFill>
                  <a:srgbClr val="FF0000"/>
                </a:solidFill>
                <a:latin typeface="Arial" panose="020B0604020202020204" pitchFamily="34" charset="0"/>
                <a:cs typeface="Arial" panose="020B0604020202020204" pitchFamily="34" charset="0"/>
              </a:rPr>
              <a:t>ATTENTION :</a:t>
            </a:r>
          </a:p>
          <a:p>
            <a:pPr>
              <a:lnSpc>
                <a:spcPct val="120000"/>
              </a:lnSpc>
              <a:spcBef>
                <a:spcPts val="0"/>
              </a:spcBef>
              <a:buNone/>
            </a:pPr>
            <a:r>
              <a:rPr lang="fr-FR" dirty="0" smtClean="0">
                <a:latin typeface="Arial" panose="020B0604020202020204" pitchFamily="34" charset="0"/>
                <a:cs typeface="Arial" panose="020B0604020202020204" pitchFamily="34" charset="0"/>
              </a:rPr>
              <a:t>	Les états financiers dans lesquels est appliquée la méthode de la </a:t>
            </a:r>
            <a:r>
              <a:rPr lang="fr-FR" b="1" dirty="0" smtClean="0">
                <a:solidFill>
                  <a:srgbClr val="FF0000"/>
                </a:solidFill>
                <a:latin typeface="Arial" panose="020B0604020202020204" pitchFamily="34" charset="0"/>
                <a:cs typeface="Arial" panose="020B0604020202020204" pitchFamily="34" charset="0"/>
              </a:rPr>
              <a:t>mise en équivalence</a:t>
            </a:r>
            <a:r>
              <a:rPr lang="fr-FR" dirty="0" smtClean="0">
                <a:latin typeface="Arial" panose="020B0604020202020204" pitchFamily="34" charset="0"/>
                <a:cs typeface="Arial" panose="020B0604020202020204" pitchFamily="34" charset="0"/>
              </a:rPr>
              <a:t> ne sont pas des états financiers individuels. De façon similaire, </a:t>
            </a:r>
            <a:r>
              <a:rPr lang="fr-FR" b="1" dirty="0" smtClean="0">
                <a:solidFill>
                  <a:srgbClr val="FF0000"/>
                </a:solidFill>
                <a:latin typeface="Arial" panose="020B0604020202020204" pitchFamily="34" charset="0"/>
                <a:cs typeface="Arial" panose="020B0604020202020204" pitchFamily="34" charset="0"/>
              </a:rPr>
              <a:t>les états financiers d’une entité qui n’a pas de filiale, d’entreprise associée ou de participation de </a:t>
            </a:r>
            <a:r>
              <a:rPr lang="fr-FR" b="1" dirty="0" err="1" smtClean="0">
                <a:solidFill>
                  <a:srgbClr val="FF0000"/>
                </a:solidFill>
                <a:latin typeface="Arial" panose="020B0604020202020204" pitchFamily="34" charset="0"/>
                <a:cs typeface="Arial" panose="020B0604020202020204" pitchFamily="34" charset="0"/>
              </a:rPr>
              <a:t>coentrepreneur</a:t>
            </a:r>
            <a:r>
              <a:rPr lang="fr-FR" b="1" dirty="0" smtClean="0">
                <a:solidFill>
                  <a:srgbClr val="FF0000"/>
                </a:solidFill>
                <a:latin typeface="Arial" panose="020B0604020202020204" pitchFamily="34" charset="0"/>
                <a:cs typeface="Arial" panose="020B0604020202020204" pitchFamily="34" charset="0"/>
              </a:rPr>
              <a:t> dans une coentreprise ne sont pas des états financiers individuels</a:t>
            </a:r>
            <a:r>
              <a:rPr lang="fr-FR"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456E9C5-C6E7-44FC-9136-58F79C52D96B}" type="slidenum">
              <a:rPr lang="fr-FR" smtClean="0"/>
              <a:pPr/>
              <a:t>52</a:t>
            </a:fld>
            <a:endParaRPr lang="fr-F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166"/>
            <a:ext cx="8229600" cy="1143000"/>
          </a:xfrm>
        </p:spPr>
        <p:txBody>
          <a:bodyPr>
            <a:normAutofit fontScale="90000"/>
          </a:bodyPr>
          <a:lstStyle/>
          <a:p>
            <a:pPr algn="ctr"/>
            <a:r>
              <a:rPr lang="fr-FR" sz="3600" dirty="0" smtClean="0"/>
              <a:t>Traitement des participation dans les filiales, les coentreprises ou les entités associés.</a:t>
            </a:r>
            <a:endParaRPr lang="fr-FR" sz="3600" dirty="0"/>
          </a:p>
        </p:txBody>
      </p:sp>
      <p:sp>
        <p:nvSpPr>
          <p:cNvPr id="3" name="Espace réservé du contenu 2"/>
          <p:cNvSpPr>
            <a:spLocks noGrp="1"/>
          </p:cNvSpPr>
          <p:nvPr>
            <p:ph idx="1"/>
          </p:nvPr>
        </p:nvSpPr>
        <p:spPr>
          <a:xfrm>
            <a:off x="142876" y="1700910"/>
            <a:ext cx="8858280" cy="4824434"/>
          </a:xfrm>
        </p:spPr>
        <p:txBody>
          <a:bodyPr>
            <a:normAutofit fontScale="85000" lnSpcReduction="10000"/>
          </a:bodyPr>
          <a:lstStyle/>
          <a:p>
            <a:r>
              <a:rPr lang="fr-FR" dirty="0" smtClean="0">
                <a:latin typeface="Arial" panose="020B0604020202020204" pitchFamily="34" charset="0"/>
                <a:cs typeface="Arial" panose="020B0604020202020204" pitchFamily="34" charset="0"/>
              </a:rPr>
              <a:t>Ces participations doivent être comptabilisées :</a:t>
            </a:r>
          </a:p>
          <a:p>
            <a:pPr lvl="1"/>
            <a:r>
              <a:rPr lang="fr-FR" dirty="0" smtClean="0">
                <a:latin typeface="Arial" panose="020B0604020202020204" pitchFamily="34" charset="0"/>
                <a:cs typeface="Arial" panose="020B0604020202020204" pitchFamily="34" charset="0"/>
              </a:rPr>
              <a:t>Soit au COÛT,</a:t>
            </a:r>
          </a:p>
          <a:p>
            <a:pPr lvl="1"/>
            <a:r>
              <a:rPr lang="fr-FR" dirty="0" smtClean="0">
                <a:latin typeface="Arial" panose="020B0604020202020204" pitchFamily="34" charset="0"/>
                <a:cs typeface="Arial" panose="020B0604020202020204" pitchFamily="34" charset="0"/>
              </a:rPr>
              <a:t>Soit selon IFRS 9</a:t>
            </a:r>
          </a:p>
          <a:p>
            <a:pPr lvl="1">
              <a:buNone/>
            </a:pPr>
            <a:endParaRPr lang="fr-FR" dirty="0" smtClean="0">
              <a:latin typeface="Arial" panose="020B0604020202020204" pitchFamily="34" charset="0"/>
              <a:cs typeface="Arial" panose="020B0604020202020204" pitchFamily="34" charset="0"/>
            </a:endParaRPr>
          </a:p>
          <a:p>
            <a:r>
              <a:rPr lang="fr-FR" b="1" u="sng" dirty="0" smtClean="0">
                <a:solidFill>
                  <a:srgbClr val="FF0000"/>
                </a:solidFill>
                <a:latin typeface="Arial" panose="020B0604020202020204" pitchFamily="34" charset="0"/>
                <a:cs typeface="Arial" panose="020B0604020202020204" pitchFamily="34" charset="0"/>
              </a:rPr>
              <a:t>SONT EXCLUS :</a:t>
            </a:r>
          </a:p>
          <a:p>
            <a:pPr lvl="1"/>
            <a:r>
              <a:rPr lang="fr-FR" dirty="0" smtClean="0">
                <a:solidFill>
                  <a:srgbClr val="FF0000"/>
                </a:solidFill>
                <a:latin typeface="Arial" panose="020B0604020202020204" pitchFamily="34" charset="0"/>
                <a:cs typeface="Arial" panose="020B0604020202020204" pitchFamily="34" charset="0"/>
              </a:rPr>
              <a:t>Les actifs appelés à être cédés suivant IFRS 5. Ces derniers sont comptabilisés selon IFRS 5 =&gt; </a:t>
            </a:r>
            <a:r>
              <a:rPr lang="fr-FR" b="1" dirty="0" smtClean="0">
                <a:solidFill>
                  <a:srgbClr val="0070C0"/>
                </a:solidFill>
                <a:latin typeface="Arial" panose="020B0604020202020204" pitchFamily="34" charset="0"/>
                <a:cs typeface="Arial" panose="020B0604020202020204" pitchFamily="34" charset="0"/>
              </a:rPr>
              <a:t>Juste valeur diminuée des frais de cession.</a:t>
            </a:r>
          </a:p>
          <a:p>
            <a:endParaRPr lang="fr-FR" dirty="0" smtClean="0">
              <a:solidFill>
                <a:srgbClr val="FF0000"/>
              </a:solidFill>
              <a:latin typeface="Arial" panose="020B0604020202020204" pitchFamily="34" charset="0"/>
              <a:cs typeface="Arial" panose="020B0604020202020204" pitchFamily="34" charset="0"/>
            </a:endParaRPr>
          </a:p>
          <a:p>
            <a:r>
              <a:rPr lang="fr-FR" b="1" u="sng" dirty="0" smtClean="0">
                <a:solidFill>
                  <a:srgbClr val="FF0000"/>
                </a:solidFill>
                <a:latin typeface="Arial" panose="020B0604020202020204" pitchFamily="34" charset="0"/>
                <a:cs typeface="Arial" panose="020B0604020202020204" pitchFamily="34" charset="0"/>
              </a:rPr>
              <a:t>REMARQUE IMPORTANTE :</a:t>
            </a:r>
          </a:p>
          <a:p>
            <a:pPr lvl="1"/>
            <a:r>
              <a:rPr lang="fr-FR" dirty="0" smtClean="0">
                <a:latin typeface="Arial" panose="020B0604020202020204" pitchFamily="34" charset="0"/>
                <a:cs typeface="Arial" panose="020B0604020202020204" pitchFamily="34" charset="0"/>
              </a:rPr>
              <a:t>Si des participations dans les e</a:t>
            </a:r>
            <a:r>
              <a:rPr lang="fr-FR" b="1" dirty="0" smtClean="0">
                <a:solidFill>
                  <a:srgbClr val="0070C0"/>
                </a:solidFill>
                <a:latin typeface="Arial" panose="020B0604020202020204" pitchFamily="34" charset="0"/>
                <a:cs typeface="Arial" panose="020B0604020202020204" pitchFamily="34" charset="0"/>
              </a:rPr>
              <a:t>ntités contrôlées conjointement et les entreprises associés (influence notable)</a:t>
            </a:r>
            <a:r>
              <a:rPr lang="fr-FR" dirty="0" smtClean="0">
                <a:latin typeface="Arial" panose="020B0604020202020204" pitchFamily="34" charset="0"/>
                <a:cs typeface="Arial" panose="020B0604020202020204" pitchFamily="34" charset="0"/>
              </a:rPr>
              <a:t> sont comptabilisées selon IFRS 9 dans les </a:t>
            </a:r>
            <a:r>
              <a:rPr lang="fr-FR" b="1" dirty="0" smtClean="0">
                <a:solidFill>
                  <a:srgbClr val="0070C0"/>
                </a:solidFill>
                <a:latin typeface="Arial" panose="020B0604020202020204" pitchFamily="34" charset="0"/>
                <a:cs typeface="Arial" panose="020B0604020202020204" pitchFamily="34" charset="0"/>
              </a:rPr>
              <a:t>états financiers consolidés</a:t>
            </a:r>
            <a:r>
              <a:rPr lang="fr-FR" dirty="0" smtClean="0">
                <a:latin typeface="Arial" panose="020B0604020202020204" pitchFamily="34" charset="0"/>
                <a:cs typeface="Arial" panose="020B0604020202020204" pitchFamily="34" charset="0"/>
              </a:rPr>
              <a:t>, elles doivent être comptabilisées de la même manière dans les </a:t>
            </a:r>
            <a:r>
              <a:rPr lang="fr-FR" b="1" dirty="0" smtClean="0">
                <a:solidFill>
                  <a:srgbClr val="0070C0"/>
                </a:solidFill>
                <a:latin typeface="Arial" panose="020B0604020202020204" pitchFamily="34" charset="0"/>
                <a:cs typeface="Arial" panose="020B0604020202020204" pitchFamily="34" charset="0"/>
              </a:rPr>
              <a:t>états financiers individuels</a:t>
            </a:r>
            <a:r>
              <a:rPr lang="fr-FR" dirty="0" smtClean="0">
                <a:latin typeface="Arial" panose="020B0604020202020204" pitchFamily="34" charset="0"/>
                <a:cs typeface="Arial" panose="020B0604020202020204" pitchFamily="34" charset="0"/>
              </a:rPr>
              <a:t>.</a:t>
            </a:r>
          </a:p>
          <a:p>
            <a:pPr lvl="1"/>
            <a:r>
              <a:rPr lang="fr-FR" dirty="0" smtClean="0">
                <a:latin typeface="Arial" panose="020B0604020202020204" pitchFamily="34" charset="0"/>
                <a:cs typeface="Arial" panose="020B0604020202020204" pitchFamily="34" charset="0"/>
              </a:rPr>
              <a:t>Les </a:t>
            </a:r>
            <a:r>
              <a:rPr lang="fr-FR" b="1" dirty="0" smtClean="0">
                <a:solidFill>
                  <a:srgbClr val="0070C0"/>
                </a:solidFill>
                <a:latin typeface="Arial" panose="020B0604020202020204" pitchFamily="34" charset="0"/>
                <a:cs typeface="Arial" panose="020B0604020202020204" pitchFamily="34" charset="0"/>
              </a:rPr>
              <a:t>dividendes</a:t>
            </a:r>
            <a:r>
              <a:rPr lang="fr-FR" dirty="0" smtClean="0">
                <a:latin typeface="Arial" panose="020B0604020202020204" pitchFamily="34" charset="0"/>
                <a:cs typeface="Arial" panose="020B0604020202020204" pitchFamily="34" charset="0"/>
              </a:rPr>
              <a:t> restent comptabilisés </a:t>
            </a:r>
            <a:r>
              <a:rPr lang="fr-FR" b="1" dirty="0" smtClean="0">
                <a:solidFill>
                  <a:srgbClr val="0070C0"/>
                </a:solidFill>
                <a:latin typeface="Arial" panose="020B0604020202020204" pitchFamily="34" charset="0"/>
                <a:cs typeface="Arial" panose="020B0604020202020204" pitchFamily="34" charset="0"/>
              </a:rPr>
              <a:t>en résultat </a:t>
            </a:r>
            <a:r>
              <a:rPr lang="fr-FR" dirty="0" smtClean="0">
                <a:latin typeface="Arial" panose="020B0604020202020204" pitchFamily="34" charset="0"/>
                <a:cs typeface="Arial" panose="020B0604020202020204" pitchFamily="34" charset="0"/>
              </a:rPr>
              <a:t>dans les comptes individuels.</a:t>
            </a:r>
            <a:endParaRPr lang="fr-FR"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456E9C5-C6E7-44FC-9136-58F79C52D96B}" type="slidenum">
              <a:rPr lang="fr-FR" smtClean="0"/>
              <a:pPr/>
              <a:t>53</a:t>
            </a:fld>
            <a:endParaRPr lang="fr-F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357166"/>
            <a:ext cx="8229600" cy="1143000"/>
          </a:xfrm>
        </p:spPr>
        <p:txBody>
          <a:bodyPr>
            <a:normAutofit fontScale="90000"/>
          </a:bodyPr>
          <a:lstStyle/>
          <a:p>
            <a:pPr algn="ctr"/>
            <a:r>
              <a:rPr lang="fr-FR" sz="3600" dirty="0" smtClean="0"/>
              <a:t>Traitement des participation dans les filiales, les coentreprises ou les entités associés.</a:t>
            </a:r>
            <a:endParaRPr lang="fr-FR" sz="3600" dirty="0"/>
          </a:p>
        </p:txBody>
      </p:sp>
      <p:sp>
        <p:nvSpPr>
          <p:cNvPr id="3" name="Espace réservé du contenu 2"/>
          <p:cNvSpPr>
            <a:spLocks noGrp="1"/>
          </p:cNvSpPr>
          <p:nvPr>
            <p:ph idx="1"/>
          </p:nvPr>
        </p:nvSpPr>
        <p:spPr>
          <a:xfrm>
            <a:off x="457200" y="1643050"/>
            <a:ext cx="8229600" cy="4681550"/>
          </a:xfrm>
        </p:spPr>
        <p:txBody>
          <a:bodyPr>
            <a:normAutofit fontScale="70000" lnSpcReduction="20000"/>
          </a:bodyPr>
          <a:lstStyle/>
          <a:p>
            <a:r>
              <a:rPr lang="fr-FR" u="sng" dirty="0" smtClean="0">
                <a:latin typeface="Arial" panose="020B0604020202020204" pitchFamily="34" charset="0"/>
                <a:cs typeface="Arial" panose="020B0604020202020204" pitchFamily="34" charset="0"/>
              </a:rPr>
              <a:t>EXEMPLE :</a:t>
            </a:r>
          </a:p>
          <a:p>
            <a:r>
              <a:rPr lang="fr-FR" dirty="0" smtClean="0">
                <a:latin typeface="Arial" panose="020B0604020202020204" pitchFamily="34" charset="0"/>
                <a:cs typeface="Arial" panose="020B0604020202020204" pitchFamily="34" charset="0"/>
              </a:rPr>
              <a:t>La société PING a fait l’acquisition le 1</a:t>
            </a:r>
            <a:r>
              <a:rPr lang="fr-FR" baseline="30000" dirty="0" smtClean="0">
                <a:latin typeface="Arial" panose="020B0604020202020204" pitchFamily="34" charset="0"/>
                <a:cs typeface="Arial" panose="020B0604020202020204" pitchFamily="34" charset="0"/>
              </a:rPr>
              <a:t>er</a:t>
            </a:r>
            <a:r>
              <a:rPr lang="fr-FR" dirty="0" smtClean="0">
                <a:latin typeface="Arial" panose="020B0604020202020204" pitchFamily="34" charset="0"/>
                <a:cs typeface="Arial" panose="020B0604020202020204" pitchFamily="34" charset="0"/>
              </a:rPr>
              <a:t>/01/N-2 de 27,5% des actions (soit 275.000 actions) de la société PONG pour 97.000 k$. Les frais d’acquisitions se sont élevés à 2.000 k$. 35% des titres sont la propriété des minoritaires et peuvent être échangés en bourse).</a:t>
            </a:r>
          </a:p>
          <a:p>
            <a:r>
              <a:rPr lang="fr-FR" dirty="0" smtClean="0">
                <a:latin typeface="Arial" panose="020B0604020202020204" pitchFamily="34" charset="0"/>
                <a:cs typeface="Arial" panose="020B0604020202020204" pitchFamily="34" charset="0"/>
              </a:rPr>
              <a:t>Au 31/12/N, la situation nette comptable de la société PONG est de 350.000 k$ et le cours moyen de décembre N du titre en bourse est de 400 $.</a:t>
            </a:r>
          </a:p>
          <a:p>
            <a:r>
              <a:rPr lang="fr-FR" dirty="0" smtClean="0">
                <a:latin typeface="Arial" panose="020B0604020202020204" pitchFamily="34" charset="0"/>
                <a:cs typeface="Arial" panose="020B0604020202020204" pitchFamily="34" charset="0"/>
              </a:rPr>
              <a:t>Deux solutions sont possibles, soit :</a:t>
            </a:r>
          </a:p>
          <a:p>
            <a:r>
              <a:rPr lang="fr-FR" b="1" u="sng" dirty="0" smtClean="0">
                <a:latin typeface="Arial" panose="020B0604020202020204" pitchFamily="34" charset="0"/>
                <a:cs typeface="Arial" panose="020B0604020202020204" pitchFamily="34" charset="0"/>
              </a:rPr>
              <a:t>Comptabilisation au </a:t>
            </a:r>
            <a:r>
              <a:rPr lang="fr-FR" b="1" u="sng" dirty="0" smtClean="0">
                <a:solidFill>
                  <a:srgbClr val="0070C0"/>
                </a:solidFill>
                <a:latin typeface="Arial" panose="020B0604020202020204" pitchFamily="34" charset="0"/>
                <a:cs typeface="Arial" panose="020B0604020202020204" pitchFamily="34" charset="0"/>
              </a:rPr>
              <a:t>COÛT</a:t>
            </a:r>
            <a:r>
              <a:rPr lang="fr-FR" b="1" u="sng" dirty="0" smtClean="0">
                <a:latin typeface="Arial" panose="020B0604020202020204" pitchFamily="34" charset="0"/>
                <a:cs typeface="Arial" panose="020B0604020202020204" pitchFamily="34" charset="0"/>
              </a:rPr>
              <a:t> :</a:t>
            </a:r>
          </a:p>
          <a:p>
            <a:r>
              <a:rPr lang="fr-FR" dirty="0" smtClean="0">
                <a:latin typeface="Arial" panose="020B0604020202020204" pitchFamily="34" charset="0"/>
                <a:cs typeface="Arial" panose="020B0604020202020204" pitchFamily="34" charset="0"/>
              </a:rPr>
              <a:t>Dans ce cas, les titres PONG figureront au bilan de PING pour : 97.000 + 2.000 = 99.000 k$.</a:t>
            </a:r>
          </a:p>
          <a:p>
            <a:r>
              <a:rPr lang="fr-FR" b="1" u="sng" dirty="0" smtClean="0">
                <a:latin typeface="Arial" panose="020B0604020202020204" pitchFamily="34" charset="0"/>
                <a:cs typeface="Arial" panose="020B0604020202020204" pitchFamily="34" charset="0"/>
              </a:rPr>
              <a:t>Comptabilisation à la </a:t>
            </a:r>
            <a:r>
              <a:rPr lang="fr-FR" b="1" u="sng" dirty="0" smtClean="0">
                <a:solidFill>
                  <a:srgbClr val="0070C0"/>
                </a:solidFill>
                <a:latin typeface="Arial" panose="020B0604020202020204" pitchFamily="34" charset="0"/>
                <a:cs typeface="Arial" panose="020B0604020202020204" pitchFamily="34" charset="0"/>
              </a:rPr>
              <a:t>JUSTE VALEUR </a:t>
            </a:r>
            <a:r>
              <a:rPr lang="fr-FR" b="1" u="sng" dirty="0" smtClean="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Le cours boursier est la meilleure référence de la juste valeur. Dans ce cas, les titres PONG figureront au bilan de PING pour : 275.000*400 = 110.000 k$.</a:t>
            </a:r>
            <a:endParaRPr lang="fr-FR"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456E9C5-C6E7-44FC-9136-58F79C52D96B}" type="slidenum">
              <a:rPr lang="fr-FR" smtClean="0"/>
              <a:pPr/>
              <a:t>54</a:t>
            </a:fld>
            <a:endParaRPr lang="fr-F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166"/>
            <a:ext cx="8229600" cy="1143000"/>
          </a:xfrm>
        </p:spPr>
        <p:txBody>
          <a:bodyPr>
            <a:normAutofit fontScale="90000"/>
          </a:bodyPr>
          <a:lstStyle/>
          <a:p>
            <a:pPr algn="ctr"/>
            <a:r>
              <a:rPr lang="fr-FR" sz="3600" dirty="0" smtClean="0"/>
              <a:t>Traitement des participation qui ne sont ni des filiales, ni coentreprises ni des entités associés.</a:t>
            </a:r>
            <a:endParaRPr lang="fr-FR" sz="3600" dirty="0"/>
          </a:p>
        </p:txBody>
      </p:sp>
      <p:sp>
        <p:nvSpPr>
          <p:cNvPr id="3" name="Espace réservé du contenu 2"/>
          <p:cNvSpPr>
            <a:spLocks noGrp="1"/>
          </p:cNvSpPr>
          <p:nvPr>
            <p:ph idx="1"/>
          </p:nvPr>
        </p:nvSpPr>
        <p:spPr>
          <a:xfrm>
            <a:off x="142876" y="1928802"/>
            <a:ext cx="8858280" cy="4395798"/>
          </a:xfrm>
        </p:spPr>
        <p:txBody>
          <a:bodyPr>
            <a:normAutofit/>
          </a:bodyPr>
          <a:lstStyle/>
          <a:p>
            <a:r>
              <a:rPr lang="fr-FR" dirty="0" smtClean="0">
                <a:latin typeface="Arial" panose="020B0604020202020204" pitchFamily="34" charset="0"/>
                <a:cs typeface="Arial" panose="020B0604020202020204" pitchFamily="34" charset="0"/>
              </a:rPr>
              <a:t>Ces participations doivent être comptabilisées :</a:t>
            </a:r>
          </a:p>
          <a:p>
            <a:pPr lvl="1"/>
            <a:r>
              <a:rPr lang="fr-FR" dirty="0" smtClean="0">
                <a:latin typeface="Arial" panose="020B0604020202020204" pitchFamily="34" charset="0"/>
                <a:cs typeface="Arial" panose="020B0604020202020204" pitchFamily="34" charset="0"/>
              </a:rPr>
              <a:t>Soit selon IFRS 9 comme dans les comptes consolidés (Voir slides sur IFRS 9 pour plus de détails)</a:t>
            </a:r>
          </a:p>
          <a:p>
            <a:pPr lvl="1">
              <a:buNone/>
            </a:pPr>
            <a:endParaRPr lang="fr-FR" dirty="0" smtClean="0"/>
          </a:p>
          <a:p>
            <a:endParaRPr lang="fr-FR" dirty="0"/>
          </a:p>
        </p:txBody>
      </p:sp>
      <p:sp>
        <p:nvSpPr>
          <p:cNvPr id="4" name="Slide Number Placeholder 3"/>
          <p:cNvSpPr>
            <a:spLocks noGrp="1"/>
          </p:cNvSpPr>
          <p:nvPr>
            <p:ph type="sldNum" sz="quarter" idx="12"/>
          </p:nvPr>
        </p:nvSpPr>
        <p:spPr/>
        <p:txBody>
          <a:bodyPr/>
          <a:lstStyle/>
          <a:p>
            <a:fld id="{D456E9C5-C6E7-44FC-9136-58F79C52D96B}" type="slidenum">
              <a:rPr lang="fr-FR" smtClean="0"/>
              <a:pPr/>
              <a:t>55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457200" y="500042"/>
            <a:ext cx="8229600" cy="1143000"/>
          </a:xfrm>
        </p:spPr>
        <p:txBody>
          <a:bodyPr>
            <a:normAutofit fontScale="90000"/>
          </a:bodyPr>
          <a:lstStyle/>
          <a:p>
            <a:pPr algn="ctr"/>
            <a:r>
              <a:rPr lang="fr-FR" dirty="0" smtClean="0"/>
              <a:t>HORS DU CHAMP D’APPLICATION</a:t>
            </a:r>
            <a:endParaRPr lang="fr-FR" dirty="0"/>
          </a:p>
        </p:txBody>
      </p:sp>
      <p:sp>
        <p:nvSpPr>
          <p:cNvPr id="3" name="Content Placeholder 2"/>
          <p:cNvSpPr>
            <a:spLocks noGrp="1"/>
          </p:cNvSpPr>
          <p:nvPr>
            <p:ph idx="1"/>
          </p:nvPr>
        </p:nvSpPr>
        <p:spPr/>
        <p:txBody>
          <a:bodyPr>
            <a:normAutofit fontScale="70000" lnSpcReduction="20000"/>
          </a:bodyPr>
          <a:lstStyle/>
          <a:p>
            <a:r>
              <a:rPr lang="fr-FR" dirty="0" smtClean="0"/>
              <a:t>La norme IFRS 10 n’a pas à s’appliquer aux </a:t>
            </a:r>
            <a:r>
              <a:rPr lang="fr-FR" b="1" dirty="0" smtClean="0"/>
              <a:t>ENTITÉS D’INVESTISSEMENT </a:t>
            </a:r>
            <a:r>
              <a:rPr lang="fr-FR" dirty="0" smtClean="0"/>
              <a:t>qui se caractérisent par un objectif d’investissement en vue de sa valorisation ou de se procurer des revenus de placement ou les deux à la fois (sociétés de capital risque, fonds d’investissement en LBO, organismes de placement collectif ou autres entités similaires) et</a:t>
            </a:r>
          </a:p>
          <a:p>
            <a:r>
              <a:rPr lang="fr-FR" dirty="0" smtClean="0"/>
              <a:t>L’entité d’investissement </a:t>
            </a:r>
            <a:r>
              <a:rPr lang="fr-FR" b="1" u="sng" dirty="0" smtClean="0">
                <a:solidFill>
                  <a:srgbClr val="FF0000"/>
                </a:solidFill>
              </a:rPr>
              <a:t>n’a pas à consolider </a:t>
            </a:r>
            <a:r>
              <a:rPr lang="fr-FR" dirty="0" smtClean="0"/>
              <a:t>les participations dans les entités qu’elle contrôle, mais simplement à évaluer ces participations à leur JUSTE VALEUR conformément à IFRS 9 ou IAS 39. Les variations de juste valeur étant constatées </a:t>
            </a:r>
            <a:r>
              <a:rPr lang="fr-FR" b="1" i="1" u="sng" dirty="0" smtClean="0"/>
              <a:t>EN RÉSULTAT</a:t>
            </a:r>
            <a:r>
              <a:rPr lang="fr-FR" dirty="0" smtClean="0"/>
              <a:t>.</a:t>
            </a:r>
          </a:p>
          <a:p>
            <a:r>
              <a:rPr lang="fr-FR" dirty="0" smtClean="0"/>
              <a:t>Toutefois, la société mère d’une entité d’investissement, sauf si elle-même une entité d’investissement, doit consolider toutes les entités qu’elle contrôle y compris celles qui sont contrôlées par une entité d’investissement</a:t>
            </a:r>
            <a:endParaRPr lang="fr-FR" dirty="0"/>
          </a:p>
        </p:txBody>
      </p:sp>
      <p:sp>
        <p:nvSpPr>
          <p:cNvPr id="5" name="Slide Number Placeholder 4"/>
          <p:cNvSpPr>
            <a:spLocks noGrp="1"/>
          </p:cNvSpPr>
          <p:nvPr>
            <p:ph type="sldNum" sz="quarter" idx="12"/>
          </p:nvPr>
        </p:nvSpPr>
        <p:spPr/>
        <p:txBody>
          <a:bodyPr/>
          <a:lstStyle/>
          <a:p>
            <a:fld id="{D456E9C5-C6E7-44FC-9136-58F79C52D96B}" type="slidenum">
              <a:rPr lang="fr-FR" smtClean="0"/>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8229600" cy="1143000"/>
          </a:xfrm>
        </p:spPr>
        <p:txBody>
          <a:bodyPr/>
          <a:lstStyle/>
          <a:p>
            <a:pPr algn="ctr"/>
            <a:r>
              <a:rPr lang="fr-FR" dirty="0" smtClean="0"/>
              <a:t>EXEMPLE</a:t>
            </a:r>
            <a:endParaRPr lang="fr-FR" dirty="0"/>
          </a:p>
        </p:txBody>
      </p:sp>
      <p:sp>
        <p:nvSpPr>
          <p:cNvPr id="3" name="Espace réservé du contenu 2"/>
          <p:cNvSpPr>
            <a:spLocks noGrp="1"/>
          </p:cNvSpPr>
          <p:nvPr>
            <p:ph idx="1"/>
          </p:nvPr>
        </p:nvSpPr>
        <p:spPr>
          <a:xfrm>
            <a:off x="457200" y="3390920"/>
            <a:ext cx="8229600" cy="3181352"/>
          </a:xfrm>
        </p:spPr>
        <p:txBody>
          <a:bodyPr>
            <a:normAutofit fontScale="62500" lnSpcReduction="20000"/>
          </a:bodyPr>
          <a:lstStyle/>
          <a:p>
            <a:pPr>
              <a:buNone/>
            </a:pPr>
            <a:r>
              <a:rPr lang="fr-FR" dirty="0" smtClean="0"/>
              <a:t>	La société A est une société mère, ses filiales sont les sociétés B et C, et elle doit présenter des états financiers consolidés.</a:t>
            </a:r>
          </a:p>
          <a:p>
            <a:pPr>
              <a:buNone/>
            </a:pPr>
            <a:r>
              <a:rPr lang="fr-FR" dirty="0" smtClean="0"/>
              <a:t>	La société B est mère de la société C. elle peut se dispenser d’établir des comptes consolidés car elle est détenue presque totalement par A si :</a:t>
            </a:r>
          </a:p>
          <a:p>
            <a:pPr lvl="1"/>
            <a:r>
              <a:rPr lang="fr-FR" dirty="0" smtClean="0"/>
              <a:t>la société B n’est pas cotée en bourse,</a:t>
            </a:r>
          </a:p>
          <a:p>
            <a:pPr lvl="1"/>
            <a:r>
              <a:rPr lang="fr-FR" dirty="0" smtClean="0"/>
              <a:t>la société A publie des comptes consolidés conformes aux normes internationales, et</a:t>
            </a:r>
          </a:p>
          <a:p>
            <a:pPr lvl="1"/>
            <a:r>
              <a:rPr lang="fr-FR" dirty="0" smtClean="0"/>
              <a:t>la société B obtient </a:t>
            </a:r>
            <a:r>
              <a:rPr lang="fr-FR" b="1" u="sng" dirty="0" smtClean="0">
                <a:solidFill>
                  <a:srgbClr val="FF0000"/>
                </a:solidFill>
              </a:rPr>
              <a:t>l’unanimité</a:t>
            </a:r>
            <a:r>
              <a:rPr lang="fr-FR" dirty="0" smtClean="0"/>
              <a:t> des détenteurs des intérêts minoritaires (soit les détenteurs des 8% du capital de B). Elle devra indiquer également comment elle a évalué ses titres C dans son bilan (au coût ou à la juste valeur selon IAS 39 ou IFRS 9).</a:t>
            </a:r>
          </a:p>
          <a:p>
            <a:pPr>
              <a:buNone/>
            </a:pPr>
            <a:r>
              <a:rPr lang="fr-FR" b="1" u="sng" dirty="0" smtClean="0">
                <a:solidFill>
                  <a:srgbClr val="FF0000"/>
                </a:solidFill>
              </a:rPr>
              <a:t>REMARQUE :</a:t>
            </a:r>
          </a:p>
          <a:p>
            <a:pPr>
              <a:buNone/>
            </a:pPr>
            <a:r>
              <a:rPr lang="fr-FR" dirty="0" smtClean="0"/>
              <a:t>	Les exceptions à la consolidation (à l’exception de celle relative aux avantages postérieurs à l’emploi et aux avantages à long terme cités dans IFRS 10) sont les mêmes dans IAS 27 et IFRS 10.</a:t>
            </a:r>
            <a:endParaRPr lang="fr-FR" dirty="0"/>
          </a:p>
        </p:txBody>
      </p:sp>
      <p:sp>
        <p:nvSpPr>
          <p:cNvPr id="14" name="Slide Number Placeholder 13"/>
          <p:cNvSpPr>
            <a:spLocks noGrp="1"/>
          </p:cNvSpPr>
          <p:nvPr>
            <p:ph type="sldNum" sz="quarter" idx="12"/>
          </p:nvPr>
        </p:nvSpPr>
        <p:spPr/>
        <p:txBody>
          <a:bodyPr/>
          <a:lstStyle/>
          <a:p>
            <a:fld id="{D456E9C5-C6E7-44FC-9136-58F79C52D96B}" type="slidenum">
              <a:rPr lang="fr-FR" smtClean="0"/>
              <a:pPr/>
              <a:t>7</a:t>
            </a:fld>
            <a:endParaRPr lang="fr-FR"/>
          </a:p>
        </p:txBody>
      </p:sp>
      <p:sp>
        <p:nvSpPr>
          <p:cNvPr id="4" name="ZoneTexte 3"/>
          <p:cNvSpPr txBox="1"/>
          <p:nvPr/>
        </p:nvSpPr>
        <p:spPr>
          <a:xfrm>
            <a:off x="785786" y="1714488"/>
            <a:ext cx="128588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smtClean="0"/>
              <a:t>Société A</a:t>
            </a:r>
            <a:endParaRPr lang="fr-FR" dirty="0"/>
          </a:p>
        </p:txBody>
      </p:sp>
      <p:sp>
        <p:nvSpPr>
          <p:cNvPr id="5" name="ZoneTexte 4"/>
          <p:cNvSpPr txBox="1"/>
          <p:nvPr/>
        </p:nvSpPr>
        <p:spPr>
          <a:xfrm>
            <a:off x="3857620" y="1714488"/>
            <a:ext cx="128588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smtClean="0"/>
              <a:t>Société B</a:t>
            </a:r>
            <a:endParaRPr lang="fr-FR" dirty="0"/>
          </a:p>
        </p:txBody>
      </p:sp>
      <p:sp>
        <p:nvSpPr>
          <p:cNvPr id="6" name="ZoneTexte 5"/>
          <p:cNvSpPr txBox="1"/>
          <p:nvPr/>
        </p:nvSpPr>
        <p:spPr>
          <a:xfrm>
            <a:off x="7000892" y="1702346"/>
            <a:ext cx="128588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smtClean="0"/>
              <a:t>Société C</a:t>
            </a:r>
            <a:endParaRPr lang="fr-FR" dirty="0"/>
          </a:p>
        </p:txBody>
      </p:sp>
      <p:cxnSp>
        <p:nvCxnSpPr>
          <p:cNvPr id="8" name="Connecteur droit avec flèche 7"/>
          <p:cNvCxnSpPr>
            <a:stCxn id="4" idx="3"/>
            <a:endCxn id="5" idx="1"/>
          </p:cNvCxnSpPr>
          <p:nvPr/>
        </p:nvCxnSpPr>
        <p:spPr>
          <a:xfrm>
            <a:off x="2071670" y="1899154"/>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5" idx="3"/>
            <a:endCxn id="6" idx="1"/>
          </p:cNvCxnSpPr>
          <p:nvPr/>
        </p:nvCxnSpPr>
        <p:spPr>
          <a:xfrm flipV="1">
            <a:off x="5143504" y="1887012"/>
            <a:ext cx="1857388" cy="12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2214546" y="1928802"/>
            <a:ext cx="1428760" cy="1200329"/>
          </a:xfrm>
          <a:prstGeom prst="rect">
            <a:avLst/>
          </a:prstGeom>
          <a:noFill/>
        </p:spPr>
        <p:txBody>
          <a:bodyPr wrap="square" rtlCol="0">
            <a:spAutoFit/>
          </a:bodyPr>
          <a:lstStyle/>
          <a:p>
            <a:pPr algn="ctr"/>
            <a:r>
              <a:rPr lang="fr-FR" dirty="0"/>
              <a:t>d</a:t>
            </a:r>
            <a:r>
              <a:rPr lang="fr-FR" dirty="0" smtClean="0"/>
              <a:t>étient 92% du capital et des droits de vote de la</a:t>
            </a:r>
            <a:endParaRPr lang="fr-FR" dirty="0"/>
          </a:p>
        </p:txBody>
      </p:sp>
      <p:sp>
        <p:nvSpPr>
          <p:cNvPr id="13" name="ZoneTexte 12"/>
          <p:cNvSpPr txBox="1"/>
          <p:nvPr/>
        </p:nvSpPr>
        <p:spPr>
          <a:xfrm>
            <a:off x="5357818" y="1871481"/>
            <a:ext cx="1428760" cy="1200329"/>
          </a:xfrm>
          <a:prstGeom prst="rect">
            <a:avLst/>
          </a:prstGeom>
          <a:noFill/>
        </p:spPr>
        <p:txBody>
          <a:bodyPr wrap="square" rtlCol="0">
            <a:spAutoFit/>
          </a:bodyPr>
          <a:lstStyle/>
          <a:p>
            <a:pPr algn="ctr"/>
            <a:r>
              <a:rPr lang="fr-FR" dirty="0"/>
              <a:t>d</a:t>
            </a:r>
            <a:r>
              <a:rPr lang="fr-FR" dirty="0" smtClean="0"/>
              <a:t>étient 70% du capital et des droits de vote de la</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5728"/>
            <a:ext cx="8229600" cy="796086"/>
          </a:xfrm>
        </p:spPr>
        <p:txBody>
          <a:bodyPr>
            <a:normAutofit/>
          </a:bodyPr>
          <a:lstStyle/>
          <a:p>
            <a:pPr algn="ctr"/>
            <a:r>
              <a:rPr lang="fr-FR" sz="4000" dirty="0" smtClean="0"/>
              <a:t>PERIMETRE DE CONSOLIDATION</a:t>
            </a:r>
            <a:endParaRPr lang="fr-FR" sz="4000" dirty="0"/>
          </a:p>
        </p:txBody>
      </p:sp>
      <p:sp>
        <p:nvSpPr>
          <p:cNvPr id="3" name="Espace réservé du contenu 2"/>
          <p:cNvSpPr>
            <a:spLocks noGrp="1"/>
          </p:cNvSpPr>
          <p:nvPr>
            <p:ph idx="1"/>
          </p:nvPr>
        </p:nvSpPr>
        <p:spPr>
          <a:xfrm>
            <a:off x="285720" y="1285860"/>
            <a:ext cx="8572560" cy="5239484"/>
          </a:xfrm>
        </p:spPr>
        <p:txBody>
          <a:bodyPr>
            <a:normAutofit fontScale="55000" lnSpcReduction="20000"/>
          </a:bodyPr>
          <a:lstStyle/>
          <a:p>
            <a:pPr>
              <a:buNone/>
            </a:pPr>
            <a:r>
              <a:rPr lang="fr-FR" sz="3000" dirty="0" smtClean="0"/>
              <a:t>	Avec la norme IFRS 10, le principe de base est la </a:t>
            </a:r>
            <a:r>
              <a:rPr lang="fr-FR" sz="3000" b="1" u="sng" dirty="0" smtClean="0"/>
              <a:t>prééminence de la substance sur la forme</a:t>
            </a:r>
            <a:r>
              <a:rPr lang="fr-FR" sz="3000" dirty="0" smtClean="0"/>
              <a:t>.</a:t>
            </a:r>
          </a:p>
          <a:p>
            <a:pPr>
              <a:buNone/>
            </a:pPr>
            <a:r>
              <a:rPr lang="fr-FR" sz="3000" dirty="0" smtClean="0"/>
              <a:t>	Ainsi, le concept de </a:t>
            </a:r>
            <a:r>
              <a:rPr lang="fr-FR" sz="3000" b="1" dirty="0" smtClean="0">
                <a:solidFill>
                  <a:srgbClr val="FF0000"/>
                </a:solidFill>
              </a:rPr>
              <a:t>« contrôle »</a:t>
            </a:r>
            <a:r>
              <a:rPr lang="fr-FR" sz="3000" dirty="0" smtClean="0"/>
              <a:t> emporte sur le concept de </a:t>
            </a:r>
            <a:r>
              <a:rPr lang="fr-FR" sz="3000" b="1" dirty="0" smtClean="0">
                <a:solidFill>
                  <a:srgbClr val="FF0000"/>
                </a:solidFill>
              </a:rPr>
              <a:t>« propriété »</a:t>
            </a:r>
            <a:r>
              <a:rPr lang="fr-FR" sz="3000" dirty="0" smtClean="0"/>
              <a:t>. Il se peut donc qu’une filiale est consolidée </a:t>
            </a:r>
            <a:r>
              <a:rPr lang="fr-FR" sz="3000" b="1" u="sng" dirty="0" smtClean="0">
                <a:solidFill>
                  <a:srgbClr val="FF0000"/>
                </a:solidFill>
              </a:rPr>
              <a:t>même si la mère n’est propriétaire d’aucune part dans cette filiale</a:t>
            </a:r>
            <a:r>
              <a:rPr lang="fr-FR" sz="3000" dirty="0" smtClean="0"/>
              <a:t>, mais elle est contrôlée par la mère. A l’inverse, il ne faut pas consolider une filiale dont la mère est propriétaire de la majorité des parts alors qu’elle n’y exerce aucun contrôle, ni influence notable.</a:t>
            </a:r>
          </a:p>
          <a:p>
            <a:pPr>
              <a:buNone/>
            </a:pPr>
            <a:r>
              <a:rPr lang="fr-FR" sz="3000" dirty="0" smtClean="0"/>
              <a:t>	La Norme fournit une définition du contrôle qui comprend les </a:t>
            </a:r>
            <a:r>
              <a:rPr lang="fr-FR" sz="3000" b="1" u="sng" dirty="0" smtClean="0">
                <a:solidFill>
                  <a:srgbClr val="FF0000"/>
                </a:solidFill>
              </a:rPr>
              <a:t>TROIS éléments</a:t>
            </a:r>
            <a:r>
              <a:rPr lang="fr-FR" sz="3000" dirty="0" smtClean="0"/>
              <a:t> suivants:</a:t>
            </a:r>
          </a:p>
          <a:p>
            <a:pPr marL="850392" lvl="1" indent="-457200">
              <a:buFont typeface="+mj-lt"/>
              <a:buAutoNum type="arabicPeriod"/>
            </a:pPr>
            <a:r>
              <a:rPr lang="fr-FR" sz="3000" dirty="0" smtClean="0"/>
              <a:t>pouvoir sur l'autre entité;</a:t>
            </a:r>
          </a:p>
          <a:p>
            <a:pPr marL="850392" lvl="1" indent="-457200">
              <a:buFont typeface="+mj-lt"/>
              <a:buAutoNum type="arabicPeriod"/>
            </a:pPr>
            <a:r>
              <a:rPr lang="fr-FR" sz="3000" dirty="0" smtClean="0"/>
              <a:t>exposition, ou droits, à des rendements variables de cette autre entité; et</a:t>
            </a:r>
          </a:p>
          <a:p>
            <a:pPr marL="850392" lvl="1" indent="-457200">
              <a:buFont typeface="+mj-lt"/>
              <a:buAutoNum type="arabicPeriod"/>
            </a:pPr>
            <a:r>
              <a:rPr lang="fr-FR" sz="3000" dirty="0" smtClean="0"/>
              <a:t>capacité d'utiliser son pouvoir afin d'impacter ses rendements.</a:t>
            </a:r>
          </a:p>
          <a:p>
            <a:pPr marL="484632" indent="-457200">
              <a:buNone/>
            </a:pPr>
            <a:endParaRPr lang="fr-FR" sz="3000" u="sng" dirty="0" smtClean="0">
              <a:solidFill>
                <a:srgbClr val="FF0000"/>
              </a:solidFill>
            </a:endParaRPr>
          </a:p>
          <a:p>
            <a:pPr marL="484632" indent="-457200">
              <a:buNone/>
            </a:pPr>
            <a:r>
              <a:rPr lang="fr-FR" sz="3000" u="sng" dirty="0" smtClean="0">
                <a:solidFill>
                  <a:srgbClr val="FF0000"/>
                </a:solidFill>
              </a:rPr>
              <a:t>REMARQUE :</a:t>
            </a:r>
          </a:p>
          <a:p>
            <a:pPr marL="484632" indent="-457200">
              <a:buNone/>
            </a:pPr>
            <a:r>
              <a:rPr lang="fr-FR" sz="3000" dirty="0" smtClean="0"/>
              <a:t>	La nouvelle norme IFRS 10 propose une nouvelle approche de la notion de contrôle en abandonnant la référence explicite aux seuils de détention de contrôle. </a:t>
            </a:r>
            <a:r>
              <a:rPr lang="fr-FR" sz="3000" b="1" u="sng" dirty="0" smtClean="0"/>
              <a:t>Il n’est plus fait systématiquement référence à un</a:t>
            </a:r>
            <a:r>
              <a:rPr lang="fr-FR" sz="3000" dirty="0" smtClean="0"/>
              <a:t> </a:t>
            </a:r>
            <a:r>
              <a:rPr lang="fr-FR" sz="3000" b="1" u="sng" dirty="0" smtClean="0">
                <a:solidFill>
                  <a:srgbClr val="FF0000"/>
                </a:solidFill>
              </a:rPr>
              <a:t>pourcentage de détention de droits de vote</a:t>
            </a:r>
            <a:r>
              <a:rPr lang="fr-FR" sz="3000" dirty="0" smtClean="0"/>
              <a:t>. Noter que dans la norme IAS 27, l’existence de contrôle était présentée de manière moins conceptuelle.</a:t>
            </a:r>
            <a:endParaRPr lang="fr-FR" sz="3000" dirty="0"/>
          </a:p>
        </p:txBody>
      </p:sp>
      <p:sp>
        <p:nvSpPr>
          <p:cNvPr id="4" name="Slide Number Placeholder 3"/>
          <p:cNvSpPr>
            <a:spLocks noGrp="1"/>
          </p:cNvSpPr>
          <p:nvPr>
            <p:ph type="sldNum" sz="quarter" idx="12"/>
          </p:nvPr>
        </p:nvSpPr>
        <p:spPr/>
        <p:txBody>
          <a:bodyPr/>
          <a:lstStyle/>
          <a:p>
            <a:fld id="{D456E9C5-C6E7-44FC-9136-58F79C52D96B}" type="slidenum">
              <a:rPr lang="fr-FR" smtClean="0"/>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71414"/>
            <a:ext cx="8229600" cy="796086"/>
          </a:xfrm>
        </p:spPr>
        <p:txBody>
          <a:bodyPr>
            <a:normAutofit fontScale="90000"/>
          </a:bodyPr>
          <a:lstStyle/>
          <a:p>
            <a:pPr algn="ctr"/>
            <a:r>
              <a:rPr lang="fr-FR" sz="4000" dirty="0" smtClean="0"/>
              <a:t>PERIMETRE DE CONSOLIDATION (suite)</a:t>
            </a:r>
            <a:endParaRPr lang="fr-FR" sz="4000" dirty="0"/>
          </a:p>
        </p:txBody>
      </p:sp>
      <p:sp>
        <p:nvSpPr>
          <p:cNvPr id="3" name="Espace réservé du contenu 2"/>
          <p:cNvSpPr>
            <a:spLocks noGrp="1"/>
          </p:cNvSpPr>
          <p:nvPr>
            <p:ph idx="1"/>
          </p:nvPr>
        </p:nvSpPr>
        <p:spPr>
          <a:xfrm>
            <a:off x="179512" y="890245"/>
            <a:ext cx="8678768" cy="5721342"/>
          </a:xfrm>
        </p:spPr>
        <p:txBody>
          <a:bodyPr>
            <a:normAutofit fontScale="62500" lnSpcReduction="20000"/>
          </a:bodyPr>
          <a:lstStyle/>
          <a:p>
            <a:pPr marL="514350" indent="-514350">
              <a:buFont typeface="+mj-lt"/>
              <a:buAutoNum type="arabicPeriod"/>
            </a:pPr>
            <a:r>
              <a:rPr lang="fr-FR" b="1" u="sng" dirty="0" smtClean="0"/>
              <a:t>POUVOIR SUR L'AUTRE ENTITÉ</a:t>
            </a:r>
          </a:p>
          <a:p>
            <a:pPr marL="514350" indent="-514350">
              <a:buNone/>
            </a:pPr>
            <a:r>
              <a:rPr lang="fr-FR" dirty="0" smtClean="0"/>
              <a:t>	L’investisseur a des droits qui lui donnent la </a:t>
            </a:r>
            <a:r>
              <a:rPr lang="fr-FR" u="sng" dirty="0" smtClean="0">
                <a:solidFill>
                  <a:srgbClr val="FF0000"/>
                </a:solidFill>
              </a:rPr>
              <a:t>capacité de diriger les activités</a:t>
            </a:r>
            <a:r>
              <a:rPr lang="fr-FR" dirty="0" smtClean="0"/>
              <a:t> (dites « pertinentes ») qui affectent la rentabilité d’une société. Le plus courant, ce sont les </a:t>
            </a:r>
            <a:r>
              <a:rPr lang="fr-FR" b="1" u="sng" dirty="0" smtClean="0"/>
              <a:t>droits de vote </a:t>
            </a:r>
            <a:r>
              <a:rPr lang="fr-FR" dirty="0" smtClean="0"/>
              <a:t>représentés par des instruments de capitaux propres (Voir FINANCE : stratégie de diversification). Mais il y a des cas complexes. Par exemple, le pouvoir est lié à une ou plusieurs dispositions contractuelles (Voir FINANCE : stratégie d’intégration).</a:t>
            </a:r>
          </a:p>
          <a:p>
            <a:pPr marL="514350" indent="-514350">
              <a:buNone/>
            </a:pPr>
            <a:r>
              <a:rPr lang="fr-FR" dirty="0" smtClean="0"/>
              <a:t>	</a:t>
            </a:r>
            <a:r>
              <a:rPr lang="fr-FR" u="sng" dirty="0" smtClean="0">
                <a:solidFill>
                  <a:srgbClr val="FF0000"/>
                </a:solidFill>
              </a:rPr>
              <a:t>REMARQUE :</a:t>
            </a:r>
            <a:r>
              <a:rPr lang="fr-FR" dirty="0" smtClean="0"/>
              <a:t> la notion d’ « activité pertinente » remplace le critère d’IAS 27 : « les politiques financières et opérationnelles de l’entité ».</a:t>
            </a:r>
          </a:p>
          <a:p>
            <a:pPr marL="514350" indent="-514350">
              <a:buFont typeface="+mj-lt"/>
              <a:buAutoNum type="arabicPeriod"/>
            </a:pPr>
            <a:endParaRPr lang="fr-FR" dirty="0" smtClean="0"/>
          </a:p>
          <a:p>
            <a:pPr marL="514350" indent="-514350">
              <a:buFont typeface="+mj-lt"/>
              <a:buAutoNum type="arabicPeriod" startAt="2"/>
            </a:pPr>
            <a:r>
              <a:rPr lang="fr-FR" b="1" u="sng" dirty="0" smtClean="0"/>
              <a:t>EXPOSITION, OU DROITS, À DES RENDEMENTS VARIABLES</a:t>
            </a:r>
          </a:p>
          <a:p>
            <a:pPr marL="514350" indent="-514350">
              <a:buNone/>
            </a:pPr>
            <a:r>
              <a:rPr lang="fr-FR" dirty="0" smtClean="0"/>
              <a:t>	Les rendements peuvent être positifs et/ou négatifs en fonction de la </a:t>
            </a:r>
            <a:r>
              <a:rPr lang="fr-FR" u="sng" dirty="0" smtClean="0">
                <a:solidFill>
                  <a:srgbClr val="FF0000"/>
                </a:solidFill>
              </a:rPr>
              <a:t>performance </a:t>
            </a:r>
            <a:r>
              <a:rPr lang="fr-FR" dirty="0" smtClean="0"/>
              <a:t>de l’entité détenue. Par exemple : dividendes, synergies d’activités et économies d’échelle, etc.</a:t>
            </a:r>
          </a:p>
          <a:p>
            <a:pPr marL="514350" indent="-514350">
              <a:buFont typeface="+mj-lt"/>
              <a:buAutoNum type="arabicPeriod" startAt="2"/>
            </a:pPr>
            <a:endParaRPr lang="fr-FR" dirty="0" smtClean="0"/>
          </a:p>
          <a:p>
            <a:pPr marL="514350" indent="-514350">
              <a:buFont typeface="+mj-lt"/>
              <a:buAutoNum type="arabicPeriod" startAt="3"/>
            </a:pPr>
            <a:r>
              <a:rPr lang="fr-FR" b="1" u="sng" dirty="0" smtClean="0"/>
              <a:t>CAPACITÉ D'UTILISER SON POUVOIR AFIN D'IMPACTER SES RENDEMENTS</a:t>
            </a:r>
          </a:p>
          <a:p>
            <a:pPr marL="514350" indent="-514350">
              <a:buNone/>
            </a:pPr>
            <a:r>
              <a:rPr lang="fr-FR" dirty="0" smtClean="0"/>
              <a:t>	Il ne suffit pas que l’investisseur ait le pouvoir ou qu’il ait des droits sur les rendements variables, il faut encore qu’il ait la </a:t>
            </a:r>
            <a:r>
              <a:rPr lang="fr-FR" u="sng" dirty="0" smtClean="0">
                <a:solidFill>
                  <a:srgbClr val="FF0000"/>
                </a:solidFill>
              </a:rPr>
              <a:t>capacité d’utiliser son pouvoir</a:t>
            </a:r>
            <a:r>
              <a:rPr lang="fr-FR" dirty="0" smtClean="0"/>
              <a:t> sur l’entité détenue pour affecter les rendements qu’il en retire.</a:t>
            </a:r>
          </a:p>
          <a:p>
            <a:pPr marL="514350" indent="-514350">
              <a:buNone/>
            </a:pPr>
            <a:endParaRPr lang="fr-FR" dirty="0" smtClean="0"/>
          </a:p>
          <a:p>
            <a:pPr marL="514350" indent="-514350">
              <a:buNone/>
            </a:pPr>
            <a:r>
              <a:rPr lang="fr-FR" b="1" dirty="0" smtClean="0"/>
              <a:t>	</a:t>
            </a:r>
            <a:r>
              <a:rPr lang="fr-FR" b="1" dirty="0" smtClean="0">
                <a:latin typeface="+mj-lt"/>
              </a:rPr>
              <a:t>CES TROIS CONDITIONS SONT ILLUSTRÉES PAR DES EXEMPLES : VOIR § B11 ET SUITE DE IFRS 10</a:t>
            </a:r>
            <a:endParaRPr lang="fr-FR" b="1" dirty="0">
              <a:latin typeface="+mj-lt"/>
            </a:endParaRPr>
          </a:p>
        </p:txBody>
      </p:sp>
      <p:sp>
        <p:nvSpPr>
          <p:cNvPr id="5" name="Slide Number Placeholder 4"/>
          <p:cNvSpPr>
            <a:spLocks noGrp="1"/>
          </p:cNvSpPr>
          <p:nvPr>
            <p:ph type="sldNum" sz="quarter" idx="12"/>
          </p:nvPr>
        </p:nvSpPr>
        <p:spPr/>
        <p:txBody>
          <a:bodyPr/>
          <a:lstStyle/>
          <a:p>
            <a:fld id="{D456E9C5-C6E7-44FC-9136-58F79C52D96B}" type="slidenum">
              <a:rPr lang="fr-FR" smtClean="0"/>
              <a:pPr/>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3488</TotalTime>
  <Words>3124</Words>
  <Application>Microsoft Office PowerPoint</Application>
  <PresentationFormat>On-screen Show (4:3)</PresentationFormat>
  <Paragraphs>997</Paragraphs>
  <Slides>55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Constantia</vt:lpstr>
      <vt:lpstr>Garamond</vt:lpstr>
      <vt:lpstr>Tahoma</vt:lpstr>
      <vt:lpstr>Times New Roman</vt:lpstr>
      <vt:lpstr>Wingdings 2</vt:lpstr>
      <vt:lpstr>Organic</vt:lpstr>
      <vt:lpstr>LA CONSOLIDATION</vt:lpstr>
      <vt:lpstr>EVOLUTION DES NORMES</vt:lpstr>
      <vt:lpstr>IFRS 10 Etats financiers consolidés </vt:lpstr>
      <vt:lpstr>PRINCIPAUX CHANGEMENTS</vt:lpstr>
      <vt:lpstr>CHAMP D’APPLICATION </vt:lpstr>
      <vt:lpstr>HORS DU CHAMP D’APPLICATION</vt:lpstr>
      <vt:lpstr>EXEMPLE</vt:lpstr>
      <vt:lpstr>PERIMETRE DE CONSOLIDATION</vt:lpstr>
      <vt:lpstr>PERIMETRE DE CONSOLIDATION (suite)</vt:lpstr>
      <vt:lpstr>RAPPEL DES NOTIONS DE POURCENTAGE DE CONTRÔLE ET POURCENTAGE D’INTERÊT</vt:lpstr>
      <vt:lpstr>RAPPEL DES NOTIONS DE POURCENTAGE DE CONTRÔLE ET POURCENTAGE D’INTERÊT</vt:lpstr>
      <vt:lpstr>RAPPEL DES NOTIONS DE POURCENTAGE DE CONTRÔLE ET POURCENTAGE D’INTERÊT : PARTICIPATIONS CROISEES</vt:lpstr>
      <vt:lpstr>RAPPEL DES NOTIONS DE POURCENTAGE DE CONTRÔLE ET POURCENTAGE D’INTERÊT</vt:lpstr>
      <vt:lpstr>RAPPEL DES NOTIONS DE POURCENTAGE DE CONTRÔLE ET POURCENTAGE D’INTERÊT</vt:lpstr>
      <vt:lpstr>EXEMPLE : PERIMETRE</vt:lpstr>
      <vt:lpstr>PowerPoint Presentation</vt:lpstr>
      <vt:lpstr>PERIMETRE : QUELQUES REMARQUES</vt:lpstr>
      <vt:lpstr>PROCEDURES DE CONSOLIDATION</vt:lpstr>
      <vt:lpstr>EXEMPLE</vt:lpstr>
      <vt:lpstr>PowerPoint Presentation</vt:lpstr>
      <vt:lpstr>PowerPoint Presentation</vt:lpstr>
      <vt:lpstr>EXEMPLE</vt:lpstr>
      <vt:lpstr>EXEMPLE</vt:lpstr>
      <vt:lpstr>PowerPoint Presentation</vt:lpstr>
      <vt:lpstr>PowerPoint Presentation</vt:lpstr>
      <vt:lpstr>EXEMPLE</vt:lpstr>
      <vt:lpstr>EXEMPLE</vt:lpstr>
      <vt:lpstr>IAS 28 : Participations dans des entreprises    associées et des coentreprises IAS 31 :  Participations dans des coentreprises IFRS 11 :  Partenariats</vt:lpstr>
      <vt:lpstr>EVOLUTION</vt:lpstr>
      <vt:lpstr>PRINCIPALES DEFINITIONS</vt:lpstr>
      <vt:lpstr>PRINCIPALES DEFINITIONS</vt:lpstr>
      <vt:lpstr>PRINCIPALES DEFINITIONS</vt:lpstr>
      <vt:lpstr>IFRS 11 : ETAPES DE MISE EN ŒUVRE</vt:lpstr>
      <vt:lpstr>TRAITEMENTS COMPTABLES</vt:lpstr>
      <vt:lpstr>METHODES COMPTABLES</vt:lpstr>
      <vt:lpstr>Mise en équivalence : exemple</vt:lpstr>
      <vt:lpstr>Mise en équivalence : exemple</vt:lpstr>
      <vt:lpstr>Mise en équivalence : exemple</vt:lpstr>
      <vt:lpstr>METHODES COMPTABLES (suite)</vt:lpstr>
      <vt:lpstr>Consolidation partielle : exemple</vt:lpstr>
      <vt:lpstr>Consolidation partielle : exemple</vt:lpstr>
      <vt:lpstr>Consolidation partielle : exemple</vt:lpstr>
      <vt:lpstr>Consolidation partielle : exemple</vt:lpstr>
      <vt:lpstr>Consolidation partielle : exemple</vt:lpstr>
      <vt:lpstr>Consolidation partielle : exemple</vt:lpstr>
      <vt:lpstr>Consolidation partielle : exemple</vt:lpstr>
      <vt:lpstr>Consolidation partielle : exemple</vt:lpstr>
      <vt:lpstr>Consolidation partielle : exemple</vt:lpstr>
      <vt:lpstr>IAS 27 : traitement des participations dans les états financiers individuels</vt:lpstr>
      <vt:lpstr>SOMMAIRE</vt:lpstr>
      <vt:lpstr>OBJECTIF</vt:lpstr>
      <vt:lpstr>DEFINITION</vt:lpstr>
      <vt:lpstr>Traitement des participation dans les filiales, les coentreprises ou les entités associés.</vt:lpstr>
      <vt:lpstr>Traitement des participation dans les filiales, les coentreprises ou les entités associés.</vt:lpstr>
      <vt:lpstr>Traitement des participation qui ne sont ni des filiales, ni coentreprises ni des entités associés.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CONSOLIDATION</dc:title>
  <dc:creator>USER</dc:creator>
  <cp:lastModifiedBy>Ali</cp:lastModifiedBy>
  <cp:revision>499</cp:revision>
  <dcterms:created xsi:type="dcterms:W3CDTF">2013-11-26T04:02:07Z</dcterms:created>
  <dcterms:modified xsi:type="dcterms:W3CDTF">2024-09-30T11:54:29Z</dcterms:modified>
</cp:coreProperties>
</file>