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2"/>
  </p:sldMasterIdLst>
  <p:notesMasterIdLst>
    <p:notesMasterId r:id="rId30"/>
  </p:notesMasterIdLst>
  <p:handoutMasterIdLst>
    <p:handoutMasterId r:id="rId31"/>
  </p:handoutMasterIdLst>
  <p:sldIdLst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41" r:id="rId21"/>
    <p:sldId id="342" r:id="rId22"/>
    <p:sldId id="344" r:id="rId23"/>
    <p:sldId id="345" r:id="rId24"/>
    <p:sldId id="346" r:id="rId25"/>
    <p:sldId id="347" r:id="rId26"/>
    <p:sldId id="338" r:id="rId27"/>
    <p:sldId id="339" r:id="rId28"/>
    <p:sldId id="340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>
        <p:scale>
          <a:sx n="80" d="100"/>
          <a:sy n="80" d="100"/>
        </p:scale>
        <p:origin x="782" y="197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7D52B-226E-4E42-A834-AF18907BFCFD}" type="doc">
      <dgm:prSet loTypeId="urn:microsoft.com/office/officeart/2005/8/layout/defaul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54590286-D0C9-493A-9DB1-2D4CFF9DE0F1}">
      <dgm:prSet phldrT="[Texte]"/>
      <dgm:spPr/>
      <dgm:t>
        <a:bodyPr/>
        <a:lstStyle/>
        <a:p>
          <a:r>
            <a:rPr lang="en-US" dirty="0"/>
            <a:t>Expiration of statutory duration </a:t>
          </a:r>
          <a:endParaRPr lang="fr-FR" dirty="0"/>
        </a:p>
      </dgm:t>
    </dgm:pt>
    <dgm:pt modelId="{E866E5E1-172D-4B65-96F7-17C20322C1DA}" type="parTrans" cxnId="{8FFBE91B-044D-443F-B3DF-D4989FAFBFAF}">
      <dgm:prSet/>
      <dgm:spPr/>
      <dgm:t>
        <a:bodyPr/>
        <a:lstStyle/>
        <a:p>
          <a:endParaRPr lang="fr-FR"/>
        </a:p>
      </dgm:t>
    </dgm:pt>
    <dgm:pt modelId="{D9A2A4F5-C773-4D93-8F4C-339431324ED3}" type="sibTrans" cxnId="{8FFBE91B-044D-443F-B3DF-D4989FAFBFAF}">
      <dgm:prSet/>
      <dgm:spPr/>
      <dgm:t>
        <a:bodyPr/>
        <a:lstStyle/>
        <a:p>
          <a:endParaRPr lang="fr-FR"/>
        </a:p>
      </dgm:t>
    </dgm:pt>
    <dgm:pt modelId="{8DBEE0AC-5278-4B14-BB90-F4F853899FB2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Realization or extinction of the corporate purpose</a:t>
          </a:r>
          <a:endParaRPr lang="fr-FR" dirty="0"/>
        </a:p>
      </dgm:t>
    </dgm:pt>
    <dgm:pt modelId="{3BD16056-016B-44A7-975F-E002673D957C}" type="parTrans" cxnId="{50C3CAAC-C457-4EA9-8328-E4EFF2A2DF4E}">
      <dgm:prSet/>
      <dgm:spPr/>
      <dgm:t>
        <a:bodyPr/>
        <a:lstStyle/>
        <a:p>
          <a:endParaRPr lang="fr-FR"/>
        </a:p>
      </dgm:t>
    </dgm:pt>
    <dgm:pt modelId="{CF62E1EE-A0B6-47F7-9C62-07374DC925F0}" type="sibTrans" cxnId="{50C3CAAC-C457-4EA9-8328-E4EFF2A2DF4E}">
      <dgm:prSet/>
      <dgm:spPr/>
      <dgm:t>
        <a:bodyPr/>
        <a:lstStyle/>
        <a:p>
          <a:endParaRPr lang="fr-FR"/>
        </a:p>
      </dgm:t>
    </dgm:pt>
    <dgm:pt modelId="{3156B43D-E1F2-49B4-AB82-F3E9022B3859}">
      <dgm:prSet phldrT="[Texte]"/>
      <dgm:spPr/>
      <dgm:t>
        <a:bodyPr/>
        <a:lstStyle/>
        <a:p>
          <a:r>
            <a:rPr lang="en-US" dirty="0"/>
            <a:t>Cessation of activity </a:t>
          </a:r>
          <a:endParaRPr lang="fr-FR" dirty="0"/>
        </a:p>
      </dgm:t>
    </dgm:pt>
    <dgm:pt modelId="{E7D6C02C-5B87-48A2-9D7E-AFF587F7197E}" type="parTrans" cxnId="{3488B834-A955-4665-AE3C-1F64B02D202C}">
      <dgm:prSet/>
      <dgm:spPr/>
      <dgm:t>
        <a:bodyPr/>
        <a:lstStyle/>
        <a:p>
          <a:endParaRPr lang="fr-FR"/>
        </a:p>
      </dgm:t>
    </dgm:pt>
    <dgm:pt modelId="{9582D946-844B-4256-9620-96BCEAF20E8E}" type="sibTrans" cxnId="{3488B834-A955-4665-AE3C-1F64B02D202C}">
      <dgm:prSet/>
      <dgm:spPr/>
      <dgm:t>
        <a:bodyPr/>
        <a:lstStyle/>
        <a:p>
          <a:endParaRPr lang="fr-FR"/>
        </a:p>
      </dgm:t>
    </dgm:pt>
    <dgm:pt modelId="{5DBEB2C1-65CE-4A08-BBFB-A3B88FB39E56}">
      <dgm:prSet phldrT="[Texte]"/>
      <dgm:spPr/>
      <dgm:t>
        <a:bodyPr/>
        <a:lstStyle/>
        <a:p>
          <a:r>
            <a:rPr lang="en-US" dirty="0"/>
            <a:t>Judicial dissolution </a:t>
          </a:r>
          <a:endParaRPr lang="fr-FR" dirty="0"/>
        </a:p>
      </dgm:t>
    </dgm:pt>
    <dgm:pt modelId="{865FF5E8-4CB5-43CF-BDB3-78CE215FBF20}" type="parTrans" cxnId="{2A28376F-7FAF-4F28-84A7-B46161110DBC}">
      <dgm:prSet/>
      <dgm:spPr/>
      <dgm:t>
        <a:bodyPr/>
        <a:lstStyle/>
        <a:p>
          <a:endParaRPr lang="fr-FR"/>
        </a:p>
      </dgm:t>
    </dgm:pt>
    <dgm:pt modelId="{B2349EE7-FA3B-484D-BE6A-7D34AD19ED87}" type="sibTrans" cxnId="{2A28376F-7FAF-4F28-84A7-B46161110DBC}">
      <dgm:prSet/>
      <dgm:spPr/>
      <dgm:t>
        <a:bodyPr/>
        <a:lstStyle/>
        <a:p>
          <a:endParaRPr lang="fr-FR"/>
        </a:p>
      </dgm:t>
    </dgm:pt>
    <dgm:pt modelId="{6A096424-301A-4BD0-B5B7-03786BFA734B}" type="pres">
      <dgm:prSet presAssocID="{34E7D52B-226E-4E42-A834-AF18907BFCFD}" presName="diagram" presStyleCnt="0">
        <dgm:presLayoutVars>
          <dgm:dir/>
          <dgm:resizeHandles val="exact"/>
        </dgm:presLayoutVars>
      </dgm:prSet>
      <dgm:spPr/>
    </dgm:pt>
    <dgm:pt modelId="{AB9B4B6A-B3AA-4201-96CF-729EB5927964}" type="pres">
      <dgm:prSet presAssocID="{54590286-D0C9-493A-9DB1-2D4CFF9DE0F1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A6F2A6B7-1B1D-4CA4-B1EF-AEC9862D7140}" type="pres">
      <dgm:prSet presAssocID="{D9A2A4F5-C773-4D93-8F4C-339431324ED3}" presName="sibTrans" presStyleCnt="0"/>
      <dgm:spPr/>
    </dgm:pt>
    <dgm:pt modelId="{2924EA6E-20D7-4728-98CE-2964AD248122}" type="pres">
      <dgm:prSet presAssocID="{8DBEE0AC-5278-4B14-BB90-F4F853899FB2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FE0A4906-BDF6-405B-B9C2-00E71F236FC9}" type="pres">
      <dgm:prSet presAssocID="{CF62E1EE-A0B6-47F7-9C62-07374DC925F0}" presName="sibTrans" presStyleCnt="0"/>
      <dgm:spPr/>
    </dgm:pt>
    <dgm:pt modelId="{2551BF48-5BFD-470B-BC62-BD00BA4E7BE1}" type="pres">
      <dgm:prSet presAssocID="{3156B43D-E1F2-49B4-AB82-F3E9022B3859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40D8A9AB-A27F-4238-8F27-6040055063B6}" type="pres">
      <dgm:prSet presAssocID="{9582D946-844B-4256-9620-96BCEAF20E8E}" presName="sibTrans" presStyleCnt="0"/>
      <dgm:spPr/>
    </dgm:pt>
    <dgm:pt modelId="{5D3DCB96-B216-4C40-9A84-05DBB90AF8A0}" type="pres">
      <dgm:prSet presAssocID="{5DBEB2C1-65CE-4A08-BBFB-A3B88FB39E56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FFBE91B-044D-443F-B3DF-D4989FAFBFAF}" srcId="{34E7D52B-226E-4E42-A834-AF18907BFCFD}" destId="{54590286-D0C9-493A-9DB1-2D4CFF9DE0F1}" srcOrd="0" destOrd="0" parTransId="{E866E5E1-172D-4B65-96F7-17C20322C1DA}" sibTransId="{D9A2A4F5-C773-4D93-8F4C-339431324ED3}"/>
    <dgm:cxn modelId="{B77C7D21-600C-4C7D-A740-C17AA3CC98EC}" type="presOf" srcId="{5DBEB2C1-65CE-4A08-BBFB-A3B88FB39E56}" destId="{5D3DCB96-B216-4C40-9A84-05DBB90AF8A0}" srcOrd="0" destOrd="0" presId="urn:microsoft.com/office/officeart/2005/8/layout/default"/>
    <dgm:cxn modelId="{E361A421-E28A-4471-8C50-137570DB88CC}" type="presOf" srcId="{3156B43D-E1F2-49B4-AB82-F3E9022B3859}" destId="{2551BF48-5BFD-470B-BC62-BD00BA4E7BE1}" srcOrd="0" destOrd="0" presId="urn:microsoft.com/office/officeart/2005/8/layout/default"/>
    <dgm:cxn modelId="{3488B834-A955-4665-AE3C-1F64B02D202C}" srcId="{34E7D52B-226E-4E42-A834-AF18907BFCFD}" destId="{3156B43D-E1F2-49B4-AB82-F3E9022B3859}" srcOrd="2" destOrd="0" parTransId="{E7D6C02C-5B87-48A2-9D7E-AFF587F7197E}" sibTransId="{9582D946-844B-4256-9620-96BCEAF20E8E}"/>
    <dgm:cxn modelId="{09E4153E-775D-43BE-A807-9444B0D6ABF5}" type="presOf" srcId="{54590286-D0C9-493A-9DB1-2D4CFF9DE0F1}" destId="{AB9B4B6A-B3AA-4201-96CF-729EB5927964}" srcOrd="0" destOrd="0" presId="urn:microsoft.com/office/officeart/2005/8/layout/default"/>
    <dgm:cxn modelId="{2A28376F-7FAF-4F28-84A7-B46161110DBC}" srcId="{34E7D52B-226E-4E42-A834-AF18907BFCFD}" destId="{5DBEB2C1-65CE-4A08-BBFB-A3B88FB39E56}" srcOrd="3" destOrd="0" parTransId="{865FF5E8-4CB5-43CF-BDB3-78CE215FBF20}" sibTransId="{B2349EE7-FA3B-484D-BE6A-7D34AD19ED87}"/>
    <dgm:cxn modelId="{54157A7C-A2FD-47C6-9B77-73A0EB5AE994}" type="presOf" srcId="{34E7D52B-226E-4E42-A834-AF18907BFCFD}" destId="{6A096424-301A-4BD0-B5B7-03786BFA734B}" srcOrd="0" destOrd="0" presId="urn:microsoft.com/office/officeart/2005/8/layout/default"/>
    <dgm:cxn modelId="{50C3CAAC-C457-4EA9-8328-E4EFF2A2DF4E}" srcId="{34E7D52B-226E-4E42-A834-AF18907BFCFD}" destId="{8DBEE0AC-5278-4B14-BB90-F4F853899FB2}" srcOrd="1" destOrd="0" parTransId="{3BD16056-016B-44A7-975F-E002673D957C}" sibTransId="{CF62E1EE-A0B6-47F7-9C62-07374DC925F0}"/>
    <dgm:cxn modelId="{1AC575C7-6873-4FC6-8AD2-81EE82C03F6F}" type="presOf" srcId="{8DBEE0AC-5278-4B14-BB90-F4F853899FB2}" destId="{2924EA6E-20D7-4728-98CE-2964AD248122}" srcOrd="0" destOrd="0" presId="urn:microsoft.com/office/officeart/2005/8/layout/default"/>
    <dgm:cxn modelId="{C725FBAF-CBD8-451A-BB0A-ADC9C53E1835}" type="presParOf" srcId="{6A096424-301A-4BD0-B5B7-03786BFA734B}" destId="{AB9B4B6A-B3AA-4201-96CF-729EB5927964}" srcOrd="0" destOrd="0" presId="urn:microsoft.com/office/officeart/2005/8/layout/default"/>
    <dgm:cxn modelId="{60D2B16E-377B-40BB-9B63-7227810E51B1}" type="presParOf" srcId="{6A096424-301A-4BD0-B5B7-03786BFA734B}" destId="{A6F2A6B7-1B1D-4CA4-B1EF-AEC9862D7140}" srcOrd="1" destOrd="0" presId="urn:microsoft.com/office/officeart/2005/8/layout/default"/>
    <dgm:cxn modelId="{7C058BBA-6283-495E-A02B-6C552720A8E7}" type="presParOf" srcId="{6A096424-301A-4BD0-B5B7-03786BFA734B}" destId="{2924EA6E-20D7-4728-98CE-2964AD248122}" srcOrd="2" destOrd="0" presId="urn:microsoft.com/office/officeart/2005/8/layout/default"/>
    <dgm:cxn modelId="{22D1A293-422E-42A2-951F-C2AF245DC5C0}" type="presParOf" srcId="{6A096424-301A-4BD0-B5B7-03786BFA734B}" destId="{FE0A4906-BDF6-405B-B9C2-00E71F236FC9}" srcOrd="3" destOrd="0" presId="urn:microsoft.com/office/officeart/2005/8/layout/default"/>
    <dgm:cxn modelId="{6F0B72A4-70FE-4BF9-A2DF-279BA5240AA4}" type="presParOf" srcId="{6A096424-301A-4BD0-B5B7-03786BFA734B}" destId="{2551BF48-5BFD-470B-BC62-BD00BA4E7BE1}" srcOrd="4" destOrd="0" presId="urn:microsoft.com/office/officeart/2005/8/layout/default"/>
    <dgm:cxn modelId="{1B737CBE-F2A5-4007-9ACC-C489E810876A}" type="presParOf" srcId="{6A096424-301A-4BD0-B5B7-03786BFA734B}" destId="{40D8A9AB-A27F-4238-8F27-6040055063B6}" srcOrd="5" destOrd="0" presId="urn:microsoft.com/office/officeart/2005/8/layout/default"/>
    <dgm:cxn modelId="{17A3D70B-665B-487F-B4EF-C7B87DF0078A}" type="presParOf" srcId="{6A096424-301A-4BD0-B5B7-03786BFA734B}" destId="{5D3DCB96-B216-4C40-9A84-05DBB90AF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89D55B-643C-40BD-B206-48559E9CF592}" type="doc">
      <dgm:prSet loTypeId="urn:microsoft.com/office/officeart/2005/8/layout/bList2" loCatId="list" qsTypeId="urn:microsoft.com/office/officeart/2005/8/quickstyle/simple5" qsCatId="simple" csTypeId="urn:microsoft.com/office/officeart/2005/8/colors/accent3_1" csCatId="accent3" phldr="1"/>
      <dgm:spPr/>
    </dgm:pt>
    <dgm:pt modelId="{FCF881F6-802B-4723-A41B-CD6D537EB541}">
      <dgm:prSet phldrT="[Texte]"/>
      <dgm:spPr/>
      <dgm:t>
        <a:bodyPr/>
        <a:lstStyle/>
        <a:p>
          <a:r>
            <a:rPr lang="en-US" dirty="0"/>
            <a:t>Voluntary dissolution </a:t>
          </a:r>
          <a:endParaRPr lang="fr-FR" dirty="0"/>
        </a:p>
      </dgm:t>
    </dgm:pt>
    <dgm:pt modelId="{1C4BA527-A01E-4589-ABE8-CA1F1D4CD28C}" type="parTrans" cxnId="{8DEDE821-1BAB-4816-877A-0EFAFADB719E}">
      <dgm:prSet/>
      <dgm:spPr/>
      <dgm:t>
        <a:bodyPr/>
        <a:lstStyle/>
        <a:p>
          <a:endParaRPr lang="fr-FR"/>
        </a:p>
      </dgm:t>
    </dgm:pt>
    <dgm:pt modelId="{FEC06FB0-138E-4BDB-B932-84D2580F1BB2}" type="sibTrans" cxnId="{8DEDE821-1BAB-4816-877A-0EFAFADB719E}">
      <dgm:prSet/>
      <dgm:spPr/>
      <dgm:t>
        <a:bodyPr/>
        <a:lstStyle/>
        <a:p>
          <a:endParaRPr lang="fr-FR"/>
        </a:p>
      </dgm:t>
    </dgm:pt>
    <dgm:pt modelId="{ABBE0D13-1138-4EEC-B464-20F2DB734503}">
      <dgm:prSet phldrT="[Texte]"/>
      <dgm:spPr/>
      <dgm:t>
        <a:bodyPr/>
        <a:lstStyle/>
        <a:p>
          <a:r>
            <a:rPr lang="en-US" dirty="0"/>
            <a:t>Judicial dissolution </a:t>
          </a:r>
          <a:endParaRPr lang="fr-FR" dirty="0"/>
        </a:p>
      </dgm:t>
    </dgm:pt>
    <dgm:pt modelId="{ABFE22C4-90CB-4A28-90BF-299D4BD8E604}" type="parTrans" cxnId="{44F414F3-CC29-4A7F-9318-900B24C78402}">
      <dgm:prSet/>
      <dgm:spPr/>
      <dgm:t>
        <a:bodyPr/>
        <a:lstStyle/>
        <a:p>
          <a:endParaRPr lang="fr-FR"/>
        </a:p>
      </dgm:t>
    </dgm:pt>
    <dgm:pt modelId="{90F7C3BA-8939-4550-8AED-2EF6064D4630}" type="sibTrans" cxnId="{44F414F3-CC29-4A7F-9318-900B24C78402}">
      <dgm:prSet/>
      <dgm:spPr/>
      <dgm:t>
        <a:bodyPr/>
        <a:lstStyle/>
        <a:p>
          <a:endParaRPr lang="fr-FR"/>
        </a:p>
      </dgm:t>
    </dgm:pt>
    <dgm:pt modelId="{ABF586E1-BB32-4C2A-9AB4-05AE51A4203A}" type="pres">
      <dgm:prSet presAssocID="{6A89D55B-643C-40BD-B206-48559E9CF592}" presName="diagram" presStyleCnt="0">
        <dgm:presLayoutVars>
          <dgm:dir/>
          <dgm:animLvl val="lvl"/>
          <dgm:resizeHandles val="exact"/>
        </dgm:presLayoutVars>
      </dgm:prSet>
      <dgm:spPr/>
    </dgm:pt>
    <dgm:pt modelId="{D929D370-4ECB-4ABC-B197-BCFB1DAB7912}" type="pres">
      <dgm:prSet presAssocID="{FCF881F6-802B-4723-A41B-CD6D537EB541}" presName="compNode" presStyleCnt="0"/>
      <dgm:spPr/>
    </dgm:pt>
    <dgm:pt modelId="{435CDC18-1841-477F-B451-CF354A13AA61}" type="pres">
      <dgm:prSet presAssocID="{FCF881F6-802B-4723-A41B-CD6D537EB541}" presName="childRect" presStyleLbl="bgAcc1" presStyleIdx="0" presStyleCnt="2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7973CA-DDA6-4C68-B6A1-2653A1E05357}" type="pres">
      <dgm:prSet presAssocID="{FCF881F6-802B-4723-A41B-CD6D537EB54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CED7CB6-A2C3-4665-9F85-870C095C80B4}" type="pres">
      <dgm:prSet presAssocID="{FCF881F6-802B-4723-A41B-CD6D537EB541}" presName="parentRect" presStyleLbl="alignNode1" presStyleIdx="0" presStyleCnt="2"/>
      <dgm:spPr/>
    </dgm:pt>
    <dgm:pt modelId="{CBD8DD9D-8092-43BA-9D6B-39FE484C42FB}" type="pres">
      <dgm:prSet presAssocID="{FCF881F6-802B-4723-A41B-CD6D537EB541}" presName="adorn" presStyleLbl="fgAccFollowNode1" presStyleIdx="0" presStyleCnt="2"/>
      <dgm:spPr/>
    </dgm:pt>
    <dgm:pt modelId="{F70C959C-2EB4-42DC-B182-863B6E07C104}" type="pres">
      <dgm:prSet presAssocID="{FEC06FB0-138E-4BDB-B932-84D2580F1BB2}" presName="sibTrans" presStyleLbl="sibTrans2D1" presStyleIdx="0" presStyleCnt="0"/>
      <dgm:spPr/>
    </dgm:pt>
    <dgm:pt modelId="{AA406F08-17B6-4A08-B15F-F0F691F6F6DC}" type="pres">
      <dgm:prSet presAssocID="{ABBE0D13-1138-4EEC-B464-20F2DB734503}" presName="compNode" presStyleCnt="0"/>
      <dgm:spPr/>
    </dgm:pt>
    <dgm:pt modelId="{3525BAC6-B36F-4F27-8F61-4D3490F2E32E}" type="pres">
      <dgm:prSet presAssocID="{ABBE0D13-1138-4EEC-B464-20F2DB734503}" presName="childRect" presStyleLbl="bgAcc1" presStyleIdx="1" presStyleCnt="2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5CAF2D-C10C-42E8-9E63-163B6D6106DF}" type="pres">
      <dgm:prSet presAssocID="{ABBE0D13-1138-4EEC-B464-20F2DB73450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60A4EB8-7BE6-4EEB-8B6B-9988C23CF0E2}" type="pres">
      <dgm:prSet presAssocID="{ABBE0D13-1138-4EEC-B464-20F2DB734503}" presName="parentRect" presStyleLbl="alignNode1" presStyleIdx="1" presStyleCnt="2"/>
      <dgm:spPr/>
    </dgm:pt>
    <dgm:pt modelId="{E75CE1A1-D851-4B1B-8F2C-F12A89159B64}" type="pres">
      <dgm:prSet presAssocID="{ABBE0D13-1138-4EEC-B464-20F2DB734503}" presName="adorn" presStyleLbl="fgAccFollowNode1" presStyleIdx="1" presStyleCnt="2"/>
      <dgm:spPr/>
    </dgm:pt>
  </dgm:ptLst>
  <dgm:cxnLst>
    <dgm:cxn modelId="{4F8DF914-A436-4EDF-9E18-B57787D119E4}" type="presOf" srcId="{FCF881F6-802B-4723-A41B-CD6D537EB541}" destId="{BCED7CB6-A2C3-4665-9F85-870C095C80B4}" srcOrd="1" destOrd="0" presId="urn:microsoft.com/office/officeart/2005/8/layout/bList2"/>
    <dgm:cxn modelId="{E3D2C217-6466-4283-914A-A04BE69178E4}" type="presOf" srcId="{6A89D55B-643C-40BD-B206-48559E9CF592}" destId="{ABF586E1-BB32-4C2A-9AB4-05AE51A4203A}" srcOrd="0" destOrd="0" presId="urn:microsoft.com/office/officeart/2005/8/layout/bList2"/>
    <dgm:cxn modelId="{8DEDE821-1BAB-4816-877A-0EFAFADB719E}" srcId="{6A89D55B-643C-40BD-B206-48559E9CF592}" destId="{FCF881F6-802B-4723-A41B-CD6D537EB541}" srcOrd="0" destOrd="0" parTransId="{1C4BA527-A01E-4589-ABE8-CA1F1D4CD28C}" sibTransId="{FEC06FB0-138E-4BDB-B932-84D2580F1BB2}"/>
    <dgm:cxn modelId="{07FF5F3F-6D96-4108-AD4E-9262AB4F523A}" type="presOf" srcId="{FEC06FB0-138E-4BDB-B932-84D2580F1BB2}" destId="{F70C959C-2EB4-42DC-B182-863B6E07C104}" srcOrd="0" destOrd="0" presId="urn:microsoft.com/office/officeart/2005/8/layout/bList2"/>
    <dgm:cxn modelId="{BEF0CD47-59AC-459E-913C-3B1CC1E89A27}" type="presOf" srcId="{FCF881F6-802B-4723-A41B-CD6D537EB541}" destId="{697973CA-DDA6-4C68-B6A1-2653A1E05357}" srcOrd="0" destOrd="0" presId="urn:microsoft.com/office/officeart/2005/8/layout/bList2"/>
    <dgm:cxn modelId="{5FBD9654-068E-4599-BA4A-B2075473C5B2}" type="presOf" srcId="{ABBE0D13-1138-4EEC-B464-20F2DB734503}" destId="{7A5CAF2D-C10C-42E8-9E63-163B6D6106DF}" srcOrd="0" destOrd="0" presId="urn:microsoft.com/office/officeart/2005/8/layout/bList2"/>
    <dgm:cxn modelId="{063D2276-F042-4AF1-A491-A1107C90353A}" type="presOf" srcId="{ABBE0D13-1138-4EEC-B464-20F2DB734503}" destId="{C60A4EB8-7BE6-4EEB-8B6B-9988C23CF0E2}" srcOrd="1" destOrd="0" presId="urn:microsoft.com/office/officeart/2005/8/layout/bList2"/>
    <dgm:cxn modelId="{44F414F3-CC29-4A7F-9318-900B24C78402}" srcId="{6A89D55B-643C-40BD-B206-48559E9CF592}" destId="{ABBE0D13-1138-4EEC-B464-20F2DB734503}" srcOrd="1" destOrd="0" parTransId="{ABFE22C4-90CB-4A28-90BF-299D4BD8E604}" sibTransId="{90F7C3BA-8939-4550-8AED-2EF6064D4630}"/>
    <dgm:cxn modelId="{E71496A2-9B1C-4F62-8B38-44EABFD24EEE}" type="presParOf" srcId="{ABF586E1-BB32-4C2A-9AB4-05AE51A4203A}" destId="{D929D370-4ECB-4ABC-B197-BCFB1DAB7912}" srcOrd="0" destOrd="0" presId="urn:microsoft.com/office/officeart/2005/8/layout/bList2"/>
    <dgm:cxn modelId="{AE4F8579-7A9B-47DC-A55B-B8B1F7CFDD88}" type="presParOf" srcId="{D929D370-4ECB-4ABC-B197-BCFB1DAB7912}" destId="{435CDC18-1841-477F-B451-CF354A13AA61}" srcOrd="0" destOrd="0" presId="urn:microsoft.com/office/officeart/2005/8/layout/bList2"/>
    <dgm:cxn modelId="{02108AD0-4956-4B06-8B47-13785AF7FEF1}" type="presParOf" srcId="{D929D370-4ECB-4ABC-B197-BCFB1DAB7912}" destId="{697973CA-DDA6-4C68-B6A1-2653A1E05357}" srcOrd="1" destOrd="0" presId="urn:microsoft.com/office/officeart/2005/8/layout/bList2"/>
    <dgm:cxn modelId="{ED23827A-8F25-4C9B-8224-B74BD105F136}" type="presParOf" srcId="{D929D370-4ECB-4ABC-B197-BCFB1DAB7912}" destId="{BCED7CB6-A2C3-4665-9F85-870C095C80B4}" srcOrd="2" destOrd="0" presId="urn:microsoft.com/office/officeart/2005/8/layout/bList2"/>
    <dgm:cxn modelId="{F2029955-C00C-48AE-A9E4-051B69B6F112}" type="presParOf" srcId="{D929D370-4ECB-4ABC-B197-BCFB1DAB7912}" destId="{CBD8DD9D-8092-43BA-9D6B-39FE484C42FB}" srcOrd="3" destOrd="0" presId="urn:microsoft.com/office/officeart/2005/8/layout/bList2"/>
    <dgm:cxn modelId="{9C81FE62-58AB-4AE8-ADA8-F1A9DD995AA5}" type="presParOf" srcId="{ABF586E1-BB32-4C2A-9AB4-05AE51A4203A}" destId="{F70C959C-2EB4-42DC-B182-863B6E07C104}" srcOrd="1" destOrd="0" presId="urn:microsoft.com/office/officeart/2005/8/layout/bList2"/>
    <dgm:cxn modelId="{FA64DA00-0A52-45C4-BE63-A93A08D4826F}" type="presParOf" srcId="{ABF586E1-BB32-4C2A-9AB4-05AE51A4203A}" destId="{AA406F08-17B6-4A08-B15F-F0F691F6F6DC}" srcOrd="2" destOrd="0" presId="urn:microsoft.com/office/officeart/2005/8/layout/bList2"/>
    <dgm:cxn modelId="{BD53D5DB-55BD-45A6-8CE1-8DA2294BB581}" type="presParOf" srcId="{AA406F08-17B6-4A08-B15F-F0F691F6F6DC}" destId="{3525BAC6-B36F-4F27-8F61-4D3490F2E32E}" srcOrd="0" destOrd="0" presId="urn:microsoft.com/office/officeart/2005/8/layout/bList2"/>
    <dgm:cxn modelId="{6CC50321-8200-474A-AE27-731715B58F41}" type="presParOf" srcId="{AA406F08-17B6-4A08-B15F-F0F691F6F6DC}" destId="{7A5CAF2D-C10C-42E8-9E63-163B6D6106DF}" srcOrd="1" destOrd="0" presId="urn:microsoft.com/office/officeart/2005/8/layout/bList2"/>
    <dgm:cxn modelId="{CDFD5B5E-AD9B-4027-B2E9-BE44F936F5A8}" type="presParOf" srcId="{AA406F08-17B6-4A08-B15F-F0F691F6F6DC}" destId="{C60A4EB8-7BE6-4EEB-8B6B-9988C23CF0E2}" srcOrd="2" destOrd="0" presId="urn:microsoft.com/office/officeart/2005/8/layout/bList2"/>
    <dgm:cxn modelId="{F6C34036-E511-423B-86A6-82285082F4E0}" type="presParOf" srcId="{AA406F08-17B6-4A08-B15F-F0F691F6F6DC}" destId="{E75CE1A1-D851-4B1B-8F2C-F12A89159B6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09FE90-6159-4002-ACF6-570B53810606}" type="doc">
      <dgm:prSet loTypeId="urn:microsoft.com/office/officeart/2008/layout/PictureAccentList" loCatId="pictur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2C6076A5-8CCF-4BCC-8128-953902B6D11F}">
      <dgm:prSet phldrT="[Texte]" custT="1"/>
      <dgm:spPr/>
      <dgm:t>
        <a:bodyPr/>
        <a:lstStyle/>
        <a:p>
          <a:r>
            <a:rPr lang="fr-FR" sz="2800" dirty="0">
              <a:solidFill>
                <a:schemeClr val="accent5">
                  <a:lumMod val="50000"/>
                </a:schemeClr>
              </a:solidFill>
            </a:rPr>
            <a:t>The </a:t>
          </a:r>
          <a:r>
            <a:rPr lang="fr-FR" sz="2800" dirty="0" err="1">
              <a:solidFill>
                <a:schemeClr val="accent5">
                  <a:lumMod val="50000"/>
                </a:schemeClr>
              </a:solidFill>
            </a:rPr>
            <a:t>liquidator</a:t>
          </a:r>
          <a:r>
            <a:rPr lang="fr-FR" sz="2800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fr-FR" sz="2800" dirty="0" err="1">
              <a:solidFill>
                <a:schemeClr val="accent5">
                  <a:lumMod val="50000"/>
                </a:schemeClr>
              </a:solidFill>
            </a:rPr>
            <a:t>is</a:t>
          </a:r>
          <a:r>
            <a:rPr lang="fr-FR" sz="2800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fr-FR" sz="2800" dirty="0" err="1">
              <a:solidFill>
                <a:schemeClr val="accent5">
                  <a:lumMod val="50000"/>
                </a:schemeClr>
              </a:solidFill>
            </a:rPr>
            <a:t>appointed</a:t>
          </a:r>
          <a:r>
            <a:rPr lang="fr-FR" sz="2800" dirty="0">
              <a:solidFill>
                <a:schemeClr val="accent5">
                  <a:lumMod val="50000"/>
                </a:schemeClr>
              </a:solidFill>
            </a:rPr>
            <a:t> by</a:t>
          </a:r>
        </a:p>
      </dgm:t>
    </dgm:pt>
    <dgm:pt modelId="{F2FE0752-3599-44E3-9DEB-DB4C5056A0C6}" type="parTrans" cxnId="{A321623E-DFA3-4AA7-83AC-80D6D04CA7DE}">
      <dgm:prSet/>
      <dgm:spPr/>
      <dgm:t>
        <a:bodyPr/>
        <a:lstStyle/>
        <a:p>
          <a:endParaRPr lang="fr-FR"/>
        </a:p>
      </dgm:t>
    </dgm:pt>
    <dgm:pt modelId="{559EF2B7-CA8C-415E-8CAB-28A46BF084A8}" type="sibTrans" cxnId="{A321623E-DFA3-4AA7-83AC-80D6D04CA7DE}">
      <dgm:prSet/>
      <dgm:spPr/>
      <dgm:t>
        <a:bodyPr/>
        <a:lstStyle/>
        <a:p>
          <a:endParaRPr lang="fr-FR"/>
        </a:p>
      </dgm:t>
    </dgm:pt>
    <dgm:pt modelId="{D7B6F333-0A98-4B3E-B3E6-387FBA15E0C9}">
      <dgm:prSet phldrT="[Texte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sz="3200" dirty="0"/>
            <a:t>The</a:t>
          </a:r>
          <a:r>
            <a:rPr lang="fr-FR" sz="3200" dirty="0" err="1"/>
            <a:t>associates</a:t>
          </a:r>
          <a:endParaRPr lang="fr-FR" sz="3200" dirty="0"/>
        </a:p>
      </dgm:t>
    </dgm:pt>
    <dgm:pt modelId="{BEA540BB-4C87-48DB-9350-5B7C9088EE5A}" type="parTrans" cxnId="{02A9E498-612A-44B9-8AB9-EBA3E5AC2B54}">
      <dgm:prSet/>
      <dgm:spPr/>
      <dgm:t>
        <a:bodyPr/>
        <a:lstStyle/>
        <a:p>
          <a:endParaRPr lang="fr-FR"/>
        </a:p>
      </dgm:t>
    </dgm:pt>
    <dgm:pt modelId="{AE203E34-7D91-4138-8DCE-467CFE4B25FC}" type="sibTrans" cxnId="{02A9E498-612A-44B9-8AB9-EBA3E5AC2B54}">
      <dgm:prSet/>
      <dgm:spPr/>
      <dgm:t>
        <a:bodyPr/>
        <a:lstStyle/>
        <a:p>
          <a:endParaRPr lang="fr-FR"/>
        </a:p>
      </dgm:t>
    </dgm:pt>
    <dgm:pt modelId="{5E6CAD2C-6DA0-4184-94F5-13A8387C085F}">
      <dgm:prSet phldrT="[Texte]" custT="1"/>
      <dgm:spPr/>
      <dgm:t>
        <a:bodyPr/>
        <a:lstStyle/>
        <a:p>
          <a:r>
            <a:rPr lang="en-US" sz="3200" dirty="0"/>
            <a:t>The court decision</a:t>
          </a:r>
          <a:endParaRPr lang="fr-FR" sz="3200" dirty="0"/>
        </a:p>
      </dgm:t>
    </dgm:pt>
    <dgm:pt modelId="{E904E971-7E5A-4554-BCFE-A9B2656D0C9F}" type="parTrans" cxnId="{BE85CB26-81C0-4C30-B693-0060ED4E1F39}">
      <dgm:prSet/>
      <dgm:spPr/>
      <dgm:t>
        <a:bodyPr/>
        <a:lstStyle/>
        <a:p>
          <a:endParaRPr lang="fr-FR"/>
        </a:p>
      </dgm:t>
    </dgm:pt>
    <dgm:pt modelId="{20EB7D84-44B7-46EF-B742-5C5145BB4972}" type="sibTrans" cxnId="{BE85CB26-81C0-4C30-B693-0060ED4E1F39}">
      <dgm:prSet/>
      <dgm:spPr/>
      <dgm:t>
        <a:bodyPr/>
        <a:lstStyle/>
        <a:p>
          <a:endParaRPr lang="fr-FR"/>
        </a:p>
      </dgm:t>
    </dgm:pt>
    <dgm:pt modelId="{FC00192D-A4F0-407F-B9E1-ACF3C1E59F22}" type="pres">
      <dgm:prSet presAssocID="{4309FE90-6159-4002-ACF6-570B5381060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975D4EE8-378E-4FB0-ADA3-A6BD0C87BA5A}" type="pres">
      <dgm:prSet presAssocID="{2C6076A5-8CCF-4BCC-8128-953902B6D11F}" presName="root" presStyleCnt="0">
        <dgm:presLayoutVars>
          <dgm:chMax/>
          <dgm:chPref val="4"/>
        </dgm:presLayoutVars>
      </dgm:prSet>
      <dgm:spPr/>
    </dgm:pt>
    <dgm:pt modelId="{179A540D-4770-4C75-9F9D-9580C47FB323}" type="pres">
      <dgm:prSet presAssocID="{2C6076A5-8CCF-4BCC-8128-953902B6D11F}" presName="rootComposite" presStyleCnt="0">
        <dgm:presLayoutVars/>
      </dgm:prSet>
      <dgm:spPr/>
    </dgm:pt>
    <dgm:pt modelId="{095E78D1-B7C2-423C-887D-685264FB44F8}" type="pres">
      <dgm:prSet presAssocID="{2C6076A5-8CCF-4BCC-8128-953902B6D11F}" presName="rootText" presStyleLbl="node0" presStyleIdx="0" presStyleCnt="1">
        <dgm:presLayoutVars>
          <dgm:chMax/>
          <dgm:chPref val="4"/>
        </dgm:presLayoutVars>
      </dgm:prSet>
      <dgm:spPr/>
    </dgm:pt>
    <dgm:pt modelId="{BEC97F62-78E4-4A5B-B5AF-0FAF21F0D2C8}" type="pres">
      <dgm:prSet presAssocID="{2C6076A5-8CCF-4BCC-8128-953902B6D11F}" presName="childShape" presStyleCnt="0">
        <dgm:presLayoutVars>
          <dgm:chMax val="0"/>
          <dgm:chPref val="0"/>
        </dgm:presLayoutVars>
      </dgm:prSet>
      <dgm:spPr/>
    </dgm:pt>
    <dgm:pt modelId="{1150D045-EBC4-4236-8DED-14664A7437A4}" type="pres">
      <dgm:prSet presAssocID="{D7B6F333-0A98-4B3E-B3E6-387FBA15E0C9}" presName="childComposite" presStyleCnt="0">
        <dgm:presLayoutVars>
          <dgm:chMax val="0"/>
          <dgm:chPref val="0"/>
        </dgm:presLayoutVars>
      </dgm:prSet>
      <dgm:spPr/>
    </dgm:pt>
    <dgm:pt modelId="{BBAB683B-29C8-4FCE-8996-EB9F74DAD4BC}" type="pres">
      <dgm:prSet presAssocID="{D7B6F333-0A98-4B3E-B3E6-387FBA15E0C9}" presName="Image" presStyleLbl="node1" presStyleIdx="0" presStyleCnt="2"/>
      <dgm:spPr/>
    </dgm:pt>
    <dgm:pt modelId="{21EEC71F-29B7-4414-8EF9-0CEE23EE0B22}" type="pres">
      <dgm:prSet presAssocID="{D7B6F333-0A98-4B3E-B3E6-387FBA15E0C9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385FC8E6-085D-434D-BF06-FA3269C29CC7}" type="pres">
      <dgm:prSet presAssocID="{5E6CAD2C-6DA0-4184-94F5-13A8387C085F}" presName="childComposite" presStyleCnt="0">
        <dgm:presLayoutVars>
          <dgm:chMax val="0"/>
          <dgm:chPref val="0"/>
        </dgm:presLayoutVars>
      </dgm:prSet>
      <dgm:spPr/>
    </dgm:pt>
    <dgm:pt modelId="{BD2B800C-4072-4A24-90E0-6B52B8FB90A2}" type="pres">
      <dgm:prSet presAssocID="{5E6CAD2C-6DA0-4184-94F5-13A8387C085F}" presName="Image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6CF603E-6C85-4185-84F0-F3FF22C74487}" type="pres">
      <dgm:prSet presAssocID="{5E6CAD2C-6DA0-4184-94F5-13A8387C085F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E85CB26-81C0-4C30-B693-0060ED4E1F39}" srcId="{2C6076A5-8CCF-4BCC-8128-953902B6D11F}" destId="{5E6CAD2C-6DA0-4184-94F5-13A8387C085F}" srcOrd="1" destOrd="0" parTransId="{E904E971-7E5A-4554-BCFE-A9B2656D0C9F}" sibTransId="{20EB7D84-44B7-46EF-B742-5C5145BB4972}"/>
    <dgm:cxn modelId="{DEFAE935-E0A7-466A-93EF-911F51D6C7D7}" type="presOf" srcId="{2C6076A5-8CCF-4BCC-8128-953902B6D11F}" destId="{095E78D1-B7C2-423C-887D-685264FB44F8}" srcOrd="0" destOrd="0" presId="urn:microsoft.com/office/officeart/2008/layout/PictureAccentList"/>
    <dgm:cxn modelId="{A321623E-DFA3-4AA7-83AC-80D6D04CA7DE}" srcId="{4309FE90-6159-4002-ACF6-570B53810606}" destId="{2C6076A5-8CCF-4BCC-8128-953902B6D11F}" srcOrd="0" destOrd="0" parTransId="{F2FE0752-3599-44E3-9DEB-DB4C5056A0C6}" sibTransId="{559EF2B7-CA8C-415E-8CAB-28A46BF084A8}"/>
    <dgm:cxn modelId="{3B455A79-0A7D-4EA0-851B-044F32EB1BE1}" type="presOf" srcId="{D7B6F333-0A98-4B3E-B3E6-387FBA15E0C9}" destId="{21EEC71F-29B7-4414-8EF9-0CEE23EE0B22}" srcOrd="0" destOrd="0" presId="urn:microsoft.com/office/officeart/2008/layout/PictureAccentList"/>
    <dgm:cxn modelId="{02A9E498-612A-44B9-8AB9-EBA3E5AC2B54}" srcId="{2C6076A5-8CCF-4BCC-8128-953902B6D11F}" destId="{D7B6F333-0A98-4B3E-B3E6-387FBA15E0C9}" srcOrd="0" destOrd="0" parTransId="{BEA540BB-4C87-48DB-9350-5B7C9088EE5A}" sibTransId="{AE203E34-7D91-4138-8DCE-467CFE4B25FC}"/>
    <dgm:cxn modelId="{8E283199-1173-4B3E-B8F6-D2691759D443}" type="presOf" srcId="{5E6CAD2C-6DA0-4184-94F5-13A8387C085F}" destId="{46CF603E-6C85-4185-84F0-F3FF22C74487}" srcOrd="0" destOrd="0" presId="urn:microsoft.com/office/officeart/2008/layout/PictureAccentList"/>
    <dgm:cxn modelId="{F6ACFFBC-1B1B-46D4-907C-19853ECF834D}" type="presOf" srcId="{4309FE90-6159-4002-ACF6-570B53810606}" destId="{FC00192D-A4F0-407F-B9E1-ACF3C1E59F22}" srcOrd="0" destOrd="0" presId="urn:microsoft.com/office/officeart/2008/layout/PictureAccentList"/>
    <dgm:cxn modelId="{EE352E6C-E526-40CC-B14E-6125C561392B}" type="presParOf" srcId="{FC00192D-A4F0-407F-B9E1-ACF3C1E59F22}" destId="{975D4EE8-378E-4FB0-ADA3-A6BD0C87BA5A}" srcOrd="0" destOrd="0" presId="urn:microsoft.com/office/officeart/2008/layout/PictureAccentList"/>
    <dgm:cxn modelId="{0643923D-29CE-40E6-ADC0-CE0F1C296E3E}" type="presParOf" srcId="{975D4EE8-378E-4FB0-ADA3-A6BD0C87BA5A}" destId="{179A540D-4770-4C75-9F9D-9580C47FB323}" srcOrd="0" destOrd="0" presId="urn:microsoft.com/office/officeart/2008/layout/PictureAccentList"/>
    <dgm:cxn modelId="{DC4E5BE7-51BA-4B53-A62B-FCCBE847832B}" type="presParOf" srcId="{179A540D-4770-4C75-9F9D-9580C47FB323}" destId="{095E78D1-B7C2-423C-887D-685264FB44F8}" srcOrd="0" destOrd="0" presId="urn:microsoft.com/office/officeart/2008/layout/PictureAccentList"/>
    <dgm:cxn modelId="{5809C32E-A9C9-47A4-9F3C-AF4E8A30B5A8}" type="presParOf" srcId="{975D4EE8-378E-4FB0-ADA3-A6BD0C87BA5A}" destId="{BEC97F62-78E4-4A5B-B5AF-0FAF21F0D2C8}" srcOrd="1" destOrd="0" presId="urn:microsoft.com/office/officeart/2008/layout/PictureAccentList"/>
    <dgm:cxn modelId="{852B3AD9-9F0A-4C66-B627-11C77FDBB6D1}" type="presParOf" srcId="{BEC97F62-78E4-4A5B-B5AF-0FAF21F0D2C8}" destId="{1150D045-EBC4-4236-8DED-14664A7437A4}" srcOrd="0" destOrd="0" presId="urn:microsoft.com/office/officeart/2008/layout/PictureAccentList"/>
    <dgm:cxn modelId="{26A8FE03-446D-45D9-A6E3-0129C4F824E1}" type="presParOf" srcId="{1150D045-EBC4-4236-8DED-14664A7437A4}" destId="{BBAB683B-29C8-4FCE-8996-EB9F74DAD4BC}" srcOrd="0" destOrd="0" presId="urn:microsoft.com/office/officeart/2008/layout/PictureAccentList"/>
    <dgm:cxn modelId="{460BBCA4-31A6-42C6-AF38-C9E4DDBA53C3}" type="presParOf" srcId="{1150D045-EBC4-4236-8DED-14664A7437A4}" destId="{21EEC71F-29B7-4414-8EF9-0CEE23EE0B22}" srcOrd="1" destOrd="0" presId="urn:microsoft.com/office/officeart/2008/layout/PictureAccentList"/>
    <dgm:cxn modelId="{BD9DE347-0EE0-48A6-B04B-AD478F6FB6B1}" type="presParOf" srcId="{BEC97F62-78E4-4A5B-B5AF-0FAF21F0D2C8}" destId="{385FC8E6-085D-434D-BF06-FA3269C29CC7}" srcOrd="1" destOrd="0" presId="urn:microsoft.com/office/officeart/2008/layout/PictureAccentList"/>
    <dgm:cxn modelId="{4243166F-CF3A-4442-874B-5915E35DDBF7}" type="presParOf" srcId="{385FC8E6-085D-434D-BF06-FA3269C29CC7}" destId="{BD2B800C-4072-4A24-90E0-6B52B8FB90A2}" srcOrd="0" destOrd="0" presId="urn:microsoft.com/office/officeart/2008/layout/PictureAccentList"/>
    <dgm:cxn modelId="{32B73126-A9D2-4EFA-8C31-AB6DD12346B7}" type="presParOf" srcId="{385FC8E6-085D-434D-BF06-FA3269C29CC7}" destId="{46CF603E-6C85-4185-84F0-F3FF22C7448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D32B0-6A5B-44E2-AD82-AFD31D0308D3}" type="doc">
      <dgm:prSet loTypeId="urn:microsoft.com/office/officeart/2005/8/layout/process1" loCatId="process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CC1BCE00-7F45-43B3-8963-CD2C8A33B5F0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Payment of supplier debts</a:t>
          </a:r>
          <a:endParaRPr lang="fr-FR" dirty="0"/>
        </a:p>
      </dgm:t>
    </dgm:pt>
    <dgm:pt modelId="{B747FFC5-2A1D-447F-9402-49CCF827FA9A}" type="parTrans" cxnId="{376FF4BB-B30A-49EE-AF93-937C0D943F17}">
      <dgm:prSet/>
      <dgm:spPr/>
      <dgm:t>
        <a:bodyPr/>
        <a:lstStyle/>
        <a:p>
          <a:endParaRPr lang="fr-FR"/>
        </a:p>
      </dgm:t>
    </dgm:pt>
    <dgm:pt modelId="{0485D3D5-28CB-426F-A3A1-4E91CC9942D7}" type="sibTrans" cxnId="{376FF4BB-B30A-49EE-AF93-937C0D943F17}">
      <dgm:prSet/>
      <dgm:spPr/>
      <dgm:t>
        <a:bodyPr/>
        <a:lstStyle/>
        <a:p>
          <a:endParaRPr lang="fr-FR"/>
        </a:p>
      </dgm:t>
    </dgm:pt>
    <dgm:pt modelId="{B346C754-C031-4CAE-A1EB-4C32E4ED263D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Determination of the liquidation result</a:t>
          </a:r>
          <a:endParaRPr lang="fr-FR" dirty="0"/>
        </a:p>
      </dgm:t>
    </dgm:pt>
    <dgm:pt modelId="{B5968E02-68FB-4ED5-96D5-A31BF338583D}" type="parTrans" cxnId="{8E211A09-00D9-4D77-B89F-C86195B957DE}">
      <dgm:prSet/>
      <dgm:spPr/>
      <dgm:t>
        <a:bodyPr/>
        <a:lstStyle/>
        <a:p>
          <a:endParaRPr lang="fr-FR"/>
        </a:p>
      </dgm:t>
    </dgm:pt>
    <dgm:pt modelId="{5256B799-C26C-499D-9FEE-9563225D187F}" type="sibTrans" cxnId="{8E211A09-00D9-4D77-B89F-C86195B957DE}">
      <dgm:prSet/>
      <dgm:spPr/>
      <dgm:t>
        <a:bodyPr/>
        <a:lstStyle/>
        <a:p>
          <a:endParaRPr lang="fr-FR"/>
        </a:p>
      </dgm:t>
    </dgm:pt>
    <dgm:pt modelId="{4E80A1EA-5BAD-4EC8-94C6-DF74D20DD62D}" type="pres">
      <dgm:prSet presAssocID="{C2BD32B0-6A5B-44E2-AD82-AFD31D0308D3}" presName="Name0" presStyleCnt="0">
        <dgm:presLayoutVars>
          <dgm:dir/>
          <dgm:resizeHandles val="exact"/>
        </dgm:presLayoutVars>
      </dgm:prSet>
      <dgm:spPr/>
    </dgm:pt>
    <dgm:pt modelId="{CF9EC839-0C6A-4585-9ACC-4A6DC911E8CE}" type="pres">
      <dgm:prSet presAssocID="{CC1BCE00-7F45-43B3-8963-CD2C8A33B5F0}" presName="node" presStyleLbl="node1" presStyleIdx="0" presStyleCnt="2">
        <dgm:presLayoutVars>
          <dgm:bulletEnabled val="1"/>
        </dgm:presLayoutVars>
      </dgm:prSet>
      <dgm:spPr/>
    </dgm:pt>
    <dgm:pt modelId="{2C65AF3F-B8D1-4275-96B8-8B91F8A0881B}" type="pres">
      <dgm:prSet presAssocID="{0485D3D5-28CB-426F-A3A1-4E91CC9942D7}" presName="sibTrans" presStyleLbl="sibTrans2D1" presStyleIdx="0" presStyleCnt="1"/>
      <dgm:spPr/>
    </dgm:pt>
    <dgm:pt modelId="{0FF1037B-8A77-4AAD-AA8C-585812C75F62}" type="pres">
      <dgm:prSet presAssocID="{0485D3D5-28CB-426F-A3A1-4E91CC9942D7}" presName="connectorText" presStyleLbl="sibTrans2D1" presStyleIdx="0" presStyleCnt="1"/>
      <dgm:spPr/>
    </dgm:pt>
    <dgm:pt modelId="{41B52E90-77DD-4820-8984-CC7E16B3A7B7}" type="pres">
      <dgm:prSet presAssocID="{B346C754-C031-4CAE-A1EB-4C32E4ED263D}" presName="node" presStyleLbl="node1" presStyleIdx="1" presStyleCnt="2">
        <dgm:presLayoutVars>
          <dgm:bulletEnabled val="1"/>
        </dgm:presLayoutVars>
      </dgm:prSet>
      <dgm:spPr/>
    </dgm:pt>
  </dgm:ptLst>
  <dgm:cxnLst>
    <dgm:cxn modelId="{8E211A09-00D9-4D77-B89F-C86195B957DE}" srcId="{C2BD32B0-6A5B-44E2-AD82-AFD31D0308D3}" destId="{B346C754-C031-4CAE-A1EB-4C32E4ED263D}" srcOrd="1" destOrd="0" parTransId="{B5968E02-68FB-4ED5-96D5-A31BF338583D}" sibTransId="{5256B799-C26C-499D-9FEE-9563225D187F}"/>
    <dgm:cxn modelId="{EBC7C542-B383-4F2A-B1A3-EADD6D91E8D0}" type="presOf" srcId="{0485D3D5-28CB-426F-A3A1-4E91CC9942D7}" destId="{2C65AF3F-B8D1-4275-96B8-8B91F8A0881B}" srcOrd="0" destOrd="0" presId="urn:microsoft.com/office/officeart/2005/8/layout/process1"/>
    <dgm:cxn modelId="{7814C34B-8987-49EE-8426-EA905619B218}" type="presOf" srcId="{0485D3D5-28CB-426F-A3A1-4E91CC9942D7}" destId="{0FF1037B-8A77-4AAD-AA8C-585812C75F62}" srcOrd="1" destOrd="0" presId="urn:microsoft.com/office/officeart/2005/8/layout/process1"/>
    <dgm:cxn modelId="{0DC85C75-6827-4F72-AE9E-BE7867831E6E}" type="presOf" srcId="{CC1BCE00-7F45-43B3-8963-CD2C8A33B5F0}" destId="{CF9EC839-0C6A-4585-9ACC-4A6DC911E8CE}" srcOrd="0" destOrd="0" presId="urn:microsoft.com/office/officeart/2005/8/layout/process1"/>
    <dgm:cxn modelId="{376FF4BB-B30A-49EE-AF93-937C0D943F17}" srcId="{C2BD32B0-6A5B-44E2-AD82-AFD31D0308D3}" destId="{CC1BCE00-7F45-43B3-8963-CD2C8A33B5F0}" srcOrd="0" destOrd="0" parTransId="{B747FFC5-2A1D-447F-9402-49CCF827FA9A}" sibTransId="{0485D3D5-28CB-426F-A3A1-4E91CC9942D7}"/>
    <dgm:cxn modelId="{C7C5C2EB-0705-4729-8A72-04F0E716D57D}" type="presOf" srcId="{B346C754-C031-4CAE-A1EB-4C32E4ED263D}" destId="{41B52E90-77DD-4820-8984-CC7E16B3A7B7}" srcOrd="0" destOrd="0" presId="urn:microsoft.com/office/officeart/2005/8/layout/process1"/>
    <dgm:cxn modelId="{3A7302F4-A7D8-4BB8-BDE1-9EE2F8D8F847}" type="presOf" srcId="{C2BD32B0-6A5B-44E2-AD82-AFD31D0308D3}" destId="{4E80A1EA-5BAD-4EC8-94C6-DF74D20DD62D}" srcOrd="0" destOrd="0" presId="urn:microsoft.com/office/officeart/2005/8/layout/process1"/>
    <dgm:cxn modelId="{D1293B31-C7EE-4493-8BCB-91DA97D66810}" type="presParOf" srcId="{4E80A1EA-5BAD-4EC8-94C6-DF74D20DD62D}" destId="{CF9EC839-0C6A-4585-9ACC-4A6DC911E8CE}" srcOrd="0" destOrd="0" presId="urn:microsoft.com/office/officeart/2005/8/layout/process1"/>
    <dgm:cxn modelId="{BDCD1E9C-4C5F-4703-92F2-A115DB0B984B}" type="presParOf" srcId="{4E80A1EA-5BAD-4EC8-94C6-DF74D20DD62D}" destId="{2C65AF3F-B8D1-4275-96B8-8B91F8A0881B}" srcOrd="1" destOrd="0" presId="urn:microsoft.com/office/officeart/2005/8/layout/process1"/>
    <dgm:cxn modelId="{EBA8B50E-4E22-4B96-B20F-14F717CC6C52}" type="presParOf" srcId="{2C65AF3F-B8D1-4275-96B8-8B91F8A0881B}" destId="{0FF1037B-8A77-4AAD-AA8C-585812C75F62}" srcOrd="0" destOrd="0" presId="urn:microsoft.com/office/officeart/2005/8/layout/process1"/>
    <dgm:cxn modelId="{C59866DE-6197-4EDE-920E-B9F96F797E6D}" type="presParOf" srcId="{4E80A1EA-5BAD-4EC8-94C6-DF74D20DD62D}" destId="{41B52E90-77DD-4820-8984-CC7E16B3A7B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D32B0-6A5B-44E2-AD82-AFD31D0308D3}" type="doc">
      <dgm:prSet loTypeId="urn:microsoft.com/office/officeart/2005/8/layout/process1" loCatId="process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fr-FR"/>
        </a:p>
      </dgm:t>
    </dgm:pt>
    <dgm:pt modelId="{CC1BCE00-7F45-43B3-8963-CD2C8A33B5F0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Disposal of assets</a:t>
          </a:r>
          <a:endParaRPr lang="fr-FR" dirty="0"/>
        </a:p>
      </dgm:t>
    </dgm:pt>
    <dgm:pt modelId="{B747FFC5-2A1D-447F-9402-49CCF827FA9A}" type="parTrans" cxnId="{376FF4BB-B30A-49EE-AF93-937C0D943F17}">
      <dgm:prSet/>
      <dgm:spPr/>
      <dgm:t>
        <a:bodyPr/>
        <a:lstStyle/>
        <a:p>
          <a:endParaRPr lang="fr-FR"/>
        </a:p>
      </dgm:t>
    </dgm:pt>
    <dgm:pt modelId="{0485D3D5-28CB-426F-A3A1-4E91CC9942D7}" type="sibTrans" cxnId="{376FF4BB-B30A-49EE-AF93-937C0D943F17}">
      <dgm:prSet/>
      <dgm:spPr/>
      <dgm:t>
        <a:bodyPr/>
        <a:lstStyle/>
        <a:p>
          <a:endParaRPr lang="fr-FR"/>
        </a:p>
      </dgm:t>
    </dgm:pt>
    <dgm:pt modelId="{B346C754-C031-4CAE-A1EB-4C32E4ED263D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Collection of receivables</a:t>
          </a:r>
          <a:endParaRPr lang="fr-FR" dirty="0"/>
        </a:p>
      </dgm:t>
    </dgm:pt>
    <dgm:pt modelId="{B5968E02-68FB-4ED5-96D5-A31BF338583D}" type="parTrans" cxnId="{8E211A09-00D9-4D77-B89F-C86195B957DE}">
      <dgm:prSet/>
      <dgm:spPr/>
      <dgm:t>
        <a:bodyPr/>
        <a:lstStyle/>
        <a:p>
          <a:endParaRPr lang="fr-FR"/>
        </a:p>
      </dgm:t>
    </dgm:pt>
    <dgm:pt modelId="{5256B799-C26C-499D-9FEE-9563225D187F}" type="sibTrans" cxnId="{8E211A09-00D9-4D77-B89F-C86195B957DE}">
      <dgm:prSet/>
      <dgm:spPr/>
      <dgm:t>
        <a:bodyPr/>
        <a:lstStyle/>
        <a:p>
          <a:endParaRPr lang="fr-FR"/>
        </a:p>
      </dgm:t>
    </dgm:pt>
    <dgm:pt modelId="{BA397E06-BDFC-49C9-AF5F-D0CD20E082C3}">
      <dgm:prSet phldrT="[Texte]"/>
      <dgm:spPr/>
      <dgm:t>
        <a:bodyPr/>
        <a:lstStyle/>
        <a:p>
          <a:r>
            <a:rPr lang="en-US" dirty="0"/>
            <a:t>Sale of stocks</a:t>
          </a:r>
          <a:endParaRPr lang="fr-FR" dirty="0"/>
        </a:p>
      </dgm:t>
    </dgm:pt>
    <dgm:pt modelId="{5F939D70-B5E7-4748-9E87-DA1D7DFA22D4}" type="parTrans" cxnId="{07A4B76E-D898-4398-857A-124909D2D192}">
      <dgm:prSet/>
      <dgm:spPr/>
      <dgm:t>
        <a:bodyPr/>
        <a:lstStyle/>
        <a:p>
          <a:endParaRPr lang="fr-FR"/>
        </a:p>
      </dgm:t>
    </dgm:pt>
    <dgm:pt modelId="{14F71BE0-E8AA-47B7-9171-160DF0609A20}" type="sibTrans" cxnId="{07A4B76E-D898-4398-857A-124909D2D192}">
      <dgm:prSet/>
      <dgm:spPr/>
      <dgm:t>
        <a:bodyPr/>
        <a:lstStyle/>
        <a:p>
          <a:endParaRPr lang="fr-FR"/>
        </a:p>
      </dgm:t>
    </dgm:pt>
    <dgm:pt modelId="{4E80A1EA-5BAD-4EC8-94C6-DF74D20DD62D}" type="pres">
      <dgm:prSet presAssocID="{C2BD32B0-6A5B-44E2-AD82-AFD31D0308D3}" presName="Name0" presStyleCnt="0">
        <dgm:presLayoutVars>
          <dgm:dir/>
          <dgm:resizeHandles val="exact"/>
        </dgm:presLayoutVars>
      </dgm:prSet>
      <dgm:spPr/>
    </dgm:pt>
    <dgm:pt modelId="{CF9EC839-0C6A-4585-9ACC-4A6DC911E8CE}" type="pres">
      <dgm:prSet presAssocID="{CC1BCE00-7F45-43B3-8963-CD2C8A33B5F0}" presName="node" presStyleLbl="node1" presStyleIdx="0" presStyleCnt="3">
        <dgm:presLayoutVars>
          <dgm:bulletEnabled val="1"/>
        </dgm:presLayoutVars>
      </dgm:prSet>
      <dgm:spPr/>
    </dgm:pt>
    <dgm:pt modelId="{2C65AF3F-B8D1-4275-96B8-8B91F8A0881B}" type="pres">
      <dgm:prSet presAssocID="{0485D3D5-28CB-426F-A3A1-4E91CC9942D7}" presName="sibTrans" presStyleLbl="sibTrans2D1" presStyleIdx="0" presStyleCnt="2"/>
      <dgm:spPr/>
    </dgm:pt>
    <dgm:pt modelId="{0FF1037B-8A77-4AAD-AA8C-585812C75F62}" type="pres">
      <dgm:prSet presAssocID="{0485D3D5-28CB-426F-A3A1-4E91CC9942D7}" presName="connectorText" presStyleLbl="sibTrans2D1" presStyleIdx="0" presStyleCnt="2"/>
      <dgm:spPr/>
    </dgm:pt>
    <dgm:pt modelId="{41B52E90-77DD-4820-8984-CC7E16B3A7B7}" type="pres">
      <dgm:prSet presAssocID="{B346C754-C031-4CAE-A1EB-4C32E4ED263D}" presName="node" presStyleLbl="node1" presStyleIdx="1" presStyleCnt="3">
        <dgm:presLayoutVars>
          <dgm:bulletEnabled val="1"/>
        </dgm:presLayoutVars>
      </dgm:prSet>
      <dgm:spPr/>
    </dgm:pt>
    <dgm:pt modelId="{D92B58F6-CA1B-4C40-B873-BDE175DA1626}" type="pres">
      <dgm:prSet presAssocID="{5256B799-C26C-499D-9FEE-9563225D187F}" presName="sibTrans" presStyleLbl="sibTrans2D1" presStyleIdx="1" presStyleCnt="2"/>
      <dgm:spPr/>
    </dgm:pt>
    <dgm:pt modelId="{5CD93E18-DF92-43C2-8617-0CEA7EEEB0D0}" type="pres">
      <dgm:prSet presAssocID="{5256B799-C26C-499D-9FEE-9563225D187F}" presName="connectorText" presStyleLbl="sibTrans2D1" presStyleIdx="1" presStyleCnt="2"/>
      <dgm:spPr/>
    </dgm:pt>
    <dgm:pt modelId="{92C8C6C6-1AC8-4599-93D3-43C2445FE562}" type="pres">
      <dgm:prSet presAssocID="{BA397E06-BDFC-49C9-AF5F-D0CD20E082C3}" presName="node" presStyleLbl="node1" presStyleIdx="2" presStyleCnt="3">
        <dgm:presLayoutVars>
          <dgm:bulletEnabled val="1"/>
        </dgm:presLayoutVars>
      </dgm:prSet>
      <dgm:spPr/>
    </dgm:pt>
  </dgm:ptLst>
  <dgm:cxnLst>
    <dgm:cxn modelId="{8E211A09-00D9-4D77-B89F-C86195B957DE}" srcId="{C2BD32B0-6A5B-44E2-AD82-AFD31D0308D3}" destId="{B346C754-C031-4CAE-A1EB-4C32E4ED263D}" srcOrd="1" destOrd="0" parTransId="{B5968E02-68FB-4ED5-96D5-A31BF338583D}" sibTransId="{5256B799-C26C-499D-9FEE-9563225D187F}"/>
    <dgm:cxn modelId="{7A8A9827-A4EF-43C6-B5CB-B3460DFFF6C2}" type="presOf" srcId="{BA397E06-BDFC-49C9-AF5F-D0CD20E082C3}" destId="{92C8C6C6-1AC8-4599-93D3-43C2445FE562}" srcOrd="0" destOrd="0" presId="urn:microsoft.com/office/officeart/2005/8/layout/process1"/>
    <dgm:cxn modelId="{667B7328-8912-4B49-B919-7C01A848B5F7}" type="presOf" srcId="{5256B799-C26C-499D-9FEE-9563225D187F}" destId="{D92B58F6-CA1B-4C40-B873-BDE175DA1626}" srcOrd="0" destOrd="0" presId="urn:microsoft.com/office/officeart/2005/8/layout/process1"/>
    <dgm:cxn modelId="{092D183C-3276-4114-8A6C-C905232A5CFA}" type="presOf" srcId="{5256B799-C26C-499D-9FEE-9563225D187F}" destId="{5CD93E18-DF92-43C2-8617-0CEA7EEEB0D0}" srcOrd="1" destOrd="0" presId="urn:microsoft.com/office/officeart/2005/8/layout/process1"/>
    <dgm:cxn modelId="{EBC7C542-B383-4F2A-B1A3-EADD6D91E8D0}" type="presOf" srcId="{0485D3D5-28CB-426F-A3A1-4E91CC9942D7}" destId="{2C65AF3F-B8D1-4275-96B8-8B91F8A0881B}" srcOrd="0" destOrd="0" presId="urn:microsoft.com/office/officeart/2005/8/layout/process1"/>
    <dgm:cxn modelId="{7814C34B-8987-49EE-8426-EA905619B218}" type="presOf" srcId="{0485D3D5-28CB-426F-A3A1-4E91CC9942D7}" destId="{0FF1037B-8A77-4AAD-AA8C-585812C75F62}" srcOrd="1" destOrd="0" presId="urn:microsoft.com/office/officeart/2005/8/layout/process1"/>
    <dgm:cxn modelId="{07A4B76E-D898-4398-857A-124909D2D192}" srcId="{C2BD32B0-6A5B-44E2-AD82-AFD31D0308D3}" destId="{BA397E06-BDFC-49C9-AF5F-D0CD20E082C3}" srcOrd="2" destOrd="0" parTransId="{5F939D70-B5E7-4748-9E87-DA1D7DFA22D4}" sibTransId="{14F71BE0-E8AA-47B7-9171-160DF0609A20}"/>
    <dgm:cxn modelId="{0DC85C75-6827-4F72-AE9E-BE7867831E6E}" type="presOf" srcId="{CC1BCE00-7F45-43B3-8963-CD2C8A33B5F0}" destId="{CF9EC839-0C6A-4585-9ACC-4A6DC911E8CE}" srcOrd="0" destOrd="0" presId="urn:microsoft.com/office/officeart/2005/8/layout/process1"/>
    <dgm:cxn modelId="{376FF4BB-B30A-49EE-AF93-937C0D943F17}" srcId="{C2BD32B0-6A5B-44E2-AD82-AFD31D0308D3}" destId="{CC1BCE00-7F45-43B3-8963-CD2C8A33B5F0}" srcOrd="0" destOrd="0" parTransId="{B747FFC5-2A1D-447F-9402-49CCF827FA9A}" sibTransId="{0485D3D5-28CB-426F-A3A1-4E91CC9942D7}"/>
    <dgm:cxn modelId="{C7C5C2EB-0705-4729-8A72-04F0E716D57D}" type="presOf" srcId="{B346C754-C031-4CAE-A1EB-4C32E4ED263D}" destId="{41B52E90-77DD-4820-8984-CC7E16B3A7B7}" srcOrd="0" destOrd="0" presId="urn:microsoft.com/office/officeart/2005/8/layout/process1"/>
    <dgm:cxn modelId="{3A7302F4-A7D8-4BB8-BDE1-9EE2F8D8F847}" type="presOf" srcId="{C2BD32B0-6A5B-44E2-AD82-AFD31D0308D3}" destId="{4E80A1EA-5BAD-4EC8-94C6-DF74D20DD62D}" srcOrd="0" destOrd="0" presId="urn:microsoft.com/office/officeart/2005/8/layout/process1"/>
    <dgm:cxn modelId="{D1293B31-C7EE-4493-8BCB-91DA97D66810}" type="presParOf" srcId="{4E80A1EA-5BAD-4EC8-94C6-DF74D20DD62D}" destId="{CF9EC839-0C6A-4585-9ACC-4A6DC911E8CE}" srcOrd="0" destOrd="0" presId="urn:microsoft.com/office/officeart/2005/8/layout/process1"/>
    <dgm:cxn modelId="{BDCD1E9C-4C5F-4703-92F2-A115DB0B984B}" type="presParOf" srcId="{4E80A1EA-5BAD-4EC8-94C6-DF74D20DD62D}" destId="{2C65AF3F-B8D1-4275-96B8-8B91F8A0881B}" srcOrd="1" destOrd="0" presId="urn:microsoft.com/office/officeart/2005/8/layout/process1"/>
    <dgm:cxn modelId="{EBA8B50E-4E22-4B96-B20F-14F717CC6C52}" type="presParOf" srcId="{2C65AF3F-B8D1-4275-96B8-8B91F8A0881B}" destId="{0FF1037B-8A77-4AAD-AA8C-585812C75F62}" srcOrd="0" destOrd="0" presId="urn:microsoft.com/office/officeart/2005/8/layout/process1"/>
    <dgm:cxn modelId="{C59866DE-6197-4EDE-920E-B9F96F797E6D}" type="presParOf" srcId="{4E80A1EA-5BAD-4EC8-94C6-DF74D20DD62D}" destId="{41B52E90-77DD-4820-8984-CC7E16B3A7B7}" srcOrd="2" destOrd="0" presId="urn:microsoft.com/office/officeart/2005/8/layout/process1"/>
    <dgm:cxn modelId="{09DCC9CA-7F99-4440-ACF9-AEC1F8783167}" type="presParOf" srcId="{4E80A1EA-5BAD-4EC8-94C6-DF74D20DD62D}" destId="{D92B58F6-CA1B-4C40-B873-BDE175DA1626}" srcOrd="3" destOrd="0" presId="urn:microsoft.com/office/officeart/2005/8/layout/process1"/>
    <dgm:cxn modelId="{4A0E5378-0D27-4947-9FD0-9EFE4B0019DF}" type="presParOf" srcId="{D92B58F6-CA1B-4C40-B873-BDE175DA1626}" destId="{5CD93E18-DF92-43C2-8617-0CEA7EEEB0D0}" srcOrd="0" destOrd="0" presId="urn:microsoft.com/office/officeart/2005/8/layout/process1"/>
    <dgm:cxn modelId="{972B8E1B-8809-4A03-B4F3-206BD76B1E5F}" type="presParOf" srcId="{4E80A1EA-5BAD-4EC8-94C6-DF74D20DD62D}" destId="{92C8C6C6-1AC8-4599-93D3-43C2445FE5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D32B0-6A5B-44E2-AD82-AFD31D0308D3}" type="doc">
      <dgm:prSet loTypeId="urn:microsoft.com/office/officeart/2005/8/layout/process1" loCatId="process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CC1BCE00-7F45-43B3-8963-CD2C8A33B5F0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Payment of supplier debts</a:t>
          </a:r>
          <a:endParaRPr lang="fr-FR" dirty="0"/>
        </a:p>
      </dgm:t>
    </dgm:pt>
    <dgm:pt modelId="{B747FFC5-2A1D-447F-9402-49CCF827FA9A}" type="parTrans" cxnId="{376FF4BB-B30A-49EE-AF93-937C0D943F17}">
      <dgm:prSet/>
      <dgm:spPr/>
      <dgm:t>
        <a:bodyPr/>
        <a:lstStyle/>
        <a:p>
          <a:endParaRPr lang="fr-FR"/>
        </a:p>
      </dgm:t>
    </dgm:pt>
    <dgm:pt modelId="{0485D3D5-28CB-426F-A3A1-4E91CC9942D7}" type="sibTrans" cxnId="{376FF4BB-B30A-49EE-AF93-937C0D943F17}">
      <dgm:prSet/>
      <dgm:spPr/>
      <dgm:t>
        <a:bodyPr/>
        <a:lstStyle/>
        <a:p>
          <a:endParaRPr lang="fr-FR"/>
        </a:p>
      </dgm:t>
    </dgm:pt>
    <dgm:pt modelId="{B346C754-C031-4CAE-A1EB-4C32E4ED263D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Determination of the liquidation result</a:t>
          </a:r>
          <a:endParaRPr lang="fr-FR" dirty="0"/>
        </a:p>
      </dgm:t>
    </dgm:pt>
    <dgm:pt modelId="{B5968E02-68FB-4ED5-96D5-A31BF338583D}" type="parTrans" cxnId="{8E211A09-00D9-4D77-B89F-C86195B957DE}">
      <dgm:prSet/>
      <dgm:spPr/>
      <dgm:t>
        <a:bodyPr/>
        <a:lstStyle/>
        <a:p>
          <a:endParaRPr lang="fr-FR"/>
        </a:p>
      </dgm:t>
    </dgm:pt>
    <dgm:pt modelId="{5256B799-C26C-499D-9FEE-9563225D187F}" type="sibTrans" cxnId="{8E211A09-00D9-4D77-B89F-C86195B957DE}">
      <dgm:prSet/>
      <dgm:spPr/>
      <dgm:t>
        <a:bodyPr/>
        <a:lstStyle/>
        <a:p>
          <a:endParaRPr lang="fr-FR"/>
        </a:p>
      </dgm:t>
    </dgm:pt>
    <dgm:pt modelId="{4E80A1EA-5BAD-4EC8-94C6-DF74D20DD62D}" type="pres">
      <dgm:prSet presAssocID="{C2BD32B0-6A5B-44E2-AD82-AFD31D0308D3}" presName="Name0" presStyleCnt="0">
        <dgm:presLayoutVars>
          <dgm:dir/>
          <dgm:resizeHandles val="exact"/>
        </dgm:presLayoutVars>
      </dgm:prSet>
      <dgm:spPr/>
    </dgm:pt>
    <dgm:pt modelId="{CF9EC839-0C6A-4585-9ACC-4A6DC911E8CE}" type="pres">
      <dgm:prSet presAssocID="{CC1BCE00-7F45-43B3-8963-CD2C8A33B5F0}" presName="node" presStyleLbl="node1" presStyleIdx="0" presStyleCnt="2">
        <dgm:presLayoutVars>
          <dgm:bulletEnabled val="1"/>
        </dgm:presLayoutVars>
      </dgm:prSet>
      <dgm:spPr/>
    </dgm:pt>
    <dgm:pt modelId="{2C65AF3F-B8D1-4275-96B8-8B91F8A0881B}" type="pres">
      <dgm:prSet presAssocID="{0485D3D5-28CB-426F-A3A1-4E91CC9942D7}" presName="sibTrans" presStyleLbl="sibTrans2D1" presStyleIdx="0" presStyleCnt="1"/>
      <dgm:spPr/>
    </dgm:pt>
    <dgm:pt modelId="{0FF1037B-8A77-4AAD-AA8C-585812C75F62}" type="pres">
      <dgm:prSet presAssocID="{0485D3D5-28CB-426F-A3A1-4E91CC9942D7}" presName="connectorText" presStyleLbl="sibTrans2D1" presStyleIdx="0" presStyleCnt="1"/>
      <dgm:spPr/>
    </dgm:pt>
    <dgm:pt modelId="{41B52E90-77DD-4820-8984-CC7E16B3A7B7}" type="pres">
      <dgm:prSet presAssocID="{B346C754-C031-4CAE-A1EB-4C32E4ED263D}" presName="node" presStyleLbl="node1" presStyleIdx="1" presStyleCnt="2">
        <dgm:presLayoutVars>
          <dgm:bulletEnabled val="1"/>
        </dgm:presLayoutVars>
      </dgm:prSet>
      <dgm:spPr/>
    </dgm:pt>
  </dgm:ptLst>
  <dgm:cxnLst>
    <dgm:cxn modelId="{8E211A09-00D9-4D77-B89F-C86195B957DE}" srcId="{C2BD32B0-6A5B-44E2-AD82-AFD31D0308D3}" destId="{B346C754-C031-4CAE-A1EB-4C32E4ED263D}" srcOrd="1" destOrd="0" parTransId="{B5968E02-68FB-4ED5-96D5-A31BF338583D}" sibTransId="{5256B799-C26C-499D-9FEE-9563225D187F}"/>
    <dgm:cxn modelId="{EBC7C542-B383-4F2A-B1A3-EADD6D91E8D0}" type="presOf" srcId="{0485D3D5-28CB-426F-A3A1-4E91CC9942D7}" destId="{2C65AF3F-B8D1-4275-96B8-8B91F8A0881B}" srcOrd="0" destOrd="0" presId="urn:microsoft.com/office/officeart/2005/8/layout/process1"/>
    <dgm:cxn modelId="{7814C34B-8987-49EE-8426-EA905619B218}" type="presOf" srcId="{0485D3D5-28CB-426F-A3A1-4E91CC9942D7}" destId="{0FF1037B-8A77-4AAD-AA8C-585812C75F62}" srcOrd="1" destOrd="0" presId="urn:microsoft.com/office/officeart/2005/8/layout/process1"/>
    <dgm:cxn modelId="{0DC85C75-6827-4F72-AE9E-BE7867831E6E}" type="presOf" srcId="{CC1BCE00-7F45-43B3-8963-CD2C8A33B5F0}" destId="{CF9EC839-0C6A-4585-9ACC-4A6DC911E8CE}" srcOrd="0" destOrd="0" presId="urn:microsoft.com/office/officeart/2005/8/layout/process1"/>
    <dgm:cxn modelId="{376FF4BB-B30A-49EE-AF93-937C0D943F17}" srcId="{C2BD32B0-6A5B-44E2-AD82-AFD31D0308D3}" destId="{CC1BCE00-7F45-43B3-8963-CD2C8A33B5F0}" srcOrd="0" destOrd="0" parTransId="{B747FFC5-2A1D-447F-9402-49CCF827FA9A}" sibTransId="{0485D3D5-28CB-426F-A3A1-4E91CC9942D7}"/>
    <dgm:cxn modelId="{C7C5C2EB-0705-4729-8A72-04F0E716D57D}" type="presOf" srcId="{B346C754-C031-4CAE-A1EB-4C32E4ED263D}" destId="{41B52E90-77DD-4820-8984-CC7E16B3A7B7}" srcOrd="0" destOrd="0" presId="urn:microsoft.com/office/officeart/2005/8/layout/process1"/>
    <dgm:cxn modelId="{3A7302F4-A7D8-4BB8-BDE1-9EE2F8D8F847}" type="presOf" srcId="{C2BD32B0-6A5B-44E2-AD82-AFD31D0308D3}" destId="{4E80A1EA-5BAD-4EC8-94C6-DF74D20DD62D}" srcOrd="0" destOrd="0" presId="urn:microsoft.com/office/officeart/2005/8/layout/process1"/>
    <dgm:cxn modelId="{D1293B31-C7EE-4493-8BCB-91DA97D66810}" type="presParOf" srcId="{4E80A1EA-5BAD-4EC8-94C6-DF74D20DD62D}" destId="{CF9EC839-0C6A-4585-9ACC-4A6DC911E8CE}" srcOrd="0" destOrd="0" presId="urn:microsoft.com/office/officeart/2005/8/layout/process1"/>
    <dgm:cxn modelId="{BDCD1E9C-4C5F-4703-92F2-A115DB0B984B}" type="presParOf" srcId="{4E80A1EA-5BAD-4EC8-94C6-DF74D20DD62D}" destId="{2C65AF3F-B8D1-4275-96B8-8B91F8A0881B}" srcOrd="1" destOrd="0" presId="urn:microsoft.com/office/officeart/2005/8/layout/process1"/>
    <dgm:cxn modelId="{EBA8B50E-4E22-4B96-B20F-14F717CC6C52}" type="presParOf" srcId="{2C65AF3F-B8D1-4275-96B8-8B91F8A0881B}" destId="{0FF1037B-8A77-4AAD-AA8C-585812C75F62}" srcOrd="0" destOrd="0" presId="urn:microsoft.com/office/officeart/2005/8/layout/process1"/>
    <dgm:cxn modelId="{C59866DE-6197-4EDE-920E-B9F96F797E6D}" type="presParOf" srcId="{4E80A1EA-5BAD-4EC8-94C6-DF74D20DD62D}" destId="{41B52E90-77DD-4820-8984-CC7E16B3A7B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B4B6A-B3AA-4201-96CF-729EB5927964}">
      <dsp:nvSpPr>
        <dsp:cNvPr id="0" name=""/>
        <dsp:cNvSpPr/>
      </dsp:nvSpPr>
      <dsp:spPr>
        <a:xfrm>
          <a:off x="138196" y="1279"/>
          <a:ext cx="3139601" cy="18837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Expiration of statutory duration </a:t>
          </a:r>
          <a:endParaRPr lang="fr-FR" sz="2800" kern="1200" dirty="0"/>
        </a:p>
      </dsp:txBody>
      <dsp:txXfrm>
        <a:off x="230154" y="93237"/>
        <a:ext cx="2955685" cy="1699845"/>
      </dsp:txXfrm>
    </dsp:sp>
    <dsp:sp modelId="{2924EA6E-20D7-4728-98CE-2964AD248122}">
      <dsp:nvSpPr>
        <dsp:cNvPr id="0" name=""/>
        <dsp:cNvSpPr/>
      </dsp:nvSpPr>
      <dsp:spPr>
        <a:xfrm>
          <a:off x="3591758" y="1279"/>
          <a:ext cx="3139601" cy="18837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800" kern="1200" dirty="0"/>
            <a:t>Realization or extinction of the corporate purpose</a:t>
          </a:r>
          <a:endParaRPr lang="fr-FR" sz="2800" kern="1200" dirty="0"/>
        </a:p>
      </dsp:txBody>
      <dsp:txXfrm>
        <a:off x="3683716" y="93237"/>
        <a:ext cx="2955685" cy="1699845"/>
      </dsp:txXfrm>
    </dsp:sp>
    <dsp:sp modelId="{2551BF48-5BFD-470B-BC62-BD00BA4E7BE1}">
      <dsp:nvSpPr>
        <dsp:cNvPr id="0" name=""/>
        <dsp:cNvSpPr/>
      </dsp:nvSpPr>
      <dsp:spPr>
        <a:xfrm>
          <a:off x="138196" y="2199000"/>
          <a:ext cx="3139601" cy="18837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Cessation of activity </a:t>
          </a:r>
          <a:endParaRPr lang="fr-FR" sz="2800" kern="1200" dirty="0"/>
        </a:p>
      </dsp:txBody>
      <dsp:txXfrm>
        <a:off x="230154" y="2290958"/>
        <a:ext cx="2955685" cy="1699845"/>
      </dsp:txXfrm>
    </dsp:sp>
    <dsp:sp modelId="{5D3DCB96-B216-4C40-9A84-05DBB90AF8A0}">
      <dsp:nvSpPr>
        <dsp:cNvPr id="0" name=""/>
        <dsp:cNvSpPr/>
      </dsp:nvSpPr>
      <dsp:spPr>
        <a:xfrm>
          <a:off x="3591758" y="2199000"/>
          <a:ext cx="3139601" cy="18837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Judicial dissolution </a:t>
          </a:r>
          <a:endParaRPr lang="fr-FR" sz="2800" kern="1200" dirty="0"/>
        </a:p>
      </dsp:txBody>
      <dsp:txXfrm>
        <a:off x="3683716" y="2290958"/>
        <a:ext cx="2955685" cy="1699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CDC18-1841-477F-B451-CF354A13AA61}">
      <dsp:nvSpPr>
        <dsp:cNvPr id="0" name=""/>
        <dsp:cNvSpPr/>
      </dsp:nvSpPr>
      <dsp:spPr>
        <a:xfrm>
          <a:off x="2821" y="426534"/>
          <a:ext cx="3050668" cy="2277259"/>
        </a:xfrm>
        <a:prstGeom prst="round2SameRect">
          <a:avLst>
            <a:gd name="adj1" fmla="val 8000"/>
            <a:gd name="adj2" fmla="val 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ED7CB6-A2C3-4665-9F85-870C095C80B4}">
      <dsp:nvSpPr>
        <dsp:cNvPr id="0" name=""/>
        <dsp:cNvSpPr/>
      </dsp:nvSpPr>
      <dsp:spPr>
        <a:xfrm>
          <a:off x="2821" y="2703794"/>
          <a:ext cx="3050668" cy="979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Voluntary dissolution </a:t>
          </a:r>
          <a:endParaRPr lang="fr-FR" sz="3100" kern="1200" dirty="0"/>
        </a:p>
      </dsp:txBody>
      <dsp:txXfrm>
        <a:off x="2821" y="2703794"/>
        <a:ext cx="2148358" cy="979221"/>
      </dsp:txXfrm>
    </dsp:sp>
    <dsp:sp modelId="{CBD8DD9D-8092-43BA-9D6B-39FE484C42FB}">
      <dsp:nvSpPr>
        <dsp:cNvPr id="0" name=""/>
        <dsp:cNvSpPr/>
      </dsp:nvSpPr>
      <dsp:spPr>
        <a:xfrm>
          <a:off x="2237478" y="2859334"/>
          <a:ext cx="1067734" cy="1067734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25BAC6-B36F-4F27-8F61-4D3490F2E32E}">
      <dsp:nvSpPr>
        <dsp:cNvPr id="0" name=""/>
        <dsp:cNvSpPr/>
      </dsp:nvSpPr>
      <dsp:spPr>
        <a:xfrm>
          <a:off x="3569737" y="426534"/>
          <a:ext cx="3050668" cy="2277259"/>
        </a:xfrm>
        <a:prstGeom prst="round2SameRect">
          <a:avLst>
            <a:gd name="adj1" fmla="val 8000"/>
            <a:gd name="adj2" fmla="val 0"/>
          </a:avLst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0A4EB8-7BE6-4EEB-8B6B-9988C23CF0E2}">
      <dsp:nvSpPr>
        <dsp:cNvPr id="0" name=""/>
        <dsp:cNvSpPr/>
      </dsp:nvSpPr>
      <dsp:spPr>
        <a:xfrm>
          <a:off x="3569737" y="2703794"/>
          <a:ext cx="3050668" cy="979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Judicial dissolution </a:t>
          </a:r>
          <a:endParaRPr lang="fr-FR" sz="3100" kern="1200" dirty="0"/>
        </a:p>
      </dsp:txBody>
      <dsp:txXfrm>
        <a:off x="3569737" y="2703794"/>
        <a:ext cx="2148358" cy="979221"/>
      </dsp:txXfrm>
    </dsp:sp>
    <dsp:sp modelId="{E75CE1A1-D851-4B1B-8F2C-F12A89159B64}">
      <dsp:nvSpPr>
        <dsp:cNvPr id="0" name=""/>
        <dsp:cNvSpPr/>
      </dsp:nvSpPr>
      <dsp:spPr>
        <a:xfrm>
          <a:off x="5804394" y="2859334"/>
          <a:ext cx="1067734" cy="1067734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E78D1-B7C2-423C-887D-685264FB44F8}">
      <dsp:nvSpPr>
        <dsp:cNvPr id="0" name=""/>
        <dsp:cNvSpPr/>
      </dsp:nvSpPr>
      <dsp:spPr>
        <a:xfrm>
          <a:off x="0" y="396504"/>
          <a:ext cx="5578136" cy="11328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5">
                  <a:lumMod val="50000"/>
                </a:schemeClr>
              </a:solidFill>
            </a:rPr>
            <a:t>The </a:t>
          </a:r>
          <a:r>
            <a:rPr lang="fr-FR" sz="2800" kern="1200" dirty="0" err="1">
              <a:solidFill>
                <a:schemeClr val="accent5">
                  <a:lumMod val="50000"/>
                </a:schemeClr>
              </a:solidFill>
            </a:rPr>
            <a:t>liquidator</a:t>
          </a:r>
          <a:r>
            <a:rPr lang="fr-FR" sz="2800" kern="1200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fr-FR" sz="2800" kern="1200" dirty="0" err="1">
              <a:solidFill>
                <a:schemeClr val="accent5">
                  <a:lumMod val="50000"/>
                </a:schemeClr>
              </a:solidFill>
            </a:rPr>
            <a:t>is</a:t>
          </a:r>
          <a:r>
            <a:rPr lang="fr-FR" sz="2800" kern="1200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fr-FR" sz="2800" kern="1200" dirty="0" err="1">
              <a:solidFill>
                <a:schemeClr val="accent5">
                  <a:lumMod val="50000"/>
                </a:schemeClr>
              </a:solidFill>
            </a:rPr>
            <a:t>appointed</a:t>
          </a:r>
          <a:r>
            <a:rPr lang="fr-FR" sz="2800" kern="1200" dirty="0">
              <a:solidFill>
                <a:schemeClr val="accent5">
                  <a:lumMod val="50000"/>
                </a:schemeClr>
              </a:solidFill>
            </a:rPr>
            <a:t> by</a:t>
          </a:r>
        </a:p>
      </dsp:txBody>
      <dsp:txXfrm>
        <a:off x="33181" y="429685"/>
        <a:ext cx="5511774" cy="1066506"/>
      </dsp:txXfrm>
    </dsp:sp>
    <dsp:sp modelId="{BBAB683B-29C8-4FCE-8996-EB9F74DAD4BC}">
      <dsp:nvSpPr>
        <dsp:cNvPr id="0" name=""/>
        <dsp:cNvSpPr/>
      </dsp:nvSpPr>
      <dsp:spPr>
        <a:xfrm>
          <a:off x="0" y="1733289"/>
          <a:ext cx="1132868" cy="113286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EC71F-29B7-4414-8EF9-0CEE23EE0B22}">
      <dsp:nvSpPr>
        <dsp:cNvPr id="0" name=""/>
        <dsp:cNvSpPr/>
      </dsp:nvSpPr>
      <dsp:spPr>
        <a:xfrm>
          <a:off x="1200840" y="1733289"/>
          <a:ext cx="4377295" cy="113286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fr-FR" sz="3200" kern="1200" dirty="0"/>
            <a:t>The</a:t>
          </a:r>
          <a:r>
            <a:rPr lang="fr-FR" sz="3200" kern="1200" dirty="0" err="1"/>
            <a:t>associates</a:t>
          </a:r>
          <a:endParaRPr lang="fr-FR" sz="3200" kern="1200" dirty="0"/>
        </a:p>
      </dsp:txBody>
      <dsp:txXfrm>
        <a:off x="1256152" y="1788601"/>
        <a:ext cx="4266671" cy="1022244"/>
      </dsp:txXfrm>
    </dsp:sp>
    <dsp:sp modelId="{BD2B800C-4072-4A24-90E0-6B52B8FB90A2}">
      <dsp:nvSpPr>
        <dsp:cNvPr id="0" name=""/>
        <dsp:cNvSpPr/>
      </dsp:nvSpPr>
      <dsp:spPr>
        <a:xfrm>
          <a:off x="0" y="3002102"/>
          <a:ext cx="1132868" cy="113286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CF603E-6C85-4185-84F0-F3FF22C74487}">
      <dsp:nvSpPr>
        <dsp:cNvPr id="0" name=""/>
        <dsp:cNvSpPr/>
      </dsp:nvSpPr>
      <dsp:spPr>
        <a:xfrm>
          <a:off x="1200840" y="3002102"/>
          <a:ext cx="4377295" cy="113286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10797733"/>
                <a:satOff val="-58147"/>
                <a:lumOff val="-137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797733"/>
                <a:satOff val="-58147"/>
                <a:lumOff val="-137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797733"/>
                <a:satOff val="-58147"/>
                <a:lumOff val="-137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court decision</a:t>
          </a:r>
          <a:endParaRPr lang="fr-FR" sz="3200" kern="1200" dirty="0"/>
        </a:p>
      </dsp:txBody>
      <dsp:txXfrm>
        <a:off x="1256152" y="3057414"/>
        <a:ext cx="4266671" cy="10222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EC839-0C6A-4585-9ACC-4A6DC911E8CE}">
      <dsp:nvSpPr>
        <dsp:cNvPr id="0" name=""/>
        <dsp:cNvSpPr/>
      </dsp:nvSpPr>
      <dsp:spPr>
        <a:xfrm>
          <a:off x="1161" y="150379"/>
          <a:ext cx="2476174" cy="14857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400" kern="1200" dirty="0"/>
            <a:t>Payment of supplier debts</a:t>
          </a:r>
          <a:endParaRPr lang="fr-FR" sz="2400" kern="1200" dirty="0"/>
        </a:p>
      </dsp:txBody>
      <dsp:txXfrm>
        <a:off x="44676" y="193894"/>
        <a:ext cx="2389144" cy="1398674"/>
      </dsp:txXfrm>
    </dsp:sp>
    <dsp:sp modelId="{2C65AF3F-B8D1-4275-96B8-8B91F8A0881B}">
      <dsp:nvSpPr>
        <dsp:cNvPr id="0" name=""/>
        <dsp:cNvSpPr/>
      </dsp:nvSpPr>
      <dsp:spPr>
        <a:xfrm>
          <a:off x="2724953" y="586186"/>
          <a:ext cx="524948" cy="614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724953" y="709004"/>
        <a:ext cx="367464" cy="368455"/>
      </dsp:txXfrm>
    </dsp:sp>
    <dsp:sp modelId="{41B52E90-77DD-4820-8984-CC7E16B3A7B7}">
      <dsp:nvSpPr>
        <dsp:cNvPr id="0" name=""/>
        <dsp:cNvSpPr/>
      </dsp:nvSpPr>
      <dsp:spPr>
        <a:xfrm>
          <a:off x="3467805" y="150379"/>
          <a:ext cx="2476174" cy="14857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400" kern="1200" dirty="0"/>
            <a:t>Determination of the liquidation result</a:t>
          </a:r>
          <a:endParaRPr lang="fr-FR" sz="2400" kern="1200" dirty="0"/>
        </a:p>
      </dsp:txBody>
      <dsp:txXfrm>
        <a:off x="3511320" y="193894"/>
        <a:ext cx="2389144" cy="13986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EC839-0C6A-4585-9ACC-4A6DC911E8CE}">
      <dsp:nvSpPr>
        <dsp:cNvPr id="0" name=""/>
        <dsp:cNvSpPr/>
      </dsp:nvSpPr>
      <dsp:spPr>
        <a:xfrm>
          <a:off x="6292" y="749306"/>
          <a:ext cx="1880848" cy="1128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400" kern="1200" dirty="0"/>
            <a:t>Disposal of assets</a:t>
          </a:r>
          <a:endParaRPr lang="fr-FR" sz="2400" kern="1200" dirty="0"/>
        </a:p>
      </dsp:txBody>
      <dsp:txXfrm>
        <a:off x="39345" y="782359"/>
        <a:ext cx="1814742" cy="1062402"/>
      </dsp:txXfrm>
    </dsp:sp>
    <dsp:sp modelId="{2C65AF3F-B8D1-4275-96B8-8B91F8A0881B}">
      <dsp:nvSpPr>
        <dsp:cNvPr id="0" name=""/>
        <dsp:cNvSpPr/>
      </dsp:nvSpPr>
      <dsp:spPr>
        <a:xfrm>
          <a:off x="2075225" y="1080335"/>
          <a:ext cx="398739" cy="4664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75225" y="1173625"/>
        <a:ext cx="279117" cy="279870"/>
      </dsp:txXfrm>
    </dsp:sp>
    <dsp:sp modelId="{41B52E90-77DD-4820-8984-CC7E16B3A7B7}">
      <dsp:nvSpPr>
        <dsp:cNvPr id="0" name=""/>
        <dsp:cNvSpPr/>
      </dsp:nvSpPr>
      <dsp:spPr>
        <a:xfrm>
          <a:off x="2639479" y="749306"/>
          <a:ext cx="1880848" cy="1128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262696"/>
                <a:satOff val="-30022"/>
                <a:lumOff val="233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262696"/>
                <a:satOff val="-30022"/>
                <a:lumOff val="233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262696"/>
                <a:satOff val="-30022"/>
                <a:lumOff val="233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400" kern="1200" dirty="0"/>
            <a:t>Collection of receivables</a:t>
          </a:r>
          <a:endParaRPr lang="fr-FR" sz="2400" kern="1200" dirty="0"/>
        </a:p>
      </dsp:txBody>
      <dsp:txXfrm>
        <a:off x="2672532" y="782359"/>
        <a:ext cx="1814742" cy="1062402"/>
      </dsp:txXfrm>
    </dsp:sp>
    <dsp:sp modelId="{D92B58F6-CA1B-4C40-B873-BDE175DA1626}">
      <dsp:nvSpPr>
        <dsp:cNvPr id="0" name=""/>
        <dsp:cNvSpPr/>
      </dsp:nvSpPr>
      <dsp:spPr>
        <a:xfrm>
          <a:off x="4708412" y="1080335"/>
          <a:ext cx="398739" cy="4664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25302"/>
                <a:satOff val="-58795"/>
                <a:lumOff val="457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25302"/>
                <a:satOff val="-58795"/>
                <a:lumOff val="457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25302"/>
                <a:satOff val="-58795"/>
                <a:lumOff val="457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4708412" y="1173625"/>
        <a:ext cx="279117" cy="279870"/>
      </dsp:txXfrm>
    </dsp:sp>
    <dsp:sp modelId="{92C8C6C6-1AC8-4599-93D3-43C2445FE562}">
      <dsp:nvSpPr>
        <dsp:cNvPr id="0" name=""/>
        <dsp:cNvSpPr/>
      </dsp:nvSpPr>
      <dsp:spPr>
        <a:xfrm>
          <a:off x="5272667" y="749306"/>
          <a:ext cx="1880848" cy="1128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525392"/>
                <a:satOff val="-60045"/>
                <a:lumOff val="467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525392"/>
                <a:satOff val="-60045"/>
                <a:lumOff val="467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525392"/>
                <a:satOff val="-60045"/>
                <a:lumOff val="467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Sale of stocks</a:t>
          </a:r>
          <a:endParaRPr lang="fr-FR" sz="2400" kern="1200" dirty="0"/>
        </a:p>
      </dsp:txBody>
      <dsp:txXfrm>
        <a:off x="5305720" y="782359"/>
        <a:ext cx="1814742" cy="1062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EC839-0C6A-4585-9ACC-4A6DC911E8CE}">
      <dsp:nvSpPr>
        <dsp:cNvPr id="0" name=""/>
        <dsp:cNvSpPr/>
      </dsp:nvSpPr>
      <dsp:spPr>
        <a:xfrm>
          <a:off x="1161" y="302486"/>
          <a:ext cx="2476174" cy="14857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400" kern="1200" dirty="0"/>
            <a:t>Payment of supplier debts</a:t>
          </a:r>
          <a:endParaRPr lang="fr-FR" sz="2400" kern="1200" dirty="0"/>
        </a:p>
      </dsp:txBody>
      <dsp:txXfrm>
        <a:off x="44676" y="346001"/>
        <a:ext cx="2389144" cy="1398674"/>
      </dsp:txXfrm>
    </dsp:sp>
    <dsp:sp modelId="{2C65AF3F-B8D1-4275-96B8-8B91F8A0881B}">
      <dsp:nvSpPr>
        <dsp:cNvPr id="0" name=""/>
        <dsp:cNvSpPr/>
      </dsp:nvSpPr>
      <dsp:spPr>
        <a:xfrm>
          <a:off x="2724953" y="738292"/>
          <a:ext cx="524948" cy="614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724953" y="861110"/>
        <a:ext cx="367464" cy="368455"/>
      </dsp:txXfrm>
    </dsp:sp>
    <dsp:sp modelId="{41B52E90-77DD-4820-8984-CC7E16B3A7B7}">
      <dsp:nvSpPr>
        <dsp:cNvPr id="0" name=""/>
        <dsp:cNvSpPr/>
      </dsp:nvSpPr>
      <dsp:spPr>
        <a:xfrm>
          <a:off x="3467805" y="302486"/>
          <a:ext cx="2476174" cy="14857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400" kern="1200"/>
            <a:t>Determination of the liquidation result</a:t>
          </a:r>
          <a:endParaRPr lang="fr-FR" sz="2400" kern="1200" dirty="0"/>
        </a:p>
      </dsp:txBody>
      <dsp:txXfrm>
        <a:off x="3511320" y="346001"/>
        <a:ext cx="2389144" cy="1398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1048992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32B3BD6F-F47D-47F7-A54F-D75504B4F9F4}" type="datetime1">
              <a:rPr lang="fr-FR" smtClean="0"/>
              <a:t>08/04/2024</a:t>
            </a:fld>
            <a:endParaRPr lang="fr-FR" dirty="0"/>
          </a:p>
        </p:txBody>
      </p:sp>
      <p:sp>
        <p:nvSpPr>
          <p:cNvPr id="1048993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1048994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B8DC1D1-B6C2-C644-8BF1-C34DBFFE1C7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Espace réservé de l’en-tête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fr-FR"/>
          </a:p>
        </p:txBody>
      </p:sp>
      <p:sp>
        <p:nvSpPr>
          <p:cNvPr id="1048986" name="Espace réservé de l’image des diapositives 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1048987" name="Espace réservé du pied de page 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fr-FR"/>
          </a:p>
        </p:txBody>
      </p:sp>
      <p:sp>
        <p:nvSpPr>
          <p:cNvPr id="1048988" name="Espace réservé de la date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7B73D5-4316-4CC4-A5BB-3A99B0FE1F41}" type="datetime1">
              <a:rPr lang="fr-FR" smtClean="0"/>
              <a:t>08/04/2024</a:t>
            </a:fld>
            <a:endParaRPr lang="fr-FR" dirty="0"/>
          </a:p>
        </p:txBody>
      </p:sp>
      <p:sp>
        <p:nvSpPr>
          <p:cNvPr id="1048989" name="Espace réservé des commentaires 11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48990" name="Espace réservé du numéro de diapositive 1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DBF3159-94EB-4F6B-8273-09F1A6B019E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689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9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1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678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7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smtClean="0"/>
              <a:t>11</a:t>
            </a:fld>
            <a:endParaRPr lang="fr-FR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65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5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smtClean="0"/>
              <a:t>12</a:t>
            </a:fld>
            <a:endParaRPr lang="fr-FR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628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2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smtClean="0"/>
              <a:t>13</a:t>
            </a:fld>
            <a:endParaRPr lang="fr-FR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868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86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25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87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87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26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878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87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27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746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74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3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760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76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4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775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77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5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794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79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6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80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80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7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818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81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8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827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8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9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834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83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10</a:t>
            </a:fld>
            <a:endParaRPr lang="fr-FR" altLang="zh-CN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re 2"/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3145728" name="Connecteur droit 2"/>
          <p:cNvCxnSpPr>
            <a:cxnSpLocks/>
          </p:cNvCxnSpPr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1048681" name="Espace réservé du contenu 47" descr="Cliquez sur l’icône pour ajouter une image"/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fr-FR" sz="1800" b="0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 noProof="0"/>
              <a:t>Modifiez le style du titre </a:t>
            </a:r>
          </a:p>
        </p:txBody>
      </p:sp>
      <p:sp>
        <p:nvSpPr>
          <p:cNvPr id="1048682" name="Espace réservé du contenu 47"/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image≈≈</a:t>
            </a:r>
          </a:p>
        </p:txBody>
      </p:sp>
      <p:sp>
        <p:nvSpPr>
          <p:cNvPr id="1048683" name="Forme libre : Forme 11"/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 avec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Forme libre : Forme 6"/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964" name="Forme libre : Forme 7"/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965" name="Forme libre : Forme 8"/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966" name="Forme libre : Forme 9"/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967" name="Espace réservé du contenu 47" descr="Cliquez sur l’icône pour ajouter une image"/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68" name="Espace réservé du contenu 47"/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69" name="Espace réservé du contenu 47" descr="Cliquez sur l’icône pour ajouter une image"/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70" name="Espace réservé du contenu 47"/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71" name="Espace réservé du contenu 47" descr="Cliquez sur l’icône pour ajouter une image"/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72" name="Espace réservé du contenu 47"/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73" name="Espace réservé du contenu 47" descr="Cliquez sur l’icône pour ajouter une image"/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74" name="Espace réservé du contenu 47"/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75" name="Espace réservé du contenu 47" descr="Cliquez sur l’icône pour ajouter une image"/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76" name="Espace réservé du contenu 47"/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77" name="Espace réservé du contenu 47"/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78" name="Espace réservé du contenu 47"/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79" name="Espace réservé du contenu 47"/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80" name="Espace réservé du contenu 47"/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81" name="Espace réservé du contenu 47"/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82" name="Espace réservé du titr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983" name="Espace réservé du pied de page 1"/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984" name="Espace réservé du numéro de diapositive 2"/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Espace réservé du contenu 47"/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888" name="Espace réservé du contenu 47"/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889" name="Espace réservé du contenu 47"/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890" name="Espace réservé du contenu 47"/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891" name="Espace réservé du contenu 47"/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892" name="Espace réservé du contenu 47"/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fr-FR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 style du titre du masque</a:t>
            </a:r>
            <a:endParaRPr lang="fr-FR" altLang="en-US" dirty="0"/>
          </a:p>
        </p:txBody>
      </p:sp>
      <p:sp>
        <p:nvSpPr>
          <p:cNvPr id="1048893" name="Espace réservé du titr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894" name="Espace réservé du contenu 47"/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fr-FR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 style du titre du masque</a:t>
            </a:r>
            <a:endParaRPr lang="fr-FR" altLang="en-US" dirty="0"/>
          </a:p>
        </p:txBody>
      </p:sp>
      <p:sp>
        <p:nvSpPr>
          <p:cNvPr id="1048895" name="Espace réservé du contenu 47"/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fr-FR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 style du titre du masque</a:t>
            </a:r>
            <a:endParaRPr lang="fr-FR" altLang="en-US" dirty="0"/>
          </a:p>
        </p:txBody>
      </p:sp>
      <p:sp>
        <p:nvSpPr>
          <p:cNvPr id="1048896" name="Espace réservé du contenu 47"/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fr-FR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 style du titre du masque</a:t>
            </a:r>
            <a:endParaRPr lang="fr-FR" altLang="en-US" dirty="0"/>
          </a:p>
        </p:txBody>
      </p:sp>
      <p:sp>
        <p:nvSpPr>
          <p:cNvPr id="1048897" name="Espace réservé du contenu 47"/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fr-FR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 style du titre du masque</a:t>
            </a:r>
            <a:endParaRPr lang="fr-FR" altLang="en-US" dirty="0"/>
          </a:p>
        </p:txBody>
      </p:sp>
      <p:sp>
        <p:nvSpPr>
          <p:cNvPr id="1048898" name="Espace réservé du pied de page 10"/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  <a:endParaRPr lang="fr-FR" noProof="0" dirty="0"/>
          </a:p>
        </p:txBody>
      </p:sp>
      <p:sp>
        <p:nvSpPr>
          <p:cNvPr id="1048899" name="Espace réservé du numéro de diapositive 11"/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noProof="0" smtClean="0"/>
              <a:t>‹N°›</a:t>
            </a:fld>
            <a:endParaRPr lang="fr-FR" altLang="zh-CN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Forme libre : Forme 25"/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32" name="Forme libre : Forme 26"/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33" name="Forme libre : Forme 27"/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34" name="Forme libre : Forme 28"/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35" name="Forme libre : Forme 29"/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36" name="Forme libre : Forme 30"/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37" name="Forme libre : Forme 31"/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38" name="Forme libre : Forme 34"/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39" name="Forme libre : Forme 45"/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40" name="Forme libre : Forme 46"/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41" name="Forme libre : Forme 47"/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42" name="Forme libre : Forme 48"/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43" name="Forme libre : Forme 49"/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44" name="Forme libre : Forme 50"/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45" name="Forme libre : Forme 51"/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46" name="Forme libre : Forme 52"/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47" name="Forme libre : Forme 53"/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48" name="Forme libre : Forme 54"/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49" name="Forme libre : Forme 55"/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950" name="Espace réservé du contenu 47" descr="Cliquez sur l’icône pour ajouter une image"/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51" name="Espace réservé du contenu 47"/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fr-FR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52" name="Espace réservé du contenu 47" descr="Cliquez sur l’icône pour ajouter une image"/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53" name="Espace réservé du contenu 47"/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fr-FR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54" name="Espace réservé du contenu 47" descr="Cliquez sur l’icône pour ajouter une image"/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55" name="Espace réservé du contenu 47"/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fr-FR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56" name="Espace réservé du contenu 47" descr="Cliquez sur l’icône pour ajouter une image"/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57" name="Espace réservé du contenu 47"/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fr-FR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58" name="Espace réservé du contenu 47" descr="Cliquez sur l’icône pour ajouter une image"/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59" name="Espace réservé du contenu 47"/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fr-FR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60" name="Titre 1"/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961" name="Espace réservé du pied de page 2"/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962" name="Espace réservé du numéro de diapositive 3"/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Forme libre : Forme 19"/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778" name="Forme libre : Forme 24"/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779" name="Forme libre 14"/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780" name="Sous-titre 47" descr="Cliquez sur l’icône pour ajouter une image"/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781" name="Espace réservé du contenu 47"/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782" name="Espace réservé à l’image"/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783" name="Titre 1"/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784" name="Sous-titre 47" descr="Cliquez sur l’icône pour ajouter une image"/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785" name="Espace réservé du contenu 47"/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786" name="Espace réservé du numéro de diapositive 5"/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Forme libre 14"/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581" name="Forme libre 15"/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582" name="Espace réservé du contenu 47" descr="Cliquez sur l’icône pour ajouter une image"/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583" name="Espace réservé du contenu 47"/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584" name="Espace réservé du contenu 47" descr="Cliquez sur l’icône pour ajouter une image"/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585" name="Espace réservé du contenu 47" descr="Cliquez sur l’icône pour ajouter une image"/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586" name="Espace réservé du contenu 47"/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587" name="Espace réservé du contenu 47"/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588" name="Forme libre : Forme 24"/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589" name="Titre 5"/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590" name="Espace réservé d’image 2"/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fr-FR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fr-FR"/>
            </a:pPr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48591" name="Espace réservé d’image 2"/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fr-FR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fr-FR"/>
            </a:pPr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48592" name="Espace réservé d’image 2"/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fr-FR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fr-FR"/>
            </a:pPr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48593" name="Espace réservé du numéro de diapositive 4"/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Espace réservé du contenu 47"/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806" name="Espace réservé du contenu 47"/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807" name="Forme libre : Forme 25"/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08" name="Forme libre : Forme 11"/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809" name="Titre 2"/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810" name="Espace réservé du pied de page 1"/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811" name="Espace réservé du numéro de diapositive 5"/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Forme libre 46"/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48" name="Hexagone 15"/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49" name="Hexagone 17"/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50" name="Hexagone 19"/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51" name="Hexagone 21"/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52" name="Forme libre 43"/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53" name="Hexagone 27"/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54" name="Hexagone 28"/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55" name="Forme libre 42"/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56" name="Hexagone 31"/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57" name="Forme libre 45"/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58" name="Espace réservé du contenu 47"/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zh-CN" dirty="0"/>
          </a:p>
        </p:txBody>
      </p:sp>
      <p:sp>
        <p:nvSpPr>
          <p:cNvPr id="1048859" name="Espace réservé du contenu 47"/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zh-CN" dirty="0"/>
          </a:p>
        </p:txBody>
      </p:sp>
      <p:sp>
        <p:nvSpPr>
          <p:cNvPr id="1048860" name="Espace réservé du contenu 47"/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zh-CN" dirty="0"/>
          </a:p>
        </p:txBody>
      </p:sp>
      <p:sp>
        <p:nvSpPr>
          <p:cNvPr id="1048861" name="Espace réservé du contenu 47"/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zh-CN" dirty="0"/>
          </a:p>
        </p:txBody>
      </p:sp>
      <p:sp>
        <p:nvSpPr>
          <p:cNvPr id="1048862" name="Espace réservé du contenu 47" descr="Cliquez sur l’icône pour ajouter une image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0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863" name="Titre 1"/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864" name="Forme libre 39"/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re 16"/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718" name="Forme libre : Forme 4"/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1800" dirty="0"/>
          </a:p>
        </p:txBody>
      </p:sp>
      <p:sp>
        <p:nvSpPr>
          <p:cNvPr id="1048719" name="Forme libre: Forme 12"/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1800" dirty="0"/>
          </a:p>
        </p:txBody>
      </p:sp>
      <p:sp>
        <p:nvSpPr>
          <p:cNvPr id="1048720" name="Forme libre : Forme 13"/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1800" dirty="0"/>
          </a:p>
        </p:txBody>
      </p:sp>
      <p:sp>
        <p:nvSpPr>
          <p:cNvPr id="1048721" name="Forme libre : Forme 14"/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048722" name="Forme libre : Forme 15"/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1800" dirty="0"/>
          </a:p>
        </p:txBody>
      </p:sp>
      <p:sp>
        <p:nvSpPr>
          <p:cNvPr id="1048723" name="Espace réservé du contenu 47" descr="Cliquez sur l’icône pour ajouter une image"/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724" name="Espace réservé du contenu 47" descr="Cliquez sur l’icône pour ajouter une image"/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fr-FR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Cliquez pour modifier le style du titre du masque </a:t>
            </a:r>
          </a:p>
        </p:txBody>
      </p:sp>
      <p:sp>
        <p:nvSpPr>
          <p:cNvPr id="1048725" name="Espace réservé du contenu 47" descr="Cliquez sur l’icône pour ajouter une image"/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fr-FR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726" name="Espace réservé du contenu 47" descr="Cliquez sur l’icône pour ajouter une image"/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fr-FR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727" name="Espace réservé du contenu 47" descr="Cliquez sur l’icône pour ajouter une image"/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fr-FR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728" name="Forme libre : Forme 6"/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048729" name="Forme libre 28"/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048730" name="Forme libre 27"/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048731" name="Forme libre 29"/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048732" name="Forme libre : Forme 10"/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048733" name="Forme libre : Forme 11"/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048734" name="Espace réservé du pied de page 1"/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735" name="Espace réservé du numéro de diapositive 2"/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re 5"/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749" name="Espace réservé du contenu 47"/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750" name="Espace réservé d’image 20"/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fr-FR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fr-FR"/>
            </a:pPr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48751" name="Espace réservé du pied de page 4"/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752" name="Espace réservé du numéro de diapositive 6"/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Espace réservé du titre 4"/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821" name="Hexagone 17"/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22" name="Texte 47" descr="Cliquez sur l’icône pour ajouter une image"/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fr-FR" sz="1800" b="1" cap="all" baseline="0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823" name="Espace réservé d’image 16"/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Titre 1"/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48928" name="Espace réservé du contenu 47"/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modifier le style de texte du masque</a:t>
            </a:r>
            <a:endParaRPr lang="fr-FR" altLang="en-US"/>
          </a:p>
        </p:txBody>
      </p:sp>
      <p:sp>
        <p:nvSpPr>
          <p:cNvPr id="1048929" name="Espace réservé du pied de page 2"/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930" name="Espace réservé du numéro de diapositive 4"/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conce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Espace réservé du titre 4"/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881" name="Espace réservé au tableau"/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modifier le style de texte du masque</a:t>
            </a:r>
            <a:endParaRPr lang="fr-FR" altLang="en-US"/>
          </a:p>
        </p:txBody>
      </p:sp>
      <p:sp>
        <p:nvSpPr>
          <p:cNvPr id="1048882" name="Forme libre : Forme 5"/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83" name="Forme libre 11"/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48884" name="Forme libre : Forme 11"/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885" name="Espace réservé du pied de page 1"/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886" name="Espace réservé du numéro de diapositive 4"/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re 6"/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fr-FR" sz="2700">
                <a:latin typeface="+mn-lt"/>
              </a:defRPr>
            </a:lvl1pPr>
          </a:lstStyle>
          <a:p>
            <a:pPr rtl="0"/>
            <a:r>
              <a:rPr lang="fr-FR"/>
              <a:t>Cliquez pour modifier le style du texte</a:t>
            </a:r>
          </a:p>
        </p:txBody>
      </p:sp>
      <p:sp>
        <p:nvSpPr>
          <p:cNvPr id="1048763" name="Sous-titre 47"/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fr-FR" sz="1500" b="0">
                <a:solidFill>
                  <a:schemeClr val="accent4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764" name="Forme libre : Forme 5"/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048765" name="Forme libre : Forme 6"/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1048766" name="Forme libre : Forme 7"/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048767" name="Forme libre : Forme 11"/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768" name="Espace réservé du pied de page 2"/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  <a:endParaRPr lang="fr-FR" noProof="0" dirty="0"/>
          </a:p>
        </p:txBody>
      </p:sp>
      <p:sp>
        <p:nvSpPr>
          <p:cNvPr id="1048769" name="Espace réservé du numéro de diapositive 9"/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noProof="0" smtClean="0"/>
              <a:t>‹N°›</a:t>
            </a:fld>
            <a:endParaRPr lang="fr-FR" altLang="zh-CN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embres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Espace réservé du titr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692" name="Espace réservé du contenu 47"/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zh-CN" dirty="0"/>
          </a:p>
        </p:txBody>
      </p:sp>
      <p:sp>
        <p:nvSpPr>
          <p:cNvPr id="1048693" name="Espace réservé du contenu 47" descr="Cliquez sur l’icône pour ajouter une image"/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694" name="Espace réservé du contenu 47"/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695" name="Espace réservé du contenu 47"/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zh-CN" dirty="0"/>
          </a:p>
        </p:txBody>
      </p:sp>
      <p:sp>
        <p:nvSpPr>
          <p:cNvPr id="1048696" name="Espace réservé du contenu 47" descr="Cliquez sur l’icône pour ajouter une image"/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697" name="Espace réservé du contenu 47"/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698" name="Espace réservé du contenu 47"/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zh-CN" dirty="0"/>
          </a:p>
        </p:txBody>
      </p:sp>
      <p:sp>
        <p:nvSpPr>
          <p:cNvPr id="1048699" name="Espace réservé du contenu 47" descr="Cliquez sur l’icône pour ajouter une image"/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700" name="Espace réservé du contenu 47"/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701" name="Espace réservé du contenu 47"/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zh-CN" dirty="0"/>
          </a:p>
        </p:txBody>
      </p:sp>
      <p:sp>
        <p:nvSpPr>
          <p:cNvPr id="1048702" name="Espace réservé du contenu 47" descr="Cliquez sur l’icône pour ajouter une image"/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703" name="Espace réservé du contenu 47"/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704" name="Espace réservé du pied de page 1"/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705" name="Espace réservé du numéro de diapositive 2"/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embres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Titre 3"/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48901" name="Espace réservé du contenu 47"/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02" name="Espace réservé du contenu 47" descr="Cliquez sur l’icône pour ajouter une image"/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03" name="Espace réservé du contenu 47"/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fr-FR"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048904" name="Espace réservé du contenu 47"/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05" name="Espace réservé du contenu 47" descr="Cliquez sur l’icône pour ajouter une image"/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06" name="Espace réservé du contenu 47"/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07" name="Espace réservé du contenu 47"/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08" name="Espace réservé du contenu 47" descr="Cliquez sur l’icône pour ajouter une image"/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09" name="Espace réservé du contenu 47"/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10" name="Espace réservé du contenu 47"/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 dirty="0"/>
          </a:p>
        </p:txBody>
      </p:sp>
      <p:sp>
        <p:nvSpPr>
          <p:cNvPr id="1048911" name="Espace réservé du contenu 47" descr="Cliquez sur l’icône pour ajouter une image"/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12" name="Espace réservé du contenu 47"/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13" name="Espace réservé du contenu 47"/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14" name="Espace réservé du contenu 47" descr="Cliquez sur l’icône pour ajouter une image"/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15" name="Espace réservé du contenu 47"/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16" name="Espace réservé du contenu 47"/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17" name="Espace réservé du contenu 47" descr="Cliquez sur l’icône pour ajouter une image"/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18" name="Espace réservé du contenu 47"/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19" name="Espace réservé du contenu 47"/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20" name="Espace réservé du contenu 47" descr="Cliquez sur l’icône pour ajouter une image"/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21" name="Espace réservé du contenu 47"/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22" name="Espace réservé du contenu 47"/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altLang="en-US"/>
          </a:p>
        </p:txBody>
      </p:sp>
      <p:sp>
        <p:nvSpPr>
          <p:cNvPr id="1048923" name="Espace réservé du contenu 47" descr="Cliquez sur l’icône pour ajouter une image"/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048924" name="Espace réservé du contenu 47"/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1048925" name="Espace réservé du pied de page 4"/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926" name="Espace réservé du numéro de diapositive 5"/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fr-FR" b="0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Espace réservé du contenu 47"/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‹N°›</a:t>
            </a:fld>
            <a:endParaRPr lang="fr-FR" altLang="zh-CN" dirty="0"/>
          </a:p>
        </p:txBody>
      </p:sp>
      <p:sp>
        <p:nvSpPr>
          <p:cNvPr id="1048577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48578" name="Espace réservé du titr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104857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>
          <a:solidFill>
            <a:schemeClr val="accent6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2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3.jpe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re 6"/>
          <p:cNvSpPr>
            <a:spLocks noGrp="1"/>
          </p:cNvSpPr>
          <p:nvPr>
            <p:ph type="title"/>
          </p:nvPr>
        </p:nvSpPr>
        <p:spPr>
          <a:xfrm>
            <a:off x="544238" y="2220094"/>
            <a:ext cx="5255480" cy="271227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400" dirty="0"/>
              <a:t>COMPANY LIQUIDATION</a:t>
            </a:r>
          </a:p>
        </p:txBody>
      </p:sp>
      <p:sp>
        <p:nvSpPr>
          <p:cNvPr id="1048685" name="Espace réservé du texte 8"/>
          <p:cNvSpPr>
            <a:spLocks noGrp="1"/>
          </p:cNvSpPr>
          <p:nvPr>
            <p:ph type="body" sz="quarter" idx="28"/>
          </p:nvPr>
        </p:nvSpPr>
        <p:spPr>
          <a:xfrm>
            <a:off x="1601366" y="4251704"/>
            <a:ext cx="1570612" cy="76028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097152" name="Espace réservé pour l'image 29"/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/>
          <a:srcRect l="3747" t="6304" r="54385" b="-6304"/>
          <a:stretch>
            <a:fillRect/>
          </a:stretch>
        </p:blipFill>
        <p:spPr>
          <a:xfrm>
            <a:off x="6742557" y="821836"/>
            <a:ext cx="4405503" cy="5066346"/>
          </a:xfrm>
        </p:spPr>
      </p:pic>
      <p:sp>
        <p:nvSpPr>
          <p:cNvPr id="1048686" name="Forme libre: Forme 11"/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687" name="Forme libre: Forme 11"/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Titre 45"/>
          <p:cNvSpPr>
            <a:spLocks noGrp="1"/>
          </p:cNvSpPr>
          <p:nvPr>
            <p:ph type="title"/>
          </p:nvPr>
        </p:nvSpPr>
        <p:spPr>
          <a:xfrm>
            <a:off x="6449122" y="973178"/>
            <a:ext cx="4670663" cy="2775857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</a:t>
            </a: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fr-F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liquidator</a:t>
            </a: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mandate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1048830" name="Espace réservé du texte 18"/>
          <p:cNvSpPr>
            <a:spLocks noGrp="1"/>
          </p:cNvSpPr>
          <p:nvPr>
            <p:ph type="body" sz="quarter" idx="28"/>
          </p:nvPr>
        </p:nvSpPr>
        <p:spPr>
          <a:xfrm>
            <a:off x="1711828" y="3074285"/>
            <a:ext cx="2785425" cy="134950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600" dirty="0"/>
              <a:t>LIQUIDATOR</a:t>
            </a:r>
          </a:p>
          <a:p>
            <a:pPr rtl="0"/>
            <a:endParaRPr lang="fr-FR" dirty="0"/>
          </a:p>
        </p:txBody>
      </p:sp>
      <p:pic>
        <p:nvPicPr>
          <p:cNvPr id="2097163" name="Espace réservé d’image 19" descr="Disposition des croquis de conception de site web sur une feuille blanche"/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/>
          <a:stretch>
            <a:fillRect/>
          </a:stretch>
        </p:blipFill>
        <p:spPr>
          <a:blipFill>
            <a:blip r:embed="rId4"/>
            <a:stretch>
              <a:fillRect/>
            </a:stretch>
          </a:blipFill>
        </p:spPr>
      </p:pic>
      <p:sp>
        <p:nvSpPr>
          <p:cNvPr id="1048831" name="Rectangle 3"/>
          <p:cNvSpPr/>
          <p:nvPr/>
        </p:nvSpPr>
        <p:spPr>
          <a:xfrm>
            <a:off x="6471821" y="2840855"/>
            <a:ext cx="4625266" cy="1686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832" name="ZoneTexte 5"/>
          <p:cNvSpPr txBox="1"/>
          <p:nvPr/>
        </p:nvSpPr>
        <p:spPr>
          <a:xfrm>
            <a:off x="6471821" y="3666477"/>
            <a:ext cx="4367814" cy="19082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not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exceed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fr-FR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renewed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fr-FR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liquidator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replaced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fr-FR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sz="44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PROCESS OF LIQIDATION</a:t>
            </a:r>
            <a:endParaRPr lang="fr-FR" dirty="0"/>
          </a:p>
        </p:txBody>
      </p:sp>
      <p:sp>
        <p:nvSpPr>
          <p:cNvPr id="1048667" name="Espace réservé du texte 8"/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68" name="Espace réservé du texte 9"/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69" name="Espace réservé du texte 10"/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70" name="Espace réservé du texte 12"/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71" name="Espace réservé du texte 11"/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72" name="Espace réservé du texte 13"/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73" name="Espace réservé du numéro de diapositive 4"/>
          <p:cNvSpPr>
            <a:spLocks noGrp="1"/>
          </p:cNvSpPr>
          <p:nvPr>
            <p:ph type="sldNum" sz="quarter" idx="4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smtClean="0"/>
              <a:pPr rtl="0"/>
              <a:t>11</a:t>
            </a:fld>
            <a:endParaRPr lang="fr-FR" altLang="zh-CN" dirty="0"/>
          </a:p>
        </p:txBody>
      </p:sp>
      <p:sp>
        <p:nvSpPr>
          <p:cNvPr id="1048674" name="Espace réservé pour une image  2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48675" name="Espace réservé pour une image  5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1048676" name="Espace réservé pour une image  14"/>
          <p:cNvSpPr>
            <a:spLocks noGrp="1"/>
          </p:cNvSpPr>
          <p:nvPr>
            <p:ph type="pic" sz="quarter" idx="36"/>
          </p:nvPr>
        </p:nvSpPr>
        <p:spPr/>
      </p:sp>
      <p:graphicFrame>
        <p:nvGraphicFramePr>
          <p:cNvPr id="4194311" name="Diagramme 15"/>
          <p:cNvGraphicFramePr>
            <a:graphicFrameLocks/>
          </p:cNvGraphicFramePr>
          <p:nvPr/>
        </p:nvGraphicFramePr>
        <p:xfrm>
          <a:off x="4992840" y="2751011"/>
          <a:ext cx="5945141" cy="178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194312" name="Diagramme 17"/>
          <p:cNvGraphicFramePr>
            <a:graphicFrameLocks/>
          </p:cNvGraphicFramePr>
          <p:nvPr/>
        </p:nvGraphicFramePr>
        <p:xfrm>
          <a:off x="4489175" y="288114"/>
          <a:ext cx="7159808" cy="262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94313" name="Diagramme 18"/>
          <p:cNvGraphicFramePr>
            <a:graphicFrameLocks/>
          </p:cNvGraphicFramePr>
          <p:nvPr/>
        </p:nvGraphicFramePr>
        <p:xfrm>
          <a:off x="4992840" y="4716041"/>
          <a:ext cx="5945141" cy="20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4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Disposal of assets</a:t>
            </a:r>
            <a:endParaRPr lang="fr-F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42" name="Espace réservé du texte 8"/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43" name="Espace réservé du texte 9"/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44" name="Espace réservé du texte 10"/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45" name="Espace réservé du texte 12"/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46" name="Espace réservé du texte 11"/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47" name="Espace réservé du texte 13"/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48" name="Espace réservé du numéro de diapositive 4"/>
          <p:cNvSpPr>
            <a:spLocks noGrp="1"/>
          </p:cNvSpPr>
          <p:nvPr>
            <p:ph type="sldNum" sz="quarter" idx="4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smtClean="0"/>
              <a:pPr rtl="0"/>
              <a:t>12</a:t>
            </a:fld>
            <a:endParaRPr lang="fr-FR" altLang="zh-CN" dirty="0"/>
          </a:p>
        </p:txBody>
      </p:sp>
      <p:sp>
        <p:nvSpPr>
          <p:cNvPr id="1048649" name="Espace réservé pour une image  2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48650" name="Espace réservé pour une image  5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1048651" name="Espace réservé pour une image  14"/>
          <p:cNvSpPr>
            <a:spLocks noGrp="1"/>
          </p:cNvSpPr>
          <p:nvPr>
            <p:ph type="pic" sz="quarter" idx="36"/>
          </p:nvPr>
        </p:nvSpPr>
        <p:spPr/>
      </p:sp>
      <p:graphicFrame>
        <p:nvGraphicFramePr>
          <p:cNvPr id="4194309" name="Tableau 6"/>
          <p:cNvGraphicFramePr>
            <a:graphicFrameLocks noGrp="1"/>
          </p:cNvGraphicFramePr>
          <p:nvPr/>
        </p:nvGraphicFramePr>
        <p:xfrm>
          <a:off x="3912962" y="2141959"/>
          <a:ext cx="7920972" cy="353639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81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effectLst/>
                        </a:rPr>
                        <a:t>28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effectLst/>
                        </a:rPr>
                        <a:t>Amortization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effectLst/>
                        </a:rPr>
                        <a:t>A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effectLst/>
                        </a:rPr>
                        <a:t>512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Bank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B (price of its disposal)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3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2000" b="0" dirty="0">
                          <a:effectLst/>
                        </a:rPr>
                        <a:t>673)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mali</a:t>
                      </a:r>
                      <a:r>
                        <a:rPr lang="en-US" sz="1800" dirty="0">
                          <a:effectLst/>
                        </a:rPr>
                        <a:t> of liquidation: </a:t>
                      </a:r>
                      <a:endParaRPr lang="fr-FR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if I &gt; A+B)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I - (A+B) 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effectLst/>
                        </a:rPr>
                        <a:t>2xxx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effectLst/>
                        </a:rPr>
                        <a:t> </a:t>
                      </a:r>
                      <a:endParaRPr lang="fr-FR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effectLst/>
                        </a:rPr>
                        <a:t>immobilization</a:t>
                      </a:r>
                      <a:endParaRPr lang="fr-FR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effectLst/>
                        </a:rPr>
                        <a:t> </a:t>
                      </a:r>
                      <a:endParaRPr lang="fr-FR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effectLst/>
                        </a:rPr>
                        <a:t>I</a:t>
                      </a:r>
                      <a:endParaRPr lang="fr-FR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3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effectLst/>
                        </a:rPr>
                        <a:t>(773)</a:t>
                      </a:r>
                      <a:endParaRPr lang="fr-FR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effectLst/>
                        </a:rPr>
                        <a:t>(</a:t>
                      </a:r>
                      <a:r>
                        <a:rPr lang="en-US" sz="1800" b="0" dirty="0" err="1">
                          <a:effectLst/>
                        </a:rPr>
                        <a:t>boni</a:t>
                      </a:r>
                      <a:r>
                        <a:rPr lang="en-US" sz="1800" b="0" dirty="0">
                          <a:effectLst/>
                        </a:rPr>
                        <a:t> of liquidation:</a:t>
                      </a:r>
                      <a:endParaRPr lang="fr-FR" sz="1800" b="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</a:rPr>
                        <a:t>If I &lt; A+B )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effectLst/>
                        </a:rPr>
                        <a:t> 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effectLst/>
                        </a:rPr>
                        <a:t>(A+B) - I</a:t>
                      </a:r>
                      <a:endParaRPr lang="fr-F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 of receivables</a:t>
            </a:r>
            <a:endParaRPr lang="fr-FR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17" name="Espace réservé du texte 8"/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18" name="Espace réservé du texte 9"/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19" name="Espace réservé du texte 10"/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20" name="Espace réservé du texte 12"/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21" name="Espace réservé du texte 11"/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22" name="Espace réservé du texte 13"/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623" name="Espace réservé du numéro de diapositive 4"/>
          <p:cNvSpPr>
            <a:spLocks noGrp="1"/>
          </p:cNvSpPr>
          <p:nvPr>
            <p:ph type="sldNum" sz="quarter" idx="4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smtClean="0"/>
              <a:pPr rtl="0"/>
              <a:t>13</a:t>
            </a:fld>
            <a:endParaRPr lang="fr-FR" altLang="zh-CN" dirty="0"/>
          </a:p>
        </p:txBody>
      </p:sp>
      <p:sp>
        <p:nvSpPr>
          <p:cNvPr id="1048624" name="Espace réservé pour une image  2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48625" name="Espace réservé pour une image  5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1048626" name="Espace réservé pour une image  14"/>
          <p:cNvSpPr>
            <a:spLocks noGrp="1"/>
          </p:cNvSpPr>
          <p:nvPr>
            <p:ph type="pic" sz="quarter" idx="36"/>
          </p:nvPr>
        </p:nvSpPr>
        <p:spPr/>
      </p:sp>
      <p:graphicFrame>
        <p:nvGraphicFramePr>
          <p:cNvPr id="4194306" name="Tableau 1"/>
          <p:cNvGraphicFramePr>
            <a:graphicFrameLocks noGrp="1"/>
          </p:cNvGraphicFramePr>
          <p:nvPr/>
        </p:nvGraphicFramePr>
        <p:xfrm>
          <a:off x="3725002" y="2141959"/>
          <a:ext cx="7927759" cy="313996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850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36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512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Bank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6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(673)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mali</a:t>
                      </a:r>
                      <a:r>
                        <a:rPr lang="en-US" sz="2000" dirty="0">
                          <a:effectLst/>
                        </a:rPr>
                        <a:t> of liquidation)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9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411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Customer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6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(773)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boni</a:t>
                      </a:r>
                      <a:r>
                        <a:rPr lang="en-US" sz="2000" dirty="0">
                          <a:effectLst/>
                        </a:rPr>
                        <a:t> of liquidation)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Espace réservé du texte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595" name="Espace réservé du texte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596" name="Espace réservé du texte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597" name="Espace réservé du texte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598" name="Espace réservé du texte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599" name="Espace réservé du texte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00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Sale of stocks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1048601" name="Espace réservé pour une image  8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1048602" name="Espace réservé pour une image  9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1048603" name="Espace réservé pour une image  10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48604" name="Espace réservé du numéro de diapositive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pPr rtl="0"/>
              <a:t>14</a:t>
            </a:fld>
            <a:endParaRPr lang="fr-FR" altLang="zh-CN" dirty="0"/>
          </a:p>
        </p:txBody>
      </p:sp>
      <p:graphicFrame>
        <p:nvGraphicFramePr>
          <p:cNvPr id="4194304" name="Tableau 12"/>
          <p:cNvGraphicFramePr>
            <a:graphicFrameLocks noGrp="1"/>
          </p:cNvGraphicFramePr>
          <p:nvPr/>
        </p:nvGraphicFramePr>
        <p:xfrm>
          <a:off x="3598955" y="2174627"/>
          <a:ext cx="7657359" cy="310644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821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5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512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Bank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(673)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(mali of liquidation)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3xx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Stocks 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(773)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(boni of liquidation)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Espace réservé du texte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06" name="Espace réservé du texte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07" name="Espace réservé du texte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08" name="Espace réservé du texte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09" name="Espace réservé du texte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10" name="Espace réservé du texte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11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Payment of supplier debts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1048612" name="Espace réservé pour une image  8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1048613" name="Espace réservé pour une image  9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1048614" name="Espace réservé pour une image  10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48615" name="Espace réservé du numéro de diapositive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pPr rtl="0"/>
              <a:t>15</a:t>
            </a:fld>
            <a:endParaRPr lang="fr-FR" altLang="zh-CN" dirty="0"/>
          </a:p>
        </p:txBody>
      </p:sp>
      <p:graphicFrame>
        <p:nvGraphicFramePr>
          <p:cNvPr id="4194305" name="Tableau 13"/>
          <p:cNvGraphicFramePr>
            <a:graphicFrameLocks noGrp="1"/>
          </p:cNvGraphicFramePr>
          <p:nvPr/>
        </p:nvGraphicFramePr>
        <p:xfrm>
          <a:off x="3717419" y="2222151"/>
          <a:ext cx="7476750" cy="337922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80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401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Supplier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Loan and similar debts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(673)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(mali of liquidation)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512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Bank 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(773)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(boni of liquidation)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Espace réservé du texte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31" name="Espace réservé du texte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32" name="Espace réservé du texte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33" name="Espace réservé du texte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34" name="Espace réservé du texte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35" name="Espace réservé du texte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36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Determination of the liquidation result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1048637" name="Espace réservé pour une image  8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1048638" name="Espace réservé pour une image  9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1048639" name="Espace réservé pour une image  10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48640" name="Espace réservé du numéro de diapositive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pPr rtl="0"/>
              <a:t>16</a:t>
            </a:fld>
            <a:endParaRPr lang="fr-FR" altLang="zh-CN" dirty="0"/>
          </a:p>
        </p:txBody>
      </p:sp>
      <p:graphicFrame>
        <p:nvGraphicFramePr>
          <p:cNvPr id="4194307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37480"/>
              </p:ext>
            </p:extLst>
          </p:nvPr>
        </p:nvGraphicFramePr>
        <p:xfrm>
          <a:off x="4585029" y="2599364"/>
          <a:ext cx="2588128" cy="323339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29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66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Profit on liquidation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 D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61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 773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5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673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123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94308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66800"/>
              </p:ext>
            </p:extLst>
          </p:nvPr>
        </p:nvGraphicFramePr>
        <p:xfrm>
          <a:off x="7718257" y="2599361"/>
          <a:ext cx="2726692" cy="3233396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36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66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Loss of liquidation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663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773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66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673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6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123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Espace réservé du texte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56" name="Espace réservé du texte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657" name="Espace réservé du texte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58" name="Espace réservé du texte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59" name="Espace réservé du texte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660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Balance sheet after liquidation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1048661" name="Espace réservé pour une image  8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1048662" name="Espace réservé pour une image  9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1048663" name="Espace réservé pour une image  10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48664" name="Espace réservé du numéro de diapositive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pPr rtl="0"/>
              <a:t>17</a:t>
            </a:fld>
            <a:endParaRPr lang="fr-FR" altLang="zh-CN" dirty="0"/>
          </a:p>
        </p:txBody>
      </p:sp>
      <p:graphicFrame>
        <p:nvGraphicFramePr>
          <p:cNvPr id="4194310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41189"/>
              </p:ext>
            </p:extLst>
          </p:nvPr>
        </p:nvGraphicFramePr>
        <p:xfrm>
          <a:off x="3848020" y="2149874"/>
          <a:ext cx="7575445" cy="352621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9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7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Assets 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Amount 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Liabilities and equity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Amount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Cash 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capital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Bank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result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Result of liquidation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reserve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8665" name="Rectangle 1"/>
          <p:cNvSpPr>
            <a:spLocks noGrp="1" noChangeArrowheads="1"/>
          </p:cNvSpPr>
          <p:nvPr>
            <p:ph type="body" sz="quarter" idx="28"/>
          </p:nvPr>
        </p:nvSpPr>
        <p:spPr bwMode="auto">
          <a:xfrm>
            <a:off x="5563066" y="1562536"/>
            <a:ext cx="5860399" cy="2946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Espace réservé du texte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837" name="Espace réservé du texte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48838" name="Espace réservé du texte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839" name="Espace réservé du texte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840" name="Espace réservé du texte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48841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u="sng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Distribution of shareholders’ equity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1048842" name="Espace réservé pour une image  8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1048843" name="Espace réservé pour une image  9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1048844" name="Espace réservé pour une image  10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48845" name="Espace réservé du numéro de diapositive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pPr rtl="0"/>
              <a:t>18</a:t>
            </a:fld>
            <a:endParaRPr lang="fr-FR" altLang="zh-CN" dirty="0"/>
          </a:p>
        </p:txBody>
      </p:sp>
      <p:sp>
        <p:nvSpPr>
          <p:cNvPr id="1048846" name="Rectangle 1"/>
          <p:cNvSpPr>
            <a:spLocks noGrp="1" noChangeArrowheads="1"/>
          </p:cNvSpPr>
          <p:nvPr>
            <p:ph type="body" sz="quarter" idx="28"/>
          </p:nvPr>
        </p:nvSpPr>
        <p:spPr bwMode="auto">
          <a:xfrm>
            <a:off x="5563066" y="1562536"/>
            <a:ext cx="5860399" cy="2946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graphicFrame>
        <p:nvGraphicFramePr>
          <p:cNvPr id="4194317" name="Tableau 2"/>
          <p:cNvGraphicFramePr>
            <a:graphicFrameLocks noGrp="1"/>
          </p:cNvGraphicFramePr>
          <p:nvPr/>
        </p:nvGraphicFramePr>
        <p:xfrm>
          <a:off x="4072443" y="2310303"/>
          <a:ext cx="7245442" cy="297033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0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4567-1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Associates- Capital to be repaid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4567-2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Associates- Capital to be repaid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512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Bank 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1AABE5D-444C-C6AA-7FED-B4467BFA05A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t>19</a:t>
            </a:fld>
            <a:endParaRPr lang="fr-FR" altLang="zh-CN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7E75BF80-7EC2-DA62-5301-703ECDC3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7375" y="1350429"/>
            <a:ext cx="10909300" cy="416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600" u="sng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fr-FR" altLang="fr-FR" sz="3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fr-FR" altLang="fr-FR" sz="1800" b="0" dirty="0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</a:br>
            <a:r>
              <a:rPr lang="fr-FR" altLang="fr-FR" sz="2000" b="0" dirty="0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The </a:t>
            </a:r>
            <a:r>
              <a:rPr lang="fr-FR" altLang="fr-FR" sz="2000" b="0" dirty="0" err="1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company</a:t>
            </a:r>
            <a:r>
              <a:rPr lang="fr-FR" altLang="fr-FR" sz="2000" b="0" dirty="0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"Duquesnoy" </a:t>
            </a:r>
            <a:r>
              <a:rPr lang="fr-FR" altLang="fr-FR" sz="2000" b="0" dirty="0" err="1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is</a:t>
            </a:r>
            <a:r>
              <a:rPr lang="fr-FR" altLang="fr-FR" sz="2000" b="0" dirty="0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</a:t>
            </a:r>
            <a:r>
              <a:rPr lang="fr-FR" altLang="fr-FR" sz="2000" b="0" dirty="0" err="1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liquidated</a:t>
            </a:r>
            <a:r>
              <a:rPr lang="fr-FR" altLang="fr-FR" sz="2000" b="0" dirty="0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by the </a:t>
            </a:r>
            <a:r>
              <a:rPr lang="fr-FR" altLang="fr-FR" sz="2000" b="0" dirty="0" err="1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partners</a:t>
            </a:r>
            <a:r>
              <a:rPr lang="fr-FR" altLang="fr-FR" sz="2000" b="0" dirty="0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on the basis of the balance </a:t>
            </a:r>
            <a:r>
              <a:rPr lang="fr-FR" altLang="fr-FR" sz="2000" b="0" dirty="0" err="1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sheet</a:t>
            </a:r>
            <a:r>
              <a:rPr lang="fr-FR" altLang="fr-FR" sz="2000" b="0" dirty="0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</a:t>
            </a:r>
            <a:r>
              <a:rPr lang="fr-FR" altLang="fr-FR" sz="2000" b="0" dirty="0" err="1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summarized</a:t>
            </a:r>
            <a:r>
              <a:rPr lang="fr-FR" altLang="fr-FR" sz="2000" b="0" dirty="0">
                <a:solidFill>
                  <a:srgbClr val="20212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,</a:t>
            </a:r>
            <a:b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Transfers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made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conditions:</a:t>
            </a:r>
          </a:p>
          <a:p>
            <a:pPr marL="428625" indent="-428625" defTabSz="685800">
              <a:buFont typeface="Wingdings" panose="05000000000000000000" pitchFamily="2" charset="2"/>
              <a:buChar char="§"/>
            </a:pP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constructions: Ar 170,000 </a:t>
            </a:r>
          </a:p>
          <a:p>
            <a:pPr marL="428625" indent="-428625" defTabSz="685800">
              <a:buFont typeface="Wingdings" panose="05000000000000000000" pitchFamily="2" charset="2"/>
              <a:buChar char="§"/>
            </a:pP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Ar 110,000 </a:t>
            </a:r>
          </a:p>
          <a:p>
            <a:pPr marL="428625" indent="-428625" defTabSz="685800">
              <a:buFont typeface="Wingdings" panose="05000000000000000000" pitchFamily="2" charset="2"/>
              <a:buChar char="§"/>
            </a:pP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 60,000, the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discount</a:t>
            </a:r>
          </a:p>
          <a:p>
            <a:pPr marL="428625" indent="-428625" defTabSz="685800">
              <a:buFont typeface="Wingdings" panose="05000000000000000000" pitchFamily="2" charset="2"/>
              <a:buChar char="§"/>
            </a:pP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discount of Ar 3,000.</a:t>
            </a:r>
          </a:p>
          <a:p>
            <a:pPr defTabSz="685800"/>
            <a:endParaRPr lang="fr-FR" sz="20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/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3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shareholders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Navicc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900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shares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Angela has 600 </a:t>
            </a:r>
            <a:r>
              <a:rPr lang="fr-FR" sz="2000" b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shares</a:t>
            </a:r>
            <a: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Nicola has 500shares.</a:t>
            </a:r>
            <a:br>
              <a:rPr lang="fr-FR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/>
            <a:endParaRPr lang="fr-F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re 10487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"/>
              <a:t>Members of the group </a:t>
            </a:r>
            <a:endParaRPr lang="en-US"/>
          </a:p>
        </p:txBody>
      </p:sp>
      <p:sp>
        <p:nvSpPr>
          <p:cNvPr id="1048707" name="Espace réservé du texte 1048706"/>
          <p:cNvSpPr>
            <a:spLocks noGrp="1"/>
          </p:cNvSpPr>
          <p:nvPr>
            <p:ph type="body" sz="quarter" idx="27" hasCustomPrompt="1"/>
          </p:nvPr>
        </p:nvSpPr>
        <p:spPr/>
        <p:txBody>
          <a:bodyPr/>
          <a:lstStyle/>
          <a:p>
            <a:r>
              <a:rPr lang="en-US" altLang="en"/>
              <a:t>Keyn</a:t>
            </a:r>
            <a:endParaRPr lang="en-US"/>
          </a:p>
        </p:txBody>
      </p:sp>
      <p:sp>
        <p:nvSpPr>
          <p:cNvPr id="1048708" name="Espace réservé du texte 1048707"/>
          <p:cNvSpPr>
            <a:spLocks noGrp="1"/>
          </p:cNvSpPr>
          <p:nvPr>
            <p:ph type="body" sz="quarter" idx="28" hasCustomPrompt="1"/>
          </p:nvPr>
        </p:nvSpPr>
        <p:spPr/>
        <p:txBody>
          <a:bodyPr/>
          <a:lstStyle/>
          <a:p>
            <a:r>
              <a:rPr lang="en-US" altLang="en"/>
              <a:t>413 124</a:t>
            </a:r>
            <a:endParaRPr lang="en-US"/>
          </a:p>
        </p:txBody>
      </p:sp>
      <p:pic>
        <p:nvPicPr>
          <p:cNvPr id="2097153" name="Espace réservé pour une image  2097152"/>
          <p:cNvPicPr>
            <a:picLocks noGrp="1"/>
          </p:cNvPicPr>
          <p:nvPr>
            <p:ph type="pic" sz="quarter" idx="49"/>
          </p:nvPr>
        </p:nvPicPr>
        <p:blipFill>
          <a:blip r:embed="rId2"/>
          <a:srcRect t="16710" b="16710"/>
          <a:stretch>
            <a:fillRect/>
          </a:stretch>
        </p:blipFill>
        <p:spPr/>
      </p:pic>
      <p:sp>
        <p:nvSpPr>
          <p:cNvPr id="1048709" name="Espace réservé du texte 1048708"/>
          <p:cNvSpPr>
            <a:spLocks noGrp="1"/>
          </p:cNvSpPr>
          <p:nvPr>
            <p:ph type="body" sz="quarter" idx="54" hasCustomPrompt="1"/>
          </p:nvPr>
        </p:nvSpPr>
        <p:spPr/>
        <p:txBody>
          <a:bodyPr/>
          <a:lstStyle/>
          <a:p>
            <a:r>
              <a:rPr lang="en-US" dirty="0" err="1"/>
              <a:t>Mialintsoa</a:t>
            </a:r>
            <a:endParaRPr lang="en-US" dirty="0"/>
          </a:p>
        </p:txBody>
      </p:sp>
      <p:sp>
        <p:nvSpPr>
          <p:cNvPr id="1048710" name="Espace réservé du texte 1048709"/>
          <p:cNvSpPr>
            <a:spLocks noGrp="1"/>
          </p:cNvSpPr>
          <p:nvPr>
            <p:ph type="body" sz="quarter" idx="55" hasCustomPrompt="1"/>
          </p:nvPr>
        </p:nvSpPr>
        <p:spPr/>
        <p:txBody>
          <a:bodyPr/>
          <a:lstStyle/>
          <a:p>
            <a:r>
              <a:rPr lang="en-US" altLang="en"/>
              <a:t>413 114 </a:t>
            </a:r>
            <a:endParaRPr lang="en-US"/>
          </a:p>
        </p:txBody>
      </p:sp>
      <p:pic>
        <p:nvPicPr>
          <p:cNvPr id="2097154" name="Espace réservé pour une image  2097153"/>
          <p:cNvPicPr>
            <a:picLocks noGrp="1"/>
          </p:cNvPicPr>
          <p:nvPr>
            <p:ph type="pic" sz="quarter" idx="50"/>
          </p:nvPr>
        </p:nvPicPr>
        <p:blipFill>
          <a:blip r:embed="rId3"/>
          <a:srcRect l="7757" r="7757"/>
          <a:stretch>
            <a:fillRect/>
          </a:stretch>
        </p:blipFill>
        <p:spPr>
          <a:xfrm>
            <a:off x="6088501" y="2560353"/>
            <a:ext cx="2368061" cy="2102177"/>
          </a:xfrm>
        </p:spPr>
      </p:pic>
      <p:sp>
        <p:nvSpPr>
          <p:cNvPr id="1048711" name="Espace réservé du texte 1048710"/>
          <p:cNvSpPr>
            <a:spLocks noGrp="1"/>
          </p:cNvSpPr>
          <p:nvPr>
            <p:ph type="body" sz="quarter" idx="52" hasCustomPrompt="1"/>
          </p:nvPr>
        </p:nvSpPr>
        <p:spPr/>
        <p:txBody>
          <a:bodyPr/>
          <a:lstStyle/>
          <a:p>
            <a:r>
              <a:rPr lang="en-US" altLang="en"/>
              <a:t>Andy Kévin </a:t>
            </a:r>
            <a:endParaRPr lang="en-US"/>
          </a:p>
        </p:txBody>
      </p:sp>
      <p:sp>
        <p:nvSpPr>
          <p:cNvPr id="1048712" name="Espace réservé du texte 1048711"/>
          <p:cNvSpPr>
            <a:spLocks noGrp="1"/>
          </p:cNvSpPr>
          <p:nvPr>
            <p:ph type="body" sz="quarter" idx="53" hasCustomPrompt="1"/>
          </p:nvPr>
        </p:nvSpPr>
        <p:spPr/>
        <p:txBody>
          <a:bodyPr/>
          <a:lstStyle/>
          <a:p>
            <a:r>
              <a:rPr lang="en-US" altLang="en"/>
              <a:t>413 130</a:t>
            </a:r>
            <a:endParaRPr lang="en-US"/>
          </a:p>
        </p:txBody>
      </p:sp>
      <p:pic>
        <p:nvPicPr>
          <p:cNvPr id="2097155" name="Espace réservé pour une image  2097154"/>
          <p:cNvPicPr>
            <a:picLocks noGrp="1"/>
          </p:cNvPicPr>
          <p:nvPr>
            <p:ph type="pic" sz="quarter" idx="51"/>
          </p:nvPr>
        </p:nvPicPr>
        <p:blipFill>
          <a:blip r:embed="rId4"/>
          <a:srcRect t="16710" b="16710"/>
          <a:stretch>
            <a:fillRect/>
          </a:stretch>
        </p:blipFill>
        <p:spPr/>
      </p:pic>
      <p:sp>
        <p:nvSpPr>
          <p:cNvPr id="1048713" name="Espace réservé du texte 1048712"/>
          <p:cNvSpPr>
            <a:spLocks noGrp="1"/>
          </p:cNvSpPr>
          <p:nvPr>
            <p:ph type="body" sz="quarter" idx="56" hasCustomPrompt="1"/>
          </p:nvPr>
        </p:nvSpPr>
        <p:spPr/>
        <p:txBody>
          <a:bodyPr/>
          <a:lstStyle/>
          <a:p>
            <a:r>
              <a:rPr lang="en-US" altLang="en"/>
              <a:t>Fanambina </a:t>
            </a:r>
            <a:endParaRPr lang="en-US"/>
          </a:p>
        </p:txBody>
      </p:sp>
      <p:sp>
        <p:nvSpPr>
          <p:cNvPr id="1048714" name="Espace réservé du texte 1048713"/>
          <p:cNvSpPr>
            <a:spLocks noGrp="1"/>
          </p:cNvSpPr>
          <p:nvPr>
            <p:ph type="body" sz="quarter" idx="57" hasCustomPrompt="1"/>
          </p:nvPr>
        </p:nvSpPr>
        <p:spPr/>
        <p:txBody>
          <a:bodyPr/>
          <a:lstStyle/>
          <a:p>
            <a:r>
              <a:rPr lang="en-US" altLang="en" dirty="0"/>
              <a:t>412  079</a:t>
            </a:r>
            <a:endParaRPr lang="en-US" dirty="0"/>
          </a:p>
        </p:txBody>
      </p:sp>
      <p:sp>
        <p:nvSpPr>
          <p:cNvPr id="1048715" name="Espace réservé du pied de page 1048714"/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716" name="Espace réservé du numéro de diapositive 1048715"/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t>2</a:t>
            </a:fld>
            <a:endParaRPr lang="fr-FR" altLang="zh-CN" dirty="0"/>
          </a:p>
        </p:txBody>
      </p:sp>
      <p:pic>
        <p:nvPicPr>
          <p:cNvPr id="2097156" name="Espace réservé pour une image  2097155"/>
          <p:cNvPicPr>
            <a:picLocks noGrp="1"/>
          </p:cNvPicPr>
          <p:nvPr>
            <p:ph type="pic" sz="quarter" idx="48"/>
          </p:nvPr>
        </p:nvPicPr>
        <p:blipFill>
          <a:blip r:embed="rId5"/>
          <a:srcRect t="20409" b="20409"/>
          <a:stretch>
            <a:fillRect/>
          </a:stretch>
        </p:blipFill>
        <p:spPr>
          <a:xfrm>
            <a:off x="1078991" y="2296659"/>
            <a:ext cx="2368061" cy="210217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A9D77-2AB6-1A0C-757C-515DCFD7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E79DED-16DA-70A9-05B6-78292EFA7A9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EAA6C9-7BD1-32EF-9CA7-2509D6FD6D4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t>20</a:t>
            </a:fld>
            <a:endParaRPr lang="fr-FR" altLang="zh-CN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AC03DFA-95D1-702E-7726-BDD1D3203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96471"/>
              </p:ext>
            </p:extLst>
          </p:nvPr>
        </p:nvGraphicFramePr>
        <p:xfrm>
          <a:off x="904875" y="298726"/>
          <a:ext cx="10336920" cy="61649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4230">
                  <a:extLst>
                    <a:ext uri="{9D8B030D-6E8A-4147-A177-3AD203B41FA5}">
                      <a16:colId xmlns:a16="http://schemas.microsoft.com/office/drawing/2014/main" val="1231291384"/>
                    </a:ext>
                  </a:extLst>
                </a:gridCol>
                <a:gridCol w="2584230">
                  <a:extLst>
                    <a:ext uri="{9D8B030D-6E8A-4147-A177-3AD203B41FA5}">
                      <a16:colId xmlns:a16="http://schemas.microsoft.com/office/drawing/2014/main" val="3748809213"/>
                    </a:ext>
                  </a:extLst>
                </a:gridCol>
                <a:gridCol w="2584230">
                  <a:extLst>
                    <a:ext uri="{9D8B030D-6E8A-4147-A177-3AD203B41FA5}">
                      <a16:colId xmlns:a16="http://schemas.microsoft.com/office/drawing/2014/main" val="1108928910"/>
                    </a:ext>
                  </a:extLst>
                </a:gridCol>
                <a:gridCol w="2584230">
                  <a:extLst>
                    <a:ext uri="{9D8B030D-6E8A-4147-A177-3AD203B41FA5}">
                      <a16:colId xmlns:a16="http://schemas.microsoft.com/office/drawing/2014/main" val="1457562258"/>
                    </a:ext>
                  </a:extLst>
                </a:gridCol>
              </a:tblGrid>
              <a:tr h="424479">
                <a:tc>
                  <a:txBody>
                    <a:bodyPr/>
                    <a:lstStyle/>
                    <a:p>
                      <a:r>
                        <a:rPr lang="fr-FR" dirty="0"/>
                        <a:t>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NET EQUITY AND 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38091"/>
                  </a:ext>
                </a:extLst>
              </a:tr>
              <a:tr h="9923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1" u="sng" dirty="0">
                          <a:effectLst/>
                        </a:rPr>
                        <a:t>Non-</a:t>
                      </a:r>
                      <a:r>
                        <a:rPr lang="fr-FR" sz="2000" b="1" u="sng" dirty="0" err="1">
                          <a:effectLst/>
                        </a:rPr>
                        <a:t>current</a:t>
                      </a:r>
                      <a:r>
                        <a:rPr lang="fr-FR" sz="2000" b="1" u="sng" dirty="0">
                          <a:effectLst/>
                        </a:rPr>
                        <a:t> assets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u="sng" dirty="0">
                          <a:effectLst/>
                        </a:rPr>
                        <a:t>Net </a:t>
                      </a:r>
                      <a:r>
                        <a:rPr lang="fr-FR" sz="1800" b="1" u="sng" dirty="0" err="1">
                          <a:effectLst/>
                        </a:rPr>
                        <a:t>Equity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67506"/>
                  </a:ext>
                </a:extLst>
              </a:tr>
              <a:tr h="469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Constructions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       300 000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Capital (2000 </a:t>
                      </a:r>
                      <a:r>
                        <a:rPr lang="fr-FR" sz="1800" dirty="0" err="1">
                          <a:effectLst/>
                        </a:rPr>
                        <a:t>shares</a:t>
                      </a:r>
                      <a:r>
                        <a:rPr lang="fr-FR" sz="1800" dirty="0">
                          <a:effectLst/>
                        </a:rPr>
                        <a:t>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      200 000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511797646"/>
                  </a:ext>
                </a:extLst>
              </a:tr>
              <a:tr h="469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-</a:t>
                      </a:r>
                      <a:r>
                        <a:rPr lang="fr-FR" sz="2000" dirty="0" err="1">
                          <a:effectLst/>
                        </a:rPr>
                        <a:t>depreciation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              150 000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Legal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reserve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        15 000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63819255"/>
                  </a:ext>
                </a:extLst>
              </a:tr>
              <a:tr h="469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Statutory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reserves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        12 000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3653605210"/>
                  </a:ext>
                </a:extLst>
              </a:tr>
              <a:tr h="469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b="1" u="sng" dirty="0" err="1">
                          <a:effectLst/>
                        </a:rPr>
                        <a:t>Current</a:t>
                      </a:r>
                      <a:r>
                        <a:rPr lang="fr-FR" sz="2000" b="1" u="sng" dirty="0">
                          <a:effectLst/>
                        </a:rPr>
                        <a:t> </a:t>
                      </a:r>
                      <a:r>
                        <a:rPr lang="fr-FR" sz="2000" b="1" u="sng" dirty="0" err="1">
                          <a:effectLst/>
                        </a:rPr>
                        <a:t>assets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Profit of the financial year before taxes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                 </a:t>
                      </a:r>
                      <a:r>
                        <a:rPr lang="fr-FR" sz="1800" dirty="0">
                          <a:effectLst/>
                        </a:rPr>
                        <a:t>88 000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275931859"/>
                  </a:ext>
                </a:extLst>
              </a:tr>
              <a:tr h="469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Inventory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       125 000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2968248391"/>
                  </a:ext>
                </a:extLst>
              </a:tr>
              <a:tr h="469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-provisions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                 25 000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Liabilities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1475169031"/>
                  </a:ext>
                </a:extLst>
              </a:tr>
              <a:tr h="469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</a:rPr>
                        <a:t>Customers</a:t>
                      </a:r>
                      <a:r>
                        <a:rPr lang="fr-FR" sz="2000" dirty="0">
                          <a:effectLst/>
                        </a:rPr>
                        <a:t> 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         80000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Suppliers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      145 000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3372178082"/>
                  </a:ext>
                </a:extLst>
              </a:tr>
              <a:tr h="469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Bank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       130 000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2556865131"/>
                  </a:ext>
                </a:extLst>
              </a:tr>
              <a:tr h="469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TOTAL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460</a:t>
                      </a:r>
                      <a:r>
                        <a:rPr lang="fr-FR" sz="1800" baseline="0" dirty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000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TOTAL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   460</a:t>
                      </a:r>
                      <a:r>
                        <a:rPr lang="fr-FR" sz="1800" baseline="0" dirty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1536200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64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11CA6-8443-DAB2-8E00-FEEF51FC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graphique 2">
            <a:extLst>
              <a:ext uri="{FF2B5EF4-FFF2-40B4-BE49-F238E27FC236}">
                <a16:creationId xmlns:a16="http://schemas.microsoft.com/office/drawing/2014/main" id="{C8DCE92D-1020-40C5-343C-C8F952958D4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30A689-A389-B23A-6ECE-5B98541C664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0731DE-598F-81DC-41D3-50FA9BE57A6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t>21</a:t>
            </a:fld>
            <a:endParaRPr lang="fr-FR" altLang="zh-CN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9489E1E-5D8C-85AB-FF2D-3232E36C9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93358"/>
              </p:ext>
            </p:extLst>
          </p:nvPr>
        </p:nvGraphicFramePr>
        <p:xfrm>
          <a:off x="895349" y="790574"/>
          <a:ext cx="10106025" cy="156242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2413081195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1203574918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986678550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4097894457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2776928601"/>
                    </a:ext>
                  </a:extLst>
                </a:gridCol>
              </a:tblGrid>
              <a:tr h="354549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170 000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899101"/>
                  </a:ext>
                </a:extLst>
              </a:tr>
              <a:tr h="417081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Depreciation</a:t>
                      </a: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construction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150 000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820897"/>
                  </a:ext>
                </a:extLst>
              </a:tr>
              <a:tr h="354549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Construction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300 000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663025"/>
                  </a:ext>
                </a:extLst>
              </a:tr>
              <a:tr h="417081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Boni on liquidation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  20 000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26898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B80EA92-577B-2FB5-48F9-4D98F6B09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7450"/>
              </p:ext>
            </p:extLst>
          </p:nvPr>
        </p:nvGraphicFramePr>
        <p:xfrm>
          <a:off x="895349" y="2741892"/>
          <a:ext cx="10106025" cy="1623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1244169697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147808751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216694084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1306781871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3393356921"/>
                    </a:ext>
                  </a:extLst>
                </a:gridCol>
              </a:tblGrid>
              <a:tr h="354549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110 000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872492"/>
                  </a:ext>
                </a:extLst>
              </a:tr>
              <a:tr h="417081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Provisions of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25 000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482023"/>
                  </a:ext>
                </a:extLst>
              </a:tr>
              <a:tr h="354549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Inventory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125 000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662074"/>
                  </a:ext>
                </a:extLst>
              </a:tr>
              <a:tr h="417081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Gains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liquidation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10 000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3969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452E7CE-575B-57D0-E9A4-2DC08C610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4664"/>
              </p:ext>
            </p:extLst>
          </p:nvPr>
        </p:nvGraphicFramePr>
        <p:xfrm>
          <a:off x="895349" y="4972051"/>
          <a:ext cx="10106025" cy="145732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2230059869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2350341543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899957739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335080109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1496431175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60 000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8606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 on liquidation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20 000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34378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80 000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93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1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7B12C-E07C-F5D6-295C-13B9EB92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A7B517-5F2E-C88E-835F-0132EBB8826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B4D852-E51B-3297-12FA-9B9E3AE5AA2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t>22</a:t>
            </a:fld>
            <a:endParaRPr lang="fr-FR" altLang="zh-CN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62ADA94-F78A-3030-4B97-1AC3D8739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31542"/>
              </p:ext>
            </p:extLst>
          </p:nvPr>
        </p:nvGraphicFramePr>
        <p:xfrm>
          <a:off x="809625" y="771525"/>
          <a:ext cx="10293805" cy="155307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58761">
                  <a:extLst>
                    <a:ext uri="{9D8B030D-6E8A-4147-A177-3AD203B41FA5}">
                      <a16:colId xmlns:a16="http://schemas.microsoft.com/office/drawing/2014/main" val="1599733426"/>
                    </a:ext>
                  </a:extLst>
                </a:gridCol>
                <a:gridCol w="2058761">
                  <a:extLst>
                    <a:ext uri="{9D8B030D-6E8A-4147-A177-3AD203B41FA5}">
                      <a16:colId xmlns:a16="http://schemas.microsoft.com/office/drawing/2014/main" val="4167815439"/>
                    </a:ext>
                  </a:extLst>
                </a:gridCol>
                <a:gridCol w="2058761">
                  <a:extLst>
                    <a:ext uri="{9D8B030D-6E8A-4147-A177-3AD203B41FA5}">
                      <a16:colId xmlns:a16="http://schemas.microsoft.com/office/drawing/2014/main" val="1647535926"/>
                    </a:ext>
                  </a:extLst>
                </a:gridCol>
                <a:gridCol w="2058761">
                  <a:extLst>
                    <a:ext uri="{9D8B030D-6E8A-4147-A177-3AD203B41FA5}">
                      <a16:colId xmlns:a16="http://schemas.microsoft.com/office/drawing/2014/main" val="3473366105"/>
                    </a:ext>
                  </a:extLst>
                </a:gridCol>
                <a:gridCol w="2058761">
                  <a:extLst>
                    <a:ext uri="{9D8B030D-6E8A-4147-A177-3AD203B41FA5}">
                      <a16:colId xmlns:a16="http://schemas.microsoft.com/office/drawing/2014/main" val="1269942939"/>
                    </a:ext>
                  </a:extLst>
                </a:gridCol>
              </a:tblGrid>
              <a:tr h="444856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145 000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2266477"/>
                  </a:ext>
                </a:extLst>
              </a:tr>
              <a:tr h="444856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142 000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531187"/>
                  </a:ext>
                </a:extLst>
              </a:tr>
              <a:tr h="663366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Gains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liquidation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3 000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21160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67042AC-2342-EC9D-C767-7B02E0349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92719"/>
              </p:ext>
            </p:extLst>
          </p:nvPr>
        </p:nvGraphicFramePr>
        <p:xfrm>
          <a:off x="809625" y="2876047"/>
          <a:ext cx="10293805" cy="155307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58761">
                  <a:extLst>
                    <a:ext uri="{9D8B030D-6E8A-4147-A177-3AD203B41FA5}">
                      <a16:colId xmlns:a16="http://schemas.microsoft.com/office/drawing/2014/main" val="1562420853"/>
                    </a:ext>
                  </a:extLst>
                </a:gridCol>
                <a:gridCol w="2058761">
                  <a:extLst>
                    <a:ext uri="{9D8B030D-6E8A-4147-A177-3AD203B41FA5}">
                      <a16:colId xmlns:a16="http://schemas.microsoft.com/office/drawing/2014/main" val="2682504329"/>
                    </a:ext>
                  </a:extLst>
                </a:gridCol>
                <a:gridCol w="2058761">
                  <a:extLst>
                    <a:ext uri="{9D8B030D-6E8A-4147-A177-3AD203B41FA5}">
                      <a16:colId xmlns:a16="http://schemas.microsoft.com/office/drawing/2014/main" val="2908513942"/>
                    </a:ext>
                  </a:extLst>
                </a:gridCol>
                <a:gridCol w="2058761">
                  <a:extLst>
                    <a:ext uri="{9D8B030D-6E8A-4147-A177-3AD203B41FA5}">
                      <a16:colId xmlns:a16="http://schemas.microsoft.com/office/drawing/2014/main" val="2170204007"/>
                    </a:ext>
                  </a:extLst>
                </a:gridCol>
                <a:gridCol w="2058761">
                  <a:extLst>
                    <a:ext uri="{9D8B030D-6E8A-4147-A177-3AD203B41FA5}">
                      <a16:colId xmlns:a16="http://schemas.microsoft.com/office/drawing/2014/main" val="2094031007"/>
                    </a:ext>
                  </a:extLst>
                </a:gridCol>
              </a:tblGrid>
              <a:tr h="517693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Gains from liquidation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3 000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8600"/>
                  </a:ext>
                </a:extLst>
              </a:tr>
              <a:tr h="517693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mali on liquidation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20 000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7446929"/>
                  </a:ext>
                </a:extLst>
              </a:tr>
              <a:tr h="517693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liquidation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13 000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06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5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1D14F-1A65-D292-C111-BA5718A9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4004E1-7A77-6A94-59CB-14A176C6C7D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A7F5ED-B16F-091C-277E-AA099E7CF92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t>23</a:t>
            </a:fld>
            <a:endParaRPr lang="fr-FR" altLang="zh-CN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352163E-80DC-AF1D-B90C-C11E1C6A9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70434"/>
              </p:ext>
            </p:extLst>
          </p:nvPr>
        </p:nvGraphicFramePr>
        <p:xfrm>
          <a:off x="1162050" y="719665"/>
          <a:ext cx="10125072" cy="49096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1268">
                  <a:extLst>
                    <a:ext uri="{9D8B030D-6E8A-4147-A177-3AD203B41FA5}">
                      <a16:colId xmlns:a16="http://schemas.microsoft.com/office/drawing/2014/main" val="2769963645"/>
                    </a:ext>
                  </a:extLst>
                </a:gridCol>
                <a:gridCol w="2531268">
                  <a:extLst>
                    <a:ext uri="{9D8B030D-6E8A-4147-A177-3AD203B41FA5}">
                      <a16:colId xmlns:a16="http://schemas.microsoft.com/office/drawing/2014/main" val="2006531544"/>
                    </a:ext>
                  </a:extLst>
                </a:gridCol>
                <a:gridCol w="2531268">
                  <a:extLst>
                    <a:ext uri="{9D8B030D-6E8A-4147-A177-3AD203B41FA5}">
                      <a16:colId xmlns:a16="http://schemas.microsoft.com/office/drawing/2014/main" val="3685145518"/>
                    </a:ext>
                  </a:extLst>
                </a:gridCol>
                <a:gridCol w="2531268">
                  <a:extLst>
                    <a:ext uri="{9D8B030D-6E8A-4147-A177-3AD203B41FA5}">
                      <a16:colId xmlns:a16="http://schemas.microsoft.com/office/drawing/2014/main" val="2493661284"/>
                    </a:ext>
                  </a:extLst>
                </a:gridCol>
              </a:tblGrid>
              <a:tr h="533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ASSET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AMOUNT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LIABILITY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AMOUNT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3097071967"/>
                  </a:ext>
                </a:extLst>
              </a:tr>
              <a:tr h="533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Bank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328 000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capital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200 000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3388252577"/>
                  </a:ext>
                </a:extLst>
              </a:tr>
              <a:tr h="533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Legal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reserve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15 000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3464300486"/>
                  </a:ext>
                </a:extLst>
              </a:tr>
              <a:tr h="533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Statutory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reserve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12 000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246982186"/>
                  </a:ext>
                </a:extLst>
              </a:tr>
              <a:tr h="533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result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88 000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1955686370"/>
                  </a:ext>
                </a:extLst>
              </a:tr>
              <a:tr h="11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Result</a:t>
                      </a:r>
                      <a:r>
                        <a:rPr lang="fr-FR" sz="1800" dirty="0">
                          <a:effectLst/>
                        </a:rPr>
                        <a:t> of liquidation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13 000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1225840309"/>
                  </a:ext>
                </a:extLst>
              </a:tr>
              <a:tr h="11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TOTAL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328 000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TOTAL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       328</a:t>
                      </a:r>
                      <a:r>
                        <a:rPr lang="fr-FR" sz="1800" baseline="0" dirty="0">
                          <a:effectLst/>
                        </a:rPr>
                        <a:t> </a:t>
                      </a:r>
                      <a:r>
                        <a:rPr lang="fr-FR" sz="1800" dirty="0">
                          <a:effectLst/>
                        </a:rPr>
                        <a:t>000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02870" marR="102870" marT="0" marB="0" anchor="b"/>
                </a:tc>
                <a:extLst>
                  <a:ext uri="{0D108BD9-81ED-4DB2-BD59-A6C34878D82A}">
                    <a16:rowId xmlns:a16="http://schemas.microsoft.com/office/drawing/2014/main" val="261175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473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8FE5B-FFB3-CF4E-A8B5-5C443B5D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Distribution </a:t>
            </a:r>
            <a:r>
              <a:rPr lang="fr-FR" sz="2000" dirty="0" err="1"/>
              <a:t>between</a:t>
            </a:r>
            <a:r>
              <a:rPr lang="fr-FR" sz="2000" dirty="0"/>
              <a:t> </a:t>
            </a:r>
            <a:r>
              <a:rPr lang="fr-FR" sz="2000" dirty="0" err="1"/>
              <a:t>shareholders</a:t>
            </a:r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9734B0-5057-8BB4-7D8C-FD72D7586E7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A39B2E-B4A7-C187-A21B-C3A83AA9C4D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t>24</a:t>
            </a:fld>
            <a:endParaRPr lang="fr-FR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129E581-743D-3805-5AA4-8B8084F4C6B7}"/>
                  </a:ext>
                </a:extLst>
              </p:cNvPr>
              <p:cNvSpPr txBox="1"/>
              <p:nvPr/>
            </p:nvSpPr>
            <p:spPr>
              <a:xfrm>
                <a:off x="685800" y="1714500"/>
                <a:ext cx="10067925" cy="265765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fr-FR" sz="1800" dirty="0">
                    <a:solidFill>
                      <a:prstClr val="black"/>
                    </a:solidFill>
                  </a:rPr>
                  <a:t>Navicc's part=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000</m:t>
                        </m:r>
                      </m:num>
                      <m:den>
                        <m: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2 000</m:t>
                        </m:r>
                      </m:den>
                    </m:f>
                    <m:r>
                      <a:rPr lang="fr-F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900=147 600</m:t>
                    </m:r>
                  </m:oMath>
                </a14:m>
                <a:endParaRPr lang="fr-FR" sz="1800" dirty="0">
                  <a:solidFill>
                    <a:prstClr val="black"/>
                  </a:solidFill>
                </a:endParaRPr>
              </a:p>
              <a:p>
                <a:endParaRPr lang="fr-FR" sz="1800" dirty="0">
                  <a:solidFill>
                    <a:prstClr val="black"/>
                  </a:solidFill>
                </a:endParaRPr>
              </a:p>
              <a:p>
                <a:r>
                  <a:rPr lang="fr-FR" sz="1800" dirty="0" err="1">
                    <a:solidFill>
                      <a:prstClr val="black"/>
                    </a:solidFill>
                  </a:rPr>
                  <a:t>Angela's</a:t>
                </a:r>
                <a:r>
                  <a:rPr lang="fr-FR" sz="1800" dirty="0">
                    <a:solidFill>
                      <a:prstClr val="black"/>
                    </a:solidFill>
                  </a:rPr>
                  <a:t> part=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000</m:t>
                        </m:r>
                      </m:num>
                      <m:den>
                        <m: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2 000</m:t>
                        </m:r>
                      </m:den>
                    </m:f>
                    <m:r>
                      <a:rPr lang="fr-F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600=98 400</m:t>
                    </m:r>
                  </m:oMath>
                </a14:m>
                <a:endParaRPr lang="fr-FR" sz="1800" dirty="0">
                  <a:solidFill>
                    <a:prstClr val="black"/>
                  </a:solidFill>
                </a:endParaRPr>
              </a:p>
              <a:p>
                <a:endParaRPr lang="fr-FR" sz="1800" dirty="0">
                  <a:solidFill>
                    <a:prstClr val="black"/>
                  </a:solidFill>
                </a:endParaRPr>
              </a:p>
              <a:p>
                <a:r>
                  <a:rPr lang="fr-FR" sz="1800" dirty="0" err="1">
                    <a:solidFill>
                      <a:prstClr val="black"/>
                    </a:solidFill>
                  </a:rPr>
                  <a:t>Nicola's</a:t>
                </a:r>
                <a:r>
                  <a:rPr lang="fr-FR" sz="1800" dirty="0">
                    <a:solidFill>
                      <a:prstClr val="black"/>
                    </a:solidFill>
                  </a:rPr>
                  <a:t> part=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000</m:t>
                        </m:r>
                      </m:num>
                      <m:den>
                        <m:r>
                          <a:rPr lang="fr-F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2 000</m:t>
                        </m:r>
                      </m:den>
                    </m:f>
                    <m:r>
                      <a:rPr lang="fr-F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500=82 000</m:t>
                    </m:r>
                  </m:oMath>
                </a14:m>
                <a:endParaRPr lang="fr-FR" sz="1800" dirty="0">
                  <a:solidFill>
                    <a:prstClr val="black"/>
                  </a:solidFill>
                </a:endParaRPr>
              </a:p>
              <a:p>
                <a:endParaRPr lang="fr-FR" dirty="0">
                  <a:solidFill>
                    <a:prstClr val="black"/>
                  </a:solidFill>
                </a:endParaRPr>
              </a:p>
              <a:p>
                <a:endParaRPr lang="fr-FR" sz="1800" dirty="0">
                  <a:solidFill>
                    <a:prstClr val="black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fr-FR" sz="1800" dirty="0">
                  <a:solidFill>
                    <a:prstClr val="white"/>
                  </a:solidFill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129E581-743D-3805-5AA4-8B8084F4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14500"/>
                <a:ext cx="10067925" cy="2657651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74777E83-AF57-EB44-B97C-2E11E85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38875"/>
              </p:ext>
            </p:extLst>
          </p:nvPr>
        </p:nvGraphicFramePr>
        <p:xfrm>
          <a:off x="685799" y="3782906"/>
          <a:ext cx="10417630" cy="24350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7776">
                  <a:extLst>
                    <a:ext uri="{9D8B030D-6E8A-4147-A177-3AD203B41FA5}">
                      <a16:colId xmlns:a16="http://schemas.microsoft.com/office/drawing/2014/main" val="172289007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668988224"/>
                    </a:ext>
                  </a:extLst>
                </a:gridCol>
                <a:gridCol w="3945527">
                  <a:extLst>
                    <a:ext uri="{9D8B030D-6E8A-4147-A177-3AD203B41FA5}">
                      <a16:colId xmlns:a16="http://schemas.microsoft.com/office/drawing/2014/main" val="2615011630"/>
                    </a:ext>
                  </a:extLst>
                </a:gridCol>
                <a:gridCol w="2083526">
                  <a:extLst>
                    <a:ext uri="{9D8B030D-6E8A-4147-A177-3AD203B41FA5}">
                      <a16:colId xmlns:a16="http://schemas.microsoft.com/office/drawing/2014/main" val="1422544146"/>
                    </a:ext>
                  </a:extLst>
                </a:gridCol>
                <a:gridCol w="2083526">
                  <a:extLst>
                    <a:ext uri="{9D8B030D-6E8A-4147-A177-3AD203B41FA5}">
                      <a16:colId xmlns:a16="http://schemas.microsoft.com/office/drawing/2014/main" val="2975883017"/>
                    </a:ext>
                  </a:extLst>
                </a:gridCol>
              </a:tblGrid>
              <a:tr h="4043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  <a:r>
                        <a:rPr lang="fr-F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19190"/>
                  </a:ext>
                </a:extLst>
              </a:tr>
              <a:tr h="542114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Partners-payment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returned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147 600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6502425"/>
                  </a:ext>
                </a:extLst>
              </a:tr>
              <a:tr h="542114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Partners-payment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returned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98 400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079982"/>
                  </a:ext>
                </a:extLst>
              </a:tr>
              <a:tr h="542114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Partners-payment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returned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capital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82 000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3008632"/>
                  </a:ext>
                </a:extLst>
              </a:tr>
              <a:tr h="404336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Bank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328 000 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887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37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Titre 23"/>
          <p:cNvSpPr>
            <a:spLocks noGrp="1"/>
          </p:cNvSpPr>
          <p:nvPr>
            <p:ph type="title"/>
          </p:nvPr>
        </p:nvSpPr>
        <p:spPr>
          <a:xfrm>
            <a:off x="7281734" y="399421"/>
            <a:ext cx="2801115" cy="86383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altLang="en" dirty="0" err="1"/>
              <a:t>US GAAP </a:t>
            </a:r>
            <a:endParaRPr lang="zh-CN" altLang="en-US"/>
          </a:p>
        </p:txBody>
      </p:sp>
      <p:pic>
        <p:nvPicPr>
          <p:cNvPr id="2097164" name="Espace réservé d’image 13" descr="Des personnes travaillent dans un bureau"/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/>
          <a:srcRect/>
          <a:stretch>
            <a:fillRect/>
          </a:stretch>
        </p:blipFill>
        <p:spPr/>
      </p:pic>
      <p:pic>
        <p:nvPicPr>
          <p:cNvPr id="2097165" name="Espace réservé d’image 15" descr="Des personnes dans un bureau discutant de leur travail sur un ordinateur portable. "/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/>
          <a:srcRect/>
          <a:stretch>
            <a:fillRect/>
          </a:stretch>
        </p:blipFill>
        <p:spPr/>
      </p:pic>
      <p:pic>
        <p:nvPicPr>
          <p:cNvPr id="2097166" name="Espace réservé d’image 17" descr="Disposition des croquis de conception de site web sur une feuille blanche"/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/>
          <a:srcRect/>
          <a:stretch>
            <a:fillRect/>
          </a:stretch>
        </p:blipFill>
        <p:spPr/>
      </p:pic>
      <p:pic>
        <p:nvPicPr>
          <p:cNvPr id="2097167" name="Espace réservé d’image 27" descr="Une femme d'affaires examine des notes autocollantes sur un mur."/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/>
          <a:srcRect/>
          <a:stretch>
            <a:fillRect/>
          </a:stretch>
        </p:blipFill>
        <p:spPr/>
      </p:pic>
      <p:sp>
        <p:nvSpPr>
          <p:cNvPr id="1048866" name="ZoneTexte 1048865"/>
          <p:cNvSpPr txBox="1"/>
          <p:nvPr/>
        </p:nvSpPr>
        <p:spPr>
          <a:xfrm>
            <a:off x="5414439" y="1263258"/>
            <a:ext cx="6535704" cy="38633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>
                <a:solidFill>
                  <a:srgbClr val="000000"/>
                </a:solidFill>
              </a:rPr>
              <a:t>■US GAAP clearly defines the criteria to be met to consider that a company is in liquidation.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" sz="2800">
                <a:solidFill>
                  <a:srgbClr val="000000"/>
                </a:solidFill>
              </a:rPr>
              <a:t>■ Liquidation costs are accounted for in exceptional expenses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" sz="2800">
                <a:solidFill>
                  <a:srgbClr val="000000"/>
                </a:solidFill>
              </a:rPr>
              <a:t>■Assets are recorded at their net realizable value and liabilities at their net liquidation value.</a:t>
            </a:r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Titre 23"/>
          <p:cNvSpPr>
            <a:spLocks noGrp="1"/>
          </p:cNvSpPr>
          <p:nvPr>
            <p:ph type="title"/>
          </p:nvPr>
        </p:nvSpPr>
        <p:spPr>
          <a:xfrm>
            <a:off x="7899701" y="262208"/>
            <a:ext cx="1565181" cy="100105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altLang="en" dirty="0" err="1"/>
              <a:t>IFRS </a:t>
            </a:r>
            <a:endParaRPr lang="zh-CN" altLang="en-US"/>
          </a:p>
        </p:txBody>
      </p:sp>
      <p:pic>
        <p:nvPicPr>
          <p:cNvPr id="2097168" name="Espace réservé d’image 13" descr="Des personnes travaillent dans un bureau"/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/>
          <a:srcRect/>
          <a:stretch>
            <a:fillRect/>
          </a:stretch>
        </p:blipFill>
        <p:spPr/>
      </p:pic>
      <p:pic>
        <p:nvPicPr>
          <p:cNvPr id="2097169" name="Espace réservé d’image 15" descr="Des personnes dans un bureau discutant de leur travail sur un ordinateur portable. "/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/>
          <a:srcRect/>
          <a:stretch>
            <a:fillRect/>
          </a:stretch>
        </p:blipFill>
        <p:spPr/>
      </p:pic>
      <p:pic>
        <p:nvPicPr>
          <p:cNvPr id="2097170" name="Espace réservé d’image 17" descr="Disposition des croquis de conception de site web sur une feuille blanche"/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/>
          <a:srcRect/>
          <a:stretch>
            <a:fillRect/>
          </a:stretch>
        </p:blipFill>
        <p:spPr/>
      </p:pic>
      <p:pic>
        <p:nvPicPr>
          <p:cNvPr id="2097171" name="Espace réservé d’image 27" descr="Une femme d'affaires examine des notes autocollantes sur un mur."/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/>
          <a:srcRect/>
          <a:stretch>
            <a:fillRect/>
          </a:stretch>
        </p:blipFill>
        <p:spPr/>
      </p:pic>
      <p:sp>
        <p:nvSpPr>
          <p:cNvPr id="1048871" name="ZoneTexte 1048870"/>
          <p:cNvSpPr txBox="1"/>
          <p:nvPr/>
        </p:nvSpPr>
        <p:spPr>
          <a:xfrm>
            <a:off x="5414439" y="1263258"/>
            <a:ext cx="6535704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" sz="2800">
                <a:solidFill>
                  <a:srgbClr val="000000"/>
                </a:solidFill>
              </a:rPr>
              <a:t>■The company can liquidate all of its activities or only part of it.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" sz="2800">
                <a:solidFill>
                  <a:srgbClr val="000000"/>
                </a:solidFill>
              </a:rPr>
              <a:t>■ IFRS does not have a precise definition of when a company should be considered to be in liquidation.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" sz="2800">
                <a:solidFill>
                  <a:srgbClr val="000000"/>
                </a:solidFill>
              </a:rPr>
              <a:t>■ Liquidation costs are recognized in operating expenses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" sz="2800">
                <a:solidFill>
                  <a:srgbClr val="000000"/>
                </a:solidFill>
              </a:rPr>
              <a:t>■assets and liabilities must berecorded at their fair market value</a:t>
            </a:r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Titre 2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</a:p>
        </p:txBody>
      </p:sp>
      <p:pic>
        <p:nvPicPr>
          <p:cNvPr id="2097172" name="Espace réservé d’image 13" descr="Des personnes travaillent dans un bureau"/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/>
          <a:srcRect/>
          <a:stretch>
            <a:fillRect/>
          </a:stretch>
        </p:blipFill>
        <p:spPr/>
      </p:pic>
      <p:pic>
        <p:nvPicPr>
          <p:cNvPr id="2097173" name="Espace réservé d’image 15" descr="Des personnes dans un bureau discutant de leur travail sur un ordinateur portable. "/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/>
          <a:srcRect/>
          <a:stretch>
            <a:fillRect/>
          </a:stretch>
        </p:blipFill>
        <p:spPr/>
      </p:pic>
      <p:pic>
        <p:nvPicPr>
          <p:cNvPr id="2097174" name="Espace réservé d’image 17" descr="Disposition des croquis de conception de site web sur une feuille blanche"/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/>
          <a:srcRect/>
          <a:stretch>
            <a:fillRect/>
          </a:stretch>
        </p:blipFill>
        <p:spPr/>
      </p:pic>
      <p:sp>
        <p:nvSpPr>
          <p:cNvPr id="1048876" name="Espace réservé du texte 24"/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097175" name="Espace réservé d’image 27" descr="Une femme d'affaires examine des notes autocollantes sur un mur."/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re 1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Plan of the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48737" name="Espace réservé du texte 15"/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algn="ctr"/>
            <a:r>
              <a:rPr lang="fr-FR" sz="1800" dirty="0" err="1"/>
              <a:t>Company</a:t>
            </a:r>
            <a:r>
              <a:rPr lang="fr-FR" sz="1800" dirty="0"/>
              <a:t> dissolution</a:t>
            </a:r>
          </a:p>
        </p:txBody>
      </p:sp>
      <p:sp>
        <p:nvSpPr>
          <p:cNvPr id="1048738" name="Espace réservé du texte 8"/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algn="ctr"/>
            <a:r>
              <a:rPr lang="fr-FR" sz="1800" dirty="0"/>
              <a:t>Liquidation</a:t>
            </a:r>
          </a:p>
        </p:txBody>
      </p:sp>
      <p:sp>
        <p:nvSpPr>
          <p:cNvPr id="1048739" name="Espace réservé du texte 17"/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algn="ctr"/>
            <a:r>
              <a:rPr lang="fr-FR" sz="1800" dirty="0" err="1"/>
              <a:t>Liquidator</a:t>
            </a:r>
            <a:endParaRPr lang="fr-FR" sz="1800" dirty="0"/>
          </a:p>
        </p:txBody>
      </p:sp>
      <p:sp>
        <p:nvSpPr>
          <p:cNvPr id="1048740" name="Espace réservé du texte 21"/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algn="ctr"/>
            <a:r>
              <a:rPr lang="fr-FR" sz="1800" dirty="0"/>
              <a:t>Process of liquidation</a:t>
            </a:r>
          </a:p>
        </p:txBody>
      </p:sp>
      <p:sp>
        <p:nvSpPr>
          <p:cNvPr id="1048741" name="Espace réservé du texte 23"/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algn="ctr"/>
            <a:r>
              <a:rPr lang="fr-FR" sz="1800" dirty="0"/>
              <a:t>US GAAP and IFRS</a:t>
            </a:r>
          </a:p>
        </p:txBody>
      </p:sp>
      <p:sp>
        <p:nvSpPr>
          <p:cNvPr id="1048742" name="Espace réservé du pied de page 19"/>
          <p:cNvSpPr txBox="1"/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lang="fr-FR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r>
              <a:rPr lang="fr-FR" sz="120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Titre de la présentation</a:t>
            </a:r>
          </a:p>
        </p:txBody>
      </p:sp>
      <p:sp>
        <p:nvSpPr>
          <p:cNvPr id="1048743" name="Espace réservé du pied de page 7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744" name="Espace réservé du numéro de diapositive 9"/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smtClean="0"/>
              <a:t>3</a:t>
            </a:fld>
            <a:endParaRPr lang="fr-FR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re 4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Company</a:t>
            </a:r>
            <a:r>
              <a:rPr lang="fr-FR" dirty="0"/>
              <a:t> dissolution</a:t>
            </a:r>
            <a:br>
              <a:rPr lang="fr-FR" dirty="0"/>
            </a:br>
            <a:endParaRPr lang="fr-FR" dirty="0"/>
          </a:p>
        </p:txBody>
      </p:sp>
      <p:sp>
        <p:nvSpPr>
          <p:cNvPr id="1048754" name="Espace réservé du texte 19"/>
          <p:cNvSpPr>
            <a:spLocks noGrp="1"/>
          </p:cNvSpPr>
          <p:nvPr>
            <p:ph type="body" sz="quarter" idx="28"/>
          </p:nvPr>
        </p:nvSpPr>
        <p:spPr>
          <a:xfrm>
            <a:off x="509574" y="3435545"/>
            <a:ext cx="4260180" cy="201534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2097157" name="Espace réservé d’image 11"/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>
            <a:fillRect/>
          </a:stretch>
        </p:blipFill>
        <p:spPr>
          <a:xfrm>
            <a:off x="5745001" y="1"/>
            <a:ext cx="6408000" cy="6816515"/>
          </a:xfrm>
        </p:spPr>
      </p:pic>
      <p:sp>
        <p:nvSpPr>
          <p:cNvPr id="1048755" name="Espace réservé du pied de page 3"/>
          <p:cNvSpPr>
            <a:spLocks noGrp="1"/>
          </p:cNvSpPr>
          <p:nvPr>
            <p:ph type="ftr" sz="quarter" idx="5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756" name="Forme libre : Forme 5"/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757" name="Espace réservé du numéro de diapositive 6"/>
          <p:cNvSpPr>
            <a:spLocks noGrp="1"/>
          </p:cNvSpPr>
          <p:nvPr>
            <p:ph type="sldNum" sz="quarter" idx="5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smtClean="0"/>
              <a:t>4</a:t>
            </a:fld>
            <a:endParaRPr lang="fr-FR" altLang="zh-CN" dirty="0"/>
          </a:p>
        </p:txBody>
      </p:sp>
      <p:sp>
        <p:nvSpPr>
          <p:cNvPr id="1048758" name="Rectangle : coins arrondis 1"/>
          <p:cNvSpPr/>
          <p:nvPr/>
        </p:nvSpPr>
        <p:spPr>
          <a:xfrm>
            <a:off x="484632" y="3422455"/>
            <a:ext cx="3889218" cy="20218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dissolution is a way of closing a company and removing it from the Companies House register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re 5"/>
          <p:cNvSpPr>
            <a:spLocks noGrp="1"/>
          </p:cNvSpPr>
          <p:nvPr>
            <p:ph type="title"/>
          </p:nvPr>
        </p:nvSpPr>
        <p:spPr>
          <a:xfrm>
            <a:off x="5921526" y="151683"/>
            <a:ext cx="4518122" cy="1688906"/>
          </a:xfrm>
        </p:spPr>
        <p:txBody>
          <a:bodyPr rtlCol="0"/>
          <a:lstStyle>
            <a:defPPr>
              <a:defRPr lang="fr-FR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6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CAUSES OF DISSOLUTION</a:t>
            </a:r>
          </a:p>
        </p:txBody>
      </p:sp>
      <p:sp>
        <p:nvSpPr>
          <p:cNvPr id="1048771" name="Espace réservé du texte 10"/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1048772" name="Espace réservé du pied de page 3"/>
          <p:cNvSpPr>
            <a:spLocks noGrp="1"/>
          </p:cNvSpPr>
          <p:nvPr>
            <p:ph type="ftr" sz="quarter" idx="3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  <a:endParaRPr lang="fr-FR" noProof="0" dirty="0"/>
          </a:p>
        </p:txBody>
      </p:sp>
      <p:sp>
        <p:nvSpPr>
          <p:cNvPr id="1048773" name="Espace réservé du numéro de diapositive 4"/>
          <p:cNvSpPr>
            <a:spLocks noGrp="1"/>
          </p:cNvSpPr>
          <p:nvPr>
            <p:ph type="sldNum" sz="quarter" idx="3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noProof="0" smtClean="0"/>
              <a:pPr rtl="0"/>
              <a:t>5</a:t>
            </a:fld>
            <a:endParaRPr lang="fr-FR" altLang="zh-CN" noProof="0" dirty="0"/>
          </a:p>
        </p:txBody>
      </p:sp>
      <p:graphicFrame>
        <p:nvGraphicFramePr>
          <p:cNvPr id="4194314" name="Diagramme 1"/>
          <p:cNvGraphicFramePr>
            <a:graphicFrameLocks/>
          </p:cNvGraphicFramePr>
          <p:nvPr/>
        </p:nvGraphicFramePr>
        <p:xfrm>
          <a:off x="4783205" y="2245737"/>
          <a:ext cx="6869556" cy="408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4">
                                            <p:graphicEl>
                                              <a:dgm id="{AB9B4B6A-B3AA-4201-96CF-729EB5927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4314">
                                            <p:graphicEl>
                                              <a:dgm id="{AB9B4B6A-B3AA-4201-96CF-729EB5927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4314">
                                            <p:graphicEl>
                                              <a:dgm id="{AB9B4B6A-B3AA-4201-96CF-729EB5927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4314">
                                            <p:graphicEl>
                                              <a:dgm id="{AB9B4B6A-B3AA-4201-96CF-729EB59279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4">
                                            <p:graphicEl>
                                              <a:dgm id="{2924EA6E-20D7-4728-98CE-2964AD248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4314">
                                            <p:graphicEl>
                                              <a:dgm id="{2924EA6E-20D7-4728-98CE-2964AD248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4314">
                                            <p:graphicEl>
                                              <a:dgm id="{2924EA6E-20D7-4728-98CE-2964AD248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4314">
                                            <p:graphicEl>
                                              <a:dgm id="{2924EA6E-20D7-4728-98CE-2964AD2481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4">
                                            <p:graphicEl>
                                              <a:dgm id="{2551BF48-5BFD-470B-BC62-BD00BA4E7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94314">
                                            <p:graphicEl>
                                              <a:dgm id="{2551BF48-5BFD-470B-BC62-BD00BA4E7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4314">
                                            <p:graphicEl>
                                              <a:dgm id="{2551BF48-5BFD-470B-BC62-BD00BA4E7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4314">
                                            <p:graphicEl>
                                              <a:dgm id="{2551BF48-5BFD-470B-BC62-BD00BA4E7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4">
                                            <p:graphicEl>
                                              <a:dgm id="{5D3DCB96-B216-4C40-9A84-05DBB90AF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4314">
                                            <p:graphicEl>
                                              <a:dgm id="{5D3DCB96-B216-4C40-9A84-05DBB90AF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4314">
                                            <p:graphicEl>
                                              <a:dgm id="{5D3DCB96-B216-4C40-9A84-05DBB90AF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4314">
                                            <p:graphicEl>
                                              <a:dgm id="{5D3DCB96-B216-4C40-9A84-05DBB90AF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9431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re 59"/>
          <p:cNvSpPr>
            <a:spLocks noGrp="1"/>
          </p:cNvSpPr>
          <p:nvPr>
            <p:ph type="title"/>
          </p:nvPr>
        </p:nvSpPr>
        <p:spPr>
          <a:xfrm>
            <a:off x="4364273" y="368105"/>
            <a:ext cx="6599429" cy="1325563"/>
          </a:xfrm>
        </p:spPr>
        <p:txBody>
          <a:bodyPr rtlCol="0"/>
          <a:lstStyle>
            <a:defPPr>
              <a:defRPr lang="fr-FR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different types of company dissolution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58" name="Espace réservé d’image 25"/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048788" name="Espace réservé du texte 36"/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789" name="Espace réservé du texte 42"/>
          <p:cNvSpPr>
            <a:spLocks noGrp="1"/>
          </p:cNvSpPr>
          <p:nvPr>
            <p:ph type="body" sz="quarter" idx="28"/>
          </p:nvPr>
        </p:nvSpPr>
        <p:spPr>
          <a:xfrm>
            <a:off x="4550705" y="4246516"/>
            <a:ext cx="2835516" cy="2456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790" name="Espace réservé du texte 34"/>
          <p:cNvSpPr>
            <a:spLocks noGrp="1"/>
          </p:cNvSpPr>
          <p:nvPr>
            <p:ph type="body" sz="quarter" idx="52"/>
          </p:nvPr>
        </p:nvSpPr>
        <p:spPr>
          <a:xfrm>
            <a:off x="7811506" y="3625598"/>
            <a:ext cx="3012438" cy="5879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791" name="Espace réservé du texte 43"/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792" name="Espace réservé du numéro de diapositive 4"/>
          <p:cNvSpPr>
            <a:spLocks noGrp="1"/>
          </p:cNvSpPr>
          <p:nvPr>
            <p:ph type="sldNum" sz="quarter" idx="5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smtClean="0"/>
              <a:pPr rtl="0"/>
              <a:t>6</a:t>
            </a:fld>
            <a:endParaRPr lang="fr-FR" altLang="zh-CN" dirty="0"/>
          </a:p>
        </p:txBody>
      </p:sp>
      <p:graphicFrame>
        <p:nvGraphicFramePr>
          <p:cNvPr id="4194315" name="Diagramme 1"/>
          <p:cNvGraphicFramePr>
            <a:graphicFrameLocks/>
          </p:cNvGraphicFramePr>
          <p:nvPr/>
        </p:nvGraphicFramePr>
        <p:xfrm>
          <a:off x="4413025" y="2122891"/>
          <a:ext cx="6874950" cy="4353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re 4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LIQUIDATION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dirty="0"/>
            </a:br>
            <a:endParaRPr lang="fr-FR" dirty="0"/>
          </a:p>
        </p:txBody>
      </p:sp>
      <p:sp>
        <p:nvSpPr>
          <p:cNvPr id="1048797" name="Espace réservé du texte 19"/>
          <p:cNvSpPr>
            <a:spLocks noGrp="1"/>
          </p:cNvSpPr>
          <p:nvPr>
            <p:ph type="body" sz="quarter" idx="28"/>
          </p:nvPr>
        </p:nvSpPr>
        <p:spPr>
          <a:xfrm>
            <a:off x="509574" y="3435545"/>
            <a:ext cx="4260180" cy="201534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2097159" name="Espace réservé d’image 11"/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>
            <a:fillRect/>
          </a:stretch>
        </p:blipFill>
        <p:spPr>
          <a:xfrm>
            <a:off x="5745001" y="1"/>
            <a:ext cx="6408000" cy="6816515"/>
          </a:xfrm>
        </p:spPr>
      </p:pic>
      <p:sp>
        <p:nvSpPr>
          <p:cNvPr id="1048798" name="Espace réservé du pied de page 3"/>
          <p:cNvSpPr>
            <a:spLocks noGrp="1"/>
          </p:cNvSpPr>
          <p:nvPr>
            <p:ph type="ftr" sz="quarter" idx="5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799" name="Forme libre : Forme 5"/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fr-FR"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48800" name="Espace réservé du numéro de diapositive 6"/>
          <p:cNvSpPr>
            <a:spLocks noGrp="1"/>
          </p:cNvSpPr>
          <p:nvPr>
            <p:ph type="sldNum" sz="quarter" idx="53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smtClean="0"/>
              <a:pPr rtl="0"/>
              <a:t>7</a:t>
            </a:fld>
            <a:endParaRPr lang="fr-FR" altLang="zh-CN" dirty="0"/>
          </a:p>
        </p:txBody>
      </p:sp>
      <p:sp>
        <p:nvSpPr>
          <p:cNvPr id="1048801" name="Rectangle : coins arrondis 1"/>
          <p:cNvSpPr/>
          <p:nvPr/>
        </p:nvSpPr>
        <p:spPr>
          <a:xfrm>
            <a:off x="635554" y="3270261"/>
            <a:ext cx="3430420" cy="18384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Liquidation is the process of bringing a business to an end and distributing its assets to claimants.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Titre 5"/>
          <p:cNvSpPr>
            <a:spLocks noGrp="1"/>
          </p:cNvSpPr>
          <p:nvPr>
            <p:ph type="title"/>
          </p:nvPr>
        </p:nvSpPr>
        <p:spPr>
          <a:xfrm>
            <a:off x="517427" y="2124558"/>
            <a:ext cx="9823998" cy="1325563"/>
          </a:xfrm>
        </p:spPr>
        <p:txBody>
          <a:bodyPr rtlCol="0"/>
          <a:lstStyle>
            <a:defPPr>
              <a:defRPr lang="fr-FR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liquidator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813" name="Espace réservé du texte 28"/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2097160" name="Espace réservé d’image 37" descr="Des personnes travaillent dans un bureau"/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/>
          <a:srcRect/>
          <a:stretch>
            <a:fillRect/>
          </a:stretch>
        </p:blipFill>
        <p:spPr/>
      </p:pic>
      <p:pic>
        <p:nvPicPr>
          <p:cNvPr id="2097161" name="Espace réservé d’image 31"/>
          <p:cNvPicPr>
            <a:picLocks noChangeAspect="1"/>
          </p:cNvPicPr>
          <p:nvPr/>
        </p:nvPicPr>
        <p:blipFill>
          <a:blip r:embed="rId4" cstate="print"/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1048814" name="Espace réservé du pied de page 3"/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48815" name="Espace réservé du numéro de diapositive 4"/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smtClean="0"/>
              <a:pPr rtl="0"/>
              <a:t>8</a:t>
            </a:fld>
            <a:endParaRPr lang="fr-FR" altLang="zh-CN" dirty="0"/>
          </a:p>
        </p:txBody>
      </p:sp>
      <p:sp>
        <p:nvSpPr>
          <p:cNvPr id="1048816" name="Rectangle : avec coins arrondis en diagonale 1"/>
          <p:cNvSpPr/>
          <p:nvPr/>
        </p:nvSpPr>
        <p:spPr>
          <a:xfrm>
            <a:off x="731274" y="3253120"/>
            <a:ext cx="3835953" cy="1831278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an official person or organization that is given the job of closing a company, by selling its assets so that its debts can be paid.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re 4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048825" name="Espace réservé du texte 18"/>
          <p:cNvSpPr>
            <a:spLocks noGrp="1"/>
          </p:cNvSpPr>
          <p:nvPr>
            <p:ph type="body" sz="quarter" idx="28"/>
          </p:nvPr>
        </p:nvSpPr>
        <p:spPr>
          <a:xfrm>
            <a:off x="1711828" y="3074285"/>
            <a:ext cx="2785425" cy="134950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600" dirty="0"/>
              <a:t>LIQUIDATOR</a:t>
            </a:r>
          </a:p>
          <a:p>
            <a:pPr rtl="0"/>
            <a:endParaRPr lang="fr-FR" dirty="0"/>
          </a:p>
        </p:txBody>
      </p:sp>
      <p:pic>
        <p:nvPicPr>
          <p:cNvPr id="2097162" name="Espace réservé d’image 19" descr="Disposition des croquis de conception de site web sur une feuille blanche"/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/>
          <a:stretch>
            <a:fillRect/>
          </a:stretch>
        </p:blipFill>
        <p:spPr>
          <a:blipFill>
            <a:blip r:embed="rId4"/>
            <a:stretch>
              <a:fillRect/>
            </a:stretch>
          </a:blipFill>
        </p:spPr>
      </p:pic>
      <p:graphicFrame>
        <p:nvGraphicFramePr>
          <p:cNvPr id="4194316" name="Diagramm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589799"/>
              </p:ext>
            </p:extLst>
          </p:nvPr>
        </p:nvGraphicFramePr>
        <p:xfrm>
          <a:off x="6032154" y="1313894"/>
          <a:ext cx="5578136" cy="453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ersonnalisé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CC3C73-8A4F-4D84-9651-77D6810C5BE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1122</Words>
  <Application>Microsoft Office PowerPoint</Application>
  <PresentationFormat>Grand écran</PresentationFormat>
  <Paragraphs>469</Paragraphs>
  <Slides>27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40" baseType="lpstr">
      <vt:lpstr>Abadi</vt:lpstr>
      <vt:lpstr>Arial</vt:lpstr>
      <vt:lpstr>Arial Black</vt:lpstr>
      <vt:lpstr>Baskerville Old Face</vt:lpstr>
      <vt:lpstr>Calibri</vt:lpstr>
      <vt:lpstr>Cambria Math</vt:lpstr>
      <vt:lpstr>Posterama</vt:lpstr>
      <vt:lpstr>Posterama Text SemiBold</vt:lpstr>
      <vt:lpstr>Segoe UI Black</vt:lpstr>
      <vt:lpstr>Symbol</vt:lpstr>
      <vt:lpstr>Times New Roman</vt:lpstr>
      <vt:lpstr>Wingdings</vt:lpstr>
      <vt:lpstr>Personnalisé​</vt:lpstr>
      <vt:lpstr>COMPANY LIQUIDATION</vt:lpstr>
      <vt:lpstr>Members of the group </vt:lpstr>
      <vt:lpstr>Plan of the presentation</vt:lpstr>
      <vt:lpstr>Company dissolution </vt:lpstr>
      <vt:lpstr>THE MAIN CAUSES OF DISSOLUTION</vt:lpstr>
      <vt:lpstr>The different types of company dissolution</vt:lpstr>
      <vt:lpstr>  LIQUIDATION  </vt:lpstr>
      <vt:lpstr>The liquidator</vt:lpstr>
      <vt:lpstr>Présentation PowerPoint</vt:lpstr>
      <vt:lpstr>Term of the liquidator mandate </vt:lpstr>
      <vt:lpstr>PROCESS OF LIQIDATION</vt:lpstr>
      <vt:lpstr>Disposal of assets</vt:lpstr>
      <vt:lpstr>Collection of receivables</vt:lpstr>
      <vt:lpstr>Sale of stocks </vt:lpstr>
      <vt:lpstr>Payment of supplier debts  </vt:lpstr>
      <vt:lpstr>Determination of the liquidation result   </vt:lpstr>
      <vt:lpstr>Balance sheet after liquidation   </vt:lpstr>
      <vt:lpstr>  Distribution of shareholders’ equity    </vt:lpstr>
      <vt:lpstr>EXAMPLE  The company "Duquesnoy" is liquidated by the partners on the basis of the balance sheet summarized,  Transfers are made under the following conditions: constructions: Ar 170,000  inventory: sold at Ar 110,000  Customers pay Ar 60,000, the rest is considered a discount Suppliers are paid by bank, they grant a discount of Ar 3,000.  There are 3 shareholders: Navicc has 900 shares, Angela has 600 shares and Nicola has 500shares.   </vt:lpstr>
      <vt:lpstr>Présentation PowerPoint</vt:lpstr>
      <vt:lpstr>Présentation PowerPoint</vt:lpstr>
      <vt:lpstr>Présentation PowerPoint</vt:lpstr>
      <vt:lpstr>Présentation PowerPoint</vt:lpstr>
      <vt:lpstr>Distribution between shareholders</vt:lpstr>
      <vt:lpstr>US GAAP </vt:lpstr>
      <vt:lpstr>IFRS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LIQUIDATION</dc:title>
  <dc:creator>PRO100</dc:creator>
  <cp:lastModifiedBy>PRO100</cp:lastModifiedBy>
  <cp:revision>4</cp:revision>
  <dcterms:created xsi:type="dcterms:W3CDTF">2024-03-30T05:12:50Z</dcterms:created>
  <dcterms:modified xsi:type="dcterms:W3CDTF">2024-04-08T20:28:00Z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