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99606299212602E-2"/>
          <c:y val="4.0921998031496057E-2"/>
          <c:w val="0.89218372703412074"/>
          <c:h val="0.783786171259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0.78</c:v>
                </c:pt>
                <c:pt idx="1">
                  <c:v>0.8</c:v>
                </c:pt>
                <c:pt idx="2">
                  <c:v>0.86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77-45BC-9C10-5E9B3A8B2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043456"/>
        <c:axId val="475041488"/>
      </c:lineChart>
      <c:catAx>
        <c:axId val="47504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041488"/>
        <c:crosses val="autoZero"/>
        <c:auto val="1"/>
        <c:lblAlgn val="ctr"/>
        <c:lblOffset val="100"/>
        <c:noMultiLvlLbl val="0"/>
      </c:catAx>
      <c:valAx>
        <c:axId val="47504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04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365660924251268"/>
          <c:y val="9.3099875739994405E-3"/>
          <c:w val="0.78555298556430442"/>
          <c:h val="0.86845816929133857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Before 9 AM</c:v>
                </c:pt>
                <c:pt idx="1">
                  <c:v>9 AM - 12 PM</c:v>
                </c:pt>
                <c:pt idx="2">
                  <c:v>12 PM - 4 PM</c:v>
                </c:pt>
                <c:pt idx="3">
                  <c:v>4 PM - 7 PM</c:v>
                </c:pt>
                <c:pt idx="4">
                  <c:v>After 7 PM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0.3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B-4257-A2DF-80F7F5804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shape val="box"/>
        <c:axId val="374667120"/>
        <c:axId val="374666136"/>
        <c:axId val="0"/>
      </c:bar3DChart>
      <c:catAx>
        <c:axId val="374667120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666136"/>
        <c:crosses val="autoZero"/>
        <c:auto val="1"/>
        <c:lblAlgn val="ctr"/>
        <c:lblOffset val="100"/>
        <c:noMultiLvlLbl val="0"/>
      </c:catAx>
      <c:valAx>
        <c:axId val="37466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66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4</c:v>
                </c:pt>
                <c:pt idx="3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4-4CCC-A882-EA5BFE8E6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1170344"/>
        <c:axId val="471168048"/>
      </c:barChart>
      <c:catAx>
        <c:axId val="471170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68048"/>
        <c:crosses val="autoZero"/>
        <c:auto val="1"/>
        <c:lblAlgn val="ctr"/>
        <c:lblOffset val="100"/>
        <c:noMultiLvlLbl val="0"/>
      </c:catAx>
      <c:valAx>
        <c:axId val="4711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Customer Support Response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76B-4257-87C8-D10EF2272C2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76B-4257-87C8-D10EF2272C2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76B-4257-87C8-D10EF2272C2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76B-4257-87C8-D10EF2272C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Sheet1!$H$3:$H$6</c:f>
              <c:strCache>
                <c:ptCount val="4"/>
                <c:pt idx="0">
                  <c:v>Offer live chat support</c:v>
                </c:pt>
                <c:pt idx="1">
                  <c:v>Share more step-by-step guides and tutorials</c:v>
                </c:pt>
                <c:pt idx="2">
                  <c:v>Extend support hours</c:v>
                </c:pt>
                <c:pt idx="3">
                  <c:v>Other</c:v>
                </c:pt>
              </c:strCache>
            </c:strRef>
          </c:cat>
          <c:val>
            <c:numRef>
              <c:f>Sheet1!$I$3:$I$6</c:f>
              <c:numCache>
                <c:formatCode>0%</c:formatCode>
                <c:ptCount val="4"/>
                <c:pt idx="0">
                  <c:v>0.41</c:v>
                </c:pt>
                <c:pt idx="1">
                  <c:v>0.3</c:v>
                </c:pt>
                <c:pt idx="2">
                  <c:v>0.19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B-4257-87C8-D10EF2272C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[</a:t>
            </a:r>
            <a:r>
              <a:rPr lang="en-US" sz="1200" dirty="0">
                <a:solidFill>
                  <a:srgbClr val="595959"/>
                </a:solidFill>
              </a:rPr>
              <a:t>To determine customer satisfaction with the product and the service</a:t>
            </a:r>
            <a:r>
              <a:rPr lang="en" sz="1200" dirty="0">
                <a:solidFill>
                  <a:srgbClr val="595959"/>
                </a:solidFill>
              </a:rPr>
              <a:t>]</a:t>
            </a:r>
            <a:endParaRPr sz="12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74E13"/>
                </a:solidFill>
              </a:rPr>
              <a:t>Further assist drivers by providing routes in order to increase the delivery performance</a:t>
            </a:r>
            <a:r>
              <a:rPr lang="en" sz="1200" dirty="0">
                <a:solidFill>
                  <a:srgbClr val="38761D"/>
                </a:solidFill>
              </a:rPr>
              <a:t> </a:t>
            </a:r>
            <a:endParaRPr sz="1200" dirty="0">
              <a:solidFill>
                <a:srgbClr val="38761D"/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EE97D96-AE50-5944-DE83-54B8DA02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11246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333337"/>
            <a:ext cx="729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74E13"/>
                </a:solidFill>
              </a:rPr>
              <a:t>Most of the customers preferred before 9am to receive their shipment. We should send out shipment overnight to meet this deadline</a:t>
            </a:r>
            <a:endParaRPr sz="1200" dirty="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8151C0A-0F5E-919C-7286-F9DA53468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945919"/>
              </p:ext>
            </p:extLst>
          </p:nvPr>
        </p:nvGraphicFramePr>
        <p:xfrm>
          <a:off x="458600" y="556590"/>
          <a:ext cx="7624550" cy="3811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74E13"/>
                </a:solidFill>
              </a:rPr>
              <a:t>We have our highest customer satisfaction on week 5 with 4.5 rating. We can also increase this performance by checking our delivery package or pots.</a:t>
            </a:r>
            <a:endParaRPr sz="1200" dirty="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F526DD-545B-6E30-8474-6D7CC9E79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34622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13" name="Google Shape;113;p18"/>
          <p:cNvSpPr txBox="1"/>
          <p:nvPr/>
        </p:nvSpPr>
        <p:spPr>
          <a:xfrm>
            <a:off x="898917" y="4253825"/>
            <a:ext cx="7488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  <a:r>
              <a:rPr lang="en" sz="1200" dirty="0">
                <a:solidFill>
                  <a:srgbClr val="38761D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8761D"/>
                </a:solidFill>
              </a:rPr>
              <a:t>According to the findings of this chart. The best way to imporve customer support is by sharing more step-by-step guides and tutorials</a:t>
            </a:r>
            <a:endParaRPr sz="1200" dirty="0">
              <a:solidFill>
                <a:srgbClr val="38761D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D80C697-A332-33D0-8ACD-72F35A992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507097"/>
              </p:ext>
            </p:extLst>
          </p:nvPr>
        </p:nvGraphicFramePr>
        <p:xfrm>
          <a:off x="1867949" y="749588"/>
          <a:ext cx="5408099" cy="339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400" dirty="0">
                <a:solidFill>
                  <a:srgbClr val="274E13"/>
                </a:solidFill>
              </a:rPr>
              <a:t>Further assist drivers by providing routes in order to increase the delivery performance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400" dirty="0">
                <a:solidFill>
                  <a:srgbClr val="274E13"/>
                </a:solidFill>
              </a:rPr>
              <a:t>Most of the customers preferred before 9am to receive their shipment. </a:t>
            </a:r>
            <a:r>
              <a:rPr lang="en" dirty="0">
                <a:solidFill>
                  <a:srgbClr val="274E13"/>
                </a:solidFill>
              </a:rPr>
              <a:t>We should</a:t>
            </a:r>
            <a:r>
              <a:rPr lang="en" sz="1400" dirty="0">
                <a:solidFill>
                  <a:srgbClr val="274E13"/>
                </a:solidFill>
              </a:rPr>
              <a:t> send out shipment overnight to meet this deadline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400" dirty="0">
                <a:solidFill>
                  <a:srgbClr val="274E13"/>
                </a:solidFill>
              </a:rPr>
              <a:t>We have our highest customer satisfaction on week 5 with 4.5 rating. We can also increase this performance by checking our delivery package or pots.</a:t>
            </a:r>
          </a:p>
          <a:p>
            <a:pPr marL="342900" indent="-342900">
              <a:lnSpc>
                <a:spcPct val="115000"/>
              </a:lnSpc>
              <a:spcAft>
                <a:spcPts val="1600"/>
              </a:spcAft>
              <a:buFont typeface="Arial"/>
              <a:buAutoNum type="arabicPeriod"/>
            </a:pPr>
            <a:r>
              <a:rPr lang="en-US" sz="1400" dirty="0">
                <a:solidFill>
                  <a:srgbClr val="38761D"/>
                </a:solidFill>
              </a:rPr>
              <a:t>According to the findings of this chart. The best way to improve customer support is by sharing more step-by-step guides and tutorials.</a:t>
            </a:r>
          </a:p>
          <a:p>
            <a:pPr marL="342900" indent="-342900">
              <a:lnSpc>
                <a:spcPct val="115000"/>
              </a:lnSpc>
              <a:spcAft>
                <a:spcPts val="1600"/>
              </a:spcAft>
              <a:buFont typeface="Arial"/>
              <a:buAutoNum type="arabicPeriod"/>
            </a:pPr>
            <a:r>
              <a:rPr lang="en-US" dirty="0">
                <a:solidFill>
                  <a:srgbClr val="38761D"/>
                </a:solidFill>
              </a:rPr>
              <a:t>By paying close attention to the action items listed above we can increase </a:t>
            </a:r>
            <a:r>
              <a:rPr lang="en-US">
                <a:solidFill>
                  <a:srgbClr val="38761D"/>
                </a:solidFill>
              </a:rPr>
              <a:t>our productivity by at least 40%</a:t>
            </a:r>
            <a:endParaRPr lang="en-US" sz="1400" dirty="0">
              <a:solidFill>
                <a:srgbClr val="38761D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1600"/>
              </a:spcAft>
              <a:buFont typeface="Arial"/>
              <a:buAutoNum type="arabicPeriod"/>
            </a:pPr>
            <a:endParaRPr lang="en" dirty="0">
              <a:solidFill>
                <a:srgbClr val="274E13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" sz="1400" dirty="0">
              <a:solidFill>
                <a:srgbClr val="274E13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" sz="1400" dirty="0">
              <a:solidFill>
                <a:srgbClr val="274E13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endParaRPr sz="1300" dirty="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304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Aina</cp:lastModifiedBy>
  <cp:revision>5</cp:revision>
  <dcterms:modified xsi:type="dcterms:W3CDTF">2022-05-28T10:47:23Z</dcterms:modified>
</cp:coreProperties>
</file>