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64" r:id="rId4"/>
    <p:sldId id="267" r:id="rId5"/>
    <p:sldId id="268" r:id="rId6"/>
    <p:sldId id="269" r:id="rId7"/>
    <p:sldId id="270" r:id="rId8"/>
    <p:sldId id="271" r:id="rId9"/>
    <p:sldId id="273" r:id="rId10"/>
    <p:sldId id="2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7"/>
    <p:restoredTop sz="94613"/>
  </p:normalViewPr>
  <p:slideViewPr>
    <p:cSldViewPr snapToGrid="0" snapToObjects="1">
      <p:cViewPr>
        <p:scale>
          <a:sx n="101" d="100"/>
          <a:sy n="101" d="100"/>
        </p:scale>
        <p:origin x="8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08013"/>
            <a:ext cx="10363200" cy="1470025"/>
          </a:xfrm>
        </p:spPr>
        <p:txBody>
          <a:bodyPr/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6000" b="1" baseline="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10236656" cy="1752600"/>
          </a:xfrm>
        </p:spPr>
        <p:txBody>
          <a:bodyPr/>
          <a:lstStyle>
            <a:lvl1pPr marL="0" indent="0" algn="l">
              <a:buNone/>
              <a:defRPr sz="2000" b="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4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25" y="435678"/>
            <a:ext cx="10122791" cy="762000"/>
          </a:xfrm>
        </p:spPr>
        <p:txBody>
          <a:bodyPr/>
          <a:lstStyle>
            <a:lvl1pPr>
              <a:defRPr sz="320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8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150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87" y="457200"/>
            <a:ext cx="10121900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901" y="1362075"/>
            <a:ext cx="5162551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651" y="1362075"/>
            <a:ext cx="5162549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8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17" y="445070"/>
            <a:ext cx="10121900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1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787" y="371182"/>
            <a:ext cx="10121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7" y="1362075"/>
            <a:ext cx="105283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-1"/>
            <a:ext cx="12192000" cy="311568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 b="0">
              <a:latin typeface="+mn-l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72001" y="-26987"/>
            <a:ext cx="7704668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School of</a:t>
            </a:r>
            <a:r>
              <a:rPr lang="en-US" sz="1600" baseline="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 EECS, Peking University</a:t>
            </a:r>
            <a:endParaRPr lang="en-US" sz="16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40595" y="6581002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739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6">
              <a:lumMod val="50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 baseline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200" baseline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 baseline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E1934-F117-4B4D-80ED-85FDB7CE1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ans" altLang="en-US" sz="4800" dirty="0"/>
              <a:t>好评生成党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9769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4B4C2-623B-174B-8297-D580E65C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一些漫谈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98CA1-7A71-FC4E-845B-C30D2318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与网络无关？</a:t>
            </a:r>
            <a:endParaRPr lang="en-US" altLang="zh-Hans" dirty="0"/>
          </a:p>
          <a:p>
            <a:pPr lvl="1"/>
            <a:r>
              <a:rPr lang="en-US" altLang="zh-Hans" dirty="0"/>
              <a:t>NO</a:t>
            </a:r>
            <a:r>
              <a:rPr lang="zh-Hans" altLang="en-US" dirty="0"/>
              <a:t>！ </a:t>
            </a:r>
            <a:endParaRPr lang="en-US" altLang="zh-Hans" dirty="0"/>
          </a:p>
          <a:p>
            <a:pPr lvl="1"/>
            <a:r>
              <a:rPr lang="zh-Hans" altLang="en-US" dirty="0"/>
              <a:t>我们有爬虫。</a:t>
            </a:r>
            <a:endParaRPr lang="en-US" altLang="zh-Hans" dirty="0"/>
          </a:p>
          <a:p>
            <a:pPr lvl="1"/>
            <a:r>
              <a:rPr lang="zh-Hans" altLang="en-US" dirty="0"/>
              <a:t>我们还有</a:t>
            </a:r>
            <a:r>
              <a:rPr lang="en-US" altLang="zh-Hans" dirty="0"/>
              <a:t>client-server</a:t>
            </a:r>
            <a:r>
              <a:rPr lang="zh-Hans" altLang="en-US" dirty="0"/>
              <a:t>的模型。</a:t>
            </a:r>
            <a:endParaRPr lang="en-US" altLang="zh-Hans" dirty="0"/>
          </a:p>
          <a:p>
            <a:pPr lvl="1"/>
            <a:r>
              <a:rPr lang="zh-Hans" altLang="en-US" dirty="0"/>
              <a:t>你看我们的离线数据集就是一个</a:t>
            </a:r>
            <a:r>
              <a:rPr lang="en-US" altLang="zh-Hans" dirty="0"/>
              <a:t>cache</a:t>
            </a:r>
            <a:r>
              <a:rPr lang="zh-Hans" altLang="en-US" dirty="0"/>
              <a:t>，而</a:t>
            </a:r>
            <a:r>
              <a:rPr lang="en-US" altLang="zh-Hans" dirty="0"/>
              <a:t>DNS, proxy-server</a:t>
            </a:r>
            <a:r>
              <a:rPr lang="zh-Hans" altLang="en-US" dirty="0"/>
              <a:t>也有</a:t>
            </a:r>
            <a:r>
              <a:rPr lang="en-US" altLang="zh-Hans" dirty="0"/>
              <a:t>cache</a:t>
            </a:r>
            <a:r>
              <a:rPr lang="zh-Hans" altLang="en-US" dirty="0"/>
              <a:t>。</a:t>
            </a:r>
            <a:endParaRPr lang="en-US" altLang="zh-Hans" dirty="0"/>
          </a:p>
          <a:p>
            <a:r>
              <a:rPr lang="en-US" altLang="zh-Hans" dirty="0"/>
              <a:t>Q</a:t>
            </a:r>
            <a:r>
              <a:rPr lang="zh-Hans" altLang="en-US" dirty="0"/>
              <a:t>：为什么要分离线和在线？</a:t>
            </a:r>
            <a:endParaRPr lang="en-US" altLang="zh-Hans" dirty="0"/>
          </a:p>
          <a:p>
            <a:pPr lvl="1"/>
            <a:r>
              <a:rPr lang="zh-Hans" altLang="en-US" dirty="0"/>
              <a:t>两者都有长处</a:t>
            </a:r>
            <a:endParaRPr lang="en-US" altLang="zh-Hans" dirty="0"/>
          </a:p>
          <a:p>
            <a:pPr lvl="2"/>
            <a:r>
              <a:rPr lang="zh-Hans" altLang="en-US" dirty="0"/>
              <a:t>离线：速度快；因为最热门的</a:t>
            </a:r>
            <a:r>
              <a:rPr lang="en-US" altLang="zh-Hans" dirty="0"/>
              <a:t>50</a:t>
            </a:r>
            <a:r>
              <a:rPr lang="zh-Hans" altLang="en-US" dirty="0"/>
              <a:t>个，命中率高</a:t>
            </a:r>
            <a:endParaRPr lang="en-US" altLang="zh-Hans" dirty="0"/>
          </a:p>
          <a:p>
            <a:pPr lvl="2"/>
            <a:r>
              <a:rPr lang="zh-Hans" altLang="en-US" dirty="0"/>
              <a:t>在线：涵盖广</a:t>
            </a:r>
            <a:endParaRPr lang="en-US" altLang="zh-Hans" dirty="0"/>
          </a:p>
          <a:p>
            <a:pPr lvl="1"/>
            <a:r>
              <a:rPr lang="zh-Hans" altLang="en-US" dirty="0"/>
              <a:t>另一方面，离线为我们筛选了一个好的生成模型</a:t>
            </a:r>
            <a:endParaRPr lang="en-US" altLang="zh-Han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9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26046-E67E-274A-AD4F-90B6A288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使用简介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BBE7D-E1BA-6E46-9BF2-63C196592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好评生成党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Step 1. </a:t>
            </a:r>
            <a:r>
              <a:rPr kumimoji="1" lang="zh-Hans" altLang="en-US" b="1" dirty="0"/>
              <a:t>输入</a:t>
            </a:r>
            <a:r>
              <a:rPr kumimoji="1" lang="en-US" altLang="zh-Hans" dirty="0"/>
              <a:t>[ID]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[NAME]</a:t>
            </a:r>
          </a:p>
          <a:p>
            <a:pPr lvl="1"/>
            <a:r>
              <a:rPr kumimoji="1" lang="en-US" altLang="zh-Hans" dirty="0"/>
              <a:t>Step 2. </a:t>
            </a:r>
            <a:r>
              <a:rPr kumimoji="1" lang="zh-Hans" altLang="en-US" dirty="0"/>
              <a:t>判断是否在离线数据集</a:t>
            </a:r>
            <a:r>
              <a:rPr kumimoji="1" lang="en-US" altLang="zh-Hans" dirty="0"/>
              <a:t>(</a:t>
            </a:r>
            <a:r>
              <a:rPr kumimoji="1" lang="zh-Hans" altLang="en-US" dirty="0"/>
              <a:t>后面会解释</a:t>
            </a:r>
            <a:r>
              <a:rPr kumimoji="1" lang="en-US" altLang="zh-Hans" dirty="0"/>
              <a:t>)</a:t>
            </a:r>
            <a:r>
              <a:rPr kumimoji="1" lang="zh-Hans" altLang="en-US" dirty="0"/>
              <a:t>中，是</a:t>
            </a:r>
            <a:r>
              <a:rPr kumimoji="1" lang="en-US" altLang="zh-Hans" dirty="0">
                <a:sym typeface="Wingdings" pitchFamily="2" charset="2"/>
              </a:rPr>
              <a:t>Step 3a.</a:t>
            </a:r>
            <a:r>
              <a:rPr kumimoji="1" lang="zh-Hans" altLang="en-US" dirty="0">
                <a:sym typeface="Wingdings" pitchFamily="2" charset="2"/>
              </a:rPr>
              <a:t>，反之</a:t>
            </a:r>
            <a:r>
              <a:rPr kumimoji="1" lang="en-US" altLang="zh-Hans" dirty="0">
                <a:sym typeface="Wingdings" pitchFamily="2" charset="2"/>
              </a:rPr>
              <a:t>Step 3b.</a:t>
            </a:r>
          </a:p>
          <a:p>
            <a:pPr lvl="1"/>
            <a:r>
              <a:rPr kumimoji="1" lang="en-US" altLang="zh-Hans" dirty="0"/>
              <a:t>Step 3a. </a:t>
            </a:r>
            <a:r>
              <a:rPr kumimoji="1" lang="zh-Hans" altLang="en-US" dirty="0"/>
              <a:t>用户可以</a:t>
            </a:r>
            <a:r>
              <a:rPr kumimoji="1" lang="zh-Hans" altLang="en-US" b="1" dirty="0"/>
              <a:t>选择</a:t>
            </a:r>
            <a:r>
              <a:rPr kumimoji="1" lang="en-US" altLang="zh-Hans" dirty="0"/>
              <a:t>[FEATURE] </a:t>
            </a:r>
            <a:r>
              <a:rPr kumimoji="1" lang="zh-Hans" altLang="en-US" dirty="0"/>
              <a:t>（商品好在哪里，如：面料好；高端大气；新鲜等）</a:t>
            </a:r>
            <a:r>
              <a:rPr kumimoji="1" lang="en-US" altLang="zh-Hans" dirty="0"/>
              <a:t> OR [LENGTH] </a:t>
            </a:r>
            <a:r>
              <a:rPr kumimoji="1" lang="zh-Hans" altLang="en-US" dirty="0"/>
              <a:t>（评论长度）</a:t>
            </a:r>
            <a:r>
              <a:rPr kumimoji="1" lang="en-US" altLang="zh-Hans" dirty="0"/>
              <a:t>OR etc.</a:t>
            </a:r>
          </a:p>
          <a:p>
            <a:pPr lvl="2"/>
            <a:r>
              <a:rPr kumimoji="1" lang="en-US" altLang="zh-Hans" dirty="0"/>
              <a:t>Step 4a. </a:t>
            </a:r>
            <a:r>
              <a:rPr kumimoji="1" lang="zh-Hans" altLang="en-US" dirty="0"/>
              <a:t>使用数据集中数据生成评论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Step 3b. </a:t>
            </a:r>
            <a:r>
              <a:rPr kumimoji="1" lang="zh-Hans" altLang="en-US" dirty="0"/>
              <a:t>在线爬取部分数据</a:t>
            </a:r>
            <a:endParaRPr kumimoji="1" lang="en-US" altLang="zh-Hans" dirty="0"/>
          </a:p>
          <a:p>
            <a:pPr lvl="2"/>
            <a:r>
              <a:rPr kumimoji="1" lang="en-US" altLang="zh-Hans" dirty="0"/>
              <a:t>Step 4b. </a:t>
            </a:r>
            <a:r>
              <a:rPr kumimoji="1" lang="zh-Hans" altLang="en-US" dirty="0"/>
              <a:t>通过在线数据生成评论</a:t>
            </a:r>
            <a:endParaRPr kumimoji="1" lang="en-US" altLang="zh-Hans" dirty="0"/>
          </a:p>
          <a:p>
            <a:pPr lvl="1"/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245981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C3649-1083-0D48-ABD7-B5FD9D1D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Step 1.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FC9DE-6238-7548-B9ED-3EFDD653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zh-Hans" altLang="en-US" dirty="0"/>
              <a:t>需要</a:t>
            </a:r>
            <a:r>
              <a:rPr kumimoji="1" lang="en-US" altLang="zh-Hans" dirty="0"/>
              <a:t>UI</a:t>
            </a:r>
            <a:r>
              <a:rPr kumimoji="1" lang="zh-Hans" altLang="en-US" dirty="0"/>
              <a:t>，初步设想是搭建一个小网站（</a:t>
            </a:r>
            <a:r>
              <a:rPr kumimoji="1" lang="en-US" altLang="zh-Hans" dirty="0"/>
              <a:t>client-server</a:t>
            </a:r>
            <a:r>
              <a:rPr kumimoji="1" lang="zh-Hans" altLang="en-US" dirty="0"/>
              <a:t>）给用户交互。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Advanced: </a:t>
            </a:r>
            <a:r>
              <a:rPr kumimoji="1" lang="zh-Hans" altLang="en-US" dirty="0"/>
              <a:t>提供</a:t>
            </a:r>
            <a:r>
              <a:rPr kumimoji="1" lang="en-US" altLang="zh-Hans" dirty="0"/>
              <a:t>API</a:t>
            </a:r>
            <a:r>
              <a:rPr kumimoji="1" lang="zh-Hans" altLang="en-US" dirty="0"/>
              <a:t>，供大家直接使用（比如一个</a:t>
            </a:r>
            <a:r>
              <a:rPr kumimoji="1" lang="en-US" altLang="zh-Hans" dirty="0"/>
              <a:t>GET</a:t>
            </a:r>
            <a:r>
              <a:rPr kumimoji="1" lang="zh-Hans" altLang="en-US" dirty="0"/>
              <a:t>请求之后返回一个</a:t>
            </a:r>
            <a:r>
              <a:rPr kumimoji="1" lang="en-US" altLang="zh-Hans" dirty="0"/>
              <a:t>JSON</a:t>
            </a:r>
            <a:r>
              <a:rPr kumimoji="1" lang="zh-Hans" altLang="en-US" dirty="0"/>
              <a:t>，还可以在请求里面要求对方的</a:t>
            </a:r>
            <a:r>
              <a:rPr kumimoji="1" lang="en-US" altLang="zh-Hans" dirty="0"/>
              <a:t>KEY</a:t>
            </a:r>
            <a:r>
              <a:rPr kumimoji="1" lang="zh-Hans" altLang="en-US" dirty="0"/>
              <a:t>，这样可以监管、防止</a:t>
            </a:r>
            <a:r>
              <a:rPr kumimoji="1" lang="en-US" altLang="zh-Hans" dirty="0"/>
              <a:t>DDOS</a:t>
            </a:r>
            <a:r>
              <a:rPr kumimoji="1" lang="zh-Hans" altLang="en-US" dirty="0"/>
              <a:t>、赚钱神马的。。。）</a:t>
            </a:r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224508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C3649-1083-0D48-ABD7-B5FD9D1D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Step 2.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FC9DE-6238-7548-B9ED-3EFDD653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zh-Hans" altLang="en-US" dirty="0"/>
              <a:t>离线数据集：我们现在要收集的数据，以淘宝为例（可以考虑其他网站）</a:t>
            </a:r>
            <a:endParaRPr kumimoji="1" lang="en-US" altLang="zh-Hans" dirty="0"/>
          </a:p>
          <a:p>
            <a:pPr lvl="2"/>
            <a:r>
              <a:rPr kumimoji="1" lang="en-US" altLang="zh-Hans" dirty="0"/>
              <a:t>Category: tier-1, tier-2</a:t>
            </a:r>
          </a:p>
          <a:p>
            <a:pPr lvl="2"/>
            <a:r>
              <a:rPr kumimoji="1" lang="zh-Hans" altLang="en-US" dirty="0"/>
              <a:t>目前设想：收集</a:t>
            </a:r>
            <a:r>
              <a:rPr kumimoji="1" lang="en-US" altLang="zh-Hans" dirty="0"/>
              <a:t>10</a:t>
            </a:r>
            <a:r>
              <a:rPr kumimoji="1" lang="zh-Hans" altLang="en-US" dirty="0"/>
              <a:t>个</a:t>
            </a:r>
            <a:br>
              <a:rPr kumimoji="1" lang="en-US" altLang="zh-Hans" dirty="0"/>
            </a:br>
            <a:r>
              <a:rPr kumimoji="1" lang="zh-Hans" altLang="en-US" dirty="0"/>
              <a:t>最热门的</a:t>
            </a:r>
            <a:r>
              <a:rPr kumimoji="1" lang="en-US" altLang="zh-Hans" dirty="0"/>
              <a:t>tier-1</a:t>
            </a:r>
            <a:r>
              <a:rPr kumimoji="1" lang="zh-Hans" altLang="en-US" dirty="0"/>
              <a:t>，在这</a:t>
            </a:r>
            <a:br>
              <a:rPr kumimoji="1" lang="en-US" altLang="zh-Hans" dirty="0"/>
            </a:br>
            <a:r>
              <a:rPr kumimoji="1" lang="zh-Hans" altLang="en-US" dirty="0"/>
              <a:t>之中分别收集</a:t>
            </a:r>
            <a:r>
              <a:rPr kumimoji="1" lang="en-US" altLang="zh-Hans" dirty="0"/>
              <a:t>5</a:t>
            </a:r>
            <a:r>
              <a:rPr kumimoji="1" lang="zh-Hans" altLang="en-US" dirty="0"/>
              <a:t>个</a:t>
            </a:r>
            <a:r>
              <a:rPr kumimoji="1" lang="en-US" altLang="zh-Hans" dirty="0"/>
              <a:t>tier-2</a:t>
            </a:r>
            <a:br>
              <a:rPr kumimoji="1" lang="en-US" altLang="zh-Hans" dirty="0"/>
            </a:br>
            <a:r>
              <a:rPr kumimoji="1" lang="zh-Hans" altLang="en-US" dirty="0"/>
              <a:t>所以总共</a:t>
            </a:r>
            <a:r>
              <a:rPr kumimoji="1" lang="en-US" altLang="zh-Hans" dirty="0"/>
              <a:t>50</a:t>
            </a:r>
            <a:r>
              <a:rPr kumimoji="1" lang="zh-Hans" altLang="en-US" dirty="0"/>
              <a:t>个</a:t>
            </a:r>
            <a:r>
              <a:rPr kumimoji="1" lang="en-US" altLang="zh-Hans" dirty="0"/>
              <a:t>(tier-1,</a:t>
            </a:r>
            <a:br>
              <a:rPr kumimoji="1" lang="en-US" altLang="zh-Hans" dirty="0"/>
            </a:br>
            <a:r>
              <a:rPr kumimoji="1" lang="en-US" altLang="zh-Hans" dirty="0"/>
              <a:t>tier-2)</a:t>
            </a:r>
            <a:r>
              <a:rPr kumimoji="1" lang="zh-Hans" altLang="en-US" dirty="0"/>
              <a:t>的</a:t>
            </a:r>
            <a:r>
              <a:rPr kumimoji="1" lang="en-US" altLang="zh-Hans" dirty="0"/>
              <a:t>Category</a:t>
            </a:r>
            <a:r>
              <a:rPr kumimoji="1" lang="zh-Hans" altLang="en-US" dirty="0"/>
              <a:t>。</a:t>
            </a:r>
            <a:endParaRPr kumimoji="1" lang="en-US" altLang="zh-Han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CB884D-5196-AB45-9863-AC30974BA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375" y="2068377"/>
            <a:ext cx="7712883" cy="4573723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DFBD856-C029-2044-AE07-07C80560F41F}"/>
              </a:ext>
            </a:extLst>
          </p:cNvPr>
          <p:cNvCxnSpPr/>
          <p:nvPr/>
        </p:nvCxnSpPr>
        <p:spPr bwMode="auto">
          <a:xfrm flipH="1" flipV="1">
            <a:off x="3111500" y="2068377"/>
            <a:ext cx="1447800" cy="370023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87AD131-DDD9-E64D-85DE-873421BA791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111500" y="2068377"/>
            <a:ext cx="1447800" cy="555035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00307B6-4682-404B-B4C0-8497E241D5E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111500" y="2068377"/>
            <a:ext cx="2171700" cy="86179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BD066D53-EDB0-2743-B880-C017B4ABD2D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26896" y="1929619"/>
            <a:ext cx="2266079" cy="831275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BB004B6-0074-0840-9188-66CA8368612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26896" y="1929619"/>
            <a:ext cx="4272679" cy="230857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4B7BFD63-66D0-BC4C-8AED-7329E233DF4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14800" y="1938122"/>
            <a:ext cx="2775076" cy="382097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0115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C3649-1083-0D48-ABD7-B5FD9D1D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Step 2.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FC9DE-6238-7548-B9ED-3EFDD653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zh-Hans" altLang="en-US" dirty="0"/>
              <a:t>离线数据集：我们现在要收集的数据，以淘宝为例（可以考虑其他网站）</a:t>
            </a:r>
            <a:endParaRPr kumimoji="1" lang="en-US" altLang="zh-Hans" dirty="0"/>
          </a:p>
          <a:p>
            <a:pPr lvl="2"/>
            <a:r>
              <a:rPr kumimoji="1" lang="zh-Hans" altLang="en-US" dirty="0"/>
              <a:t>在每个</a:t>
            </a:r>
            <a:r>
              <a:rPr kumimoji="1" lang="en-US" altLang="zh-Hans" dirty="0"/>
              <a:t>Category</a:t>
            </a:r>
            <a:r>
              <a:rPr kumimoji="1" lang="zh-Hans" altLang="en-US" dirty="0"/>
              <a:t>之中，以</a:t>
            </a:r>
            <a:r>
              <a:rPr kumimoji="1" lang="en-US" altLang="zh-Hans" dirty="0"/>
              <a:t>(</a:t>
            </a:r>
            <a:r>
              <a:rPr kumimoji="1" lang="zh-Hans" altLang="en-US" dirty="0"/>
              <a:t>女装</a:t>
            </a:r>
            <a:r>
              <a:rPr kumimoji="1" lang="en-US" altLang="zh-Hans" dirty="0"/>
              <a:t>, </a:t>
            </a:r>
            <a:r>
              <a:rPr kumimoji="1" lang="zh-Hans" altLang="en-US" dirty="0"/>
              <a:t>羽绒服</a:t>
            </a:r>
            <a:r>
              <a:rPr kumimoji="1" lang="en-US" altLang="zh-Hans" dirty="0"/>
              <a:t>)</a:t>
            </a:r>
            <a:r>
              <a:rPr kumimoji="1" lang="zh-Hans" altLang="en-US" dirty="0"/>
              <a:t>为例收集</a:t>
            </a:r>
            <a:r>
              <a:rPr kumimoji="1" lang="en-US" altLang="zh-Hans" dirty="0"/>
              <a:t>x</a:t>
            </a:r>
            <a:r>
              <a:rPr kumimoji="1" lang="zh-Hans" altLang="en-US" dirty="0"/>
              <a:t>个评论</a:t>
            </a:r>
            <a:br>
              <a:rPr kumimoji="1" lang="en-US" altLang="zh-Hans" dirty="0"/>
            </a:br>
            <a:r>
              <a:rPr kumimoji="1" lang="zh-Hans" altLang="en-US" dirty="0"/>
              <a:t>较多的商品的好评</a:t>
            </a:r>
            <a:endParaRPr kumimoji="1" lang="en-US" altLang="zh-Hans" dirty="0"/>
          </a:p>
          <a:p>
            <a:pPr lvl="2"/>
            <a:r>
              <a:rPr kumimoji="1" lang="zh-Hans" altLang="en-US" dirty="0"/>
              <a:t>一旦评论多，淘宝会有一个评论的聚类，如下图所示</a:t>
            </a:r>
            <a:br>
              <a:rPr kumimoji="1" lang="en-US" altLang="zh-Hans" dirty="0"/>
            </a:br>
            <a:r>
              <a:rPr kumimoji="1" lang="zh-Hans" altLang="en-US" dirty="0"/>
              <a:t>我们希望能够爬取这些数据，作为</a:t>
            </a:r>
            <a:r>
              <a:rPr kumimoji="1" lang="en-US" altLang="zh-Hans" dirty="0"/>
              <a:t>[FEATURE]</a:t>
            </a:r>
            <a:r>
              <a:rPr kumimoji="1" lang="zh-Hans" altLang="en-US" dirty="0"/>
              <a:t>的来源。</a:t>
            </a:r>
            <a:br>
              <a:rPr kumimoji="1" lang="en-US" altLang="zh-Hans" dirty="0"/>
            </a:br>
            <a:r>
              <a:rPr kumimoji="1" lang="zh-Hans" altLang="en-US" dirty="0"/>
              <a:t>每个</a:t>
            </a:r>
            <a:r>
              <a:rPr kumimoji="1" lang="en-US" altLang="zh-Hans" dirty="0"/>
              <a:t>Category</a:t>
            </a:r>
            <a:r>
              <a:rPr kumimoji="1" lang="zh-Hans" altLang="en-US" dirty="0"/>
              <a:t>之中通过</a:t>
            </a:r>
            <a:r>
              <a:rPr kumimoji="1" lang="en-US" altLang="zh-Hans" dirty="0"/>
              <a:t>x</a:t>
            </a:r>
            <a:r>
              <a:rPr kumimoji="1" lang="zh-Hans" altLang="en-US" dirty="0"/>
              <a:t>个商品收集</a:t>
            </a:r>
            <a:r>
              <a:rPr kumimoji="1" lang="en-US" altLang="zh-Hans" dirty="0"/>
              <a:t>10</a:t>
            </a:r>
            <a:r>
              <a:rPr kumimoji="1" lang="zh-Hans" altLang="en-US" dirty="0"/>
              <a:t>个</a:t>
            </a:r>
            <a:r>
              <a:rPr kumimoji="1" lang="en-US" altLang="zh-Hans" dirty="0"/>
              <a:t>[FEATURE]</a:t>
            </a:r>
            <a:r>
              <a:rPr kumimoji="1" lang="zh-Hans" altLang="en-US" dirty="0"/>
              <a:t>，</a:t>
            </a:r>
            <a:br>
              <a:rPr kumimoji="1" lang="en-US" altLang="zh-Hans" dirty="0"/>
            </a:br>
            <a:r>
              <a:rPr kumimoji="1" lang="zh-Hans" altLang="en-US" dirty="0"/>
              <a:t>由于我们要使用生成语言的模型，所以</a:t>
            </a:r>
            <a:br>
              <a:rPr kumimoji="1" lang="en-US" altLang="zh-Hans" dirty="0"/>
            </a:br>
            <a:r>
              <a:rPr kumimoji="1" lang="en-US" altLang="zh-Hans" dirty="0"/>
              <a:t>200</a:t>
            </a:r>
            <a:r>
              <a:rPr kumimoji="1" lang="zh-Hans" altLang="en-US" dirty="0"/>
              <a:t>条应该是起码的。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综上</a:t>
            </a:r>
            <a:r>
              <a:rPr kumimoji="1" lang="en-US" altLang="zh-Hans" dirty="0"/>
              <a:t> 50 * 10 * 200 = 100000</a:t>
            </a:r>
          </a:p>
          <a:p>
            <a:pPr lvl="1"/>
            <a:r>
              <a:rPr kumimoji="1" lang="zh-Hans" altLang="en-US" dirty="0"/>
              <a:t>假设每</a:t>
            </a:r>
            <a:r>
              <a:rPr kumimoji="1" lang="en-US" altLang="zh-Hans" dirty="0"/>
              <a:t>1</a:t>
            </a:r>
            <a:r>
              <a:rPr kumimoji="1" lang="zh-Hans" altLang="en-US" dirty="0"/>
              <a:t>秒</a:t>
            </a:r>
            <a:r>
              <a:rPr kumimoji="1" lang="en-US" altLang="zh-Hans" dirty="0"/>
              <a:t>1</a:t>
            </a:r>
            <a:r>
              <a:rPr kumimoji="1" lang="zh-Hans" altLang="en-US" dirty="0"/>
              <a:t>条也需要</a:t>
            </a:r>
            <a:r>
              <a:rPr kumimoji="1" lang="en-US" altLang="zh-Hans" dirty="0"/>
              <a:t>1~2</a:t>
            </a:r>
            <a:r>
              <a:rPr kumimoji="1" lang="zh-Hans" altLang="en-US" dirty="0"/>
              <a:t>天，更别提淘宝对频繁访问的</a:t>
            </a:r>
            <a:r>
              <a:rPr kumimoji="1" lang="en-US" altLang="zh-Hans" dirty="0" err="1"/>
              <a:t>ip</a:t>
            </a:r>
            <a:r>
              <a:rPr kumimoji="1" lang="zh-Hans" altLang="en-US" dirty="0"/>
              <a:t>的措施了。</a:t>
            </a:r>
            <a:endParaRPr kumimoji="1" lang="en-US" altLang="zh-Hans" dirty="0"/>
          </a:p>
          <a:p>
            <a:pPr lvl="2"/>
            <a:endParaRPr kumimoji="1" lang="en-US" altLang="zh-Han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32754A-7753-C44D-AD11-121D545C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0" y="1757024"/>
            <a:ext cx="4351959" cy="18116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40E92A-E06C-8D4B-A120-23C97D9AC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22" y="3568700"/>
            <a:ext cx="5941437" cy="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1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C3649-1083-0D48-ABD7-B5FD9D1D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Step 2.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FC9DE-6238-7548-B9ED-3EFDD653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zh-Hans" altLang="en-US" dirty="0"/>
              <a:t>难点：</a:t>
            </a:r>
            <a:endParaRPr kumimoji="1" lang="en-US" altLang="zh-Hans" dirty="0"/>
          </a:p>
          <a:p>
            <a:pPr lvl="2"/>
            <a:r>
              <a:rPr kumimoji="1" lang="zh-Hans" altLang="en-US" dirty="0"/>
              <a:t>假设每</a:t>
            </a:r>
            <a:r>
              <a:rPr kumimoji="1" lang="en-US" altLang="zh-Hans" dirty="0"/>
              <a:t>1</a:t>
            </a:r>
            <a:r>
              <a:rPr kumimoji="1" lang="zh-Hans" altLang="en-US" dirty="0"/>
              <a:t>秒</a:t>
            </a:r>
            <a:r>
              <a:rPr kumimoji="1" lang="en-US" altLang="zh-Hans" dirty="0"/>
              <a:t>1</a:t>
            </a:r>
            <a:r>
              <a:rPr kumimoji="1" lang="zh-Hans" altLang="en-US" dirty="0"/>
              <a:t>条也需要</a:t>
            </a:r>
            <a:r>
              <a:rPr kumimoji="1" lang="en-US" altLang="zh-Hans" dirty="0"/>
              <a:t>1~2</a:t>
            </a:r>
            <a:r>
              <a:rPr kumimoji="1" lang="zh-Hans" altLang="en-US" dirty="0"/>
              <a:t>天，更别提淘宝对频繁访问的</a:t>
            </a:r>
            <a:r>
              <a:rPr kumimoji="1" lang="en-US" altLang="zh-Hans" dirty="0"/>
              <a:t>IP</a:t>
            </a:r>
            <a:r>
              <a:rPr kumimoji="1" lang="zh-Hans" altLang="en-US" dirty="0"/>
              <a:t>的限制措施了。</a:t>
            </a:r>
            <a:endParaRPr kumimoji="1" lang="en-US" altLang="zh-Hans" dirty="0"/>
          </a:p>
          <a:p>
            <a:pPr lvl="2"/>
            <a:r>
              <a:rPr kumimoji="1" lang="zh-Hans" altLang="en-US" dirty="0"/>
              <a:t>每个</a:t>
            </a:r>
            <a:r>
              <a:rPr kumimoji="1" lang="en-US" altLang="zh-Hans" dirty="0"/>
              <a:t>[FEATURE]</a:t>
            </a:r>
            <a:r>
              <a:rPr kumimoji="1" lang="zh-Hans" altLang="en-US" dirty="0"/>
              <a:t>最多只有</a:t>
            </a:r>
            <a:r>
              <a:rPr kumimoji="1" lang="en-US" altLang="zh-Hans" dirty="0"/>
              <a:t>60</a:t>
            </a:r>
            <a:r>
              <a:rPr kumimoji="1" lang="zh-Hans" altLang="en-US" dirty="0"/>
              <a:t>～</a:t>
            </a:r>
            <a:r>
              <a:rPr kumimoji="1" lang="en-US" altLang="zh-Hans" dirty="0"/>
              <a:t>70</a:t>
            </a:r>
            <a:r>
              <a:rPr kumimoji="1" lang="zh-Hans" altLang="en-US" dirty="0"/>
              <a:t>条啊（这个有应对措施，合并不同商品间相同的</a:t>
            </a:r>
            <a:r>
              <a:rPr kumimoji="1" lang="en-US" altLang="zh-Hans" dirty="0"/>
              <a:t>FEATURE</a:t>
            </a:r>
            <a:r>
              <a:rPr kumimoji="1" lang="zh-Hans" altLang="en-US" dirty="0"/>
              <a:t>）</a:t>
            </a:r>
            <a:endParaRPr kumimoji="1" lang="en-US" altLang="zh-Hans" dirty="0"/>
          </a:p>
          <a:p>
            <a:pPr lvl="2"/>
            <a:r>
              <a:rPr kumimoji="1" lang="zh-Hans" altLang="en-US" dirty="0"/>
              <a:t>需要建立</a:t>
            </a:r>
            <a:r>
              <a:rPr kumimoji="1" lang="en-US" altLang="zh-Hans" dirty="0"/>
              <a:t>[ID] OR [NAME]</a:t>
            </a:r>
            <a:r>
              <a:rPr kumimoji="1" lang="zh-Hans" altLang="en-US" dirty="0"/>
              <a:t>同离线数据集的</a:t>
            </a:r>
            <a:r>
              <a:rPr kumimoji="1" lang="en-US" altLang="zh-Hans" dirty="0"/>
              <a:t>(tier-1, tier-2)</a:t>
            </a:r>
            <a:r>
              <a:rPr kumimoji="1" lang="zh-Hans" altLang="en-US" dirty="0"/>
              <a:t>的映射，这个通过一些距离计算就可以得到。</a:t>
            </a:r>
            <a:endParaRPr kumimoji="1" lang="en-US" altLang="zh-Hans" dirty="0"/>
          </a:p>
          <a:p>
            <a:pPr lvl="2"/>
            <a:r>
              <a:rPr kumimoji="1" lang="en-US" altLang="zh-Han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726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C3649-1083-0D48-ABD7-B5FD9D1D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Step 3a 4a.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FC9DE-6238-7548-B9ED-3EFDD653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en-US" altLang="zh-Hans" dirty="0"/>
              <a:t>3a</a:t>
            </a:r>
            <a:r>
              <a:rPr kumimoji="1" lang="zh-Hans" altLang="en-US" dirty="0"/>
              <a:t>没啥好说的，就是一个</a:t>
            </a:r>
            <a:r>
              <a:rPr kumimoji="1" lang="en-US" altLang="zh-Hans" dirty="0"/>
              <a:t>html</a:t>
            </a:r>
            <a:r>
              <a:rPr kumimoji="1" lang="zh-Hans" altLang="en-US" dirty="0"/>
              <a:t>的页面了。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4a</a:t>
            </a:r>
            <a:r>
              <a:rPr kumimoji="1" lang="zh-Hans" altLang="en-US" dirty="0"/>
              <a:t>：需要一些</a:t>
            </a:r>
            <a:r>
              <a:rPr kumimoji="1" lang="en-US" altLang="zh-Hans" dirty="0"/>
              <a:t>model</a:t>
            </a:r>
            <a:r>
              <a:rPr kumimoji="1" lang="zh-Hans" altLang="en-US" dirty="0"/>
              <a:t>，这方面资料应该挺多的，比如：</a:t>
            </a:r>
            <a:endParaRPr kumimoji="1" lang="en-US" altLang="zh-Hans" dirty="0"/>
          </a:p>
          <a:p>
            <a:pPr lvl="2"/>
            <a:r>
              <a:rPr kumimoji="1" lang="zh-Hans" altLang="en-US" dirty="0"/>
              <a:t>朴素</a:t>
            </a:r>
            <a:r>
              <a:rPr kumimoji="1" lang="en-US" altLang="zh-Hans" dirty="0"/>
              <a:t>Language model</a:t>
            </a:r>
          </a:p>
          <a:p>
            <a:pPr lvl="2"/>
            <a:r>
              <a:rPr kumimoji="1" lang="en-US" altLang="zh-Hans" dirty="0"/>
              <a:t>Seq2seq</a:t>
            </a:r>
          </a:p>
          <a:p>
            <a:pPr lvl="1"/>
            <a:r>
              <a:rPr kumimoji="1" lang="zh-Hans" altLang="en-US" dirty="0"/>
              <a:t>我们可以实现</a:t>
            </a:r>
            <a:r>
              <a:rPr kumimoji="1" lang="en-US" altLang="zh-Hans" dirty="0"/>
              <a:t>2</a:t>
            </a:r>
            <a:r>
              <a:rPr kumimoji="1" lang="zh-Hans" altLang="en-US" dirty="0"/>
              <a:t>个，选效果好的</a:t>
            </a:r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327723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C3649-1083-0D48-ABD7-B5FD9D1D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Step 3b 4b.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FC9DE-6238-7548-B9ED-3EFDD653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en-US" altLang="zh-Hans" dirty="0"/>
              <a:t>4b</a:t>
            </a:r>
            <a:r>
              <a:rPr kumimoji="1" lang="zh-Hans" altLang="en-US" dirty="0"/>
              <a:t>有了数据就直接使用</a:t>
            </a:r>
            <a:r>
              <a:rPr kumimoji="1" lang="en-US" altLang="zh-Hans" dirty="0"/>
              <a:t>3b</a:t>
            </a:r>
            <a:r>
              <a:rPr kumimoji="1" lang="zh-Hans" altLang="en-US" dirty="0"/>
              <a:t>选择的那个好的模型来生成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3b</a:t>
            </a:r>
            <a:r>
              <a:rPr kumimoji="1" lang="zh-Hans" altLang="en-US" dirty="0"/>
              <a:t>用于爬取数据，这就要求</a:t>
            </a:r>
            <a:r>
              <a:rPr kumimoji="1" lang="en-US" altLang="zh-Hans" dirty="0"/>
              <a:t>Step 2.</a:t>
            </a:r>
            <a:r>
              <a:rPr kumimoji="1" lang="zh-Hans" altLang="en-US" dirty="0"/>
              <a:t>的爬虫支持这样一个</a:t>
            </a:r>
            <a:r>
              <a:rPr kumimoji="1" lang="en-US" altLang="zh-Hans" dirty="0"/>
              <a:t>API</a:t>
            </a:r>
          </a:p>
          <a:p>
            <a:pPr lvl="2"/>
            <a:r>
              <a:rPr kumimoji="1" lang="zh-Hans" altLang="en-US" dirty="0"/>
              <a:t>输入 </a:t>
            </a:r>
            <a:r>
              <a:rPr kumimoji="1" lang="en-US" altLang="zh-Hans" dirty="0"/>
              <a:t>[ID] OR [NAME]</a:t>
            </a:r>
          </a:p>
          <a:p>
            <a:pPr lvl="2"/>
            <a:r>
              <a:rPr kumimoji="1" lang="zh-Hans" altLang="en-US" dirty="0"/>
              <a:t>然后爬取相应的</a:t>
            </a:r>
            <a:r>
              <a:rPr kumimoji="1" lang="en-US" altLang="zh-Hans" dirty="0"/>
              <a:t>1000</a:t>
            </a:r>
            <a:r>
              <a:rPr kumimoji="1" lang="zh-Hans" altLang="en-US" dirty="0"/>
              <a:t>条评论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难点：</a:t>
            </a:r>
            <a:r>
              <a:rPr kumimoji="1" lang="en-US" altLang="zh-Hans" dirty="0"/>
              <a:t>throughput </a:t>
            </a:r>
          </a:p>
        </p:txBody>
      </p:sp>
    </p:spTree>
    <p:extLst>
      <p:ext uri="{BB962C8B-B14F-4D97-AF65-F5344CB8AC3E}">
        <p14:creationId xmlns:p14="http://schemas.microsoft.com/office/powerpoint/2010/main" val="386245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3C8DE-2A16-564E-83AA-46318F0F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当务之急！！！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E0DAF-31CA-B44B-B69D-5D4BC89C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在</a:t>
            </a:r>
            <a:r>
              <a:rPr lang="en-US" altLang="zh-Hans" dirty="0"/>
              <a:t>4</a:t>
            </a:r>
            <a:r>
              <a:rPr lang="zh-Hans" altLang="en-US" dirty="0"/>
              <a:t>月</a:t>
            </a:r>
            <a:r>
              <a:rPr lang="en-US" altLang="zh-Hans" dirty="0"/>
              <a:t>13</a:t>
            </a:r>
            <a:r>
              <a:rPr lang="zh-Hans" altLang="en-US" dirty="0"/>
              <a:t>日之前完成数据的收集、清洗</a:t>
            </a:r>
            <a:endParaRPr lang="en-US" altLang="zh-Hans" dirty="0"/>
          </a:p>
          <a:p>
            <a:pPr lvl="1"/>
            <a:r>
              <a:rPr lang="zh-Hans" altLang="en-US" dirty="0"/>
              <a:t>在</a:t>
            </a:r>
            <a:r>
              <a:rPr lang="en-US" altLang="zh-Hans" dirty="0"/>
              <a:t>4</a:t>
            </a:r>
            <a:r>
              <a:rPr lang="zh-Hans" altLang="en-US" dirty="0"/>
              <a:t>月</a:t>
            </a:r>
            <a:r>
              <a:rPr lang="en-US" altLang="zh-Hans" dirty="0"/>
              <a:t>6</a:t>
            </a:r>
            <a:r>
              <a:rPr lang="zh-Hans" altLang="en-US" dirty="0"/>
              <a:t>日之前调研清楚获取数据的途径。目前我们只能获取评论，但是不能对于一些</a:t>
            </a:r>
            <a:r>
              <a:rPr lang="en-US" altLang="zh-Hans" dirty="0"/>
              <a:t>[FEATURE]</a:t>
            </a:r>
            <a:r>
              <a:rPr lang="zh-Hans" altLang="en-US" dirty="0"/>
              <a:t>进行筛选。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11415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3C183737-BAF2-B943-B75A-4D19604831E5}" vid="{C3B81074-BE56-DD49-BAE9-369B8C0CFD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317</TotalTime>
  <Words>575</Words>
  <Application>Microsoft Macintosh PowerPoint</Application>
  <PresentationFormat>宽屏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Microsoft YaHei</vt:lpstr>
      <vt:lpstr>Microsoft YaHei</vt:lpstr>
      <vt:lpstr>ＭＳ Ｐゴシック</vt:lpstr>
      <vt:lpstr>Arial</vt:lpstr>
      <vt:lpstr>Arial Narrow</vt:lpstr>
      <vt:lpstr>Calibri</vt:lpstr>
      <vt:lpstr>Wingdings</vt:lpstr>
      <vt:lpstr>Wingdings 2</vt:lpstr>
      <vt:lpstr>主题1</vt:lpstr>
      <vt:lpstr>好评生成党</vt:lpstr>
      <vt:lpstr>使用简介</vt:lpstr>
      <vt:lpstr>Step 1.</vt:lpstr>
      <vt:lpstr>Step 2.</vt:lpstr>
      <vt:lpstr>Step 2.</vt:lpstr>
      <vt:lpstr>Step 2.</vt:lpstr>
      <vt:lpstr>Step 3a 4a.</vt:lpstr>
      <vt:lpstr>Step 3b 4b.</vt:lpstr>
      <vt:lpstr>当务之急！！！</vt:lpstr>
      <vt:lpstr>一些漫谈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NLP自动评论机器人</dc:title>
  <dc:creator>Gaoxiang Zhang</dc:creator>
  <cp:lastModifiedBy>张煜皓</cp:lastModifiedBy>
  <cp:revision>150</cp:revision>
  <dcterms:created xsi:type="dcterms:W3CDTF">2018-03-12T02:35:58Z</dcterms:created>
  <dcterms:modified xsi:type="dcterms:W3CDTF">2018-03-27T02:54:42Z</dcterms:modified>
</cp:coreProperties>
</file>