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39E1213-4BB8-40F3-BDA9-B439AAE75220}" type="datetimeFigureOut">
              <a:rPr lang="en-MY" smtClean="0"/>
              <a:t>15/12/2019</a:t>
            </a:fld>
            <a:endParaRPr lang="en-MY"/>
          </a:p>
        </p:txBody>
      </p:sp>
      <p:sp>
        <p:nvSpPr>
          <p:cNvPr id="5" name="Footer Placeholder 4"/>
          <p:cNvSpPr>
            <a:spLocks noGrp="1"/>
          </p:cNvSpPr>
          <p:nvPr>
            <p:ph type="ftr" sz="quarter" idx="11"/>
          </p:nvPr>
        </p:nvSpPr>
        <p:spPr>
          <a:xfrm>
            <a:off x="1876424" y="5410201"/>
            <a:ext cx="5124886" cy="365125"/>
          </a:xfrm>
        </p:spPr>
        <p:txBody>
          <a:bodyPr/>
          <a:lstStyle/>
          <a:p>
            <a:endParaRPr lang="en-MY"/>
          </a:p>
        </p:txBody>
      </p:sp>
      <p:sp>
        <p:nvSpPr>
          <p:cNvPr id="6" name="Slide Number Placeholder 5"/>
          <p:cNvSpPr>
            <a:spLocks noGrp="1"/>
          </p:cNvSpPr>
          <p:nvPr>
            <p:ph type="sldNum" sz="quarter" idx="12"/>
          </p:nvPr>
        </p:nvSpPr>
        <p:spPr>
          <a:xfrm>
            <a:off x="9896911" y="5410199"/>
            <a:ext cx="771089" cy="365125"/>
          </a:xfrm>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341132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320231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4143953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4257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240025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9E1213-4BB8-40F3-BDA9-B439AAE75220}" type="datetimeFigureOut">
              <a:rPr lang="en-MY" smtClean="0"/>
              <a:t>15/12/2019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377046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9E1213-4BB8-40F3-BDA9-B439AAE75220}" type="datetimeFigureOut">
              <a:rPr lang="en-MY" smtClean="0"/>
              <a:t>15/12/2019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3556540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E1213-4BB8-40F3-BDA9-B439AAE75220}" type="datetimeFigureOut">
              <a:rPr lang="en-MY" smtClean="0"/>
              <a:t>15/12/2019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1517921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E1213-4BB8-40F3-BDA9-B439AAE75220}" type="datetimeFigureOut">
              <a:rPr lang="en-MY" smtClean="0"/>
              <a:t>15/12/2019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377831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E1213-4BB8-40F3-BDA9-B439AAE75220}" type="datetimeFigureOut">
              <a:rPr lang="en-MY" smtClean="0"/>
              <a:t>15/12/2019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413514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E1213-4BB8-40F3-BDA9-B439AAE75220}" type="datetimeFigureOut">
              <a:rPr lang="en-MY" smtClean="0"/>
              <a:t>15/12/2019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381352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426998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E1213-4BB8-40F3-BDA9-B439AAE75220}" type="datetimeFigureOut">
              <a:rPr lang="en-MY" smtClean="0"/>
              <a:t>15/12/2019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275201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E1213-4BB8-40F3-BDA9-B439AAE75220}" type="datetimeFigureOut">
              <a:rPr lang="en-MY" smtClean="0"/>
              <a:t>15/12/2019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94365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E1213-4BB8-40F3-BDA9-B439AAE75220}" type="datetimeFigureOut">
              <a:rPr lang="en-MY" smtClean="0"/>
              <a:t>15/12/2019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15515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190560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E1213-4BB8-40F3-BDA9-B439AAE75220}" type="datetimeFigureOut">
              <a:rPr lang="en-MY" smtClean="0"/>
              <a:t>15/12/2019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39C6DC-99E8-46DA-BF91-3F7C3463A03D}" type="slidenum">
              <a:rPr lang="en-MY" smtClean="0"/>
              <a:t>‹#›</a:t>
            </a:fld>
            <a:endParaRPr lang="en-MY"/>
          </a:p>
        </p:txBody>
      </p:sp>
    </p:spTree>
    <p:extLst>
      <p:ext uri="{BB962C8B-B14F-4D97-AF65-F5344CB8AC3E}">
        <p14:creationId xmlns:p14="http://schemas.microsoft.com/office/powerpoint/2010/main" val="252749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9E1213-4BB8-40F3-BDA9-B439AAE75220}" type="datetimeFigureOut">
              <a:rPr lang="en-MY" smtClean="0"/>
              <a:t>15/12/2019</a:t>
            </a:fld>
            <a:endParaRPr lang="en-MY"/>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39C6DC-99E8-46DA-BF91-3F7C3463A03D}" type="slidenum">
              <a:rPr lang="en-MY" smtClean="0"/>
              <a:t>‹#›</a:t>
            </a:fld>
            <a:endParaRPr lang="en-MY"/>
          </a:p>
        </p:txBody>
      </p:sp>
    </p:spTree>
    <p:extLst>
      <p:ext uri="{BB962C8B-B14F-4D97-AF65-F5344CB8AC3E}">
        <p14:creationId xmlns:p14="http://schemas.microsoft.com/office/powerpoint/2010/main" val="367911738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531341"/>
            <a:ext cx="8791575" cy="3595816"/>
          </a:xfrm>
        </p:spPr>
        <p:txBody>
          <a:bodyPr anchor="ctr">
            <a:normAutofit/>
          </a:bodyPr>
          <a:lstStyle/>
          <a:p>
            <a:pPr algn="ctr"/>
            <a:r>
              <a:rPr lang="en-US" dirty="0">
                <a:latin typeface="Franklin Gothic Medium" panose="020B0603020102020204" pitchFamily="34" charset="0"/>
              </a:rPr>
              <a:t>Queue Management System for Campus Election in University of Technology, Malaysia</a:t>
            </a:r>
            <a:endParaRPr lang="en-MY" dirty="0">
              <a:latin typeface="Franklin Gothic Medium" panose="020B0603020102020204" pitchFamily="34" charset="0"/>
            </a:endParaRPr>
          </a:p>
        </p:txBody>
      </p:sp>
      <p:sp>
        <p:nvSpPr>
          <p:cNvPr id="3" name="Subtitle 2"/>
          <p:cNvSpPr>
            <a:spLocks noGrp="1"/>
          </p:cNvSpPr>
          <p:nvPr>
            <p:ph type="subTitle" idx="1"/>
          </p:nvPr>
        </p:nvSpPr>
        <p:spPr>
          <a:xfrm>
            <a:off x="1876424" y="4337222"/>
            <a:ext cx="8791575" cy="920578"/>
          </a:xfrm>
        </p:spPr>
        <p:txBody>
          <a:bodyPr/>
          <a:lstStyle/>
          <a:p>
            <a:pPr algn="ctr"/>
            <a:r>
              <a:rPr lang="en-MY" dirty="0"/>
              <a:t>Ainal Farhan ; azmil azizi ; ridzwan syah ; faiz hakimi</a:t>
            </a:r>
          </a:p>
        </p:txBody>
      </p:sp>
    </p:spTree>
    <p:extLst>
      <p:ext uri="{BB962C8B-B14F-4D97-AF65-F5344CB8AC3E}">
        <p14:creationId xmlns:p14="http://schemas.microsoft.com/office/powerpoint/2010/main" val="56890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3655"/>
          </a:xfrm>
        </p:spPr>
        <p:txBody>
          <a:bodyPr/>
          <a:lstStyle/>
          <a:p>
            <a:pPr algn="ctr"/>
            <a:r>
              <a:rPr lang="en-MY" dirty="0"/>
              <a:t>Main program</a:t>
            </a:r>
          </a:p>
        </p:txBody>
      </p:sp>
      <p:pic>
        <p:nvPicPr>
          <p:cNvPr id="4" name="Content Placeholder 3"/>
          <p:cNvPicPr>
            <a:picLocks noGrp="1" noChangeAspect="1"/>
          </p:cNvPicPr>
          <p:nvPr>
            <p:ph idx="1"/>
          </p:nvPr>
        </p:nvPicPr>
        <p:blipFill>
          <a:blip r:embed="rId2"/>
          <a:stretch>
            <a:fillRect/>
          </a:stretch>
        </p:blipFill>
        <p:spPr>
          <a:xfrm>
            <a:off x="4334332" y="1827441"/>
            <a:ext cx="3520160" cy="1827406"/>
          </a:xfrm>
          <a:prstGeom prst="rect">
            <a:avLst/>
          </a:prstGeom>
        </p:spPr>
      </p:pic>
      <p:sp>
        <p:nvSpPr>
          <p:cNvPr id="8" name="TextBox 7"/>
          <p:cNvSpPr txBox="1"/>
          <p:nvPr/>
        </p:nvSpPr>
        <p:spPr>
          <a:xfrm>
            <a:off x="4495544" y="3721959"/>
            <a:ext cx="3197735" cy="369332"/>
          </a:xfrm>
          <a:prstGeom prst="rect">
            <a:avLst/>
          </a:prstGeom>
          <a:noFill/>
        </p:spPr>
        <p:txBody>
          <a:bodyPr wrap="none" rtlCol="0">
            <a:spAutoFit/>
          </a:bodyPr>
          <a:lstStyle/>
          <a:p>
            <a:r>
              <a:rPr lang="en-MY" dirty="0"/>
              <a:t>Main menu of the Voting System </a:t>
            </a:r>
          </a:p>
        </p:txBody>
      </p:sp>
    </p:spTree>
    <p:extLst>
      <p:ext uri="{BB962C8B-B14F-4D97-AF65-F5344CB8AC3E}">
        <p14:creationId xmlns:p14="http://schemas.microsoft.com/office/powerpoint/2010/main" val="133966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73212"/>
          </a:xfrm>
        </p:spPr>
        <p:txBody>
          <a:bodyPr/>
          <a:lstStyle/>
          <a:p>
            <a:r>
              <a:rPr lang="en-MY" dirty="0"/>
              <a:t>1. Registering non-student</a:t>
            </a:r>
          </a:p>
        </p:txBody>
      </p:sp>
      <p:pic>
        <p:nvPicPr>
          <p:cNvPr id="4" name="Content Placeholder 3"/>
          <p:cNvPicPr>
            <a:picLocks noGrp="1" noChangeAspect="1"/>
          </p:cNvPicPr>
          <p:nvPr>
            <p:ph idx="1"/>
          </p:nvPr>
        </p:nvPicPr>
        <p:blipFill>
          <a:blip r:embed="rId2"/>
          <a:stretch>
            <a:fillRect/>
          </a:stretch>
        </p:blipFill>
        <p:spPr>
          <a:xfrm>
            <a:off x="3033831" y="1705056"/>
            <a:ext cx="5813607" cy="3262627"/>
          </a:xfrm>
          <a:prstGeom prst="rect">
            <a:avLst/>
          </a:prstGeom>
        </p:spPr>
      </p:pic>
      <p:sp>
        <p:nvSpPr>
          <p:cNvPr id="3" name="TextBox 2"/>
          <p:cNvSpPr txBox="1"/>
          <p:nvPr/>
        </p:nvSpPr>
        <p:spPr>
          <a:xfrm>
            <a:off x="8925887" y="2874704"/>
            <a:ext cx="2986480" cy="923330"/>
          </a:xfrm>
          <a:prstGeom prst="rect">
            <a:avLst/>
          </a:prstGeom>
          <a:noFill/>
          <a:ln>
            <a:solidFill>
              <a:schemeClr val="bg1"/>
            </a:solidFill>
          </a:ln>
        </p:spPr>
        <p:txBody>
          <a:bodyPr wrap="square" rtlCol="0">
            <a:spAutoFit/>
          </a:bodyPr>
          <a:lstStyle/>
          <a:p>
            <a:r>
              <a:rPr lang="en-US" dirty="0"/>
              <a:t>Entering the Matric/ IC number which does not exist in the database</a:t>
            </a:r>
          </a:p>
        </p:txBody>
      </p:sp>
      <p:sp>
        <p:nvSpPr>
          <p:cNvPr id="5" name="Rectangle 4"/>
          <p:cNvSpPr/>
          <p:nvPr/>
        </p:nvSpPr>
        <p:spPr>
          <a:xfrm>
            <a:off x="5654180" y="3875714"/>
            <a:ext cx="880844" cy="209725"/>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a:stCxn id="3" idx="1"/>
            <a:endCxn id="5" idx="3"/>
          </p:cNvCxnSpPr>
          <p:nvPr/>
        </p:nvCxnSpPr>
        <p:spPr>
          <a:xfrm flipH="1">
            <a:off x="6535024" y="3336369"/>
            <a:ext cx="2390863" cy="644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58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5352" y="2502097"/>
            <a:ext cx="5925015" cy="3902045"/>
          </a:xfrm>
          <a:prstGeom prst="rect">
            <a:avLst/>
          </a:prstGeom>
        </p:spPr>
      </p:pic>
      <p:sp>
        <p:nvSpPr>
          <p:cNvPr id="2" name="Title 1"/>
          <p:cNvSpPr>
            <a:spLocks noGrp="1"/>
          </p:cNvSpPr>
          <p:nvPr>
            <p:ph type="title"/>
          </p:nvPr>
        </p:nvSpPr>
        <p:spPr>
          <a:xfrm>
            <a:off x="1141413" y="618518"/>
            <a:ext cx="9905998" cy="1111428"/>
          </a:xfrm>
        </p:spPr>
        <p:txBody>
          <a:bodyPr/>
          <a:lstStyle/>
          <a:p>
            <a:r>
              <a:rPr lang="en-MY" dirty="0"/>
              <a:t>2. REGISTERING STUDENT THAT HAS VOTED</a:t>
            </a:r>
          </a:p>
        </p:txBody>
      </p:sp>
      <p:pic>
        <p:nvPicPr>
          <p:cNvPr id="4" name="Content Placeholder 3"/>
          <p:cNvPicPr>
            <a:picLocks noGrp="1" noChangeAspect="1"/>
          </p:cNvPicPr>
          <p:nvPr>
            <p:ph idx="1"/>
          </p:nvPr>
        </p:nvPicPr>
        <p:blipFill rotWithShape="1">
          <a:blip r:embed="rId3"/>
          <a:srcRect l="1334"/>
          <a:stretch/>
        </p:blipFill>
        <p:spPr>
          <a:xfrm>
            <a:off x="6553616" y="1792856"/>
            <a:ext cx="4893275" cy="4105929"/>
          </a:xfrm>
          <a:prstGeom prst="rect">
            <a:avLst/>
          </a:prstGeom>
        </p:spPr>
      </p:pic>
      <p:sp>
        <p:nvSpPr>
          <p:cNvPr id="3" name="TextBox 2"/>
          <p:cNvSpPr txBox="1"/>
          <p:nvPr/>
        </p:nvSpPr>
        <p:spPr>
          <a:xfrm>
            <a:off x="2660835" y="1792856"/>
            <a:ext cx="3663179" cy="646331"/>
          </a:xfrm>
          <a:prstGeom prst="rect">
            <a:avLst/>
          </a:prstGeom>
          <a:noFill/>
          <a:ln>
            <a:solidFill>
              <a:schemeClr val="bg1"/>
            </a:solidFill>
          </a:ln>
        </p:spPr>
        <p:txBody>
          <a:bodyPr wrap="square" rtlCol="0">
            <a:spAutoFit/>
          </a:bodyPr>
          <a:lstStyle/>
          <a:p>
            <a:r>
              <a:rPr lang="en-US" dirty="0"/>
              <a:t>Entering the Matric/ IC Number user who already done their voting.</a:t>
            </a:r>
          </a:p>
        </p:txBody>
      </p:sp>
      <p:sp>
        <p:nvSpPr>
          <p:cNvPr id="6" name="Rectangle 5"/>
          <p:cNvSpPr/>
          <p:nvPr/>
        </p:nvSpPr>
        <p:spPr>
          <a:xfrm>
            <a:off x="9278224" y="2961314"/>
            <a:ext cx="922789" cy="192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5351" y="3816992"/>
            <a:ext cx="5925015" cy="16778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43397" y="3816992"/>
            <a:ext cx="612396" cy="1677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39042" y="3523376"/>
            <a:ext cx="4047197" cy="1776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3"/>
          </p:cNvCxnSpPr>
          <p:nvPr/>
        </p:nvCxnSpPr>
        <p:spPr>
          <a:xfrm flipV="1">
            <a:off x="6170366" y="3900881"/>
            <a:ext cx="2686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540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309559" cy="1272066"/>
          </a:xfrm>
        </p:spPr>
        <p:txBody>
          <a:bodyPr/>
          <a:lstStyle/>
          <a:p>
            <a:r>
              <a:rPr lang="en-MY" dirty="0"/>
              <a:t>3. REGISTERING STUDENT THAT ALREADY REGISTERED</a:t>
            </a:r>
          </a:p>
        </p:txBody>
      </p:sp>
      <p:pic>
        <p:nvPicPr>
          <p:cNvPr id="4" name="Content Placeholder 3"/>
          <p:cNvPicPr>
            <a:picLocks noGrp="1" noChangeAspect="1"/>
          </p:cNvPicPr>
          <p:nvPr>
            <p:ph idx="1"/>
          </p:nvPr>
        </p:nvPicPr>
        <p:blipFill rotWithShape="1">
          <a:blip r:embed="rId2"/>
          <a:srcRect l="902"/>
          <a:stretch/>
        </p:blipFill>
        <p:spPr>
          <a:xfrm>
            <a:off x="3595816" y="1890584"/>
            <a:ext cx="5043087" cy="4319430"/>
          </a:xfrm>
          <a:prstGeom prst="rect">
            <a:avLst/>
          </a:prstGeom>
        </p:spPr>
      </p:pic>
      <p:sp>
        <p:nvSpPr>
          <p:cNvPr id="3" name="Rectangle 2"/>
          <p:cNvSpPr/>
          <p:nvPr/>
        </p:nvSpPr>
        <p:spPr>
          <a:xfrm>
            <a:off x="6518246" y="2894202"/>
            <a:ext cx="989901"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14987" y="3556932"/>
            <a:ext cx="4278385" cy="2080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2781" y="4274001"/>
            <a:ext cx="2021747" cy="646331"/>
          </a:xfrm>
          <a:prstGeom prst="rect">
            <a:avLst/>
          </a:prstGeom>
          <a:noFill/>
          <a:ln>
            <a:solidFill>
              <a:schemeClr val="bg1"/>
            </a:solidFill>
          </a:ln>
        </p:spPr>
        <p:txBody>
          <a:bodyPr wrap="square" rtlCol="0">
            <a:spAutoFit/>
          </a:bodyPr>
          <a:lstStyle/>
          <a:p>
            <a:r>
              <a:rPr lang="en-US" dirty="0"/>
              <a:t>Display the current Queue Information</a:t>
            </a:r>
          </a:p>
        </p:txBody>
      </p:sp>
      <p:cxnSp>
        <p:nvCxnSpPr>
          <p:cNvPr id="8" name="Straight Arrow Connector 7"/>
          <p:cNvCxnSpPr>
            <a:stCxn id="5" idx="1"/>
            <a:endCxn id="6" idx="3"/>
          </p:cNvCxnSpPr>
          <p:nvPr/>
        </p:nvCxnSpPr>
        <p:spPr>
          <a:xfrm flipH="1">
            <a:off x="2544528" y="4597167"/>
            <a:ext cx="970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08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85568"/>
          </a:xfrm>
        </p:spPr>
        <p:txBody>
          <a:bodyPr/>
          <a:lstStyle/>
          <a:p>
            <a:r>
              <a:rPr lang="en-MY" dirty="0"/>
              <a:t>4. Register student to vote</a:t>
            </a:r>
          </a:p>
        </p:txBody>
      </p:sp>
      <p:pic>
        <p:nvPicPr>
          <p:cNvPr id="4" name="Content Placeholder 3"/>
          <p:cNvPicPr>
            <a:picLocks noGrp="1" noChangeAspect="1"/>
          </p:cNvPicPr>
          <p:nvPr>
            <p:ph idx="1"/>
          </p:nvPr>
        </p:nvPicPr>
        <p:blipFill>
          <a:blip r:embed="rId2"/>
          <a:stretch>
            <a:fillRect/>
          </a:stretch>
        </p:blipFill>
        <p:spPr>
          <a:xfrm>
            <a:off x="400197" y="3118949"/>
            <a:ext cx="3467127" cy="27719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438" y="3118509"/>
            <a:ext cx="3782455" cy="2772426"/>
          </a:xfrm>
          <a:prstGeom prst="rect">
            <a:avLst/>
          </a:prstGeom>
        </p:spPr>
      </p:pic>
      <p:pic>
        <p:nvPicPr>
          <p:cNvPr id="6" name="Picture 5"/>
          <p:cNvPicPr>
            <a:picLocks noChangeAspect="1"/>
          </p:cNvPicPr>
          <p:nvPr/>
        </p:nvPicPr>
        <p:blipFill>
          <a:blip r:embed="rId4"/>
          <a:stretch>
            <a:fillRect/>
          </a:stretch>
        </p:blipFill>
        <p:spPr>
          <a:xfrm>
            <a:off x="8086608" y="3118949"/>
            <a:ext cx="3686045" cy="2771986"/>
          </a:xfrm>
          <a:prstGeom prst="rect">
            <a:avLst/>
          </a:prstGeom>
        </p:spPr>
      </p:pic>
      <p:sp>
        <p:nvSpPr>
          <p:cNvPr id="3" name="Rectangle 2"/>
          <p:cNvSpPr/>
          <p:nvPr/>
        </p:nvSpPr>
        <p:spPr>
          <a:xfrm>
            <a:off x="2407640" y="3816992"/>
            <a:ext cx="721453" cy="167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1802" y="3489821"/>
            <a:ext cx="1199625" cy="201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469460" y="3489821"/>
            <a:ext cx="746621" cy="201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90478" y="2106913"/>
            <a:ext cx="3372374" cy="369332"/>
          </a:xfrm>
          <a:prstGeom prst="rect">
            <a:avLst/>
          </a:prstGeom>
          <a:noFill/>
          <a:ln>
            <a:solidFill>
              <a:schemeClr val="bg1"/>
            </a:solidFill>
          </a:ln>
        </p:spPr>
        <p:txBody>
          <a:bodyPr wrap="square" rtlCol="0">
            <a:spAutoFit/>
          </a:bodyPr>
          <a:lstStyle/>
          <a:p>
            <a:r>
              <a:rPr lang="en-US" dirty="0"/>
              <a:t>User may enter Matric/ IC Number</a:t>
            </a:r>
          </a:p>
        </p:txBody>
      </p:sp>
      <p:cxnSp>
        <p:nvCxnSpPr>
          <p:cNvPr id="11" name="Straight Arrow Connector 10"/>
          <p:cNvCxnSpPr>
            <a:stCxn id="9" idx="1"/>
            <a:endCxn id="3" idx="0"/>
          </p:cNvCxnSpPr>
          <p:nvPr/>
        </p:nvCxnSpPr>
        <p:spPr>
          <a:xfrm flipH="1">
            <a:off x="2768367" y="2291579"/>
            <a:ext cx="1522111" cy="1525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7" idx="0"/>
          </p:cNvCxnSpPr>
          <p:nvPr/>
        </p:nvCxnSpPr>
        <p:spPr>
          <a:xfrm>
            <a:off x="5976665" y="2476245"/>
            <a:ext cx="1174950" cy="1013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p:cNvCxnSpPr>
          <p:nvPr/>
        </p:nvCxnSpPr>
        <p:spPr>
          <a:xfrm>
            <a:off x="7662852" y="2291579"/>
            <a:ext cx="3179918" cy="1198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41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5.Check the queue</a:t>
            </a:r>
          </a:p>
        </p:txBody>
      </p:sp>
      <p:pic>
        <p:nvPicPr>
          <p:cNvPr id="4" name="Content Placeholder 3"/>
          <p:cNvPicPr>
            <a:picLocks noGrp="1" noChangeAspect="1"/>
          </p:cNvPicPr>
          <p:nvPr>
            <p:ph idx="1"/>
          </p:nvPr>
        </p:nvPicPr>
        <p:blipFill rotWithShape="1">
          <a:blip r:embed="rId2"/>
          <a:srcRect l="1586"/>
          <a:stretch/>
        </p:blipFill>
        <p:spPr>
          <a:xfrm>
            <a:off x="3435178" y="1670796"/>
            <a:ext cx="4196903" cy="4779431"/>
          </a:xfrm>
          <a:prstGeom prst="rect">
            <a:avLst/>
          </a:prstGeom>
        </p:spPr>
      </p:pic>
    </p:spTree>
    <p:extLst>
      <p:ext uri="{BB962C8B-B14F-4D97-AF65-F5344CB8AC3E}">
        <p14:creationId xmlns:p14="http://schemas.microsoft.com/office/powerpoint/2010/main" val="153445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loud Callout 9"/>
          <p:cNvSpPr/>
          <p:nvPr/>
        </p:nvSpPr>
        <p:spPr>
          <a:xfrm rot="165934">
            <a:off x="-392786" y="1367293"/>
            <a:ext cx="3746885" cy="2986704"/>
          </a:xfrm>
          <a:prstGeom prst="cloudCallout">
            <a:avLst>
              <a:gd name="adj1" fmla="val 54957"/>
              <a:gd name="adj2" fmla="val -169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190680"/>
            <a:ext cx="9905998" cy="814866"/>
          </a:xfrm>
        </p:spPr>
        <p:txBody>
          <a:bodyPr/>
          <a:lstStyle/>
          <a:p>
            <a:r>
              <a:rPr lang="en-MY" dirty="0"/>
              <a:t>6.voting</a:t>
            </a:r>
          </a:p>
        </p:txBody>
      </p:sp>
      <p:pic>
        <p:nvPicPr>
          <p:cNvPr id="4" name="Content Placeholder 3"/>
          <p:cNvPicPr>
            <a:picLocks noGrp="1" noChangeAspect="1"/>
          </p:cNvPicPr>
          <p:nvPr>
            <p:ph idx="1"/>
          </p:nvPr>
        </p:nvPicPr>
        <p:blipFill>
          <a:blip r:embed="rId2"/>
          <a:stretch>
            <a:fillRect/>
          </a:stretch>
        </p:blipFill>
        <p:spPr>
          <a:xfrm>
            <a:off x="3688096" y="1325461"/>
            <a:ext cx="8081400" cy="4646367"/>
          </a:xfrm>
          <a:prstGeom prst="rect">
            <a:avLst/>
          </a:prstGeom>
        </p:spPr>
      </p:pic>
      <p:sp>
        <p:nvSpPr>
          <p:cNvPr id="5" name="Rectangle 4"/>
          <p:cNvSpPr/>
          <p:nvPr/>
        </p:nvSpPr>
        <p:spPr>
          <a:xfrm>
            <a:off x="3688086" y="2155971"/>
            <a:ext cx="1001092" cy="704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2003" y="1803633"/>
            <a:ext cx="2592199" cy="17197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CANDIDATE</a:t>
            </a:r>
          </a:p>
          <a:p>
            <a:r>
              <a:rPr lang="en-US" dirty="0"/>
              <a:t>NAME</a:t>
            </a:r>
          </a:p>
          <a:p>
            <a:r>
              <a:rPr lang="en-US" dirty="0"/>
              <a:t>YEAR</a:t>
            </a:r>
          </a:p>
          <a:p>
            <a:r>
              <a:rPr lang="en-US" dirty="0"/>
              <a:t>FACULTY</a:t>
            </a:r>
          </a:p>
          <a:p>
            <a:r>
              <a:rPr lang="en-US" dirty="0"/>
              <a:t>TARGETED POSITION</a:t>
            </a:r>
          </a:p>
          <a:p>
            <a:r>
              <a:rPr lang="en-US" dirty="0"/>
              <a:t>MANIFESTO</a:t>
            </a:r>
          </a:p>
        </p:txBody>
      </p:sp>
    </p:spTree>
    <p:extLst>
      <p:ext uri="{BB962C8B-B14F-4D97-AF65-F5344CB8AC3E}">
        <p14:creationId xmlns:p14="http://schemas.microsoft.com/office/powerpoint/2010/main" val="183687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4866"/>
          </a:xfrm>
        </p:spPr>
        <p:txBody>
          <a:bodyPr/>
          <a:lstStyle/>
          <a:p>
            <a:r>
              <a:rPr lang="en-MY" dirty="0"/>
              <a:t>6.2 INVALID VOTING</a:t>
            </a:r>
          </a:p>
        </p:txBody>
      </p:sp>
      <p:pic>
        <p:nvPicPr>
          <p:cNvPr id="8" name="Content Placeholder 7"/>
          <p:cNvPicPr>
            <a:picLocks noGrp="1" noChangeAspect="1"/>
          </p:cNvPicPr>
          <p:nvPr>
            <p:ph idx="1"/>
          </p:nvPr>
        </p:nvPicPr>
        <p:blipFill>
          <a:blip r:embed="rId2"/>
          <a:stretch>
            <a:fillRect/>
          </a:stretch>
        </p:blipFill>
        <p:spPr>
          <a:xfrm>
            <a:off x="1382230" y="1709566"/>
            <a:ext cx="5013448" cy="1194271"/>
          </a:xfrm>
          <a:prstGeom prst="rect">
            <a:avLst/>
          </a:prstGeom>
        </p:spPr>
      </p:pic>
      <p:pic>
        <p:nvPicPr>
          <p:cNvPr id="9" name="Picture 8"/>
          <p:cNvPicPr>
            <a:picLocks noChangeAspect="1"/>
          </p:cNvPicPr>
          <p:nvPr/>
        </p:nvPicPr>
        <p:blipFill>
          <a:blip r:embed="rId3"/>
          <a:stretch>
            <a:fillRect/>
          </a:stretch>
        </p:blipFill>
        <p:spPr>
          <a:xfrm>
            <a:off x="1382230" y="3180019"/>
            <a:ext cx="4687755" cy="2338004"/>
          </a:xfrm>
          <a:prstGeom prst="rect">
            <a:avLst/>
          </a:prstGeom>
        </p:spPr>
      </p:pic>
      <p:sp>
        <p:nvSpPr>
          <p:cNvPr id="3" name="Rectangle 2"/>
          <p:cNvSpPr/>
          <p:nvPr/>
        </p:nvSpPr>
        <p:spPr>
          <a:xfrm>
            <a:off x="4874004" y="2105637"/>
            <a:ext cx="268447" cy="184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977930" y="1874749"/>
            <a:ext cx="2281806" cy="646331"/>
          </a:xfrm>
          <a:prstGeom prst="rect">
            <a:avLst/>
          </a:prstGeom>
          <a:noFill/>
          <a:ln>
            <a:solidFill>
              <a:schemeClr val="bg1"/>
            </a:solidFill>
          </a:ln>
        </p:spPr>
        <p:txBody>
          <a:bodyPr wrap="square" rtlCol="0">
            <a:spAutoFit/>
          </a:bodyPr>
          <a:lstStyle/>
          <a:p>
            <a:r>
              <a:rPr lang="en-US" dirty="0"/>
              <a:t>The candidate number range from 1 to 6 only</a:t>
            </a:r>
          </a:p>
        </p:txBody>
      </p:sp>
      <p:cxnSp>
        <p:nvCxnSpPr>
          <p:cNvPr id="6" name="Straight Arrow Connector 5"/>
          <p:cNvCxnSpPr>
            <a:stCxn id="3" idx="3"/>
            <a:endCxn id="4" idx="1"/>
          </p:cNvCxnSpPr>
          <p:nvPr/>
        </p:nvCxnSpPr>
        <p:spPr>
          <a:xfrm flipV="1">
            <a:off x="5142451" y="2197915"/>
            <a:ext cx="283547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97835" y="3640822"/>
            <a:ext cx="234892" cy="771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121941" y="3426550"/>
            <a:ext cx="2281806" cy="1200329"/>
          </a:xfrm>
          <a:prstGeom prst="rect">
            <a:avLst/>
          </a:prstGeom>
          <a:noFill/>
          <a:ln>
            <a:solidFill>
              <a:schemeClr val="bg1"/>
            </a:solidFill>
          </a:ln>
        </p:spPr>
        <p:txBody>
          <a:bodyPr wrap="square" rtlCol="0">
            <a:spAutoFit/>
          </a:bodyPr>
          <a:lstStyle/>
          <a:p>
            <a:r>
              <a:rPr lang="en-US" dirty="0"/>
              <a:t>There is a repetitive candidate number 2. So, the vote become invalid</a:t>
            </a:r>
          </a:p>
        </p:txBody>
      </p:sp>
      <p:cxnSp>
        <p:nvCxnSpPr>
          <p:cNvPr id="12" name="Straight Arrow Connector 11"/>
          <p:cNvCxnSpPr>
            <a:stCxn id="7" idx="3"/>
            <a:endCxn id="10" idx="1"/>
          </p:cNvCxnSpPr>
          <p:nvPr/>
        </p:nvCxnSpPr>
        <p:spPr>
          <a:xfrm flipV="1">
            <a:off x="4932727" y="4026715"/>
            <a:ext cx="3189214"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598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1363"/>
          </a:xfrm>
        </p:spPr>
        <p:txBody>
          <a:bodyPr/>
          <a:lstStyle/>
          <a:p>
            <a:r>
              <a:rPr lang="en-MY" dirty="0"/>
              <a:t>6.3 VALID VOTING</a:t>
            </a:r>
          </a:p>
        </p:txBody>
      </p:sp>
      <p:pic>
        <p:nvPicPr>
          <p:cNvPr id="6" name="Picture 5"/>
          <p:cNvPicPr>
            <a:picLocks noChangeAspect="1"/>
          </p:cNvPicPr>
          <p:nvPr/>
        </p:nvPicPr>
        <p:blipFill>
          <a:blip r:embed="rId2"/>
          <a:stretch>
            <a:fillRect/>
          </a:stretch>
        </p:blipFill>
        <p:spPr>
          <a:xfrm>
            <a:off x="1141413" y="2032490"/>
            <a:ext cx="6482672" cy="2693050"/>
          </a:xfrm>
          <a:prstGeom prst="rect">
            <a:avLst/>
          </a:prstGeom>
        </p:spPr>
      </p:pic>
      <p:sp>
        <p:nvSpPr>
          <p:cNvPr id="4" name="TextBox 3"/>
          <p:cNvSpPr txBox="1"/>
          <p:nvPr/>
        </p:nvSpPr>
        <p:spPr>
          <a:xfrm>
            <a:off x="8103765" y="2562646"/>
            <a:ext cx="2281806" cy="369332"/>
          </a:xfrm>
          <a:prstGeom prst="rect">
            <a:avLst/>
          </a:prstGeom>
          <a:noFill/>
          <a:ln>
            <a:solidFill>
              <a:schemeClr val="bg1"/>
            </a:solidFill>
          </a:ln>
        </p:spPr>
        <p:txBody>
          <a:bodyPr wrap="square" rtlCol="0">
            <a:spAutoFit/>
          </a:bodyPr>
          <a:lstStyle/>
          <a:p>
            <a:r>
              <a:rPr lang="en-US" dirty="0"/>
              <a:t>No repetitive votes</a:t>
            </a:r>
          </a:p>
        </p:txBody>
      </p:sp>
      <p:sp>
        <p:nvSpPr>
          <p:cNvPr id="5" name="TextBox 4"/>
          <p:cNvSpPr txBox="1"/>
          <p:nvPr/>
        </p:nvSpPr>
        <p:spPr>
          <a:xfrm>
            <a:off x="8103765" y="3194349"/>
            <a:ext cx="2281806" cy="369332"/>
          </a:xfrm>
          <a:prstGeom prst="rect">
            <a:avLst/>
          </a:prstGeom>
          <a:noFill/>
          <a:ln>
            <a:solidFill>
              <a:schemeClr val="bg1"/>
            </a:solidFill>
          </a:ln>
        </p:spPr>
        <p:txBody>
          <a:bodyPr wrap="square" rtlCol="0">
            <a:spAutoFit/>
          </a:bodyPr>
          <a:lstStyle/>
          <a:p>
            <a:r>
              <a:rPr lang="en-US" dirty="0"/>
              <a:t>All votes within 1 to 6.</a:t>
            </a:r>
          </a:p>
        </p:txBody>
      </p:sp>
      <p:sp>
        <p:nvSpPr>
          <p:cNvPr id="3" name="Rectangle 2"/>
          <p:cNvSpPr/>
          <p:nvPr/>
        </p:nvSpPr>
        <p:spPr>
          <a:xfrm>
            <a:off x="5670958" y="2650921"/>
            <a:ext cx="423454" cy="10066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4" idx="1"/>
          </p:cNvCxnSpPr>
          <p:nvPr/>
        </p:nvCxnSpPr>
        <p:spPr>
          <a:xfrm flipV="1">
            <a:off x="6094412" y="2747312"/>
            <a:ext cx="2009353" cy="71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a:off x="6094412" y="3271706"/>
            <a:ext cx="2009353" cy="10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3720"/>
          </a:xfrm>
        </p:spPr>
        <p:txBody>
          <a:bodyPr/>
          <a:lstStyle/>
          <a:p>
            <a:r>
              <a:rPr lang="en-MY" dirty="0"/>
              <a:t>7. CHECK QUEUE and continue voting</a:t>
            </a:r>
          </a:p>
        </p:txBody>
      </p:sp>
      <p:pic>
        <p:nvPicPr>
          <p:cNvPr id="4" name="Content Placeholder 3"/>
          <p:cNvPicPr>
            <a:picLocks noGrp="1" noChangeAspect="1"/>
          </p:cNvPicPr>
          <p:nvPr>
            <p:ph idx="1"/>
          </p:nvPr>
        </p:nvPicPr>
        <p:blipFill rotWithShape="1">
          <a:blip r:embed="rId2"/>
          <a:srcRect l="1285"/>
          <a:stretch/>
        </p:blipFill>
        <p:spPr>
          <a:xfrm>
            <a:off x="3064476" y="1532238"/>
            <a:ext cx="4213654" cy="3651918"/>
          </a:xfrm>
          <a:prstGeom prst="rect">
            <a:avLst/>
          </a:prstGeom>
        </p:spPr>
      </p:pic>
    </p:spTree>
    <p:extLst>
      <p:ext uri="{BB962C8B-B14F-4D97-AF65-F5344CB8AC3E}">
        <p14:creationId xmlns:p14="http://schemas.microsoft.com/office/powerpoint/2010/main" val="16446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MY" sz="4000" u="sng" dirty="0"/>
              <a:t>Objective</a:t>
            </a:r>
          </a:p>
        </p:txBody>
      </p:sp>
      <p:sp>
        <p:nvSpPr>
          <p:cNvPr id="3" name="Content Placeholder 2"/>
          <p:cNvSpPr>
            <a:spLocks noGrp="1"/>
          </p:cNvSpPr>
          <p:nvPr>
            <p:ph idx="1"/>
          </p:nvPr>
        </p:nvSpPr>
        <p:spPr/>
        <p:txBody>
          <a:bodyPr/>
          <a:lstStyle/>
          <a:p>
            <a:pPr marL="0" indent="0">
              <a:buNone/>
            </a:pPr>
            <a:r>
              <a:rPr lang="en-MY" dirty="0"/>
              <a:t>The aims of this project is to execute campus elections in university with more manageable and time-savvy way. The project that we are proposing are mainly based on the listed objectives below :-</a:t>
            </a:r>
          </a:p>
          <a:p>
            <a:pPr>
              <a:buFont typeface="Wingdings" panose="05000000000000000000" pitchFamily="2" charset="2"/>
              <a:buChar char="v"/>
            </a:pPr>
            <a:r>
              <a:rPr lang="en-MY" dirty="0"/>
              <a:t> Ensuring orderly flow of voters in taking turns for voting process</a:t>
            </a:r>
          </a:p>
          <a:p>
            <a:pPr>
              <a:buFont typeface="Wingdings" panose="05000000000000000000" pitchFamily="2" charset="2"/>
              <a:buChar char="v"/>
            </a:pPr>
            <a:r>
              <a:rPr lang="en-MY" dirty="0"/>
              <a:t> Making sure that queuing does left students unoccupied</a:t>
            </a:r>
          </a:p>
          <a:p>
            <a:pPr>
              <a:buFont typeface="Wingdings" panose="05000000000000000000" pitchFamily="2" charset="2"/>
              <a:buChar char="v"/>
            </a:pPr>
            <a:r>
              <a:rPr lang="en-MY" dirty="0"/>
              <a:t> Decreasing the crowd area</a:t>
            </a:r>
          </a:p>
        </p:txBody>
      </p:sp>
    </p:spTree>
    <p:extLst>
      <p:ext uri="{BB962C8B-B14F-4D97-AF65-F5344CB8AC3E}">
        <p14:creationId xmlns:p14="http://schemas.microsoft.com/office/powerpoint/2010/main" val="277611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3720"/>
          </a:xfrm>
        </p:spPr>
        <p:txBody>
          <a:bodyPr/>
          <a:lstStyle/>
          <a:p>
            <a:r>
              <a:rPr lang="en-MY" dirty="0"/>
              <a:t>8. exit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0254" y="2319651"/>
            <a:ext cx="4822685" cy="2502206"/>
          </a:xfrm>
          <a:prstGeom prst="rect">
            <a:avLst/>
          </a:prstGeom>
        </p:spPr>
      </p:pic>
      <p:sp>
        <p:nvSpPr>
          <p:cNvPr id="3" name="Rectangle 2"/>
          <p:cNvSpPr/>
          <p:nvPr/>
        </p:nvSpPr>
        <p:spPr>
          <a:xfrm>
            <a:off x="4773336" y="3858936"/>
            <a:ext cx="251670" cy="268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935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8368"/>
          </a:xfrm>
        </p:spPr>
        <p:txBody>
          <a:bodyPr/>
          <a:lstStyle/>
          <a:p>
            <a:r>
              <a:rPr lang="en-MY" dirty="0"/>
              <a:t>9. DATA Comparison (database.csv)</a:t>
            </a:r>
          </a:p>
        </p:txBody>
      </p:sp>
      <p:pic>
        <p:nvPicPr>
          <p:cNvPr id="4" name="Content Placeholder 3"/>
          <p:cNvPicPr>
            <a:picLocks noGrp="1" noChangeAspect="1"/>
          </p:cNvPicPr>
          <p:nvPr>
            <p:ph idx="1"/>
          </p:nvPr>
        </p:nvPicPr>
        <p:blipFill>
          <a:blip r:embed="rId2"/>
          <a:stretch>
            <a:fillRect/>
          </a:stretch>
        </p:blipFill>
        <p:spPr>
          <a:xfrm>
            <a:off x="6270412" y="2315361"/>
            <a:ext cx="5138978" cy="3692404"/>
          </a:xfrm>
          <a:prstGeom prst="rect">
            <a:avLst/>
          </a:prstGeom>
        </p:spPr>
      </p:pic>
      <p:pic>
        <p:nvPicPr>
          <p:cNvPr id="6" name="Picture 5"/>
          <p:cNvPicPr>
            <a:picLocks noChangeAspect="1"/>
          </p:cNvPicPr>
          <p:nvPr/>
        </p:nvPicPr>
        <p:blipFill>
          <a:blip r:embed="rId3"/>
          <a:stretch>
            <a:fillRect/>
          </a:stretch>
        </p:blipFill>
        <p:spPr>
          <a:xfrm>
            <a:off x="540733" y="2315361"/>
            <a:ext cx="5138978" cy="3692404"/>
          </a:xfrm>
          <a:prstGeom prst="rect">
            <a:avLst/>
          </a:prstGeom>
        </p:spPr>
      </p:pic>
      <p:sp>
        <p:nvSpPr>
          <p:cNvPr id="3" name="Rectangle 2"/>
          <p:cNvSpPr/>
          <p:nvPr/>
        </p:nvSpPr>
        <p:spPr>
          <a:xfrm>
            <a:off x="540733" y="2785145"/>
            <a:ext cx="4844999" cy="47817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70413" y="2845266"/>
            <a:ext cx="4928890" cy="49355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3" idx="3"/>
            <a:endCxn id="7" idx="1"/>
          </p:cNvCxnSpPr>
          <p:nvPr/>
        </p:nvCxnSpPr>
        <p:spPr>
          <a:xfrm>
            <a:off x="5385732" y="3024232"/>
            <a:ext cx="884681" cy="6781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386895" y="1816227"/>
            <a:ext cx="906011" cy="369332"/>
          </a:xfrm>
          <a:prstGeom prst="rect">
            <a:avLst/>
          </a:prstGeom>
          <a:solidFill>
            <a:schemeClr val="tx1"/>
          </a:solidFill>
          <a:ln>
            <a:solidFill>
              <a:schemeClr val="bg1"/>
            </a:solidFill>
          </a:ln>
        </p:spPr>
        <p:txBody>
          <a:bodyPr wrap="square" rtlCol="0">
            <a:spAutoFit/>
          </a:bodyPr>
          <a:lstStyle/>
          <a:p>
            <a:r>
              <a:rPr lang="en-US" dirty="0">
                <a:solidFill>
                  <a:schemeClr val="bg1"/>
                </a:solidFill>
              </a:rPr>
              <a:t>BEFORE</a:t>
            </a:r>
          </a:p>
        </p:txBody>
      </p:sp>
      <p:sp>
        <p:nvSpPr>
          <p:cNvPr id="12" name="TextBox 11"/>
          <p:cNvSpPr txBox="1"/>
          <p:nvPr/>
        </p:nvSpPr>
        <p:spPr>
          <a:xfrm>
            <a:off x="2567990" y="1816227"/>
            <a:ext cx="790483" cy="369332"/>
          </a:xfrm>
          <a:prstGeom prst="rect">
            <a:avLst/>
          </a:prstGeom>
          <a:solidFill>
            <a:schemeClr val="tx1"/>
          </a:solidFill>
          <a:ln>
            <a:solidFill>
              <a:schemeClr val="bg1"/>
            </a:solidFill>
          </a:ln>
        </p:spPr>
        <p:txBody>
          <a:bodyPr wrap="square" rtlCol="0">
            <a:spAutoFit/>
          </a:bodyPr>
          <a:lstStyle/>
          <a:p>
            <a:r>
              <a:rPr lang="en-US" dirty="0">
                <a:solidFill>
                  <a:schemeClr val="bg1"/>
                </a:solidFill>
              </a:rPr>
              <a:t>AFTER</a:t>
            </a:r>
          </a:p>
        </p:txBody>
      </p:sp>
      <p:cxnSp>
        <p:nvCxnSpPr>
          <p:cNvPr id="14" name="Straight Arrow Connector 13"/>
          <p:cNvCxnSpPr>
            <a:stCxn id="11" idx="1"/>
            <a:endCxn id="12" idx="3"/>
          </p:cNvCxnSpPr>
          <p:nvPr/>
        </p:nvCxnSpPr>
        <p:spPr>
          <a:xfrm flipH="1">
            <a:off x="3358473" y="2000893"/>
            <a:ext cx="50284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4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6585"/>
          </a:xfrm>
        </p:spPr>
        <p:txBody>
          <a:bodyPr/>
          <a:lstStyle/>
          <a:p>
            <a:r>
              <a:rPr lang="en-MY" dirty="0"/>
              <a:t>10. DATA Comparison (candidate.csv)</a:t>
            </a:r>
          </a:p>
        </p:txBody>
      </p:sp>
      <p:pic>
        <p:nvPicPr>
          <p:cNvPr id="6" name="Picture 5"/>
          <p:cNvPicPr>
            <a:picLocks noChangeAspect="1"/>
          </p:cNvPicPr>
          <p:nvPr/>
        </p:nvPicPr>
        <p:blipFill>
          <a:blip r:embed="rId2"/>
          <a:stretch>
            <a:fillRect/>
          </a:stretch>
        </p:blipFill>
        <p:spPr>
          <a:xfrm>
            <a:off x="2634013" y="1665682"/>
            <a:ext cx="7218324" cy="1576612"/>
          </a:xfrm>
          <a:prstGeom prst="rect">
            <a:avLst/>
          </a:prstGeom>
        </p:spPr>
      </p:pic>
      <p:pic>
        <p:nvPicPr>
          <p:cNvPr id="4" name="Content Placeholder 3"/>
          <p:cNvPicPr>
            <a:picLocks noGrp="1" noChangeAspect="1"/>
          </p:cNvPicPr>
          <p:nvPr>
            <p:ph idx="1"/>
          </p:nvPr>
        </p:nvPicPr>
        <p:blipFill>
          <a:blip r:embed="rId3"/>
          <a:stretch>
            <a:fillRect/>
          </a:stretch>
        </p:blipFill>
        <p:spPr>
          <a:xfrm>
            <a:off x="2634013" y="4543107"/>
            <a:ext cx="7218324" cy="1576612"/>
          </a:xfrm>
          <a:prstGeom prst="rect">
            <a:avLst/>
          </a:prstGeom>
        </p:spPr>
      </p:pic>
      <p:sp>
        <p:nvSpPr>
          <p:cNvPr id="3" name="Rectangle 2"/>
          <p:cNvSpPr/>
          <p:nvPr/>
        </p:nvSpPr>
        <p:spPr>
          <a:xfrm>
            <a:off x="8774884" y="1887523"/>
            <a:ext cx="981512" cy="11828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74884" y="4739988"/>
            <a:ext cx="981512" cy="1207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031137" y="2269322"/>
            <a:ext cx="906011" cy="369332"/>
          </a:xfrm>
          <a:prstGeom prst="rect">
            <a:avLst/>
          </a:prstGeom>
          <a:solidFill>
            <a:schemeClr val="tx1"/>
          </a:solidFill>
          <a:ln>
            <a:solidFill>
              <a:schemeClr val="bg1"/>
            </a:solidFill>
          </a:ln>
        </p:spPr>
        <p:txBody>
          <a:bodyPr wrap="square" rtlCol="0">
            <a:spAutoFit/>
          </a:bodyPr>
          <a:lstStyle/>
          <a:p>
            <a:r>
              <a:rPr lang="en-US" dirty="0">
                <a:solidFill>
                  <a:schemeClr val="bg1"/>
                </a:solidFill>
              </a:rPr>
              <a:t>BEFORE</a:t>
            </a:r>
          </a:p>
        </p:txBody>
      </p:sp>
      <p:sp>
        <p:nvSpPr>
          <p:cNvPr id="9" name="TextBox 8"/>
          <p:cNvSpPr txBox="1"/>
          <p:nvPr/>
        </p:nvSpPr>
        <p:spPr>
          <a:xfrm>
            <a:off x="10088900" y="5146747"/>
            <a:ext cx="790483" cy="369332"/>
          </a:xfrm>
          <a:prstGeom prst="rect">
            <a:avLst/>
          </a:prstGeom>
          <a:solidFill>
            <a:schemeClr val="tx1"/>
          </a:solidFill>
          <a:ln>
            <a:solidFill>
              <a:schemeClr val="bg1"/>
            </a:solidFill>
          </a:ln>
        </p:spPr>
        <p:txBody>
          <a:bodyPr wrap="square" rtlCol="0">
            <a:spAutoFit/>
          </a:bodyPr>
          <a:lstStyle/>
          <a:p>
            <a:r>
              <a:rPr lang="en-US" dirty="0">
                <a:solidFill>
                  <a:schemeClr val="bg1"/>
                </a:solidFill>
              </a:rPr>
              <a:t>AFTER</a:t>
            </a:r>
          </a:p>
        </p:txBody>
      </p:sp>
      <p:cxnSp>
        <p:nvCxnSpPr>
          <p:cNvPr id="10" name="Straight Arrow Connector 9"/>
          <p:cNvCxnSpPr>
            <a:stCxn id="8" idx="2"/>
            <a:endCxn id="9" idx="0"/>
          </p:cNvCxnSpPr>
          <p:nvPr/>
        </p:nvCxnSpPr>
        <p:spPr>
          <a:xfrm flipH="1">
            <a:off x="10484142" y="2638654"/>
            <a:ext cx="1" cy="2508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2"/>
          </p:cNvCxnSpPr>
          <p:nvPr/>
        </p:nvCxnSpPr>
        <p:spPr>
          <a:xfrm>
            <a:off x="9265640" y="3070371"/>
            <a:ext cx="0" cy="1669617"/>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7894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016163"/>
          </a:xfrm>
        </p:spPr>
        <p:txBody>
          <a:bodyPr/>
          <a:lstStyle/>
          <a:p>
            <a:pPr algn="ctr"/>
            <a:r>
              <a:rPr lang="en-MY" dirty="0"/>
              <a:t>Thank you</a:t>
            </a:r>
          </a:p>
        </p:txBody>
      </p:sp>
    </p:spTree>
    <p:extLst>
      <p:ext uri="{BB962C8B-B14F-4D97-AF65-F5344CB8AC3E}">
        <p14:creationId xmlns:p14="http://schemas.microsoft.com/office/powerpoint/2010/main" val="81976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20040"/>
            <a:ext cx="9905999" cy="5471161"/>
          </a:xfrm>
        </p:spPr>
        <p:txBody>
          <a:bodyPr/>
          <a:lstStyle/>
          <a:p>
            <a:pPr marL="0" indent="0">
              <a:buNone/>
            </a:pPr>
            <a:r>
              <a:rPr lang="en-MY" sz="3600" dirty="0"/>
              <a:t>Project Title : Queue Management System for Campus Election in University of Technology, Malaysia</a:t>
            </a:r>
          </a:p>
          <a:p>
            <a:pPr marL="0" indent="0">
              <a:buNone/>
            </a:pPr>
            <a:endParaRPr lang="en-MY" dirty="0"/>
          </a:p>
          <a:p>
            <a:pPr marL="0" indent="0">
              <a:buNone/>
            </a:pPr>
            <a:r>
              <a:rPr lang="en-MY" sz="3200" dirty="0"/>
              <a:t>Domain : Data Structure and Algorithm – Queue</a:t>
            </a:r>
          </a:p>
          <a:p>
            <a:pPr marL="0" indent="0">
              <a:buNone/>
            </a:pPr>
            <a:endParaRPr lang="en-MY" dirty="0"/>
          </a:p>
          <a:p>
            <a:pPr marL="0" indent="0">
              <a:buNone/>
            </a:pPr>
            <a:endParaRPr lang="en-MY" dirty="0"/>
          </a:p>
        </p:txBody>
      </p:sp>
    </p:spTree>
    <p:extLst>
      <p:ext uri="{BB962C8B-B14F-4D97-AF65-F5344CB8AC3E}">
        <p14:creationId xmlns:p14="http://schemas.microsoft.com/office/powerpoint/2010/main" val="297531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sz="4000" u="sng" dirty="0"/>
              <a:t>Problem Statement</a:t>
            </a:r>
            <a:br>
              <a:rPr lang="en-MY" dirty="0"/>
            </a:br>
            <a:endParaRPr lang="en-MY" dirty="0"/>
          </a:p>
        </p:txBody>
      </p:sp>
      <p:sp>
        <p:nvSpPr>
          <p:cNvPr id="3" name="Content Placeholder 2"/>
          <p:cNvSpPr>
            <a:spLocks noGrp="1"/>
          </p:cNvSpPr>
          <p:nvPr>
            <p:ph idx="1"/>
          </p:nvPr>
        </p:nvSpPr>
        <p:spPr/>
        <p:txBody>
          <a:bodyPr/>
          <a:lstStyle/>
          <a:p>
            <a:pPr marL="0" indent="0">
              <a:buNone/>
            </a:pPr>
            <a:r>
              <a:rPr lang="en-MY" sz="2800" dirty="0"/>
              <a:t>Taking turns for voting are usually cause time inefficiency and crowded environment.</a:t>
            </a:r>
          </a:p>
          <a:p>
            <a:pPr marL="0" indent="0">
              <a:buNone/>
            </a:pPr>
            <a:endParaRPr lang="en-MY" dirty="0"/>
          </a:p>
        </p:txBody>
      </p:sp>
    </p:spTree>
    <p:extLst>
      <p:ext uri="{BB962C8B-B14F-4D97-AF65-F5344CB8AC3E}">
        <p14:creationId xmlns:p14="http://schemas.microsoft.com/office/powerpoint/2010/main" val="276609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2001"/>
          </a:xfrm>
        </p:spPr>
        <p:txBody>
          <a:bodyPr>
            <a:normAutofit/>
          </a:bodyPr>
          <a:lstStyle/>
          <a:p>
            <a:pPr algn="ctr"/>
            <a:r>
              <a:rPr lang="en-MY" sz="4000" u="sng" dirty="0"/>
              <a:t>Project description</a:t>
            </a:r>
          </a:p>
        </p:txBody>
      </p:sp>
      <p:sp>
        <p:nvSpPr>
          <p:cNvPr id="3" name="Content Placeholder 2"/>
          <p:cNvSpPr>
            <a:spLocks noGrp="1"/>
          </p:cNvSpPr>
          <p:nvPr>
            <p:ph idx="1"/>
          </p:nvPr>
        </p:nvSpPr>
        <p:spPr>
          <a:xfrm>
            <a:off x="1141412" y="1680519"/>
            <a:ext cx="9905999" cy="4110682"/>
          </a:xfrm>
        </p:spPr>
        <p:txBody>
          <a:bodyPr>
            <a:normAutofit fontScale="92500" lnSpcReduction="20000"/>
          </a:bodyPr>
          <a:lstStyle/>
          <a:p>
            <a:pPr marL="0" indent="0">
              <a:buNone/>
            </a:pPr>
            <a:r>
              <a:rPr lang="en-MY" dirty="0"/>
              <a:t>The system to be developed is on Queue Management. In this system, we are implementing queue using linked lists. There will be 2 users of the system, the election officer and the voter. The election officers should be able to facilitate the queueing process while have full knowledge of the system control. In the other hand, the voters should be able to key in details in the Queue Management System. </a:t>
            </a:r>
          </a:p>
          <a:p>
            <a:pPr marL="0" indent="0">
              <a:buNone/>
            </a:pPr>
            <a:endParaRPr lang="en-MY" dirty="0"/>
          </a:p>
          <a:p>
            <a:pPr marL="0" indent="0">
              <a:buNone/>
            </a:pPr>
            <a:r>
              <a:rPr lang="en-MY" dirty="0"/>
              <a:t>	When the voter first arrives for voting, the election officers will brief the procedures of queuing using the proposed system. Voters will then be instructed to key in details. The voter’s details will be used for turn taking, and data recording. If the queue is full, the voters will be able to key in their details in advance and when their turn is up, they will be notified to show up. </a:t>
            </a:r>
          </a:p>
          <a:p>
            <a:pPr marL="0" indent="0">
              <a:buNone/>
            </a:pPr>
            <a:endParaRPr lang="en-MY" dirty="0"/>
          </a:p>
        </p:txBody>
      </p:sp>
    </p:spTree>
    <p:extLst>
      <p:ext uri="{BB962C8B-B14F-4D97-AF65-F5344CB8AC3E}">
        <p14:creationId xmlns:p14="http://schemas.microsoft.com/office/powerpoint/2010/main" val="316648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75504"/>
          </a:xfrm>
        </p:spPr>
        <p:txBody>
          <a:bodyPr>
            <a:normAutofit/>
          </a:bodyPr>
          <a:lstStyle/>
          <a:p>
            <a:pPr algn="ctr"/>
            <a:r>
              <a:rPr lang="en-MY" sz="4000" u="sng" dirty="0"/>
              <a:t>FLOWCHART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5228" y="1594022"/>
            <a:ext cx="4238367" cy="4979773"/>
          </a:xfrm>
          <a:prstGeom prst="rect">
            <a:avLst/>
          </a:prstGeom>
          <a:noFill/>
          <a:ln>
            <a:noFill/>
          </a:ln>
        </p:spPr>
      </p:pic>
    </p:spTree>
    <p:extLst>
      <p:ext uri="{BB962C8B-B14F-4D97-AF65-F5344CB8AC3E}">
        <p14:creationId xmlns:p14="http://schemas.microsoft.com/office/powerpoint/2010/main" val="178917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1871"/>
          </a:xfrm>
        </p:spPr>
        <p:txBody>
          <a:bodyPr>
            <a:normAutofit/>
          </a:bodyPr>
          <a:lstStyle/>
          <a:p>
            <a:pPr algn="ctr"/>
            <a:r>
              <a:rPr lang="en-MY" sz="4000" u="sng" dirty="0"/>
              <a:t>Case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3096" y="1260389"/>
            <a:ext cx="6229120" cy="5062152"/>
          </a:xfrm>
          <a:prstGeom prst="rect">
            <a:avLst/>
          </a:prstGeom>
          <a:noFill/>
          <a:ln>
            <a:noFill/>
          </a:ln>
        </p:spPr>
      </p:pic>
    </p:spTree>
    <p:extLst>
      <p:ext uri="{BB962C8B-B14F-4D97-AF65-F5344CB8AC3E}">
        <p14:creationId xmlns:p14="http://schemas.microsoft.com/office/powerpoint/2010/main" val="78548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15" y="230514"/>
            <a:ext cx="9905998" cy="1000217"/>
          </a:xfrm>
        </p:spPr>
        <p:txBody>
          <a:bodyPr/>
          <a:lstStyle/>
          <a:p>
            <a:r>
              <a:rPr lang="en-MY" dirty="0"/>
              <a:t>How it works?</a:t>
            </a:r>
          </a:p>
        </p:txBody>
      </p:sp>
      <p:sp>
        <p:nvSpPr>
          <p:cNvPr id="6" name="TextBox 5"/>
          <p:cNvSpPr txBox="1"/>
          <p:nvPr/>
        </p:nvSpPr>
        <p:spPr>
          <a:xfrm>
            <a:off x="6835757" y="4906977"/>
            <a:ext cx="4015946" cy="1754326"/>
          </a:xfrm>
          <a:prstGeom prst="rect">
            <a:avLst/>
          </a:prstGeom>
          <a:noFill/>
          <a:ln>
            <a:solidFill>
              <a:schemeClr val="bg1"/>
            </a:solidFill>
          </a:ln>
        </p:spPr>
        <p:txBody>
          <a:bodyPr wrap="square" rtlCol="0">
            <a:spAutoFit/>
          </a:bodyPr>
          <a:lstStyle/>
          <a:p>
            <a:pPr algn="just"/>
            <a:r>
              <a:rPr lang="en-MY" dirty="0"/>
              <a:t>Database.csv – The function of this data is to represent the voter(student) in the system and act as UTM Database which use to store all the student data. It also can show if the student have vote for the election or not.</a:t>
            </a:r>
          </a:p>
        </p:txBody>
      </p:sp>
      <p:sp>
        <p:nvSpPr>
          <p:cNvPr id="7" name="TextBox 6"/>
          <p:cNvSpPr txBox="1"/>
          <p:nvPr/>
        </p:nvSpPr>
        <p:spPr>
          <a:xfrm>
            <a:off x="7769696" y="2726971"/>
            <a:ext cx="4015946" cy="1754326"/>
          </a:xfrm>
          <a:prstGeom prst="rect">
            <a:avLst/>
          </a:prstGeom>
          <a:noFill/>
          <a:ln>
            <a:solidFill>
              <a:schemeClr val="bg1"/>
            </a:solidFill>
          </a:ln>
        </p:spPr>
        <p:txBody>
          <a:bodyPr wrap="square" rtlCol="0">
            <a:spAutoFit/>
          </a:bodyPr>
          <a:lstStyle/>
          <a:p>
            <a:pPr algn="just"/>
            <a:r>
              <a:rPr lang="en-MY" dirty="0"/>
              <a:t>Candidate.csv is made to store all the candidate data that compete in the election. It also store the amount of vote that the candidate have to make the voting counting session become more easy.</a:t>
            </a:r>
          </a:p>
        </p:txBody>
      </p:sp>
      <p:pic>
        <p:nvPicPr>
          <p:cNvPr id="8" name="Picture 7"/>
          <p:cNvPicPr>
            <a:picLocks noChangeAspect="1"/>
          </p:cNvPicPr>
          <p:nvPr/>
        </p:nvPicPr>
        <p:blipFill>
          <a:blip r:embed="rId2"/>
          <a:stretch>
            <a:fillRect/>
          </a:stretch>
        </p:blipFill>
        <p:spPr>
          <a:xfrm>
            <a:off x="4148323" y="1297068"/>
            <a:ext cx="7637319" cy="1254202"/>
          </a:xfrm>
          <a:prstGeom prst="rect">
            <a:avLst/>
          </a:prstGeom>
        </p:spPr>
      </p:pic>
      <p:pic>
        <p:nvPicPr>
          <p:cNvPr id="9" name="Picture 8"/>
          <p:cNvPicPr>
            <a:picLocks noChangeAspect="1"/>
          </p:cNvPicPr>
          <p:nvPr/>
        </p:nvPicPr>
        <p:blipFill>
          <a:blip r:embed="rId3"/>
          <a:stretch>
            <a:fillRect/>
          </a:stretch>
        </p:blipFill>
        <p:spPr>
          <a:xfrm>
            <a:off x="169397" y="2759258"/>
            <a:ext cx="5925015" cy="3902045"/>
          </a:xfrm>
          <a:prstGeom prst="rect">
            <a:avLst/>
          </a:prstGeom>
        </p:spPr>
      </p:pic>
      <p:sp>
        <p:nvSpPr>
          <p:cNvPr id="10" name="Up Arrow 9"/>
          <p:cNvSpPr/>
          <p:nvPr/>
        </p:nvSpPr>
        <p:spPr>
          <a:xfrm>
            <a:off x="9546972" y="2488776"/>
            <a:ext cx="461394" cy="30069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Up Arrow 10"/>
          <p:cNvSpPr/>
          <p:nvPr/>
        </p:nvSpPr>
        <p:spPr>
          <a:xfrm rot="16200000">
            <a:off x="6231561" y="5217761"/>
            <a:ext cx="461394" cy="67136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703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423936"/>
          </a:xfrm>
        </p:spPr>
        <p:txBody>
          <a:bodyPr>
            <a:normAutofit/>
          </a:bodyPr>
          <a:lstStyle/>
          <a:p>
            <a:pPr algn="ctr"/>
            <a:r>
              <a:rPr lang="en-MY" sz="4800" dirty="0"/>
              <a:t>The program flow</a:t>
            </a:r>
          </a:p>
        </p:txBody>
      </p:sp>
    </p:spTree>
    <p:extLst>
      <p:ext uri="{BB962C8B-B14F-4D97-AF65-F5344CB8AC3E}">
        <p14:creationId xmlns:p14="http://schemas.microsoft.com/office/powerpoint/2010/main" val="2849075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288</TotalTime>
  <Words>443</Words>
  <Application>Microsoft Office PowerPoint</Application>
  <PresentationFormat>Widescreen</PresentationFormat>
  <Paragraphs>55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Franklin Gothic Medium</vt:lpstr>
      <vt:lpstr>Trebuchet MS</vt:lpstr>
      <vt:lpstr>Tw Cen MT</vt:lpstr>
      <vt:lpstr>Wingdings</vt:lpstr>
      <vt:lpstr>Circuit</vt:lpstr>
      <vt:lpstr>Queue Management System for Campus Election in University of Technology, Malaysia</vt:lpstr>
      <vt:lpstr>Objective</vt:lpstr>
      <vt:lpstr>PowerPoint Presentation</vt:lpstr>
      <vt:lpstr>Problem Statement </vt:lpstr>
      <vt:lpstr>Project description</vt:lpstr>
      <vt:lpstr>FLOWCHART</vt:lpstr>
      <vt:lpstr>Case diagram</vt:lpstr>
      <vt:lpstr>How it works?</vt:lpstr>
      <vt:lpstr>The program flow</vt:lpstr>
      <vt:lpstr>Main program</vt:lpstr>
      <vt:lpstr>1. Registering non-student</vt:lpstr>
      <vt:lpstr>2. REGISTERING STUDENT THAT HAS VOTED</vt:lpstr>
      <vt:lpstr>3. REGISTERING STUDENT THAT ALREADY REGISTERED</vt:lpstr>
      <vt:lpstr>4. Register student to vote</vt:lpstr>
      <vt:lpstr>5.Check the queue</vt:lpstr>
      <vt:lpstr>6.voting</vt:lpstr>
      <vt:lpstr>6.2 INVALID VOTING</vt:lpstr>
      <vt:lpstr>6.3 VALID VOTING</vt:lpstr>
      <vt:lpstr>7. CHECK QUEUE and continue voting</vt:lpstr>
      <vt:lpstr>8. exit</vt:lpstr>
      <vt:lpstr>9. DATA Comparison (database.csv)</vt:lpstr>
      <vt:lpstr>10. DATA Comparison (candidate.csv)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PC</cp:lastModifiedBy>
  <cp:revision>17</cp:revision>
  <dcterms:created xsi:type="dcterms:W3CDTF">2019-12-15T08:54:17Z</dcterms:created>
  <dcterms:modified xsi:type="dcterms:W3CDTF">2019-12-15T13:53:04Z</dcterms:modified>
</cp:coreProperties>
</file>