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965675"/>
            <a:ext cx="8791575" cy="2544288"/>
          </a:xfrm>
        </p:spPr>
        <p:txBody>
          <a:bodyPr/>
          <a:lstStyle/>
          <a:p>
            <a:r>
              <a:rPr lang="en-US" dirty="0" smtClean="0">
                <a:latin typeface="Arial" panose="020B0604020202020204" pitchFamily="34" charset="0"/>
                <a:cs typeface="Arial" panose="020B0604020202020204" pitchFamily="34" charset="0"/>
              </a:rPr>
              <a:t>MODULE 2:</a:t>
            </a:r>
            <a:br>
              <a:rPr lang="en-US" dirty="0" smtClean="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NAME: AINDRILA DATTA</a:t>
            </a:r>
          </a:p>
          <a:p>
            <a:r>
              <a:rPr lang="en-US" dirty="0" smtClean="0">
                <a:latin typeface="Arial" panose="020B0604020202020204" pitchFamily="34" charset="0"/>
                <a:cs typeface="Arial" panose="020B0604020202020204" pitchFamily="34" charset="0"/>
              </a:rPr>
              <a:t>PROJECT: WATER LEVEL INDICATOR</a:t>
            </a:r>
          </a:p>
          <a:p>
            <a:r>
              <a:rPr lang="en-US" dirty="0" smtClean="0">
                <a:latin typeface="Arial" panose="020B0604020202020204" pitchFamily="34" charset="0"/>
                <a:cs typeface="Arial" panose="020B0604020202020204" pitchFamily="34" charset="0"/>
              </a:rPr>
              <a:t>DOMAIN: EMBEDDED STREAM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436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8583" y="606751"/>
            <a:ext cx="10519873" cy="5909310"/>
          </a:xfrm>
          <a:prstGeom prst="rect">
            <a:avLst/>
          </a:prstGeom>
        </p:spPr>
        <p:txBody>
          <a:bodyPr wrap="square">
            <a:spAutoFit/>
          </a:bodyPr>
          <a:lstStyle/>
          <a:p>
            <a:r>
              <a:rPr lang="en-US" b="1" dirty="0">
                <a:solidFill>
                  <a:srgbClr val="24292F"/>
                </a:solidFill>
                <a:latin typeface="-apple-system"/>
              </a:rPr>
              <a:t>INTRODUCTION:</a:t>
            </a:r>
          </a:p>
          <a:p>
            <a:r>
              <a:rPr lang="en-US" dirty="0">
                <a:solidFill>
                  <a:schemeClr val="bg1"/>
                </a:solidFill>
                <a:latin typeface="-apple-system"/>
              </a:rPr>
              <a:t>A water level indicator is basically a system that relays information back to a control panel to indicate whether a body of water has a high or low water level. Some water level indicators use a combination of probe sensors or float switches to sense water levels</a:t>
            </a:r>
            <a:r>
              <a:rPr lang="en-US" dirty="0" smtClean="0">
                <a:solidFill>
                  <a:schemeClr val="bg1"/>
                </a:solidFill>
                <a:latin typeface="-apple-system"/>
              </a:rPr>
              <a:t>. The </a:t>
            </a:r>
            <a:r>
              <a:rPr lang="en-US" dirty="0">
                <a:solidFill>
                  <a:schemeClr val="bg1"/>
                </a:solidFill>
                <a:latin typeface="-apple-system"/>
              </a:rPr>
              <a:t>Water Level Indicator employs a simple mechanism to detect and indicate the water level in an overhead tank or any other water container</a:t>
            </a:r>
            <a:r>
              <a:rPr lang="en-US" dirty="0" smtClean="0">
                <a:solidFill>
                  <a:schemeClr val="bg1"/>
                </a:solidFill>
                <a:latin typeface="-apple-system"/>
              </a:rPr>
              <a:t>. The </a:t>
            </a:r>
            <a:r>
              <a:rPr lang="en-US" dirty="0">
                <a:solidFill>
                  <a:schemeClr val="bg1"/>
                </a:solidFill>
                <a:latin typeface="-apple-system"/>
              </a:rPr>
              <a:t>purpose of a water level indicator is to gauge and manage water levels in a water tank. The control panel can also be programmed to automatically turn on a water pump once levels get too low and refill the water back to the adequate level. Nowadays, all the householders/owners are storing the water in overhead tanks by using the pumps. When the water is stored in the tank, no one can identify the level of water and also, no one can know when the water tank will fill. Hence there is an overflow of water in the tank, thus there is a wastage of energy and water</a:t>
            </a:r>
            <a:r>
              <a:rPr lang="en-US" dirty="0" smtClean="0">
                <a:solidFill>
                  <a:schemeClr val="bg1"/>
                </a:solidFill>
                <a:latin typeface="-apple-system"/>
              </a:rPr>
              <a:t>. To </a:t>
            </a:r>
            <a:r>
              <a:rPr lang="en-US" dirty="0">
                <a:solidFill>
                  <a:schemeClr val="bg1"/>
                </a:solidFill>
                <a:latin typeface="-apple-system"/>
              </a:rPr>
              <a:t>overcome this problem we can use water level indicator</a:t>
            </a:r>
            <a:r>
              <a:rPr lang="en-US" dirty="0" smtClean="0">
                <a:solidFill>
                  <a:schemeClr val="bg1"/>
                </a:solidFill>
                <a:latin typeface="-apple-system"/>
              </a:rPr>
              <a:t>.</a:t>
            </a:r>
          </a:p>
          <a:p>
            <a:endParaRPr lang="en-US" b="0" i="0" dirty="0">
              <a:solidFill>
                <a:schemeClr val="bg1"/>
              </a:solidFill>
              <a:effectLst/>
              <a:latin typeface="-apple-system"/>
            </a:endParaRPr>
          </a:p>
          <a:p>
            <a:r>
              <a:rPr lang="en-US" dirty="0" smtClean="0">
                <a:solidFill>
                  <a:schemeClr val="bg1"/>
                </a:solidFill>
                <a:latin typeface="Arial" panose="020B0604020202020204" pitchFamily="34" charset="0"/>
                <a:cs typeface="Arial" panose="020B0604020202020204" pitchFamily="34" charset="0"/>
              </a:rPr>
              <a:t>REQUIREMENTS:</a:t>
            </a:r>
          </a:p>
          <a:p>
            <a:r>
              <a:rPr lang="en-US" dirty="0" smtClean="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US" dirty="0" smtClean="0">
                <a:solidFill>
                  <a:schemeClr val="bg1"/>
                </a:solidFill>
                <a:latin typeface="Arial" panose="020B0604020202020204" pitchFamily="34" charset="0"/>
                <a:cs typeface="Arial" panose="020B0604020202020204" pitchFamily="34" charset="0"/>
              </a:rPr>
              <a:t>An </a:t>
            </a:r>
            <a:r>
              <a:rPr lang="en-US" dirty="0">
                <a:solidFill>
                  <a:schemeClr val="bg1"/>
                </a:solidFill>
                <a:latin typeface="Arial" panose="020B0604020202020204" pitchFamily="34" charset="0"/>
                <a:cs typeface="Arial" panose="020B0604020202020204" pitchFamily="34" charset="0"/>
              </a:rPr>
              <a:t>ultrasonic distance sensor is used here to calculate the distance of the barrier from the ultrasonic sensor.</a:t>
            </a:r>
          </a:p>
          <a:p>
            <a:r>
              <a:rPr lang="en-US" dirty="0" smtClean="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US" dirty="0" smtClean="0">
                <a:solidFill>
                  <a:schemeClr val="bg1"/>
                </a:solidFill>
                <a:latin typeface="Arial" panose="020B0604020202020204" pitchFamily="34" charset="0"/>
                <a:cs typeface="Arial" panose="020B0604020202020204" pitchFamily="34" charset="0"/>
              </a:rPr>
              <a:t>System </a:t>
            </a:r>
            <a:r>
              <a:rPr lang="en-US" dirty="0">
                <a:solidFill>
                  <a:schemeClr val="bg1"/>
                </a:solidFill>
                <a:latin typeface="Arial" panose="020B0604020202020204" pitchFamily="34" charset="0"/>
                <a:cs typeface="Arial" panose="020B0604020202020204" pitchFamily="34" charset="0"/>
              </a:rPr>
              <a:t>should be able to detect the water level</a:t>
            </a:r>
            <a:r>
              <a:rPr lang="en-US" dirty="0" smtClean="0">
                <a:solidFill>
                  <a:schemeClr val="bg1"/>
                </a:solidFill>
                <a:latin typeface="Arial" panose="020B0604020202020204" pitchFamily="34" charset="0"/>
                <a:cs typeface="Arial" panose="020B0604020202020204" pitchFamily="34" charset="0"/>
              </a:rPr>
              <a:t>.</a:t>
            </a:r>
          </a:p>
          <a:p>
            <a:r>
              <a:rPr lang="en-US" dirty="0" smtClean="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US" dirty="0" smtClean="0">
                <a:solidFill>
                  <a:schemeClr val="bg1"/>
                </a:solidFill>
                <a:latin typeface="Arial" panose="020B0604020202020204" pitchFamily="34" charset="0"/>
                <a:cs typeface="Arial" panose="020B0604020202020204" pitchFamily="34" charset="0"/>
              </a:rPr>
              <a:t>We </a:t>
            </a:r>
            <a:r>
              <a:rPr lang="en-US" dirty="0">
                <a:solidFill>
                  <a:schemeClr val="bg1"/>
                </a:solidFill>
                <a:latin typeface="Arial" panose="020B0604020202020204" pitchFamily="34" charset="0"/>
                <a:cs typeface="Arial" panose="020B0604020202020204" pitchFamily="34" charset="0"/>
              </a:rPr>
              <a:t>can utilize this technology to measure the level of liquids in a tank. All we need to do is program the </a:t>
            </a:r>
            <a:r>
              <a:rPr lang="en-US" dirty="0" err="1">
                <a:solidFill>
                  <a:schemeClr val="bg1"/>
                </a:solidFill>
                <a:latin typeface="Arial" panose="020B0604020202020204" pitchFamily="34" charset="0"/>
                <a:cs typeface="Arial" panose="020B0604020202020204" pitchFamily="34" charset="0"/>
              </a:rPr>
              <a:t>arduino</a:t>
            </a:r>
            <a:r>
              <a:rPr lang="en-US" dirty="0">
                <a:solidFill>
                  <a:schemeClr val="bg1"/>
                </a:solidFill>
                <a:latin typeface="Arial" panose="020B0604020202020204" pitchFamily="34" charset="0"/>
                <a:cs typeface="Arial" panose="020B0604020202020204" pitchFamily="34" charset="0"/>
              </a:rPr>
              <a:t> in such a way that when the liquid is at certain distances from the sensor certain things happen, maybe an LED comes ON goes OFF, or a relay is </a:t>
            </a:r>
            <a:r>
              <a:rPr lang="en-US" dirty="0" smtClean="0">
                <a:solidFill>
                  <a:schemeClr val="bg1"/>
                </a:solidFill>
                <a:latin typeface="Arial" panose="020B0604020202020204" pitchFamily="34" charset="0"/>
                <a:cs typeface="Arial" panose="020B0604020202020204" pitchFamily="34" charset="0"/>
              </a:rPr>
              <a:t>energized </a:t>
            </a:r>
            <a:r>
              <a:rPr lang="en-US" dirty="0">
                <a:solidFill>
                  <a:schemeClr val="bg1"/>
                </a:solidFill>
                <a:latin typeface="Arial" panose="020B0604020202020204" pitchFamily="34" charset="0"/>
                <a:cs typeface="Arial" panose="020B0604020202020204" pitchFamily="34" charset="0"/>
              </a:rPr>
              <a:t>to turn a switch ON or OFF</a:t>
            </a:r>
            <a:r>
              <a:rPr lang="en-US" dirty="0"/>
              <a:t>.</a:t>
            </a:r>
            <a:endParaRPr lang="en-US" dirty="0">
              <a:solidFill>
                <a:schemeClr val="bg1"/>
              </a:solidFill>
              <a:latin typeface="Arial" panose="020B0604020202020204" pitchFamily="34" charset="0"/>
              <a:cs typeface="Arial" panose="020B0604020202020204" pitchFamily="34" charset="0"/>
            </a:endParaRPr>
          </a:p>
          <a:p>
            <a:endParaRPr lang="en-US" b="0" i="0" dirty="0">
              <a:solidFill>
                <a:srgbClr val="24292F"/>
              </a:solidFill>
              <a:effectLst/>
              <a:latin typeface="-apple-system"/>
            </a:endParaRPr>
          </a:p>
        </p:txBody>
      </p:sp>
    </p:spTree>
    <p:extLst>
      <p:ext uri="{BB962C8B-B14F-4D97-AF65-F5344CB8AC3E}">
        <p14:creationId xmlns:p14="http://schemas.microsoft.com/office/powerpoint/2010/main" val="33567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3485" y="-76913"/>
            <a:ext cx="11220628" cy="6740307"/>
          </a:xfrm>
          <a:prstGeom prst="rect">
            <a:avLst/>
          </a:prstGeom>
        </p:spPr>
        <p:txBody>
          <a:bodyPr wrap="square">
            <a:spAutoFit/>
          </a:bodyPr>
          <a:lstStyle/>
          <a:p>
            <a:r>
              <a:rPr lang="en-US" b="1" dirty="0">
                <a:solidFill>
                  <a:srgbClr val="24292F"/>
                </a:solidFill>
                <a:latin typeface="-apple-system"/>
              </a:rPr>
              <a:t>SWOT Analysis:</a:t>
            </a:r>
          </a:p>
          <a:p>
            <a:r>
              <a:rPr lang="en-US" dirty="0">
                <a:solidFill>
                  <a:srgbClr val="24292F"/>
                </a:solidFill>
                <a:latin typeface="-apple-system"/>
              </a:rPr>
              <a:t>Strengths:</a:t>
            </a:r>
          </a:p>
          <a:p>
            <a:r>
              <a:rPr lang="en-US" dirty="0" smtClean="0">
                <a:solidFill>
                  <a:srgbClr val="24292F"/>
                </a:solidFill>
                <a:latin typeface="-apple-system"/>
              </a:rPr>
              <a:t>Easy </a:t>
            </a:r>
            <a:r>
              <a:rPr lang="en-US" dirty="0">
                <a:solidFill>
                  <a:srgbClr val="24292F"/>
                </a:solidFill>
                <a:latin typeface="-apple-system"/>
              </a:rPr>
              <a:t>to </a:t>
            </a:r>
            <a:r>
              <a:rPr lang="en-US" dirty="0" smtClean="0">
                <a:solidFill>
                  <a:srgbClr val="24292F"/>
                </a:solidFill>
                <a:latin typeface="-apple-system"/>
              </a:rPr>
              <a:t>install, very </a:t>
            </a:r>
            <a:r>
              <a:rPr lang="en-US" dirty="0">
                <a:solidFill>
                  <a:srgbClr val="24292F"/>
                </a:solidFill>
                <a:latin typeface="-apple-system"/>
              </a:rPr>
              <a:t>little </a:t>
            </a:r>
            <a:r>
              <a:rPr lang="en-US" dirty="0" smtClean="0">
                <a:solidFill>
                  <a:srgbClr val="24292F"/>
                </a:solidFill>
                <a:latin typeface="-apple-system"/>
              </a:rPr>
              <a:t>maintenance, compact design, saves </a:t>
            </a:r>
            <a:r>
              <a:rPr lang="en-US" dirty="0">
                <a:solidFill>
                  <a:srgbClr val="24292F"/>
                </a:solidFill>
                <a:latin typeface="-apple-system"/>
              </a:rPr>
              <a:t>money by using less water and </a:t>
            </a:r>
            <a:r>
              <a:rPr lang="en-US" dirty="0" smtClean="0">
                <a:solidFill>
                  <a:srgbClr val="24292F"/>
                </a:solidFill>
                <a:latin typeface="-apple-system"/>
              </a:rPr>
              <a:t>electricity, can </a:t>
            </a:r>
            <a:r>
              <a:rPr lang="en-US" dirty="0">
                <a:solidFill>
                  <a:srgbClr val="24292F"/>
                </a:solidFill>
                <a:latin typeface="-apple-system"/>
              </a:rPr>
              <a:t>help avoid seepage of walls and roofs due to tanks </a:t>
            </a:r>
            <a:r>
              <a:rPr lang="en-US" dirty="0" smtClean="0">
                <a:solidFill>
                  <a:srgbClr val="24292F"/>
                </a:solidFill>
                <a:latin typeface="-apple-system"/>
              </a:rPr>
              <a:t>overflowing, consumes </a:t>
            </a:r>
            <a:r>
              <a:rPr lang="en-US" dirty="0">
                <a:solidFill>
                  <a:srgbClr val="24292F"/>
                </a:solidFill>
                <a:latin typeface="-apple-system"/>
              </a:rPr>
              <a:t>very little energy, perfect for continuous </a:t>
            </a:r>
            <a:r>
              <a:rPr lang="en-US" dirty="0" smtClean="0">
                <a:solidFill>
                  <a:srgbClr val="24292F"/>
                </a:solidFill>
                <a:latin typeface="-apple-system"/>
              </a:rPr>
              <a:t>operation, shows </a:t>
            </a:r>
            <a:r>
              <a:rPr lang="en-US" dirty="0">
                <a:solidFill>
                  <a:srgbClr val="24292F"/>
                </a:solidFill>
                <a:latin typeface="-apple-system"/>
              </a:rPr>
              <a:t>indication of water levels in any type of </a:t>
            </a:r>
            <a:r>
              <a:rPr lang="en-US" dirty="0" smtClean="0">
                <a:solidFill>
                  <a:srgbClr val="24292F"/>
                </a:solidFill>
                <a:latin typeface="-apple-system"/>
              </a:rPr>
              <a:t>tank</a:t>
            </a:r>
          </a:p>
          <a:p>
            <a:endParaRPr lang="en-US" dirty="0">
              <a:solidFill>
                <a:srgbClr val="24292F"/>
              </a:solidFill>
              <a:latin typeface="-apple-system"/>
            </a:endParaRPr>
          </a:p>
          <a:p>
            <a:r>
              <a:rPr lang="en-US" dirty="0">
                <a:solidFill>
                  <a:srgbClr val="24292F"/>
                </a:solidFill>
                <a:latin typeface="-apple-system"/>
              </a:rPr>
              <a:t>Weaknesses:</a:t>
            </a:r>
          </a:p>
          <a:p>
            <a:r>
              <a:rPr lang="en-US" dirty="0" smtClean="0">
                <a:solidFill>
                  <a:srgbClr val="24292F"/>
                </a:solidFill>
                <a:latin typeface="-apple-system"/>
              </a:rPr>
              <a:t>Water </a:t>
            </a:r>
            <a:r>
              <a:rPr lang="en-US" dirty="0">
                <a:solidFill>
                  <a:srgbClr val="24292F"/>
                </a:solidFill>
                <a:latin typeface="-apple-system"/>
              </a:rPr>
              <a:t>level controls need to be replaced every 3 </a:t>
            </a:r>
            <a:r>
              <a:rPr lang="en-US" dirty="0" smtClean="0">
                <a:solidFill>
                  <a:srgbClr val="24292F"/>
                </a:solidFill>
                <a:latin typeface="-apple-system"/>
              </a:rPr>
              <a:t>years, no warranty </a:t>
            </a:r>
            <a:r>
              <a:rPr lang="en-US" dirty="0">
                <a:solidFill>
                  <a:srgbClr val="24292F"/>
                </a:solidFill>
                <a:latin typeface="-apple-system"/>
              </a:rPr>
              <a:t>or </a:t>
            </a:r>
            <a:r>
              <a:rPr lang="en-US" dirty="0" smtClean="0">
                <a:solidFill>
                  <a:srgbClr val="24292F"/>
                </a:solidFill>
                <a:latin typeface="-apple-system"/>
              </a:rPr>
              <a:t>guarantee</a:t>
            </a:r>
          </a:p>
          <a:p>
            <a:endParaRPr lang="en-US" dirty="0">
              <a:solidFill>
                <a:srgbClr val="24292F"/>
              </a:solidFill>
              <a:latin typeface="-apple-system"/>
            </a:endParaRPr>
          </a:p>
          <a:p>
            <a:r>
              <a:rPr lang="en-US" dirty="0">
                <a:solidFill>
                  <a:srgbClr val="24292F"/>
                </a:solidFill>
                <a:latin typeface="-apple-system"/>
              </a:rPr>
              <a:t>Opportunities:</a:t>
            </a:r>
          </a:p>
          <a:p>
            <a:r>
              <a:rPr lang="en-US" dirty="0" smtClean="0">
                <a:solidFill>
                  <a:srgbClr val="24292F"/>
                </a:solidFill>
                <a:latin typeface="-apple-system"/>
              </a:rPr>
              <a:t>It </a:t>
            </a:r>
            <a:r>
              <a:rPr lang="en-US" dirty="0">
                <a:solidFill>
                  <a:srgbClr val="24292F"/>
                </a:solidFill>
                <a:latin typeface="-apple-system"/>
              </a:rPr>
              <a:t>is a very useful application of embedded system used in various home and industry appliances</a:t>
            </a:r>
            <a:r>
              <a:rPr lang="en-US" dirty="0" smtClean="0">
                <a:solidFill>
                  <a:srgbClr val="24292F"/>
                </a:solidFill>
                <a:latin typeface="-apple-system"/>
              </a:rPr>
              <a:t>.</a:t>
            </a:r>
          </a:p>
          <a:p>
            <a:endParaRPr lang="en-US" dirty="0">
              <a:solidFill>
                <a:srgbClr val="24292F"/>
              </a:solidFill>
              <a:latin typeface="-apple-system"/>
            </a:endParaRPr>
          </a:p>
          <a:p>
            <a:r>
              <a:rPr lang="en-US" dirty="0">
                <a:solidFill>
                  <a:srgbClr val="24292F"/>
                </a:solidFill>
                <a:latin typeface="-apple-system"/>
              </a:rPr>
              <a:t>Weakness:</a:t>
            </a:r>
          </a:p>
          <a:p>
            <a:r>
              <a:rPr lang="en-US" dirty="0" smtClean="0">
                <a:solidFill>
                  <a:srgbClr val="24292F"/>
                </a:solidFill>
                <a:latin typeface="-apple-system"/>
              </a:rPr>
              <a:t>Keep </a:t>
            </a:r>
            <a:r>
              <a:rPr lang="en-US" dirty="0">
                <a:solidFill>
                  <a:srgbClr val="24292F"/>
                </a:solidFill>
                <a:latin typeface="-apple-system"/>
              </a:rPr>
              <a:t>the circuit clean always for long-lasting performances &amp; efficiency</a:t>
            </a:r>
            <a:r>
              <a:rPr lang="en-US" dirty="0" smtClean="0">
                <a:solidFill>
                  <a:srgbClr val="24292F"/>
                </a:solidFill>
                <a:latin typeface="-apple-system"/>
              </a:rPr>
              <a:t>.</a:t>
            </a:r>
          </a:p>
          <a:p>
            <a:endParaRPr lang="en-US" dirty="0">
              <a:solidFill>
                <a:srgbClr val="24292F"/>
              </a:solidFill>
              <a:latin typeface="-apple-system"/>
            </a:endParaRPr>
          </a:p>
          <a:p>
            <a:r>
              <a:rPr lang="en-US" b="1" dirty="0">
                <a:solidFill>
                  <a:srgbClr val="24292F"/>
                </a:solidFill>
                <a:latin typeface="-apple-system"/>
              </a:rPr>
              <a:t>5Ws &amp; 1H:</a:t>
            </a:r>
          </a:p>
          <a:p>
            <a:r>
              <a:rPr lang="en-US" dirty="0">
                <a:solidFill>
                  <a:srgbClr val="24292F"/>
                </a:solidFill>
                <a:latin typeface="-apple-system"/>
              </a:rPr>
              <a:t>WHAT: Measures the water level when the circuits indicate when the tank its half and full.</a:t>
            </a:r>
          </a:p>
          <a:p>
            <a:r>
              <a:rPr lang="en-US" dirty="0">
                <a:solidFill>
                  <a:srgbClr val="24292F"/>
                </a:solidFill>
                <a:latin typeface="-apple-system"/>
              </a:rPr>
              <a:t>WHEN</a:t>
            </a:r>
            <a:r>
              <a:rPr lang="en-US" dirty="0" smtClean="0">
                <a:solidFill>
                  <a:srgbClr val="24292F"/>
                </a:solidFill>
                <a:latin typeface="-apple-system"/>
              </a:rPr>
              <a:t>: When </a:t>
            </a:r>
            <a:r>
              <a:rPr lang="en-US" dirty="0">
                <a:solidFill>
                  <a:srgbClr val="24292F"/>
                </a:solidFill>
                <a:latin typeface="-apple-system"/>
              </a:rPr>
              <a:t>using water based home appliances.</a:t>
            </a:r>
          </a:p>
          <a:p>
            <a:r>
              <a:rPr lang="en-US" dirty="0">
                <a:solidFill>
                  <a:srgbClr val="24292F"/>
                </a:solidFill>
                <a:latin typeface="-apple-system"/>
              </a:rPr>
              <a:t>WHERE</a:t>
            </a:r>
            <a:r>
              <a:rPr lang="en-US" dirty="0" smtClean="0">
                <a:solidFill>
                  <a:srgbClr val="24292F"/>
                </a:solidFill>
                <a:latin typeface="-apple-system"/>
              </a:rPr>
              <a:t>: The </a:t>
            </a:r>
            <a:r>
              <a:rPr lang="en-US" dirty="0">
                <a:solidFill>
                  <a:srgbClr val="24292F"/>
                </a:solidFill>
                <a:latin typeface="-apple-system"/>
              </a:rPr>
              <a:t>water level indicator circuits are used in factories, chemical plants, and </a:t>
            </a:r>
            <a:r>
              <a:rPr lang="en-US" dirty="0" smtClean="0">
                <a:solidFill>
                  <a:srgbClr val="24292F"/>
                </a:solidFill>
                <a:latin typeface="-apple-system"/>
              </a:rPr>
              <a:t>electrical substations </a:t>
            </a:r>
            <a:r>
              <a:rPr lang="en-US" dirty="0">
                <a:solidFill>
                  <a:srgbClr val="24292F"/>
                </a:solidFill>
                <a:latin typeface="-apple-system"/>
              </a:rPr>
              <a:t>and in other liquid storage systems. There are many possible uses for this simple system.</a:t>
            </a:r>
          </a:p>
          <a:p>
            <a:r>
              <a:rPr lang="en-US" dirty="0">
                <a:solidFill>
                  <a:srgbClr val="24292F"/>
                </a:solidFill>
                <a:latin typeface="-apple-system"/>
              </a:rPr>
              <a:t>WHO</a:t>
            </a:r>
            <a:r>
              <a:rPr lang="en-US" dirty="0" smtClean="0">
                <a:solidFill>
                  <a:srgbClr val="24292F"/>
                </a:solidFill>
                <a:latin typeface="-apple-system"/>
              </a:rPr>
              <a:t>: The </a:t>
            </a:r>
            <a:r>
              <a:rPr lang="en-US" dirty="0">
                <a:solidFill>
                  <a:srgbClr val="24292F"/>
                </a:solidFill>
                <a:latin typeface="-apple-system"/>
              </a:rPr>
              <a:t>water level indicator is used in Hotels, Home apartments, commercial complex, and in factories.</a:t>
            </a:r>
          </a:p>
          <a:p>
            <a:r>
              <a:rPr lang="en-US" dirty="0">
                <a:solidFill>
                  <a:srgbClr val="24292F"/>
                </a:solidFill>
                <a:latin typeface="-apple-system"/>
              </a:rPr>
              <a:t>WHY</a:t>
            </a:r>
            <a:r>
              <a:rPr lang="en-US" dirty="0" smtClean="0">
                <a:solidFill>
                  <a:srgbClr val="24292F"/>
                </a:solidFill>
                <a:latin typeface="-apple-system"/>
              </a:rPr>
              <a:t>: Saves </a:t>
            </a:r>
            <a:r>
              <a:rPr lang="en-US" dirty="0">
                <a:solidFill>
                  <a:srgbClr val="24292F"/>
                </a:solidFill>
                <a:latin typeface="-apple-system"/>
              </a:rPr>
              <a:t>water</a:t>
            </a:r>
            <a:r>
              <a:rPr lang="en-US" dirty="0" smtClean="0">
                <a:solidFill>
                  <a:srgbClr val="24292F"/>
                </a:solidFill>
                <a:latin typeface="-apple-system"/>
              </a:rPr>
              <a:t>, energy </a:t>
            </a:r>
            <a:r>
              <a:rPr lang="en-US" dirty="0">
                <a:solidFill>
                  <a:srgbClr val="24292F"/>
                </a:solidFill>
                <a:latin typeface="-apple-system"/>
              </a:rPr>
              <a:t>&amp; valuable time.</a:t>
            </a:r>
          </a:p>
          <a:p>
            <a:r>
              <a:rPr lang="en-US" dirty="0">
                <a:solidFill>
                  <a:srgbClr val="24292F"/>
                </a:solidFill>
                <a:latin typeface="-apple-system"/>
              </a:rPr>
              <a:t>HOW: When water level increases and touches the sensor, the LED will glow indicating that there is water within the tank</a:t>
            </a:r>
            <a:endParaRPr lang="en-US" b="0" i="0" dirty="0">
              <a:solidFill>
                <a:srgbClr val="24292F"/>
              </a:solidFill>
              <a:effectLst/>
              <a:latin typeface="-apple-system"/>
            </a:endParaRPr>
          </a:p>
        </p:txBody>
      </p:sp>
    </p:spTree>
    <p:extLst>
      <p:ext uri="{BB962C8B-B14F-4D97-AF65-F5344CB8AC3E}">
        <p14:creationId xmlns:p14="http://schemas.microsoft.com/office/powerpoint/2010/main" val="299859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9839" y="683664"/>
            <a:ext cx="11553914" cy="5700677"/>
          </a:xfrm>
          <a:prstGeom prst="rect">
            <a:avLst/>
          </a:prstGeom>
        </p:spPr>
        <p:txBody>
          <a:bodyPr wrap="square">
            <a:spAutoFit/>
          </a:bodyPr>
          <a:lstStyle/>
          <a:p>
            <a:r>
              <a:rPr lang="en-US" b="1" dirty="0">
                <a:solidFill>
                  <a:srgbClr val="24292F"/>
                </a:solidFill>
                <a:latin typeface="-apple-system"/>
              </a:rPr>
              <a:t>COMPONENTS </a:t>
            </a:r>
            <a:r>
              <a:rPr lang="en-US" b="1" dirty="0" smtClean="0">
                <a:solidFill>
                  <a:srgbClr val="24292F"/>
                </a:solidFill>
                <a:latin typeface="-apple-system"/>
              </a:rPr>
              <a:t>DESCRIPTION &amp; The CIRCUIT:</a:t>
            </a:r>
            <a:endParaRPr lang="en-US" b="1" dirty="0">
              <a:solidFill>
                <a:srgbClr val="24292F"/>
              </a:solidFill>
              <a:latin typeface="-apple-system"/>
            </a:endParaRPr>
          </a:p>
          <a:p>
            <a:r>
              <a:rPr lang="en-US" dirty="0">
                <a:solidFill>
                  <a:srgbClr val="24292F"/>
                </a:solidFill>
                <a:latin typeface="-apple-system"/>
              </a:rPr>
              <a:t>Ultrasonic Sensor: The sensor has two transducer bands, </a:t>
            </a:r>
            <a:endParaRPr lang="en-US" dirty="0" smtClean="0">
              <a:solidFill>
                <a:srgbClr val="24292F"/>
              </a:solidFill>
              <a:latin typeface="-apple-system"/>
            </a:endParaRPr>
          </a:p>
          <a:p>
            <a:r>
              <a:rPr lang="en-US" dirty="0" smtClean="0">
                <a:solidFill>
                  <a:srgbClr val="24292F"/>
                </a:solidFill>
                <a:latin typeface="-apple-system"/>
              </a:rPr>
              <a:t>the </a:t>
            </a:r>
            <a:r>
              <a:rPr lang="en-US" dirty="0">
                <a:solidFill>
                  <a:srgbClr val="24292F"/>
                </a:solidFill>
                <a:latin typeface="-apple-system"/>
              </a:rPr>
              <a:t>trigger band and echo band, the trigger band sends out </a:t>
            </a:r>
            <a:endParaRPr lang="en-US" dirty="0" smtClean="0">
              <a:solidFill>
                <a:srgbClr val="24292F"/>
              </a:solidFill>
              <a:latin typeface="-apple-system"/>
            </a:endParaRPr>
          </a:p>
          <a:p>
            <a:r>
              <a:rPr lang="en-US" dirty="0" smtClean="0">
                <a:solidFill>
                  <a:srgbClr val="24292F"/>
                </a:solidFill>
                <a:latin typeface="-apple-system"/>
              </a:rPr>
              <a:t>ultrasonic </a:t>
            </a:r>
            <a:r>
              <a:rPr lang="en-US" dirty="0">
                <a:solidFill>
                  <a:srgbClr val="24292F"/>
                </a:solidFill>
                <a:latin typeface="-apple-system"/>
              </a:rPr>
              <a:t>signals from the sensor, if this signal that was sent </a:t>
            </a:r>
            <a:r>
              <a:rPr lang="en-US" dirty="0" smtClean="0">
                <a:solidFill>
                  <a:srgbClr val="24292F"/>
                </a:solidFill>
                <a:latin typeface="-apple-system"/>
              </a:rPr>
              <a:t>out</a:t>
            </a:r>
          </a:p>
          <a:p>
            <a:r>
              <a:rPr lang="en-US" dirty="0" smtClean="0">
                <a:solidFill>
                  <a:srgbClr val="24292F"/>
                </a:solidFill>
                <a:latin typeface="-apple-system"/>
              </a:rPr>
              <a:t> </a:t>
            </a:r>
            <a:r>
              <a:rPr lang="en-US" dirty="0">
                <a:solidFill>
                  <a:srgbClr val="24292F"/>
                </a:solidFill>
                <a:latin typeface="-apple-system"/>
              </a:rPr>
              <a:t>bounces on any obstacle within the distances of 2 and 400 cm </a:t>
            </a:r>
            <a:endParaRPr lang="en-US" dirty="0" smtClean="0">
              <a:solidFill>
                <a:srgbClr val="24292F"/>
              </a:solidFill>
              <a:latin typeface="-apple-system"/>
            </a:endParaRPr>
          </a:p>
          <a:p>
            <a:r>
              <a:rPr lang="en-US" dirty="0" smtClean="0">
                <a:solidFill>
                  <a:srgbClr val="24292F"/>
                </a:solidFill>
                <a:latin typeface="-apple-system"/>
              </a:rPr>
              <a:t>and </a:t>
            </a:r>
            <a:r>
              <a:rPr lang="en-US" dirty="0">
                <a:solidFill>
                  <a:srgbClr val="24292F"/>
                </a:solidFill>
                <a:latin typeface="-apple-system"/>
              </a:rPr>
              <a:t>reflects back to the sensor, the echo band will receive the </a:t>
            </a:r>
            <a:endParaRPr lang="en-US" dirty="0" smtClean="0">
              <a:solidFill>
                <a:srgbClr val="24292F"/>
              </a:solidFill>
              <a:latin typeface="-apple-system"/>
            </a:endParaRPr>
          </a:p>
          <a:p>
            <a:r>
              <a:rPr lang="en-US" dirty="0" smtClean="0">
                <a:solidFill>
                  <a:srgbClr val="24292F"/>
                </a:solidFill>
                <a:latin typeface="-apple-system"/>
              </a:rPr>
              <a:t>reflected </a:t>
            </a:r>
            <a:r>
              <a:rPr lang="en-US" dirty="0">
                <a:solidFill>
                  <a:srgbClr val="24292F"/>
                </a:solidFill>
                <a:latin typeface="-apple-system"/>
              </a:rPr>
              <a:t>signal. The time it took the signal to travel and </a:t>
            </a:r>
            <a:r>
              <a:rPr lang="en-US" dirty="0" smtClean="0">
                <a:solidFill>
                  <a:srgbClr val="24292F"/>
                </a:solidFill>
                <a:latin typeface="-apple-system"/>
              </a:rPr>
              <a:t>return</a:t>
            </a:r>
          </a:p>
          <a:p>
            <a:r>
              <a:rPr lang="en-US" dirty="0" smtClean="0">
                <a:solidFill>
                  <a:srgbClr val="24292F"/>
                </a:solidFill>
                <a:latin typeface="-apple-system"/>
              </a:rPr>
              <a:t> </a:t>
            </a:r>
            <a:r>
              <a:rPr lang="en-US" dirty="0">
                <a:solidFill>
                  <a:srgbClr val="24292F"/>
                </a:solidFill>
                <a:latin typeface="-apple-system"/>
              </a:rPr>
              <a:t>back will be recorded by the sophisticated circuitry in the sensor</a:t>
            </a:r>
            <a:r>
              <a:rPr lang="en-US" dirty="0" smtClean="0">
                <a:solidFill>
                  <a:srgbClr val="24292F"/>
                </a:solidFill>
                <a:latin typeface="-apple-system"/>
              </a:rPr>
              <a:t>,</a:t>
            </a:r>
          </a:p>
          <a:p>
            <a:r>
              <a:rPr lang="en-US" dirty="0" smtClean="0">
                <a:solidFill>
                  <a:srgbClr val="24292F"/>
                </a:solidFill>
                <a:latin typeface="-apple-system"/>
              </a:rPr>
              <a:t> </a:t>
            </a:r>
            <a:r>
              <a:rPr lang="en-US" dirty="0">
                <a:solidFill>
                  <a:srgbClr val="24292F"/>
                </a:solidFill>
                <a:latin typeface="-apple-system"/>
              </a:rPr>
              <a:t>with this time which ranges from 150µS to 25000µS, we can </a:t>
            </a:r>
            <a:endParaRPr lang="en-US" dirty="0" smtClean="0">
              <a:solidFill>
                <a:srgbClr val="24292F"/>
              </a:solidFill>
              <a:latin typeface="-apple-system"/>
            </a:endParaRPr>
          </a:p>
          <a:p>
            <a:r>
              <a:rPr lang="en-US" dirty="0" smtClean="0">
                <a:solidFill>
                  <a:srgbClr val="24292F"/>
                </a:solidFill>
                <a:latin typeface="-apple-system"/>
              </a:rPr>
              <a:t>compute </a:t>
            </a:r>
            <a:r>
              <a:rPr lang="en-US" dirty="0">
                <a:solidFill>
                  <a:srgbClr val="24292F"/>
                </a:solidFill>
                <a:latin typeface="-apple-system"/>
              </a:rPr>
              <a:t>the distance of the sensor from the obstacle using the </a:t>
            </a:r>
            <a:endParaRPr lang="en-US" dirty="0" smtClean="0">
              <a:solidFill>
                <a:srgbClr val="24292F"/>
              </a:solidFill>
              <a:latin typeface="-apple-system"/>
            </a:endParaRPr>
          </a:p>
          <a:p>
            <a:r>
              <a:rPr lang="en-US" dirty="0" smtClean="0">
                <a:solidFill>
                  <a:srgbClr val="24292F"/>
                </a:solidFill>
                <a:latin typeface="-apple-system"/>
              </a:rPr>
              <a:t>conventional </a:t>
            </a:r>
            <a:r>
              <a:rPr lang="en-US" dirty="0">
                <a:solidFill>
                  <a:srgbClr val="24292F"/>
                </a:solidFill>
                <a:latin typeface="-apple-system"/>
              </a:rPr>
              <a:t>formula for calculating distance in </a:t>
            </a:r>
            <a:r>
              <a:rPr lang="en-US" dirty="0" smtClean="0">
                <a:solidFill>
                  <a:srgbClr val="24292F"/>
                </a:solidFill>
                <a:latin typeface="-apple-system"/>
              </a:rPr>
              <a:t>physics</a:t>
            </a:r>
          </a:p>
          <a:p>
            <a:r>
              <a:rPr lang="en-US" dirty="0" smtClean="0">
                <a:solidFill>
                  <a:srgbClr val="24292F"/>
                </a:solidFill>
                <a:latin typeface="-apple-system"/>
              </a:rPr>
              <a:t> </a:t>
            </a:r>
            <a:r>
              <a:rPr lang="en-US" dirty="0">
                <a:solidFill>
                  <a:srgbClr val="24292F"/>
                </a:solidFill>
                <a:latin typeface="-apple-system"/>
              </a:rPr>
              <a:t>multiplied by a factor of 2</a:t>
            </a:r>
            <a:r>
              <a:rPr lang="en-US" dirty="0" smtClean="0">
                <a:solidFill>
                  <a:srgbClr val="24292F"/>
                </a:solidFill>
                <a:latin typeface="-apple-system"/>
              </a:rPr>
              <a:t>.</a:t>
            </a:r>
          </a:p>
          <a:p>
            <a:endParaRPr lang="en-US" dirty="0">
              <a:solidFill>
                <a:srgbClr val="24292F"/>
              </a:solidFill>
              <a:latin typeface="-apple-system"/>
            </a:endParaRPr>
          </a:p>
          <a:p>
            <a:r>
              <a:rPr lang="en-US" dirty="0">
                <a:solidFill>
                  <a:srgbClr val="24292F"/>
                </a:solidFill>
                <a:latin typeface="-apple-system"/>
              </a:rPr>
              <a:t>LEDs: Indication of water levels</a:t>
            </a:r>
            <a:r>
              <a:rPr lang="en-US" dirty="0" smtClean="0">
                <a:solidFill>
                  <a:srgbClr val="24292F"/>
                </a:solidFill>
                <a:latin typeface="-apple-system"/>
              </a:rPr>
              <a:t>:</a:t>
            </a:r>
          </a:p>
          <a:p>
            <a:r>
              <a:rPr lang="en-US" dirty="0" smtClean="0">
                <a:solidFill>
                  <a:srgbClr val="24292F"/>
                </a:solidFill>
                <a:latin typeface="-apple-system"/>
                <a:sym typeface="Wingdings" panose="05000000000000000000" pitchFamily="2" charset="2"/>
              </a:rPr>
              <a:t></a:t>
            </a:r>
            <a:r>
              <a:rPr lang="en-US" dirty="0" smtClean="0">
                <a:solidFill>
                  <a:srgbClr val="24292F"/>
                </a:solidFill>
                <a:latin typeface="-apple-system"/>
              </a:rPr>
              <a:t>Yellow</a:t>
            </a:r>
            <a:r>
              <a:rPr lang="en-US" dirty="0">
                <a:solidFill>
                  <a:srgbClr val="24292F"/>
                </a:solidFill>
                <a:latin typeface="-apple-system"/>
              </a:rPr>
              <a:t>: Maximum distance from the ultrasonic sensor</a:t>
            </a:r>
            <a:r>
              <a:rPr lang="en-US" dirty="0" smtClean="0">
                <a:solidFill>
                  <a:srgbClr val="24292F"/>
                </a:solidFill>
                <a:latin typeface="-apple-system"/>
              </a:rPr>
              <a:t>,</a:t>
            </a:r>
          </a:p>
          <a:p>
            <a:r>
              <a:rPr lang="en-US" dirty="0" smtClean="0">
                <a:solidFill>
                  <a:srgbClr val="24292F"/>
                </a:solidFill>
                <a:latin typeface="-apple-system"/>
                <a:sym typeface="Wingdings" panose="05000000000000000000" pitchFamily="2" charset="2"/>
              </a:rPr>
              <a:t></a:t>
            </a:r>
            <a:r>
              <a:rPr lang="en-US" dirty="0" smtClean="0">
                <a:solidFill>
                  <a:srgbClr val="24292F"/>
                </a:solidFill>
                <a:latin typeface="-apple-system"/>
              </a:rPr>
              <a:t>Red</a:t>
            </a:r>
            <a:r>
              <a:rPr lang="en-US" dirty="0">
                <a:solidFill>
                  <a:srgbClr val="24292F"/>
                </a:solidFill>
                <a:latin typeface="-apple-system"/>
              </a:rPr>
              <a:t>: midway from the </a:t>
            </a:r>
            <a:r>
              <a:rPr lang="en-US" dirty="0" smtClean="0">
                <a:solidFill>
                  <a:srgbClr val="24292F"/>
                </a:solidFill>
                <a:latin typeface="-apple-system"/>
              </a:rPr>
              <a:t>ultrasonic </a:t>
            </a:r>
            <a:r>
              <a:rPr lang="en-US" dirty="0">
                <a:solidFill>
                  <a:srgbClr val="24292F"/>
                </a:solidFill>
                <a:latin typeface="-apple-system"/>
              </a:rPr>
              <a:t>sensor, </a:t>
            </a:r>
            <a:endParaRPr lang="en-US" dirty="0" smtClean="0">
              <a:solidFill>
                <a:srgbClr val="24292F"/>
              </a:solidFill>
              <a:latin typeface="-apple-system"/>
            </a:endParaRPr>
          </a:p>
          <a:p>
            <a:r>
              <a:rPr lang="en-US" dirty="0" smtClean="0">
                <a:solidFill>
                  <a:srgbClr val="24292F"/>
                </a:solidFill>
                <a:latin typeface="-apple-system"/>
                <a:sym typeface="Wingdings" panose="05000000000000000000" pitchFamily="2" charset="2"/>
              </a:rPr>
              <a:t></a:t>
            </a:r>
            <a:r>
              <a:rPr lang="en-US" dirty="0" smtClean="0">
                <a:solidFill>
                  <a:srgbClr val="24292F"/>
                </a:solidFill>
                <a:latin typeface="-apple-system"/>
              </a:rPr>
              <a:t>Blue: Near </a:t>
            </a:r>
            <a:r>
              <a:rPr lang="en-US" dirty="0">
                <a:solidFill>
                  <a:srgbClr val="24292F"/>
                </a:solidFill>
                <a:latin typeface="-apple-system"/>
              </a:rPr>
              <a:t>the </a:t>
            </a:r>
            <a:r>
              <a:rPr lang="en-US" dirty="0" smtClean="0">
                <a:solidFill>
                  <a:srgbClr val="24292F"/>
                </a:solidFill>
                <a:latin typeface="-apple-system"/>
              </a:rPr>
              <a:t>sensor</a:t>
            </a:r>
          </a:p>
          <a:p>
            <a:endParaRPr lang="en-US" dirty="0">
              <a:solidFill>
                <a:srgbClr val="24292F"/>
              </a:solidFill>
              <a:latin typeface="-apple-system"/>
            </a:endParaRPr>
          </a:p>
          <a:p>
            <a:r>
              <a:rPr lang="en-US" dirty="0">
                <a:solidFill>
                  <a:srgbClr val="24292F"/>
                </a:solidFill>
                <a:latin typeface="-apple-system"/>
              </a:rPr>
              <a:t>Relay: a relay is </a:t>
            </a:r>
            <a:r>
              <a:rPr lang="en-US" dirty="0" smtClean="0">
                <a:solidFill>
                  <a:srgbClr val="24292F"/>
                </a:solidFill>
                <a:latin typeface="-apple-system"/>
              </a:rPr>
              <a:t>energized </a:t>
            </a:r>
            <a:r>
              <a:rPr lang="en-US" dirty="0">
                <a:solidFill>
                  <a:srgbClr val="24292F"/>
                </a:solidFill>
                <a:latin typeface="-apple-system"/>
              </a:rPr>
              <a:t>to turn a switch ON or OFF.</a:t>
            </a:r>
          </a:p>
          <a:p>
            <a:r>
              <a:rPr lang="en-US" dirty="0">
                <a:solidFill>
                  <a:srgbClr val="24292F"/>
                </a:solidFill>
                <a:latin typeface="-apple-system"/>
              </a:rPr>
              <a:t>Wave generator/ </a:t>
            </a:r>
            <a:r>
              <a:rPr lang="en-US" dirty="0" err="1">
                <a:solidFill>
                  <a:srgbClr val="24292F"/>
                </a:solidFill>
                <a:latin typeface="-apple-system"/>
              </a:rPr>
              <a:t>A.c</a:t>
            </a:r>
            <a:r>
              <a:rPr lang="en-US" dirty="0">
                <a:solidFill>
                  <a:srgbClr val="24292F"/>
                </a:solidFill>
                <a:latin typeface="-apple-system"/>
              </a:rPr>
              <a:t>. pump: For filling the water</a:t>
            </a:r>
            <a:r>
              <a:rPr lang="en-US" dirty="0" smtClean="0">
                <a:solidFill>
                  <a:srgbClr val="24292F"/>
                </a:solidFill>
                <a:latin typeface="-apple-system"/>
              </a:rPr>
              <a:t>. It </a:t>
            </a:r>
            <a:r>
              <a:rPr lang="en-US" dirty="0">
                <a:solidFill>
                  <a:srgbClr val="24292F"/>
                </a:solidFill>
                <a:latin typeface="-apple-system"/>
              </a:rPr>
              <a:t>stops as soon as the purple LED switches on.</a:t>
            </a:r>
            <a:endParaRPr lang="en-US" b="0" i="0" dirty="0">
              <a:solidFill>
                <a:srgbClr val="24292F"/>
              </a:solidFill>
              <a:effectLst/>
              <a:latin typeface="-apple-system"/>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0658" y="849392"/>
            <a:ext cx="4724921" cy="4372087"/>
          </a:xfrm>
          <a:prstGeom prst="rect">
            <a:avLst/>
          </a:prstGeom>
        </p:spPr>
      </p:pic>
    </p:spTree>
    <p:extLst>
      <p:ext uri="{BB962C8B-B14F-4D97-AF65-F5344CB8AC3E}">
        <p14:creationId xmlns:p14="http://schemas.microsoft.com/office/powerpoint/2010/main" val="6734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8404" y="670324"/>
            <a:ext cx="10237861" cy="5355312"/>
          </a:xfrm>
          <a:prstGeom prst="rect">
            <a:avLst/>
          </a:prstGeom>
        </p:spPr>
        <p:txBody>
          <a:bodyPr wrap="square">
            <a:spAutoFit/>
          </a:bodyPr>
          <a:lstStyle/>
          <a:p>
            <a:r>
              <a:rPr lang="en-US" b="1" dirty="0">
                <a:solidFill>
                  <a:srgbClr val="24292F"/>
                </a:solidFill>
                <a:latin typeface="-apple-system"/>
              </a:rPr>
              <a:t>WORKING PRINCIPLE:</a:t>
            </a:r>
          </a:p>
          <a:p>
            <a:r>
              <a:rPr lang="en-US" dirty="0">
                <a:solidFill>
                  <a:srgbClr val="24292F"/>
                </a:solidFill>
                <a:latin typeface="-apple-system"/>
              </a:rPr>
              <a:t>After the sketch is sent to the </a:t>
            </a:r>
            <a:r>
              <a:rPr lang="en-US" dirty="0" err="1">
                <a:solidFill>
                  <a:srgbClr val="24292F"/>
                </a:solidFill>
                <a:latin typeface="-apple-system"/>
              </a:rPr>
              <a:t>arduino</a:t>
            </a:r>
            <a:r>
              <a:rPr lang="en-US" dirty="0">
                <a:solidFill>
                  <a:srgbClr val="24292F"/>
                </a:solidFill>
                <a:latin typeface="-apple-system"/>
              </a:rPr>
              <a:t> board and the board is powered, the system will kick into action</a:t>
            </a:r>
            <a:r>
              <a:rPr lang="en-US" dirty="0" smtClean="0">
                <a:solidFill>
                  <a:srgbClr val="24292F"/>
                </a:solidFill>
                <a:latin typeface="-apple-system"/>
              </a:rPr>
              <a:t>; the </a:t>
            </a:r>
            <a:r>
              <a:rPr lang="en-US" dirty="0">
                <a:solidFill>
                  <a:srgbClr val="24292F"/>
                </a:solidFill>
                <a:latin typeface="-apple-system"/>
              </a:rPr>
              <a:t>ultrasonic sensor will send out ultrasound and receives it back when the signal hits the barrier whose distance from the sensor is to be measured. The time it took the signal to travel and return is computed and with the code in the </a:t>
            </a:r>
            <a:r>
              <a:rPr lang="en-US" dirty="0" err="1">
                <a:solidFill>
                  <a:srgbClr val="24292F"/>
                </a:solidFill>
                <a:latin typeface="-apple-system"/>
              </a:rPr>
              <a:t>arduino</a:t>
            </a:r>
            <a:r>
              <a:rPr lang="en-US" dirty="0">
                <a:solidFill>
                  <a:srgbClr val="24292F"/>
                </a:solidFill>
                <a:latin typeface="-apple-system"/>
              </a:rPr>
              <a:t>, the distance of the barrier will be measured. The </a:t>
            </a:r>
            <a:r>
              <a:rPr lang="en-US" dirty="0" err="1">
                <a:solidFill>
                  <a:srgbClr val="24292F"/>
                </a:solidFill>
                <a:latin typeface="-apple-system"/>
              </a:rPr>
              <a:t>arduino</a:t>
            </a:r>
            <a:r>
              <a:rPr lang="en-US" dirty="0">
                <a:solidFill>
                  <a:srgbClr val="24292F"/>
                </a:solidFill>
                <a:latin typeface="-apple-system"/>
              </a:rPr>
              <a:t> is programmed to initiate actions with various values of distances measured by the ultrasonic sensor. In the design as can be shown in the coding, let’s assume the tank is 20cm high, there is no water in the tank and the system is ON, because the distance measured by the sensor at this moment is &gt;= 15cm, pin 5 goes high and biases a transistor which drives the relay to switch ON the pump. When water has been pumped into the tank up to the point that </a:t>
            </a:r>
            <a:r>
              <a:rPr lang="en-US" dirty="0" smtClean="0">
                <a:solidFill>
                  <a:srgbClr val="24292F"/>
                </a:solidFill>
                <a:latin typeface="-apple-system"/>
              </a:rPr>
              <a:t>the sensor </a:t>
            </a:r>
            <a:r>
              <a:rPr lang="en-US" dirty="0">
                <a:solidFill>
                  <a:srgbClr val="24292F"/>
                </a:solidFill>
                <a:latin typeface="-apple-system"/>
              </a:rPr>
              <a:t>measures a distance of 14cm, the yellow LED comes ON, again as water keeps filling up the tank and gets to the point the sensor measures 8cm, the red LED comes ON, finally when water gets close to the brim of the tank where the sensor measures a distance &lt;=3cm, the blue LED comes ON indicating that the tank is full, and at this point, pin 5 of the </a:t>
            </a:r>
            <a:r>
              <a:rPr lang="en-US" dirty="0" err="1">
                <a:solidFill>
                  <a:srgbClr val="24292F"/>
                </a:solidFill>
                <a:latin typeface="-apple-system"/>
              </a:rPr>
              <a:t>arduino</a:t>
            </a:r>
            <a:r>
              <a:rPr lang="en-US" dirty="0">
                <a:solidFill>
                  <a:srgbClr val="24292F"/>
                </a:solidFill>
                <a:latin typeface="-apple-system"/>
              </a:rPr>
              <a:t> goes LOW, thereby cutting supply to the transistor and relay, this in turn switches OFF the pump. When water starts receding in the tank, the same process is executed but this time in reverse. The blue LED goes OFF followed by the red and the yellow, at the point the yellow LED goes OFF the purple LED comes ON again and the circle keeps repeating. With this system water will not lack the tank as long as there is power.</a:t>
            </a:r>
            <a:endParaRPr lang="en-US" b="0" i="0" dirty="0">
              <a:solidFill>
                <a:srgbClr val="24292F"/>
              </a:solidFill>
              <a:effectLst/>
              <a:latin typeface="-apple-system"/>
            </a:endParaRPr>
          </a:p>
        </p:txBody>
      </p:sp>
    </p:spTree>
    <p:extLst>
      <p:ext uri="{BB962C8B-B14F-4D97-AF65-F5344CB8AC3E}">
        <p14:creationId xmlns:p14="http://schemas.microsoft.com/office/powerpoint/2010/main" val="626278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2767" y="1504061"/>
            <a:ext cx="9776388" cy="2862322"/>
          </a:xfrm>
          <a:prstGeom prst="rect">
            <a:avLst/>
          </a:prstGeom>
        </p:spPr>
        <p:txBody>
          <a:bodyPr wrap="square">
            <a:spAutoFit/>
          </a:bodyPr>
          <a:lstStyle/>
          <a:p>
            <a:r>
              <a:rPr lang="en-US" b="1" dirty="0" smtClean="0">
                <a:solidFill>
                  <a:srgbClr val="24292F"/>
                </a:solidFill>
                <a:latin typeface="-apple-system"/>
              </a:rPr>
              <a:t>OUTCOME:</a:t>
            </a:r>
          </a:p>
          <a:p>
            <a:r>
              <a:rPr lang="en-US" dirty="0" smtClean="0">
                <a:solidFill>
                  <a:srgbClr val="24292F"/>
                </a:solidFill>
                <a:latin typeface="-apple-system"/>
              </a:rPr>
              <a:t>If </a:t>
            </a:r>
            <a:r>
              <a:rPr lang="en-US" dirty="0">
                <a:solidFill>
                  <a:srgbClr val="24292F"/>
                </a:solidFill>
                <a:latin typeface="-apple-system"/>
              </a:rPr>
              <a:t>the circuit is constructed as </a:t>
            </a:r>
            <a:r>
              <a:rPr lang="en-US" dirty="0" smtClean="0">
                <a:solidFill>
                  <a:srgbClr val="24292F"/>
                </a:solidFill>
                <a:latin typeface="-apple-system"/>
              </a:rPr>
              <a:t>given in the picture from the earlier slide, </a:t>
            </a:r>
            <a:r>
              <a:rPr lang="en-US" dirty="0">
                <a:solidFill>
                  <a:srgbClr val="24292F"/>
                </a:solidFill>
                <a:latin typeface="-apple-system"/>
              </a:rPr>
              <a:t>if initially the water in the tank is below minimum threshold, and the system is turned ON, the pump will start pumping water into the tank, and no LED will come ON, but immediately water reaches the minimum threshold, the yellow LED will come ON, indicating that the tank is one third full. As water keeps pumping, when the tank is two third full the red LED will come ON, and when the tank is full, the blue LED will come ON while the pump switches OFF automatically. If water starts receding from the tank, the LEDs will start going OFF gradually to indicate the level of water in the tank as it recedes &amp; purple LED turns ON. Finally when water has got to the minimum threshold, the pump will come ON again.</a:t>
            </a:r>
            <a:endParaRPr lang="en-IN" dirty="0"/>
          </a:p>
        </p:txBody>
      </p:sp>
    </p:spTree>
    <p:extLst>
      <p:ext uri="{BB962C8B-B14F-4D97-AF65-F5344CB8AC3E}">
        <p14:creationId xmlns:p14="http://schemas.microsoft.com/office/powerpoint/2010/main" val="375156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3861" y="1290416"/>
            <a:ext cx="10066945" cy="3970318"/>
          </a:xfrm>
          <a:prstGeom prst="rect">
            <a:avLst/>
          </a:prstGeom>
        </p:spPr>
        <p:txBody>
          <a:bodyPr wrap="square">
            <a:spAutoFit/>
          </a:bodyPr>
          <a:lstStyle/>
          <a:p>
            <a:r>
              <a:rPr lang="en-US" b="1" dirty="0">
                <a:solidFill>
                  <a:srgbClr val="24292F"/>
                </a:solidFill>
                <a:latin typeface="-apple-system"/>
              </a:rPr>
              <a:t>APPLICATIONS:</a:t>
            </a:r>
          </a:p>
          <a:p>
            <a:r>
              <a:rPr lang="en-US" dirty="0">
                <a:solidFill>
                  <a:srgbClr val="24292F"/>
                </a:solidFill>
                <a:latin typeface="-apple-system"/>
              </a:rPr>
              <a:t>The uses of a water level indicator include the following applications:</a:t>
            </a:r>
          </a:p>
          <a:p>
            <a:endParaRPr lang="en-US" dirty="0" smtClean="0">
              <a:solidFill>
                <a:srgbClr val="24292F"/>
              </a:solidFill>
              <a:latin typeface="-apple-system"/>
            </a:endParaRPr>
          </a:p>
          <a:p>
            <a:r>
              <a:rPr lang="en-US" dirty="0" smtClean="0">
                <a:solidFill>
                  <a:srgbClr val="24292F"/>
                </a:solidFill>
                <a:latin typeface="-apple-system"/>
                <a:sym typeface="Wingdings" panose="05000000000000000000" pitchFamily="2" charset="2"/>
              </a:rPr>
              <a:t></a:t>
            </a:r>
            <a:r>
              <a:rPr lang="en-US" dirty="0" smtClean="0">
                <a:solidFill>
                  <a:srgbClr val="24292F"/>
                </a:solidFill>
                <a:latin typeface="-apple-system"/>
              </a:rPr>
              <a:t>Can </a:t>
            </a:r>
            <a:r>
              <a:rPr lang="en-US" dirty="0">
                <a:solidFill>
                  <a:srgbClr val="24292F"/>
                </a:solidFill>
                <a:latin typeface="-apple-system"/>
              </a:rPr>
              <a:t>be used in water tanks to control water levels</a:t>
            </a:r>
          </a:p>
          <a:p>
            <a:r>
              <a:rPr lang="en-US" dirty="0" smtClean="0">
                <a:solidFill>
                  <a:srgbClr val="24292F"/>
                </a:solidFill>
                <a:latin typeface="-apple-system"/>
                <a:sym typeface="Wingdings" panose="05000000000000000000" pitchFamily="2" charset="2"/>
              </a:rPr>
              <a:t></a:t>
            </a:r>
            <a:r>
              <a:rPr lang="en-US" dirty="0" smtClean="0">
                <a:solidFill>
                  <a:srgbClr val="24292F"/>
                </a:solidFill>
                <a:latin typeface="-apple-system"/>
              </a:rPr>
              <a:t>Automatically </a:t>
            </a:r>
            <a:r>
              <a:rPr lang="en-US" dirty="0">
                <a:solidFill>
                  <a:srgbClr val="24292F"/>
                </a:solidFill>
                <a:latin typeface="-apple-system"/>
              </a:rPr>
              <a:t>turn ON/OFF pumps</a:t>
            </a:r>
          </a:p>
          <a:p>
            <a:r>
              <a:rPr lang="en-US" dirty="0" smtClean="0">
                <a:solidFill>
                  <a:srgbClr val="24292F"/>
                </a:solidFill>
                <a:latin typeface="-apple-system"/>
                <a:sym typeface="Wingdings" panose="05000000000000000000" pitchFamily="2" charset="2"/>
              </a:rPr>
              <a:t></a:t>
            </a:r>
            <a:r>
              <a:rPr lang="en-US" dirty="0" smtClean="0">
                <a:solidFill>
                  <a:srgbClr val="24292F"/>
                </a:solidFill>
                <a:latin typeface="-apple-system"/>
              </a:rPr>
              <a:t>Can </a:t>
            </a:r>
            <a:r>
              <a:rPr lang="en-US" dirty="0">
                <a:solidFill>
                  <a:srgbClr val="24292F"/>
                </a:solidFill>
                <a:latin typeface="-apple-system"/>
              </a:rPr>
              <a:t>be used in factories, commercial complexes, apartments, home.</a:t>
            </a:r>
          </a:p>
          <a:p>
            <a:r>
              <a:rPr lang="en-US" dirty="0" smtClean="0">
                <a:solidFill>
                  <a:srgbClr val="24292F"/>
                </a:solidFill>
                <a:latin typeface="-apple-system"/>
                <a:sym typeface="Wingdings" panose="05000000000000000000" pitchFamily="2" charset="2"/>
              </a:rPr>
              <a:t></a:t>
            </a:r>
            <a:r>
              <a:rPr lang="en-US" dirty="0" smtClean="0">
                <a:solidFill>
                  <a:srgbClr val="24292F"/>
                </a:solidFill>
                <a:latin typeface="-apple-system"/>
              </a:rPr>
              <a:t>Fuel </a:t>
            </a:r>
            <a:r>
              <a:rPr lang="en-US" dirty="0">
                <a:solidFill>
                  <a:srgbClr val="24292F"/>
                </a:solidFill>
                <a:latin typeface="-apple-system"/>
              </a:rPr>
              <a:t>tank level gauging</a:t>
            </a:r>
          </a:p>
          <a:p>
            <a:r>
              <a:rPr lang="en-US" dirty="0" smtClean="0">
                <a:solidFill>
                  <a:srgbClr val="24292F"/>
                </a:solidFill>
                <a:latin typeface="-apple-system"/>
                <a:sym typeface="Wingdings" panose="05000000000000000000" pitchFamily="2" charset="2"/>
              </a:rPr>
              <a:t></a:t>
            </a:r>
            <a:r>
              <a:rPr lang="en-US" dirty="0" smtClean="0">
                <a:solidFill>
                  <a:srgbClr val="24292F"/>
                </a:solidFill>
                <a:latin typeface="-apple-system"/>
              </a:rPr>
              <a:t>Oil </a:t>
            </a:r>
            <a:r>
              <a:rPr lang="en-US" dirty="0">
                <a:solidFill>
                  <a:srgbClr val="24292F"/>
                </a:solidFill>
                <a:latin typeface="-apple-system"/>
              </a:rPr>
              <a:t>tank level control</a:t>
            </a:r>
          </a:p>
          <a:p>
            <a:r>
              <a:rPr lang="en-US" dirty="0" smtClean="0">
                <a:solidFill>
                  <a:srgbClr val="24292F"/>
                </a:solidFill>
                <a:latin typeface="-apple-system"/>
                <a:sym typeface="Wingdings" panose="05000000000000000000" pitchFamily="2" charset="2"/>
              </a:rPr>
              <a:t></a:t>
            </a:r>
            <a:r>
              <a:rPr lang="en-US" dirty="0" smtClean="0">
                <a:solidFill>
                  <a:srgbClr val="24292F"/>
                </a:solidFill>
                <a:latin typeface="-apple-system"/>
              </a:rPr>
              <a:t>Pool </a:t>
            </a:r>
            <a:r>
              <a:rPr lang="en-US" dirty="0">
                <a:solidFill>
                  <a:srgbClr val="24292F"/>
                </a:solidFill>
                <a:latin typeface="-apple-system"/>
              </a:rPr>
              <a:t>water level control</a:t>
            </a:r>
          </a:p>
          <a:p>
            <a:r>
              <a:rPr lang="en-US" dirty="0" smtClean="0">
                <a:solidFill>
                  <a:srgbClr val="24292F"/>
                </a:solidFill>
                <a:latin typeface="-apple-system"/>
                <a:sym typeface="Wingdings" panose="05000000000000000000" pitchFamily="2" charset="2"/>
              </a:rPr>
              <a:t></a:t>
            </a:r>
            <a:r>
              <a:rPr lang="en-US" dirty="0" smtClean="0">
                <a:solidFill>
                  <a:srgbClr val="24292F"/>
                </a:solidFill>
                <a:latin typeface="-apple-system"/>
              </a:rPr>
              <a:t>Leachate </a:t>
            </a:r>
            <a:r>
              <a:rPr lang="en-US" dirty="0">
                <a:solidFill>
                  <a:srgbClr val="24292F"/>
                </a:solidFill>
                <a:latin typeface="-apple-system"/>
              </a:rPr>
              <a:t>level control</a:t>
            </a:r>
          </a:p>
          <a:p>
            <a:r>
              <a:rPr lang="en-US" dirty="0" smtClean="0">
                <a:solidFill>
                  <a:srgbClr val="24292F"/>
                </a:solidFill>
                <a:latin typeface="-apple-system"/>
                <a:sym typeface="Wingdings" panose="05000000000000000000" pitchFamily="2" charset="2"/>
              </a:rPr>
              <a:t></a:t>
            </a:r>
            <a:r>
              <a:rPr lang="en-US" dirty="0" smtClean="0">
                <a:solidFill>
                  <a:srgbClr val="24292F"/>
                </a:solidFill>
                <a:latin typeface="-apple-system"/>
              </a:rPr>
              <a:t>Sewage </a:t>
            </a:r>
            <a:r>
              <a:rPr lang="en-US" dirty="0">
                <a:solidFill>
                  <a:srgbClr val="24292F"/>
                </a:solidFill>
                <a:latin typeface="-apple-system"/>
              </a:rPr>
              <a:t>pump level control</a:t>
            </a:r>
          </a:p>
          <a:p>
            <a:r>
              <a:rPr lang="en-US" dirty="0" smtClean="0">
                <a:solidFill>
                  <a:srgbClr val="24292F"/>
                </a:solidFill>
                <a:latin typeface="-apple-system"/>
                <a:sym typeface="Wingdings" panose="05000000000000000000" pitchFamily="2" charset="2"/>
              </a:rPr>
              <a:t></a:t>
            </a:r>
            <a:r>
              <a:rPr lang="en-US" dirty="0" smtClean="0">
                <a:solidFill>
                  <a:srgbClr val="24292F"/>
                </a:solidFill>
                <a:latin typeface="-apple-system"/>
              </a:rPr>
              <a:t>Remote </a:t>
            </a:r>
            <a:r>
              <a:rPr lang="en-US" dirty="0">
                <a:solidFill>
                  <a:srgbClr val="24292F"/>
                </a:solidFill>
                <a:latin typeface="-apple-system"/>
              </a:rPr>
              <a:t>monitoring liquid</a:t>
            </a:r>
          </a:p>
          <a:p>
            <a:r>
              <a:rPr lang="en-US" dirty="0" smtClean="0">
                <a:solidFill>
                  <a:srgbClr val="24292F"/>
                </a:solidFill>
                <a:latin typeface="-apple-system"/>
                <a:sym typeface="Wingdings" panose="05000000000000000000" pitchFamily="2" charset="2"/>
              </a:rPr>
              <a:t></a:t>
            </a:r>
            <a:r>
              <a:rPr lang="en-US" dirty="0" smtClean="0">
                <a:solidFill>
                  <a:srgbClr val="24292F"/>
                </a:solidFill>
                <a:latin typeface="-apple-system"/>
              </a:rPr>
              <a:t>Water </a:t>
            </a:r>
            <a:r>
              <a:rPr lang="en-US" dirty="0">
                <a:solidFill>
                  <a:srgbClr val="24292F"/>
                </a:solidFill>
                <a:latin typeface="-apple-system"/>
              </a:rPr>
              <a:t>level control</a:t>
            </a:r>
          </a:p>
          <a:p>
            <a:r>
              <a:rPr lang="en-US" dirty="0" smtClean="0">
                <a:solidFill>
                  <a:srgbClr val="24292F"/>
                </a:solidFill>
                <a:latin typeface="-apple-system"/>
                <a:sym typeface="Wingdings" panose="05000000000000000000" pitchFamily="2" charset="2"/>
              </a:rPr>
              <a:t></a:t>
            </a:r>
            <a:r>
              <a:rPr lang="en-US" dirty="0" smtClean="0">
                <a:solidFill>
                  <a:srgbClr val="24292F"/>
                </a:solidFill>
                <a:latin typeface="-apple-system"/>
              </a:rPr>
              <a:t>Pump </a:t>
            </a:r>
            <a:r>
              <a:rPr lang="en-US" dirty="0">
                <a:solidFill>
                  <a:srgbClr val="24292F"/>
                </a:solidFill>
                <a:latin typeface="-apple-system"/>
              </a:rPr>
              <a:t>controller</a:t>
            </a:r>
            <a:endParaRPr lang="en-US" b="0" i="0" dirty="0">
              <a:solidFill>
                <a:srgbClr val="24292F"/>
              </a:solidFill>
              <a:effectLst/>
              <a:latin typeface="-apple-system"/>
            </a:endParaRPr>
          </a:p>
        </p:txBody>
      </p:sp>
    </p:spTree>
    <p:extLst>
      <p:ext uri="{BB962C8B-B14F-4D97-AF65-F5344CB8AC3E}">
        <p14:creationId xmlns:p14="http://schemas.microsoft.com/office/powerpoint/2010/main" val="2952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Digital Images – Browse 6,048 Stock Photos, Vectors, and Video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107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41</TotalTime>
  <Words>1335</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Trebuchet MS</vt:lpstr>
      <vt:lpstr>Tw Cen MT</vt:lpstr>
      <vt:lpstr>Wingdings</vt:lpstr>
      <vt:lpstr>Circuit</vt:lpstr>
      <vt:lpstr>MODULE 2: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Aindrila Datta</dc:creator>
  <cp:lastModifiedBy>Aindrila Datta</cp:lastModifiedBy>
  <cp:revision>4</cp:revision>
  <dcterms:created xsi:type="dcterms:W3CDTF">2022-03-07T11:14:30Z</dcterms:created>
  <dcterms:modified xsi:type="dcterms:W3CDTF">2022-03-07T11:55:55Z</dcterms:modified>
</cp:coreProperties>
</file>