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  <p:sldMasterId id="2147483916" r:id="rId2"/>
  </p:sldMasterIdLst>
  <p:notesMasterIdLst>
    <p:notesMasterId r:id="rId47"/>
  </p:notesMasterIdLst>
  <p:handoutMasterIdLst>
    <p:handoutMasterId r:id="rId48"/>
  </p:handoutMasterIdLst>
  <p:sldIdLst>
    <p:sldId id="523" r:id="rId3"/>
    <p:sldId id="572" r:id="rId4"/>
    <p:sldId id="266" r:id="rId5"/>
    <p:sldId id="578" r:id="rId6"/>
    <p:sldId id="563" r:id="rId7"/>
    <p:sldId id="378" r:id="rId8"/>
    <p:sldId id="573" r:id="rId9"/>
    <p:sldId id="574" r:id="rId10"/>
    <p:sldId id="565" r:id="rId11"/>
    <p:sldId id="381" r:id="rId12"/>
    <p:sldId id="432" r:id="rId13"/>
    <p:sldId id="522" r:id="rId14"/>
    <p:sldId id="575" r:id="rId15"/>
    <p:sldId id="419" r:id="rId16"/>
    <p:sldId id="524" r:id="rId17"/>
    <p:sldId id="525" r:id="rId18"/>
    <p:sldId id="576" r:id="rId19"/>
    <p:sldId id="420" r:id="rId20"/>
    <p:sldId id="528" r:id="rId21"/>
    <p:sldId id="261" r:id="rId22"/>
    <p:sldId id="566" r:id="rId23"/>
    <p:sldId id="382" r:id="rId24"/>
    <p:sldId id="388" r:id="rId25"/>
    <p:sldId id="509" r:id="rId26"/>
    <p:sldId id="510" r:id="rId27"/>
    <p:sldId id="390" r:id="rId28"/>
    <p:sldId id="410" r:id="rId29"/>
    <p:sldId id="561" r:id="rId30"/>
    <p:sldId id="391" r:id="rId31"/>
    <p:sldId id="411" r:id="rId32"/>
    <p:sldId id="331" r:id="rId33"/>
    <p:sldId id="560" r:id="rId34"/>
    <p:sldId id="395" r:id="rId35"/>
    <p:sldId id="579" r:id="rId36"/>
    <p:sldId id="546" r:id="rId37"/>
    <p:sldId id="429" r:id="rId38"/>
    <p:sldId id="554" r:id="rId39"/>
    <p:sldId id="405" r:id="rId40"/>
    <p:sldId id="564" r:id="rId41"/>
    <p:sldId id="568" r:id="rId42"/>
    <p:sldId id="286" r:id="rId43"/>
    <p:sldId id="360" r:id="rId44"/>
    <p:sldId id="361" r:id="rId45"/>
    <p:sldId id="582" r:id="rId46"/>
  </p:sldIdLst>
  <p:sldSz cx="9144000" cy="6858000" type="screen4x3"/>
  <p:notesSz cx="6985000" cy="9271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FFCC"/>
    <a:srgbClr val="CC0000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1005" autoAdjust="0"/>
  </p:normalViewPr>
  <p:slideViewPr>
    <p:cSldViewPr>
      <p:cViewPr varScale="1">
        <p:scale>
          <a:sx n="65" d="100"/>
          <a:sy n="65" d="100"/>
        </p:scale>
        <p:origin x="14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1.xml"/><Relationship Id="rId1" Type="http://schemas.openxmlformats.org/officeDocument/2006/relationships/slide" Target="slides/slide9.xml"/><Relationship Id="rId4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01F0B3F-BB10-4DB6-B0E7-FBED74FF84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82B161B-87DA-418B-A81F-A997461316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059E1F5-CC36-4243-BB43-12C08ADCDD7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8FE0908E-A966-40DA-8D89-B875629828E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7B596DD-3224-4A59-A7F6-AF038C9B45B1}" type="slidenum">
              <a:rPr lang="en-GB" altLang="en-UG"/>
              <a:pPr>
                <a:defRPr/>
              </a:pPr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8973EA1-0248-499D-9E92-F1C03AEE69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5A3CFE6-7398-4365-8C5E-113CD28687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F54C5FE-7E9A-420F-9490-EBFC50EA67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0E2BAFD-6348-4130-B3CA-C7010E9698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0D999A6A-20F9-47C2-80F9-3D0C6A8AA0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CD722988-B832-4DD6-85E0-D3FD56945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A95695-4842-42FB-B244-6F885423834E}" type="slidenum">
              <a:rPr lang="en-GB" altLang="en-UG"/>
              <a:pPr>
                <a:defRPr/>
              </a:pPr>
              <a:t>‹#›</a:t>
            </a:fld>
            <a:endParaRPr lang="en-GB" altLang="en-U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D6A75FD-6352-4F85-A42F-9D2F1FB84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162BE6-7A9F-45B9-9DC7-192A89C5B86F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A9DB0A3-4FA3-4925-81CC-F984678AB3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8F72C2A-5A7E-4BB6-A8E3-F7B38DA35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0539A1F-1299-4DB4-BBDA-F28F492D2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7FBEB9-C634-4362-B0B0-64EE0E71F852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C01BADA-BD9B-4499-829B-48A61FC51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1E5BECD-1497-4BA6-BC0F-161E2E2C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26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94E06068-47B1-4E06-9526-3AB86FA8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55E08875-0EC7-4AA1-8502-6CA87F448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BA552971-2531-407F-97C9-C1046D103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38920" name="Rectangle 7">
            <a:extLst>
              <a:ext uri="{FF2B5EF4-FFF2-40B4-BE49-F238E27FC236}">
                <a16:creationId xmlns:a16="http://schemas.microsoft.com/office/drawing/2014/main" id="{F8BE12DC-AE2D-4CF8-9CA8-653263FFD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7FBBA57-985C-47A7-9E6A-557DB2AA6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945A75-2730-44A1-81CC-8660A0892C51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49F7AEF-D0FB-4E21-95FA-8E7025062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9381C94-CC9F-4A86-B003-FA83A2F8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26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497C1E1F-05CA-4BA5-AF3B-9482AD15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26D4A9DD-2154-4890-9891-932905FF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5A369891-970F-495E-A1E6-230B982537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E4D33985-053B-4D2F-BE7D-BE5C09A26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502A333-3BB7-43C2-8BA9-1DDE8FC46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7C06B0-90D6-41F3-8BBF-4A315F5F304B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3A43E21-3F32-4C28-AF7C-31BC6B277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FDC042C-A0A6-4C30-8957-D84B40DF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26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2D8623E7-3A25-491A-9609-7B8DEC7E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D3704197-A857-49C2-8371-F9B71A1D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295D8D88-D3EE-4B97-A945-BA5E79206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6572E3EF-C855-4C69-869F-7B87979B5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93DC9F7-F7E7-4C8E-A46F-2E10350A6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55538B-180A-4B2E-8EC9-C7CEA4C2B4A2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EB984DF-2380-4E27-8B2E-D2EE020900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74E98E8-EF90-42F0-9E7E-9460A132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40031A6-D986-4D6F-8D90-61C12A8E4E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D01EF2-47C9-4578-803F-E9AEFC6851C5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3491CBA-3925-406E-A907-74B8655F7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475633D-9C8C-4631-8E55-ECE366809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9081F95-2589-4CE6-AFAA-DAB4F0791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6223D9-E889-4CB9-9D9B-3F94985A917A}" type="slidenum">
              <a:rPr lang="en-GB" altLang="en-US" smtClean="0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00AF36E-B166-4A8B-93C2-DF2F13829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BFC22D3-AC66-47CD-9E4B-8A550D4F9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4FAE5C2-7917-4FDE-AE81-AE167F4F8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561708-0F85-47E0-904D-BDB6077927C4}" type="slidenum">
              <a:rPr lang="en-GB" altLang="en-US" smtClean="0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1BAF14C-76DE-4BC7-90F4-304DAEF4E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5A4054F-D168-43D1-81CB-1627D8D7F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C537C0A-1776-4688-AF7B-8A16F69154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B0A2F7-4F25-4854-BC0E-0381A69F5D51}" type="slidenum">
              <a:rPr lang="en-GB" altLang="en-US" smtClean="0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81A0DD5-D527-42C6-A807-B8D3F8A4F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7D4DCB8-5A71-450E-A821-C8FB0C85F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BF7AF3A-E7FD-4E0D-9867-0AF1C484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2FFB09-A959-4C37-8500-61434BF91249}" type="slidenum">
              <a:rPr lang="en-GB" altLang="en-US" smtClean="0"/>
              <a:pPr>
                <a:spcBef>
                  <a:spcPct val="0"/>
                </a:spcBef>
              </a:pPr>
              <a:t>24</a:t>
            </a:fld>
            <a:endParaRPr lang="en-GB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5C03F3F-ED5B-4D04-897B-50479C188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75AA05-7207-45F5-ACED-FC1886BB4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AFF5361-96FB-4BED-B576-D591EE419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F69683-2B42-4D41-AA98-490773F3316C}" type="slidenum">
              <a:rPr lang="en-GB" altLang="en-US" smtClean="0"/>
              <a:pPr>
                <a:spcBef>
                  <a:spcPct val="0"/>
                </a:spcBef>
              </a:pPr>
              <a:t>25</a:t>
            </a:fld>
            <a:endParaRPr lang="en-GB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8B10EF2-BAAE-4297-AA5A-A18E2BB7E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F5DDD40-C61E-4144-94EF-A44CDF751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E60AD4C-0A21-47AA-9A33-E2DB441E3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3007F6-F049-4C65-9B8D-08D848DF8B30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E4B8A18-613C-4F5D-B46C-88E68D9DA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874FE8E-05B6-46F5-BA1D-41712F0FB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D6AC4B4-1B57-470A-AAFE-D700F7203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E61EE3-2234-4599-AEAB-3CCA5CB89299}" type="slidenum">
              <a:rPr lang="en-GB" altLang="en-US" smtClean="0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7A6820F5-3648-42BF-9EBC-DEF3D671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4722C8A-57D3-4EC8-A533-38DA6DC8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7</a:t>
            </a:r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563A615A-FB05-46A0-8EAF-F4329421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8854" name="Rectangle 5">
            <a:extLst>
              <a:ext uri="{FF2B5EF4-FFF2-40B4-BE49-F238E27FC236}">
                <a16:creationId xmlns:a16="http://schemas.microsoft.com/office/drawing/2014/main" id="{8E7B2F21-CB09-481D-9FAE-3E8763546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8855" name="Rectangle 6">
            <a:extLst>
              <a:ext uri="{FF2B5EF4-FFF2-40B4-BE49-F238E27FC236}">
                <a16:creationId xmlns:a16="http://schemas.microsoft.com/office/drawing/2014/main" id="{721AA83D-878E-4F77-84EC-B83884C6A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78856" name="Rectangle 7">
            <a:extLst>
              <a:ext uri="{FF2B5EF4-FFF2-40B4-BE49-F238E27FC236}">
                <a16:creationId xmlns:a16="http://schemas.microsoft.com/office/drawing/2014/main" id="{0F157135-40D5-4EE6-89A9-15281B067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2218221-CD56-4DAA-97DE-E6D6BE0A7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1CA34B-ED4D-4211-92DD-E1B95743F3B4}" type="slidenum">
              <a:rPr lang="en-GB" altLang="en-US" smtClean="0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83BC743-A5DC-4D40-9F52-057B2DC1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C9C341B-940F-4EA0-AE83-1664C18B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7</a:t>
            </a:r>
          </a:p>
        </p:txBody>
      </p:sp>
      <p:sp>
        <p:nvSpPr>
          <p:cNvPr id="80901" name="Rectangle 4">
            <a:extLst>
              <a:ext uri="{FF2B5EF4-FFF2-40B4-BE49-F238E27FC236}">
                <a16:creationId xmlns:a16="http://schemas.microsoft.com/office/drawing/2014/main" id="{CEBE8B72-B440-440F-B15D-91823336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02" name="Rectangle 5">
            <a:extLst>
              <a:ext uri="{FF2B5EF4-FFF2-40B4-BE49-F238E27FC236}">
                <a16:creationId xmlns:a16="http://schemas.microsoft.com/office/drawing/2014/main" id="{F1E0F7CA-BECD-4C1C-8366-4E712E57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03" name="Rectangle 6">
            <a:extLst>
              <a:ext uri="{FF2B5EF4-FFF2-40B4-BE49-F238E27FC236}">
                <a16:creationId xmlns:a16="http://schemas.microsoft.com/office/drawing/2014/main" id="{F2B1C1DC-A3D9-4F48-81F6-F4B51C602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80904" name="Rectangle 7">
            <a:extLst>
              <a:ext uri="{FF2B5EF4-FFF2-40B4-BE49-F238E27FC236}">
                <a16:creationId xmlns:a16="http://schemas.microsoft.com/office/drawing/2014/main" id="{D0269FD6-F1EC-4951-A513-644142085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F2A85FC-BD24-4151-A3AE-8C7BDEF3B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5A1888-67A6-444E-9C61-325FC55A97DE}" type="slidenum">
              <a:rPr lang="en-GB" altLang="en-US" smtClean="0"/>
              <a:pPr>
                <a:spcBef>
                  <a:spcPct val="0"/>
                </a:spcBef>
              </a:pPr>
              <a:t>28</a:t>
            </a:fld>
            <a:endParaRPr lang="en-GB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F875EB7-58DA-4F1D-A759-715B22B0C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4EBE78B-6A3B-43F8-A993-52130F55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7</a:t>
            </a:r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E190B4BD-424E-4C32-A55D-8B55E266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CE90DF53-04B5-44FC-B79D-499BEA0A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D09E8948-8609-41B1-A8A3-EEE921294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82952" name="Rectangle 7">
            <a:extLst>
              <a:ext uri="{FF2B5EF4-FFF2-40B4-BE49-F238E27FC236}">
                <a16:creationId xmlns:a16="http://schemas.microsoft.com/office/drawing/2014/main" id="{5FD4332A-E4F3-471E-878C-043DB21CF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29A452F-8209-46A1-A069-C2EA11B90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66A515-3F73-4B6E-8EF6-419786692FA3}" type="slidenum">
              <a:rPr lang="en-GB" altLang="en-US" smtClean="0"/>
              <a:pPr>
                <a:spcBef>
                  <a:spcPct val="0"/>
                </a:spcBef>
              </a:pPr>
              <a:t>29</a:t>
            </a:fld>
            <a:endParaRPr lang="en-GB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4F53252-D78E-48EB-B4E0-DAA671AAC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8F4C27A-C4F3-4125-9EE3-886B755B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8</a:t>
            </a:r>
          </a:p>
        </p:txBody>
      </p:sp>
      <p:sp>
        <p:nvSpPr>
          <p:cNvPr id="84997" name="Rectangle 4">
            <a:extLst>
              <a:ext uri="{FF2B5EF4-FFF2-40B4-BE49-F238E27FC236}">
                <a16:creationId xmlns:a16="http://schemas.microsoft.com/office/drawing/2014/main" id="{BFEED87D-EC77-40BF-9012-853C25F1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4998" name="Rectangle 5">
            <a:extLst>
              <a:ext uri="{FF2B5EF4-FFF2-40B4-BE49-F238E27FC236}">
                <a16:creationId xmlns:a16="http://schemas.microsoft.com/office/drawing/2014/main" id="{51B50BF2-98B9-473A-8C3D-649A7665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4999" name="Rectangle 6">
            <a:extLst>
              <a:ext uri="{FF2B5EF4-FFF2-40B4-BE49-F238E27FC236}">
                <a16:creationId xmlns:a16="http://schemas.microsoft.com/office/drawing/2014/main" id="{35EA7176-F391-4C34-A4E6-B4AF5F127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85000" name="Rectangle 7">
            <a:extLst>
              <a:ext uri="{FF2B5EF4-FFF2-40B4-BE49-F238E27FC236}">
                <a16:creationId xmlns:a16="http://schemas.microsoft.com/office/drawing/2014/main" id="{100B9AEE-A6DE-4A59-9A57-0EF5A014C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B6DD2BB-0904-4243-80DE-AE9311AA6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0C8F76-D5F1-44B4-89A9-46EDFFFA08CC}" type="slidenum">
              <a:rPr lang="en-GB" altLang="en-US" smtClean="0"/>
              <a:pPr>
                <a:spcBef>
                  <a:spcPct val="0"/>
                </a:spcBef>
              </a:pPr>
              <a:t>30</a:t>
            </a:fld>
            <a:endParaRPr lang="en-GB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8EC6F12-34CE-4CFF-BDC4-EB0C85AE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B0FF547-B80F-4C13-B891-D2D660CE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8</a:t>
            </a:r>
          </a:p>
        </p:txBody>
      </p:sp>
      <p:sp>
        <p:nvSpPr>
          <p:cNvPr id="87045" name="Rectangle 4">
            <a:extLst>
              <a:ext uri="{FF2B5EF4-FFF2-40B4-BE49-F238E27FC236}">
                <a16:creationId xmlns:a16="http://schemas.microsoft.com/office/drawing/2014/main" id="{86652291-61E8-4D41-A51F-7047200F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7046" name="Rectangle 5">
            <a:extLst>
              <a:ext uri="{FF2B5EF4-FFF2-40B4-BE49-F238E27FC236}">
                <a16:creationId xmlns:a16="http://schemas.microsoft.com/office/drawing/2014/main" id="{5864D032-872A-493E-8637-CA80E8AB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7047" name="Rectangle 6">
            <a:extLst>
              <a:ext uri="{FF2B5EF4-FFF2-40B4-BE49-F238E27FC236}">
                <a16:creationId xmlns:a16="http://schemas.microsoft.com/office/drawing/2014/main" id="{CBC3FC06-7716-45B1-B37D-03E657776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87048" name="Rectangle 7">
            <a:extLst>
              <a:ext uri="{FF2B5EF4-FFF2-40B4-BE49-F238E27FC236}">
                <a16:creationId xmlns:a16="http://schemas.microsoft.com/office/drawing/2014/main" id="{A8DBF7DC-A191-48A9-944B-A53A3C803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AD7728F-E828-490F-B971-F490B04F6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AD4898-7E65-482C-99B4-B33C7CAA4DE9}" type="slidenum">
              <a:rPr lang="en-GB" altLang="en-US" smtClean="0"/>
              <a:pPr>
                <a:spcBef>
                  <a:spcPct val="0"/>
                </a:spcBef>
              </a:pPr>
              <a:t>31</a:t>
            </a:fld>
            <a:endParaRPr lang="en-GB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F34DAE15-1725-49F1-99AD-8CC1E0C7B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DDA0030-A30C-4025-A116-C89F8D1E2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7458181-0C6F-4E79-BCBF-58497F24E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05A1DC-61E2-4647-8790-A96C6DB0DBD8}" type="slidenum">
              <a:rPr lang="en-GB" altLang="en-US" smtClean="0"/>
              <a:pPr>
                <a:spcBef>
                  <a:spcPct val="0"/>
                </a:spcBef>
              </a:pPr>
              <a:t>32</a:t>
            </a:fld>
            <a:endParaRPr lang="en-GB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A8C5841-3224-42E2-85ED-8BC488D4C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2A07E57-420A-4B9B-A3FC-339F48FA8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60F91F8-D626-442C-931F-5A41116EB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5BABD9-9374-4029-82A7-51F1B86ACE6D}" type="slidenum">
              <a:rPr lang="en-GB" altLang="en-US" smtClean="0"/>
              <a:pPr>
                <a:spcBef>
                  <a:spcPct val="0"/>
                </a:spcBef>
              </a:pPr>
              <a:t>33</a:t>
            </a:fld>
            <a:endParaRPr lang="en-GB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F4C5996-ED95-471D-89EA-BF7AD11BF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7C8BEDC-55FA-4FE1-8704-DFD6FC095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1730B57-7E02-4D7D-A7A9-88BE92FC5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C75CD0-773D-492E-B21B-A558DEB4B61F}" type="slidenum">
              <a:rPr lang="en-GB" altLang="en-US" smtClean="0"/>
              <a:pPr>
                <a:spcBef>
                  <a:spcPct val="0"/>
                </a:spcBef>
              </a:pPr>
              <a:t>35</a:t>
            </a:fld>
            <a:endParaRPr lang="en-GB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96D3EEA-88E2-4D16-AB41-97BA392B91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7DA3C498-8F8A-4D3B-95E9-E7F6AD9DA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FCCAF905-DE6E-49A8-B43F-25243758E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3DC3DE-0B4B-43EE-8C6F-263DC6ADCD0A}" type="slidenum">
              <a:rPr lang="en-GB" altLang="en-US" smtClean="0"/>
              <a:pPr>
                <a:spcBef>
                  <a:spcPct val="0"/>
                </a:spcBef>
              </a:pPr>
              <a:t>36</a:t>
            </a:fld>
            <a:endParaRPr lang="en-GB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972D39F-EE99-41FA-89D3-544B2739A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5D01A34-82E3-4FA5-9A2C-40FF77C34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338054E-364E-48B2-95D3-69E67A039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AC0FB9-CFAE-45E3-806C-7103705EB619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50DBDF8-6456-4844-A675-55E797D61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780C99C-562B-43DA-8DED-40741DFB1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4BAC0A4-FC63-4514-9A4F-85980873F9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AA3E8E-EE9B-4C74-BF8C-7520FFBBAF6D}" type="slidenum">
              <a:rPr lang="en-GB" altLang="en-US" smtClean="0"/>
              <a:pPr>
                <a:spcBef>
                  <a:spcPct val="0"/>
                </a:spcBef>
              </a:pPr>
              <a:t>37</a:t>
            </a:fld>
            <a:endParaRPr lang="en-GB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7DC7D513-66FC-4EF6-860D-91C20C89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1E0ACB1-D341-4C0E-9D9A-698EEFC6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7</a:t>
            </a:r>
          </a:p>
        </p:txBody>
      </p:sp>
      <p:sp>
        <p:nvSpPr>
          <p:cNvPr id="100357" name="Rectangle 4">
            <a:extLst>
              <a:ext uri="{FF2B5EF4-FFF2-40B4-BE49-F238E27FC236}">
                <a16:creationId xmlns:a16="http://schemas.microsoft.com/office/drawing/2014/main" id="{928C2A33-0CFD-4C55-B224-8A3F02722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0358" name="Rectangle 5">
            <a:extLst>
              <a:ext uri="{FF2B5EF4-FFF2-40B4-BE49-F238E27FC236}">
                <a16:creationId xmlns:a16="http://schemas.microsoft.com/office/drawing/2014/main" id="{B0FBF1DF-75C0-4A79-9842-343B4916B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0359" name="Rectangle 6">
            <a:extLst>
              <a:ext uri="{FF2B5EF4-FFF2-40B4-BE49-F238E27FC236}">
                <a16:creationId xmlns:a16="http://schemas.microsoft.com/office/drawing/2014/main" id="{8B6BB294-5C1E-4C86-B05A-0E43F5F18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100360" name="Rectangle 7">
            <a:extLst>
              <a:ext uri="{FF2B5EF4-FFF2-40B4-BE49-F238E27FC236}">
                <a16:creationId xmlns:a16="http://schemas.microsoft.com/office/drawing/2014/main" id="{DDEE7847-3296-41B4-87A4-1C1962B75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7CCFF0FC-0BCB-4FAB-AB90-0FAAC5664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3AC722-7C7B-45D7-9433-1A4022947A5C}" type="slidenum">
              <a:rPr lang="en-GB" altLang="en-US" smtClean="0"/>
              <a:pPr>
                <a:spcBef>
                  <a:spcPct val="0"/>
                </a:spcBef>
              </a:pPr>
              <a:t>38</a:t>
            </a:fld>
            <a:endParaRPr lang="en-GB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10CB6FF-CD20-4E23-9C4E-6EFD15780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7576D7AA-C17D-40FB-9BBB-BDF07899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/>
              <a:t>9</a:t>
            </a:r>
          </a:p>
        </p:txBody>
      </p:sp>
      <p:sp>
        <p:nvSpPr>
          <p:cNvPr id="102405" name="Rectangle 4">
            <a:extLst>
              <a:ext uri="{FF2B5EF4-FFF2-40B4-BE49-F238E27FC236}">
                <a16:creationId xmlns:a16="http://schemas.microsoft.com/office/drawing/2014/main" id="{1A25E4E2-B545-4C91-871F-58A1AAF11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2406" name="Rectangle 5">
            <a:extLst>
              <a:ext uri="{FF2B5EF4-FFF2-40B4-BE49-F238E27FC236}">
                <a16:creationId xmlns:a16="http://schemas.microsoft.com/office/drawing/2014/main" id="{001D69BD-7062-43AF-9D12-B903692E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885" tIns="46442" rIns="92885" bIns="46442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2407" name="Rectangle 6">
            <a:extLst>
              <a:ext uri="{FF2B5EF4-FFF2-40B4-BE49-F238E27FC236}">
                <a16:creationId xmlns:a16="http://schemas.microsoft.com/office/drawing/2014/main" id="{BF76EB15-5541-45BB-871F-AB8913035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1675"/>
            <a:ext cx="4619625" cy="3463925"/>
          </a:xfrm>
          <a:solidFill>
            <a:srgbClr val="FFFFFF"/>
          </a:solidFill>
          <a:ln w="12700" cap="flat"/>
        </p:spPr>
      </p:sp>
      <p:sp>
        <p:nvSpPr>
          <p:cNvPr id="102408" name="Rectangle 7">
            <a:extLst>
              <a:ext uri="{FF2B5EF4-FFF2-40B4-BE49-F238E27FC236}">
                <a16:creationId xmlns:a16="http://schemas.microsoft.com/office/drawing/2014/main" id="{640056A1-2825-465A-A50D-F8F083082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18" tIns="45152" rIns="91918" bIns="4515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E0DC7BE1-51AB-40AE-8B66-4F2F50958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A5BEB6-6B32-482C-9C4E-3C8F66A878A4}" type="slidenum">
              <a:rPr lang="en-GB" altLang="en-US" smtClean="0"/>
              <a:pPr>
                <a:spcBef>
                  <a:spcPct val="0"/>
                </a:spcBef>
              </a:pPr>
              <a:t>39</a:t>
            </a:fld>
            <a:endParaRPr lang="en-GB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C3EBD1C-7A24-49A8-87BB-0009C3E32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A2D1903D-FE66-485B-98EE-8FC45D93F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66DABB70-08C1-4B07-917C-F80012653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91B053-A37E-4FD2-BEC5-A6E1D2F06AFE}" type="slidenum">
              <a:rPr lang="en-GB" altLang="en-US" smtClean="0"/>
              <a:pPr>
                <a:spcBef>
                  <a:spcPct val="0"/>
                </a:spcBef>
              </a:pPr>
              <a:t>40</a:t>
            </a:fld>
            <a:endParaRPr lang="en-GB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FCABC437-000E-4354-8316-B295176267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B3ECC7C0-E068-42E3-BC26-6CB0AA4A4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85E9C874-34D4-40C6-B927-02181AA73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52C8AE-A771-43B0-A934-E99F8E03F591}" type="slidenum">
              <a:rPr lang="en-GB" altLang="en-US" smtClean="0"/>
              <a:pPr>
                <a:spcBef>
                  <a:spcPct val="0"/>
                </a:spcBef>
              </a:pPr>
              <a:t>41</a:t>
            </a:fld>
            <a:endParaRPr lang="en-GB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849D3788-2F61-4776-882C-6F12BD360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21A3647F-4121-45CC-A15D-CD0BA7594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D69824ED-C5B1-4A23-AACA-2CD09A24C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70D063-03AF-4B69-BF5C-3270A7F8FE90}" type="slidenum">
              <a:rPr lang="en-GB" altLang="en-US" smtClean="0"/>
              <a:pPr>
                <a:spcBef>
                  <a:spcPct val="0"/>
                </a:spcBef>
              </a:pPr>
              <a:t>42</a:t>
            </a:fld>
            <a:endParaRPr lang="en-GB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546FCCF8-832B-47FB-8DE8-D3813F5F7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47328085-C425-4206-A4B4-2E5CF826C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C021FCB8-0DC3-41DB-BDA3-2CAD1B1CD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E31598-C939-43CA-8863-066BB3C3BB8D}" type="slidenum">
              <a:rPr lang="en-GB" altLang="en-US" smtClean="0"/>
              <a:pPr>
                <a:spcBef>
                  <a:spcPct val="0"/>
                </a:spcBef>
              </a:pPr>
              <a:t>43</a:t>
            </a:fld>
            <a:endParaRPr lang="en-GB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878C239B-8EBC-4D14-9B4C-38EB1B1DE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ED07BEE8-7D10-4D14-B52C-79A189410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E16D54C-C20A-484A-A569-3748D70AD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095BC1-B543-4668-866A-64A439319A50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594967D-921A-44CE-9E07-0E08E3E2D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5C177F7-3F5F-4C54-9D44-21497AC8C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B09BA3F-2051-4C5D-BE82-5492D2870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60038F-A10A-48CA-A91A-04168B495398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7FD7A61-D0F3-452A-A183-5D56BB359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7AF8613-C05C-4C80-B498-2896E3ED9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802E7E7-3616-4BC5-B00C-AEE398535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E4F589-2076-4D79-814F-8C95D9E77BD5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0BB3A29-157B-4698-940D-F01328DA30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B801FC7-C835-4E1D-A174-3059EAD52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659C7BE-E61E-4681-ACCC-FDC708154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B8F813-343D-4F21-8377-AE1C504AC659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CBD2B96-7E9D-419E-BA95-9F11D9AC5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4671B46-C84A-43E7-AB84-93D21AB1E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43EA7A5-C211-4C85-B950-CAC69A8E7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1C2224-AFA3-436D-AFFF-3223B33E7477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27F418D-DBF5-4DFB-82DC-D6F920A84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588BE7E-D4F7-4017-805D-9BF3B1A31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5A55AFC-F025-4987-AB3C-B66B8C797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264A6D9-195C-421F-BA1E-523EAFDB6BD5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70D175E-6443-4D56-B01D-C8CAFFB19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F0E8D60-FBFB-488F-BD20-E0BD86477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22B9-D6C6-4CE7-81F6-8B11F294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96DC5-C605-46FB-8606-14F9F0A42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59910089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7A45-EB04-47A3-BF4B-6FDD8A7E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25A62-1A5F-4DA0-9523-3F02C626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474087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00321-7CC9-48D2-A1A3-503A94350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712E5-58DD-4BA7-A2ED-423FD8B9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26822781"/>
      </p:ext>
    </p:extLst>
  </p:cSld>
  <p:clrMapOvr>
    <a:masterClrMapping/>
  </p:clrMapOvr>
  <p:transition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22B9-D6C6-4CE7-81F6-8B11F294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96DC5-C605-46FB-8606-14F9F0A42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68534502"/>
      </p:ext>
    </p:extLst>
  </p:cSld>
  <p:clrMapOvr>
    <a:masterClrMapping/>
  </p:clrMapOvr>
  <p:transition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6B6-76A4-47C8-8AD3-287739BA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BE39-D243-41B4-BE8C-14F3CC86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11860318"/>
      </p:ext>
    </p:extLst>
  </p:cSld>
  <p:clrMapOvr>
    <a:masterClrMapping/>
  </p:clrMapOvr>
  <p:transition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E38F-4026-424D-A538-23B8B1C0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EE05-92F6-4133-B317-E75E1CA0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408458"/>
      </p:ext>
    </p:extLst>
  </p:cSld>
  <p:clrMapOvr>
    <a:masterClrMapping/>
  </p:clrMapOvr>
  <p:transition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203A-46EE-4E9F-A104-EADF5601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0F11-EB55-4D13-B4D2-F29982C59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C5349-4FD9-4013-B781-A8ED946D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1117435"/>
      </p:ext>
    </p:extLst>
  </p:cSld>
  <p:clrMapOvr>
    <a:masterClrMapping/>
  </p:clrMapOvr>
  <p:transition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A4DB-049A-4E0A-97DF-70DF36B0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55A0-2EEB-405C-839B-DED7CB99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B9654-1AC7-428D-8BB5-112AEE7B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D7BE8-B714-4275-B143-ADB3E6675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A515-E00D-4FF6-8445-9BF038FE2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65946742"/>
      </p:ext>
    </p:extLst>
  </p:cSld>
  <p:clrMapOvr>
    <a:masterClrMapping/>
  </p:clrMapOvr>
  <p:transition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A474-AE2C-4A65-94AE-AEFD6B86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90428609"/>
      </p:ext>
    </p:extLst>
  </p:cSld>
  <p:clrMapOvr>
    <a:masterClrMapping/>
  </p:clrMapOvr>
  <p:transition>
    <p:zoom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012675"/>
      </p:ext>
    </p:extLst>
  </p:cSld>
  <p:clrMapOvr>
    <a:masterClrMapping/>
  </p:clrMapOvr>
  <p:transition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5367-08A6-46A6-91C0-FA996149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E026-DDE9-4F6D-9D5D-B8013842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D8912-8288-4FEB-84A5-665FC392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701642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BE39-D243-41B4-BE8C-14F3CC86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3DB6B3-84F4-4F05-A32F-5F72B6FA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24876680"/>
      </p:ext>
    </p:extLst>
  </p:cSld>
  <p:clrMapOvr>
    <a:masterClrMapping/>
  </p:clrMapOvr>
  <p:transition>
    <p:zoom dir="in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77A8-D8D0-4A20-B57C-10D6BDF7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8F262-7306-4183-AF63-8B5B609B6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DDD6-9EE9-46F6-90D7-4E27F5BC7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24868"/>
      </p:ext>
    </p:extLst>
  </p:cSld>
  <p:clrMapOvr>
    <a:masterClrMapping/>
  </p:clrMapOvr>
  <p:transition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7A45-EB04-47A3-BF4B-6FDD8A7E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25A62-1A5F-4DA0-9523-3F02C626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3665433"/>
      </p:ext>
    </p:extLst>
  </p:cSld>
  <p:clrMapOvr>
    <a:masterClrMapping/>
  </p:clrMapOvr>
  <p:transition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00321-7CC9-48D2-A1A3-503A94350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712E5-58DD-4BA7-A2ED-423FD8B9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53565414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E38F-4026-424D-A538-23B8B1C0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EE05-92F6-4133-B317-E75E1CA0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3265303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203A-46EE-4E9F-A104-EADF5601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0F11-EB55-4D13-B4D2-F29982C59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C5349-4FD9-4013-B781-A8ED946D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71694057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A4DB-049A-4E0A-97DF-70DF36B0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55A0-2EEB-405C-839B-DED7CB99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B9654-1AC7-428D-8BB5-112AEE7B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D7BE8-B714-4275-B143-ADB3E6675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A515-E00D-4FF6-8445-9BF038FE2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07873768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A474-AE2C-4A65-94AE-AEFD6B86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85390107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080435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5367-08A6-46A6-91C0-FA996149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E026-DDE9-4F6D-9D5D-B8013842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D8912-8288-4FEB-84A5-665FC392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5113887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77A8-D8D0-4A20-B57C-10D6BDF7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8F262-7306-4183-AF63-8B5B609B6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DDD6-9EE9-46F6-90D7-4E27F5BC7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561257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CDC9D-99AF-454B-ADC2-3FCC258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6AB4-4DC3-4345-942F-76949D20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250D4-75F9-4692-9A96-F42729B6FA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29" y="394915"/>
            <a:ext cx="1236721" cy="12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ransition>
    <p:zoom dir="in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CDC9D-99AF-454B-ADC2-3FCC258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A6AB4-4DC3-4345-942F-76949D20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4175-D223-40B6-BFB5-D9677E5BD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EA5E-CC5D-4535-BBB1-E3A5EA199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Dr. Paul Ssemaluulu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B29B-47F0-4BF2-9B60-0C96B2BE6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73B15A-0FFB-4205-B30D-9765B00E803A}" type="slidenum">
              <a:rPr lang="en-GB" altLang="en-UG" smtClean="0"/>
              <a:pPr>
                <a:defRPr/>
              </a:pPr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429369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zoom dir="in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098">
            <a:extLst>
              <a:ext uri="{FF2B5EF4-FFF2-40B4-BE49-F238E27FC236}">
                <a16:creationId xmlns:a16="http://schemas.microsoft.com/office/drawing/2014/main" id="{1E775E48-4E3D-4A40-865D-97EAA9CC3D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/>
              <a:t>The Nature and methods of Research</a:t>
            </a:r>
            <a:r>
              <a:rPr lang="en-GB" altLang="en-US" sz="3600" b="1" i="1" dirty="0">
                <a:latin typeface="Bookman Old Style" panose="02050604050505020204" pitchFamily="18" charset="0"/>
              </a:rPr>
              <a:t> </a:t>
            </a:r>
            <a:br>
              <a:rPr lang="en-GB" altLang="en-US" b="1" i="1" dirty="0"/>
            </a:br>
            <a:endParaRPr lang="en-GB" altLang="en-US" b="1" i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FA55579-560D-4F86-8866-FC809661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G" dirty="0"/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25A63E3B-F42E-4D81-829E-00C438A15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Choosing a research approach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E849538-26F5-423E-9997-C1E11FEF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3048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6E732932-CB39-4B21-BB14-C5DDE14C5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55" y="2183268"/>
            <a:ext cx="75889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A deductive approach?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You develop a theory and design a strategy to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test hypotheses.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A close ally to the philosophy of </a:t>
            </a:r>
            <a:r>
              <a:rPr lang="en-GB" altLang="en-US" sz="2400" dirty="0">
                <a:solidFill>
                  <a:srgbClr val="FF3300"/>
                </a:solidFill>
                <a:latin typeface="+mn-lt"/>
              </a:rPr>
              <a:t>positivism</a:t>
            </a:r>
            <a:r>
              <a:rPr lang="en-GB" altLang="en-US" sz="2400" dirty="0">
                <a:latin typeface="+mn-lt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A scientific approach.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An inductive approach?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You collect data and develop a theory as a result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of your data analysis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A close ally to the philosophy of </a:t>
            </a:r>
            <a:r>
              <a:rPr lang="en-GB" altLang="en-US" sz="2400" dirty="0">
                <a:solidFill>
                  <a:srgbClr val="FF3300"/>
                </a:solidFill>
                <a:latin typeface="+mn-lt"/>
              </a:rPr>
              <a:t>phenomenology</a:t>
            </a:r>
            <a:r>
              <a:rPr lang="en-GB" altLang="en-US" sz="24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0DD053BD-F9FE-402A-A515-E9EE560EF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3F7103B-EDAB-454E-AD11-CB7FD3193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GB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FEFB3257-2627-4CFE-A7F4-E005F5ED2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4BAA6B06-09D2-47CB-BFB7-7FFF5BF52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5" name="Rectangle 6">
            <a:extLst>
              <a:ext uri="{FF2B5EF4-FFF2-40B4-BE49-F238E27FC236}">
                <a16:creationId xmlns:a16="http://schemas.microsoft.com/office/drawing/2014/main" id="{27840E6F-4F28-4123-9B4B-FBE66E31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Deduction: testing theory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63C5BF-E324-928D-69DA-0D79C5EFFFC1}"/>
              </a:ext>
            </a:extLst>
          </p:cNvPr>
          <p:cNvGrpSpPr/>
          <p:nvPr/>
        </p:nvGrpSpPr>
        <p:grpSpPr>
          <a:xfrm>
            <a:off x="457200" y="2060575"/>
            <a:ext cx="7999413" cy="4035425"/>
            <a:chOff x="457200" y="1373188"/>
            <a:chExt cx="7999413" cy="4035425"/>
          </a:xfrm>
        </p:grpSpPr>
        <p:sp>
          <p:nvSpPr>
            <p:cNvPr id="253959" name="Rectangle 7">
              <a:extLst>
                <a:ext uri="{FF2B5EF4-FFF2-40B4-BE49-F238E27FC236}">
                  <a16:creationId xmlns:a16="http://schemas.microsoft.com/office/drawing/2014/main" id="{4D268C97-19F0-408B-AAF3-9D4D8ABB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971800"/>
              <a:ext cx="2206625" cy="6826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If theory is true</a:t>
              </a:r>
            </a:p>
          </p:txBody>
        </p:sp>
        <p:sp>
          <p:nvSpPr>
            <p:cNvPr id="253960" name="Rectangle 8">
              <a:extLst>
                <a:ext uri="{FF2B5EF4-FFF2-40B4-BE49-F238E27FC236}">
                  <a16:creationId xmlns:a16="http://schemas.microsoft.com/office/drawing/2014/main" id="{2D2BE97F-1DF5-4CAA-ADCD-4F2F530C3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2973388"/>
              <a:ext cx="2206625" cy="6826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X will occur</a:t>
              </a:r>
            </a:p>
          </p:txBody>
        </p:sp>
        <p:sp>
          <p:nvSpPr>
            <p:cNvPr id="253961" name="Rectangle 9">
              <a:extLst>
                <a:ext uri="{FF2B5EF4-FFF2-40B4-BE49-F238E27FC236}">
                  <a16:creationId xmlns:a16="http://schemas.microsoft.com/office/drawing/2014/main" id="{67332858-8803-4A43-9866-B906812CC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1373188"/>
              <a:ext cx="2435225" cy="9874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>
                  <a:latin typeface="Times New Roman" panose="02020603050405020304" pitchFamily="18" charset="0"/>
                </a:rPr>
                <a:t>X does occur 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dirty="0">
                  <a:latin typeface="Times New Roman" panose="02020603050405020304" pitchFamily="18" charset="0"/>
                </a:rPr>
                <a:t> theory supported</a:t>
              </a:r>
            </a:p>
          </p:txBody>
        </p:sp>
        <p:sp>
          <p:nvSpPr>
            <p:cNvPr id="253962" name="Rectangle 10">
              <a:extLst>
                <a:ext uri="{FF2B5EF4-FFF2-40B4-BE49-F238E27FC236}">
                  <a16:creationId xmlns:a16="http://schemas.microsoft.com/office/drawing/2014/main" id="{8F052CA7-42EB-49F4-AE1B-3474AE5AF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5188" y="4497388"/>
              <a:ext cx="2511425" cy="9112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X does not occur 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theory challenged</a:t>
              </a:r>
            </a:p>
          </p:txBody>
        </p:sp>
        <p:sp>
          <p:nvSpPr>
            <p:cNvPr id="253963" name="Rectangle 11">
              <a:extLst>
                <a:ext uri="{FF2B5EF4-FFF2-40B4-BE49-F238E27FC236}">
                  <a16:creationId xmlns:a16="http://schemas.microsoft.com/office/drawing/2014/main" id="{98411153-474A-449C-9BE3-73C84A3B3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971800"/>
              <a:ext cx="2206625" cy="6826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Test X</a:t>
              </a:r>
            </a:p>
          </p:txBody>
        </p:sp>
        <p:sp>
          <p:nvSpPr>
            <p:cNvPr id="32781" name="Line 12">
              <a:extLst>
                <a:ext uri="{FF2B5EF4-FFF2-40B4-BE49-F238E27FC236}">
                  <a16:creationId xmlns:a16="http://schemas.microsoft.com/office/drawing/2014/main" id="{FFB377FC-A256-4396-985C-670A88D61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4200" y="2395538"/>
              <a:ext cx="0" cy="576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G"/>
            </a:p>
          </p:txBody>
        </p:sp>
        <p:sp>
          <p:nvSpPr>
            <p:cNvPr id="32782" name="Line 13">
              <a:extLst>
                <a:ext uri="{FF2B5EF4-FFF2-40B4-BE49-F238E27FC236}">
                  <a16:creationId xmlns:a16="http://schemas.microsoft.com/office/drawing/2014/main" id="{BE8FD179-A6C1-4C18-ADA5-B19A6129F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275" y="3352800"/>
              <a:ext cx="263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G"/>
            </a:p>
          </p:txBody>
        </p:sp>
        <p:sp>
          <p:nvSpPr>
            <p:cNvPr id="32783" name="Line 14">
              <a:extLst>
                <a:ext uri="{FF2B5EF4-FFF2-40B4-BE49-F238E27FC236}">
                  <a16:creationId xmlns:a16="http://schemas.microsoft.com/office/drawing/2014/main" id="{6EC6D533-C08F-47FD-AA97-7A203AE59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7338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G"/>
            </a:p>
          </p:txBody>
        </p:sp>
        <p:sp>
          <p:nvSpPr>
            <p:cNvPr id="32784" name="Line 15">
              <a:extLst>
                <a:ext uri="{FF2B5EF4-FFF2-40B4-BE49-F238E27FC236}">
                  <a16:creationId xmlns:a16="http://schemas.microsoft.com/office/drawing/2014/main" id="{4CEB3304-56D0-472D-A8D2-0547A9029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875" y="3352800"/>
              <a:ext cx="263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G"/>
            </a:p>
          </p:txBody>
        </p:sp>
      </p:grp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6">
            <a:extLst>
              <a:ext uri="{FF2B5EF4-FFF2-40B4-BE49-F238E27FC236}">
                <a16:creationId xmlns:a16="http://schemas.microsoft.com/office/drawing/2014/main" id="{F6FFFBC8-ADF5-4613-9A6E-819D1D1C3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731837"/>
            <a:ext cx="7886700" cy="1325563"/>
          </a:xfrm>
        </p:spPr>
        <p:txBody>
          <a:bodyPr/>
          <a:lstStyle/>
          <a:p>
            <a:pPr eaLnBrk="1" hangingPunct="1"/>
            <a:r>
              <a:rPr lang="en-GB" altLang="en-US" sz="2800" b="1" i="1" dirty="0"/>
              <a:t>A hypothesis states that there is </a:t>
            </a:r>
            <a:br>
              <a:rPr lang="en-GB" altLang="en-US" sz="2800" b="1" i="1" dirty="0"/>
            </a:br>
            <a:r>
              <a:rPr lang="en-GB" altLang="en-US" sz="2800" b="1" i="1" dirty="0"/>
              <a:t>a relationship between two concepts and specifies the direction of that relationship.</a:t>
            </a:r>
          </a:p>
        </p:txBody>
      </p:sp>
      <p:sp>
        <p:nvSpPr>
          <p:cNvPr id="34820" name="Rectangle 1027">
            <a:extLst>
              <a:ext uri="{FF2B5EF4-FFF2-40B4-BE49-F238E27FC236}">
                <a16:creationId xmlns:a16="http://schemas.microsoft.com/office/drawing/2014/main" id="{E33CB1C7-6D89-44DC-8750-46AFD064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2742" name="Rectangle 1030">
            <a:extLst>
              <a:ext uri="{FF2B5EF4-FFF2-40B4-BE49-F238E27FC236}">
                <a16:creationId xmlns:a16="http://schemas.microsoft.com/office/drawing/2014/main" id="{7C0C16BC-B2B4-479F-890B-4A543B8AB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76600"/>
            <a:ext cx="254635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2743" name="Rectangle 1031">
            <a:extLst>
              <a:ext uri="{FF2B5EF4-FFF2-40B4-BE49-F238E27FC236}">
                <a16:creationId xmlns:a16="http://schemas.microsoft.com/office/drawing/2014/main" id="{8B90C9CD-4B2E-4523-9C48-46624E71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2781300" cy="1892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2744" name="Rectangle 1032">
            <a:extLst>
              <a:ext uri="{FF2B5EF4-FFF2-40B4-BE49-F238E27FC236}">
                <a16:creationId xmlns:a16="http://schemas.microsoft.com/office/drawing/2014/main" id="{B45801D6-5B84-4FC0-BBDF-464C5A486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81400"/>
            <a:ext cx="210661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</a:rPr>
              <a:t>Technology Ease of Use</a:t>
            </a:r>
          </a:p>
        </p:txBody>
      </p:sp>
      <p:sp>
        <p:nvSpPr>
          <p:cNvPr id="372745" name="Rectangle 1033">
            <a:extLst>
              <a:ext uri="{FF2B5EF4-FFF2-40B4-BE49-F238E27FC236}">
                <a16:creationId xmlns:a16="http://schemas.microsoft.com/office/drawing/2014/main" id="{1BBC0AB4-BEA5-4B63-9D11-281D7E95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175266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</a:rPr>
              <a:t>Technology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dirty="0">
                <a:latin typeface="Times New Roman" panose="02020603050405020304" pitchFamily="18" charset="0"/>
              </a:rPr>
              <a:t>Adoption</a:t>
            </a:r>
          </a:p>
        </p:txBody>
      </p:sp>
      <p:sp>
        <p:nvSpPr>
          <p:cNvPr id="372746" name="Line 1034">
            <a:extLst>
              <a:ext uri="{FF2B5EF4-FFF2-40B4-BE49-F238E27FC236}">
                <a16:creationId xmlns:a16="http://schemas.microsoft.com/office/drawing/2014/main" id="{FBD261FF-20D3-46A3-A7EF-04C804DE0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10000"/>
            <a:ext cx="134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G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 animBg="1"/>
      <p:bldP spid="372743" grpId="0" animBg="1"/>
      <p:bldP spid="372744" grpId="0" autoUpdateAnimBg="0"/>
      <p:bldP spid="3727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24DCBA1-69EB-49F3-B37F-760DF3D64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Deductive </a:t>
            </a:r>
          </a:p>
        </p:txBody>
      </p:sp>
      <p:pic>
        <p:nvPicPr>
          <p:cNvPr id="36868" name="Picture 2" descr="deduct">
            <a:extLst>
              <a:ext uri="{FF2B5EF4-FFF2-40B4-BE49-F238E27FC236}">
                <a16:creationId xmlns:a16="http://schemas.microsoft.com/office/drawing/2014/main" id="{6A59F652-DFBA-421D-84B5-13643ADE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705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4">
            <a:extLst>
              <a:ext uri="{FF2B5EF4-FFF2-40B4-BE49-F238E27FC236}">
                <a16:creationId xmlns:a16="http://schemas.microsoft.com/office/drawing/2014/main" id="{C29AA9F1-13E5-411F-876D-6C5D568AB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3200" b="1" i="1"/>
              <a:t>Induction: building theory 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32C60AC-FC8D-40D6-B1B6-9818E6C4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2090266-8497-4337-A6D7-530F77DA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00098989-2964-4206-9ACA-19741050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858963"/>
            <a:ext cx="18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895" name="Text Box 8">
            <a:extLst>
              <a:ext uri="{FF2B5EF4-FFF2-40B4-BE49-F238E27FC236}">
                <a16:creationId xmlns:a16="http://schemas.microsoft.com/office/drawing/2014/main" id="{68DE4CD7-330A-479B-8178-4B0DAE014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0"/>
            <a:ext cx="12573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Sir Francis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 Bacon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1561-1626</a:t>
            </a:r>
          </a:p>
        </p:txBody>
      </p:sp>
      <p:sp>
        <p:nvSpPr>
          <p:cNvPr id="37896" name="Text Box 9">
            <a:extLst>
              <a:ext uri="{FF2B5EF4-FFF2-40B4-BE49-F238E27FC236}">
                <a16:creationId xmlns:a16="http://schemas.microsoft.com/office/drawing/2014/main" id="{8F083839-C507-4E43-9AAD-78BE04F5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81285"/>
            <a:ext cx="890019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What is the experience of using at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a particular e-learning system during the COVID 19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Pandemic lockdown?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We could interview students and teachers in several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Universities to get a feel for the issues and then analyse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the data, and eventually formulate a theory on e-learning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Platform usefulness and ease of use.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With induction – theory follows data.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4">
            <a:extLst>
              <a:ext uri="{FF2B5EF4-FFF2-40B4-BE49-F238E27FC236}">
                <a16:creationId xmlns:a16="http://schemas.microsoft.com/office/drawing/2014/main" id="{93A52A67-E9F5-4567-AE20-9CC834C29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3200" b="1" i="1"/>
              <a:t>Induction: building theory 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C6980B0-781F-4309-9ABA-A25DF898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970783C-7480-4D8A-AC18-3EA48E342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31E53657-FD8C-44DA-B7BF-43B0644E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858963"/>
            <a:ext cx="18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23FA4733-AEE6-45E5-A861-BE8A7A96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0"/>
            <a:ext cx="12573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Sir Francis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 Bacon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1561-1626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7E19492F-20BD-4A14-B5C2-60EB06A0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89150"/>
            <a:ext cx="865813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Human beings interpret their world – they have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consciousness.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r>
              <a:rPr lang="en-GB" altLang="en-US" sz="2400" dirty="0">
                <a:latin typeface="+mn-lt"/>
              </a:rPr>
              <a:t> They are not unthinking research objects who respond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GB" altLang="en-US" sz="2400" dirty="0">
                <a:latin typeface="+mn-lt"/>
              </a:rPr>
              <a:t>like the coffee machine in the corridor to the stimulus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GB" altLang="en-US" sz="2400" dirty="0">
                <a:latin typeface="+mn-lt"/>
              </a:rPr>
              <a:t>of cash injections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endParaRPr lang="en-GB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r>
              <a:rPr lang="en-GB" altLang="en-US" sz="2400" dirty="0">
                <a:latin typeface="+mn-lt"/>
              </a:rPr>
              <a:t> Humans devise alternative explanations to the 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GB" altLang="en-US" sz="2400" dirty="0">
                <a:latin typeface="+mn-lt"/>
              </a:rPr>
              <a:t>orthodox view – they have their own stories (narratives).</a:t>
            </a:r>
            <a:endParaRPr lang="en-GB" altLang="en-US" sz="2400" b="1" i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4">
            <a:extLst>
              <a:ext uri="{FF2B5EF4-FFF2-40B4-BE49-F238E27FC236}">
                <a16:creationId xmlns:a16="http://schemas.microsoft.com/office/drawing/2014/main" id="{CEBDF561-F1B8-4376-8498-0DAF11218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3200" b="1" i="1"/>
              <a:t>Induction: building theory 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F536083-011F-4646-B0BB-FD607ECE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AEC9A54-89BE-4EA4-87C2-E0F1DF38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00C74613-E632-4107-B193-79E550208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858963"/>
            <a:ext cx="18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1991" name="Text Box 6">
            <a:extLst>
              <a:ext uri="{FF2B5EF4-FFF2-40B4-BE49-F238E27FC236}">
                <a16:creationId xmlns:a16="http://schemas.microsoft.com/office/drawing/2014/main" id="{83B00A49-1A4C-499F-93E0-ECA6D7C3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81200"/>
            <a:ext cx="12573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Sir Francis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 Bacon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  <a:latin typeface="Times New Roman" panose="02020603050405020304" pitchFamily="18" charset="0"/>
              </a:rPr>
              <a:t>1561-1626</a:t>
            </a:r>
          </a:p>
        </p:txBody>
      </p:sp>
      <p:sp>
        <p:nvSpPr>
          <p:cNvPr id="41992" name="Text Box 7">
            <a:extLst>
              <a:ext uri="{FF2B5EF4-FFF2-40B4-BE49-F238E27FC236}">
                <a16:creationId xmlns:a16="http://schemas.microsoft.com/office/drawing/2014/main" id="{281DA482-5ED9-43E9-9693-D492F0870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74875"/>
            <a:ext cx="886332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Context matters.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r>
              <a:rPr lang="en-GB" altLang="en-US" sz="2400" dirty="0">
                <a:latin typeface="+mn-lt"/>
              </a:rPr>
              <a:t> A small sample may be appropriate.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endParaRPr lang="en-GB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r>
              <a:rPr lang="en-GB" altLang="en-US" sz="2400" dirty="0">
                <a:latin typeface="+mn-lt"/>
              </a:rPr>
              <a:t> Qualitative methods acceptable.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endParaRPr lang="en-GB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r>
              <a:rPr lang="en-GB" altLang="en-US" sz="2400" dirty="0">
                <a:latin typeface="+mn-lt"/>
              </a:rPr>
              <a:t> More likely to find out ‘why’ X is happening rather than 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GB" altLang="en-US" sz="2400" dirty="0">
                <a:latin typeface="+mn-lt"/>
              </a:rPr>
              <a:t>‘what’ is happening.</a:t>
            </a:r>
            <a:endParaRPr lang="en-GB" altLang="en-US" sz="2400" b="1" i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7DBCDED-47BC-4A88-A6F0-1BFA830AF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Induction </a:t>
            </a:r>
          </a:p>
        </p:txBody>
      </p:sp>
      <p:pic>
        <p:nvPicPr>
          <p:cNvPr id="44036" name="Picture 2" descr="induct">
            <a:extLst>
              <a:ext uri="{FF2B5EF4-FFF2-40B4-BE49-F238E27FC236}">
                <a16:creationId xmlns:a16="http://schemas.microsoft.com/office/drawing/2014/main" id="{680116C6-513A-496D-B271-2F7ABF67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8486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10">
            <a:extLst>
              <a:ext uri="{FF2B5EF4-FFF2-40B4-BE49-F238E27FC236}">
                <a16:creationId xmlns:a16="http://schemas.microsoft.com/office/drawing/2014/main" id="{56D064F1-BB49-4171-A552-E4C9DA5216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      Combining approaches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A17D844-95AE-46EC-94C7-E5F37E18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DA78ABE-224B-4CB8-8B13-D90A7A58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0C479A52-0CEA-4BDC-A6C6-834FDC73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858963"/>
            <a:ext cx="1809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45063" name="Text Box 11">
            <a:extLst>
              <a:ext uri="{FF2B5EF4-FFF2-40B4-BE49-F238E27FC236}">
                <a16:creationId xmlns:a16="http://schemas.microsoft.com/office/drawing/2014/main" id="{2EBB2737-D2AB-465A-8243-34567C2B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816" y="2354673"/>
            <a:ext cx="767870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It may be advantageous to combine methods.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If there is a wealth of material from which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it is easy to define a hypothesis the choice is the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deductive approach.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If the field is new and you need to generate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and reflect on the themes, the choice is inductive.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G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</p:txBody>
      </p:sp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077">
            <a:extLst>
              <a:ext uri="{FF2B5EF4-FFF2-40B4-BE49-F238E27FC236}">
                <a16:creationId xmlns:a16="http://schemas.microsoft.com/office/drawing/2014/main" id="{2309DA8D-691F-4E69-BF62-B6280F10D6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	Combining approaches: the constraints</a:t>
            </a:r>
          </a:p>
        </p:txBody>
      </p:sp>
      <p:sp>
        <p:nvSpPr>
          <p:cNvPr id="47107" name="Rectangle 3074">
            <a:extLst>
              <a:ext uri="{FF2B5EF4-FFF2-40B4-BE49-F238E27FC236}">
                <a16:creationId xmlns:a16="http://schemas.microsoft.com/office/drawing/2014/main" id="{50161BA8-8BC1-4889-A97D-ECAA8051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08" name="Rectangle 3075">
            <a:extLst>
              <a:ext uri="{FF2B5EF4-FFF2-40B4-BE49-F238E27FC236}">
                <a16:creationId xmlns:a16="http://schemas.microsoft.com/office/drawing/2014/main" id="{3C227F3D-0C9E-4C65-A231-D7DB1028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09" name="Rectangle 3076">
            <a:extLst>
              <a:ext uri="{FF2B5EF4-FFF2-40B4-BE49-F238E27FC236}">
                <a16:creationId xmlns:a16="http://schemas.microsoft.com/office/drawing/2014/main" id="{9FCB096C-EDAC-42F1-9465-13DDA2777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858963"/>
            <a:ext cx="1809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47111" name="Text Box 3078">
            <a:extLst>
              <a:ext uri="{FF2B5EF4-FFF2-40B4-BE49-F238E27FC236}">
                <a16:creationId xmlns:a16="http://schemas.microsoft.com/office/drawing/2014/main" id="{40695546-74FD-4B49-97AF-7DA638DC8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795281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You need to plan a survey and learn software 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analyse quantitative data. A high response rate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To a </a:t>
            </a:r>
            <a:r>
              <a:rPr lang="en-GB" altLang="en-US" sz="2400" dirty="0" err="1">
                <a:latin typeface="+mn-lt"/>
              </a:rPr>
              <a:t>q’aire</a:t>
            </a:r>
            <a:r>
              <a:rPr lang="en-GB" altLang="en-US" sz="2400" dirty="0">
                <a:latin typeface="+mn-lt"/>
              </a:rPr>
              <a:t> is not guaranteed.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 dirty="0">
                <a:latin typeface="+mn-lt"/>
              </a:rPr>
              <a:t>BUT</a:t>
            </a:r>
            <a:r>
              <a:rPr lang="en-GB" altLang="en-US" sz="2400" dirty="0">
                <a:latin typeface="+mn-lt"/>
              </a:rPr>
              <a:t> the computer crunches in seconds or less!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Inductive work can be labour intensive, too.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It may take time for themes and theories to emerge.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No guarantees that patterns will emerge.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 dirty="0">
              <a:latin typeface="+mn-lt"/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B4D841FB-3094-4E1E-A5BE-8B629DE40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altLang="en-US" dirty="0"/>
              <a:t>What is research?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B31A3B2-1031-4A77-9032-566CF14A0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2950" y="1905000"/>
            <a:ext cx="7772400" cy="4114800"/>
          </a:xfrm>
        </p:spPr>
        <p:txBody>
          <a:bodyPr>
            <a:noAutofit/>
          </a:bodyPr>
          <a:lstStyle/>
          <a:p>
            <a:r>
              <a:rPr lang="en-GB" altLang="en-US" sz="2400" b="1" dirty="0">
                <a:cs typeface="Times New Roman" panose="02020603050405020304" pitchFamily="18" charset="0"/>
              </a:rPr>
              <a:t>A systematic enquiry, which is reported in a form that allows the research methods and outcomes to be accessible to others</a:t>
            </a:r>
          </a:p>
          <a:p>
            <a:r>
              <a:rPr lang="en-GB" altLang="en-US" sz="2400" dirty="0">
                <a:cs typeface="Times New Roman" panose="02020603050405020304" pitchFamily="18" charset="0"/>
              </a:rPr>
              <a:t>Concerned with seeking solutions to problems or answers to meaningful questions</a:t>
            </a:r>
          </a:p>
          <a:p>
            <a:r>
              <a:rPr lang="en-GB" altLang="en-US" sz="2400" i="1" dirty="0">
                <a:cs typeface="Times New Roman" panose="02020603050405020304" pitchFamily="18" charset="0"/>
              </a:rPr>
              <a:t>Meaningful</a:t>
            </a:r>
            <a:r>
              <a:rPr lang="en-GB" altLang="en-US" sz="2400" dirty="0">
                <a:cs typeface="Times New Roman" panose="02020603050405020304" pitchFamily="18" charset="0"/>
              </a:rPr>
              <a:t> questions are expressed in a way that indicates what you will accept as an answer</a:t>
            </a:r>
          </a:p>
          <a:p>
            <a:r>
              <a:rPr lang="en-GB" altLang="en-US" sz="2400" i="1" dirty="0">
                <a:cs typeface="Times New Roman" panose="02020603050405020304" pitchFamily="18" charset="0"/>
              </a:rPr>
              <a:t>Non-meaningful</a:t>
            </a:r>
            <a:r>
              <a:rPr lang="en-GB" altLang="en-US" sz="2400" dirty="0">
                <a:cs typeface="Times New Roman" panose="02020603050405020304" pitchFamily="18" charset="0"/>
              </a:rPr>
              <a:t> (in research terms) questions are not answerable as a result of enquiry alone (</a:t>
            </a:r>
            <a:r>
              <a:rPr lang="en-GB" altLang="en-US" sz="2400" dirty="0" err="1">
                <a:cs typeface="Times New Roman" panose="02020603050405020304" pitchFamily="18" charset="0"/>
              </a:rPr>
              <a:t>eg</a:t>
            </a:r>
            <a:r>
              <a:rPr lang="en-GB" altLang="en-US" sz="2400" dirty="0">
                <a:cs typeface="Times New Roman" panose="02020603050405020304" pitchFamily="18" charset="0"/>
              </a:rPr>
              <a:t> judgemental or metaphysical questions)</a:t>
            </a:r>
          </a:p>
          <a:p>
            <a:r>
              <a:rPr lang="en-US" altLang="en-US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Positivism versus </a:t>
            </a:r>
            <a:r>
              <a:rPr lang="en-US" altLang="en-US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phenomalism</a:t>
            </a:r>
            <a:endParaRPr lang="en-GB" altLang="en-US" sz="2400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C26FA164-5565-4B40-AA48-7D837E4F86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8E6AE94-3BC4-4511-B7BE-751F6186B768}" type="slidenum">
              <a:rPr lang="en-GB" altLang="en-US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en-US" sz="1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panose="020F0302020204030204" pitchFamily="34" charset="0"/>
              </a:rPr>
              <a:t>Research philosophy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>
                <a:latin typeface="Calibri" panose="020F0502020204030204" pitchFamily="34" charset="0"/>
              </a:rPr>
              <a:t>Realism </a:t>
            </a:r>
          </a:p>
          <a:p>
            <a:r>
              <a:rPr lang="en-US" altLang="en-US" dirty="0"/>
              <a:t>Based on a belief that reality exists, independent to human thoughts and beliefs</a:t>
            </a:r>
          </a:p>
          <a:p>
            <a:r>
              <a:rPr lang="en-US" altLang="en-US" dirty="0"/>
              <a:t>Social objects or phenomena, external to or independent of individuals affect the way people perceive their world, whether they are aware of them or not</a:t>
            </a:r>
          </a:p>
          <a:p>
            <a:r>
              <a:rPr lang="en-US" altLang="en-US" dirty="0"/>
              <a:t>Shares some philosophical aspects with positivism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N.B. Business research is often a mixture between positivism and interpretivism, reflecting the stance of realism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3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958"/>
    </mc:Choice>
    <mc:Fallback xmlns="">
      <p:transition spd="slow" advTm="2459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DCA69033-92F0-48DE-A145-D03DFCD02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solidFill>
                  <a:schemeClr val="tx2"/>
                </a:solidFill>
              </a:rPr>
              <a:t>Research strategies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23C0D7AB-39A7-4D88-B614-43FD25182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92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The research process  ‘onion’</a:t>
            </a:r>
          </a:p>
        </p:txBody>
      </p:sp>
      <p:sp>
        <p:nvSpPr>
          <p:cNvPr id="49157" name="Oval 4">
            <a:extLst>
              <a:ext uri="{FF2B5EF4-FFF2-40B4-BE49-F238E27FC236}">
                <a16:creationId xmlns:a16="http://schemas.microsoft.com/office/drawing/2014/main" id="{5215B688-60C2-499B-BF1E-15D009652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19812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58" name="Oval 5">
            <a:extLst>
              <a:ext uri="{FF2B5EF4-FFF2-40B4-BE49-F238E27FC236}">
                <a16:creationId xmlns:a16="http://schemas.microsoft.com/office/drawing/2014/main" id="{88C4DA52-E62F-4FE1-9086-4BA0CE9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38600"/>
            <a:ext cx="2514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59" name="Oval 6">
            <a:extLst>
              <a:ext uri="{FF2B5EF4-FFF2-40B4-BE49-F238E27FC236}">
                <a16:creationId xmlns:a16="http://schemas.microsoft.com/office/drawing/2014/main" id="{BA978170-AAF0-4A8B-A774-8589D599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3276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0" name="Oval 7">
            <a:extLst>
              <a:ext uri="{FF2B5EF4-FFF2-40B4-BE49-F238E27FC236}">
                <a16:creationId xmlns:a16="http://schemas.microsoft.com/office/drawing/2014/main" id="{07CAF616-56DF-4F24-AC47-C5EA3E095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5105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1" name="Oval 8">
            <a:extLst>
              <a:ext uri="{FF2B5EF4-FFF2-40B4-BE49-F238E27FC236}">
                <a16:creationId xmlns:a16="http://schemas.microsoft.com/office/drawing/2014/main" id="{5478BD00-2C13-42D1-ACB3-C7C407C4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7315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A3F8984C-6148-430A-A020-E9A663479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2070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Research strategies</a:t>
            </a:r>
          </a:p>
        </p:txBody>
      </p:sp>
      <p:sp>
        <p:nvSpPr>
          <p:cNvPr id="49163" name="Line 16">
            <a:extLst>
              <a:ext uri="{FF2B5EF4-FFF2-40B4-BE49-F238E27FC236}">
                <a16:creationId xmlns:a16="http://schemas.microsoft.com/office/drawing/2014/main" id="{F6FA8A93-F3BA-48E5-B1AF-5658445303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648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</p:spTree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7E846B7-8750-4876-9E2C-F46785535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GB" altLang="en-US" sz="3200"/>
              <a:t>The different research strategies</a:t>
            </a:r>
          </a:p>
        </p:txBody>
      </p:sp>
      <p:sp>
        <p:nvSpPr>
          <p:cNvPr id="51203" name="Content Placeholder 4">
            <a:extLst>
              <a:ext uri="{FF2B5EF4-FFF2-40B4-BE49-F238E27FC236}">
                <a16:creationId xmlns:a16="http://schemas.microsoft.com/office/drawing/2014/main" id="{887D2B06-B8E7-4834-9BF4-3C21F1257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6477000" cy="41148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3300"/>
              </a:buClr>
              <a:buFontTx/>
              <a:buChar char="•"/>
            </a:pPr>
            <a:r>
              <a:rPr lang="en-GB" altLang="en-US" sz="2000" dirty="0"/>
              <a:t>A strategy is a general plan of how you will go about answering your research question(s).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Quantitative 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Experiment 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Survey  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Qualitative 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Case  study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Grounded  theory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 Ethnography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 Action research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Design Science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Action Design Science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Cross-sectional and longitudinal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GB" altLang="en-US" sz="2000" dirty="0"/>
              <a:t> Exploratory, descriptive and explanatory studies</a:t>
            </a:r>
          </a:p>
          <a:p>
            <a:pPr>
              <a:buClr>
                <a:srgbClr val="FF3300"/>
              </a:buClr>
            </a:pPr>
            <a:r>
              <a:rPr lang="en-GB" altLang="en-US" sz="2000" i="1" dirty="0">
                <a:solidFill>
                  <a:srgbClr val="FF3300"/>
                </a:solidFill>
              </a:rPr>
              <a:t>Note</a:t>
            </a:r>
            <a:r>
              <a:rPr lang="en-GB" altLang="en-US" sz="2000" dirty="0">
                <a:solidFill>
                  <a:srgbClr val="FF3300"/>
                </a:solidFill>
              </a:rPr>
              <a:t>: They are not mutually exclusive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76A27EB8-86D7-423D-821C-BD58FD824F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1031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67BEF-3125-4E52-ABDC-D103CF1F4FB0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en-US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6C54DBF-183F-4015-B74F-529FB6B5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Time horizons</a:t>
            </a:r>
            <a:endParaRPr lang="en-GB" altLang="en-US" sz="28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7478B2E-2109-48DF-A9BE-228CBBA1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180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F95168D9-3088-4EA9-8115-5A68810B3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92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The research process  ‘onion’</a:t>
            </a:r>
          </a:p>
        </p:txBody>
      </p:sp>
      <p:sp>
        <p:nvSpPr>
          <p:cNvPr id="71686" name="Oval 6">
            <a:extLst>
              <a:ext uri="{FF2B5EF4-FFF2-40B4-BE49-F238E27FC236}">
                <a16:creationId xmlns:a16="http://schemas.microsoft.com/office/drawing/2014/main" id="{16E3522D-6C73-4568-8CB3-A90BB67E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19812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687" name="Oval 7">
            <a:extLst>
              <a:ext uri="{FF2B5EF4-FFF2-40B4-BE49-F238E27FC236}">
                <a16:creationId xmlns:a16="http://schemas.microsoft.com/office/drawing/2014/main" id="{3501DC7C-9087-4ADC-97B3-BB5B6602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38600"/>
            <a:ext cx="2514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688" name="Oval 8">
            <a:extLst>
              <a:ext uri="{FF2B5EF4-FFF2-40B4-BE49-F238E27FC236}">
                <a16:creationId xmlns:a16="http://schemas.microsoft.com/office/drawing/2014/main" id="{79F0DCB5-2AEF-4CDF-8C5B-7C4327F1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3276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689" name="Oval 9">
            <a:extLst>
              <a:ext uri="{FF2B5EF4-FFF2-40B4-BE49-F238E27FC236}">
                <a16:creationId xmlns:a16="http://schemas.microsoft.com/office/drawing/2014/main" id="{A3247FD6-23C9-4FAF-B453-AF0AB3EB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5105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690" name="Oval 10">
            <a:extLst>
              <a:ext uri="{FF2B5EF4-FFF2-40B4-BE49-F238E27FC236}">
                <a16:creationId xmlns:a16="http://schemas.microsoft.com/office/drawing/2014/main" id="{EE3B9339-A39C-4345-8D75-3EE41F2C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7315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691" name="Text Box 13">
            <a:extLst>
              <a:ext uri="{FF2B5EF4-FFF2-40B4-BE49-F238E27FC236}">
                <a16:creationId xmlns:a16="http://schemas.microsoft.com/office/drawing/2014/main" id="{CB65971A-0D56-48C6-A562-B3024961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867400"/>
            <a:ext cx="158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Time horizons</a:t>
            </a:r>
          </a:p>
        </p:txBody>
      </p:sp>
      <p:sp>
        <p:nvSpPr>
          <p:cNvPr id="71692" name="Line 17">
            <a:extLst>
              <a:ext uri="{FF2B5EF4-FFF2-40B4-BE49-F238E27FC236}">
                <a16:creationId xmlns:a16="http://schemas.microsoft.com/office/drawing/2014/main" id="{AA9FCCB7-C4FF-4DC0-B367-2382F54BFC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800600"/>
            <a:ext cx="2667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E81C38DA-18B3-44AA-BAC5-6671351E31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Cross-sectional Studies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A36BD83-52C2-4D60-A3D2-4E34C2A921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Collect data at only one time point.</a:t>
            </a:r>
          </a:p>
        </p:txBody>
      </p:sp>
      <p:sp>
        <p:nvSpPr>
          <p:cNvPr id="73730" name="Rectangle 16">
            <a:extLst>
              <a:ext uri="{FF2B5EF4-FFF2-40B4-BE49-F238E27FC236}">
                <a16:creationId xmlns:a16="http://schemas.microsoft.com/office/drawing/2014/main" id="{FB556680-6353-4D76-858C-C94B46762E4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61ECF7-EDE0-4B0C-90FA-F99A76AE7FA4}" type="slidenum">
              <a:rPr lang="en-GB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026">
            <a:extLst>
              <a:ext uri="{FF2B5EF4-FFF2-40B4-BE49-F238E27FC236}">
                <a16:creationId xmlns:a16="http://schemas.microsoft.com/office/drawing/2014/main" id="{3373DD2B-7E7B-4EEC-85A7-F3956B91DA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Longitudinal Studies</a:t>
            </a:r>
          </a:p>
        </p:txBody>
      </p:sp>
      <p:sp>
        <p:nvSpPr>
          <p:cNvPr id="75780" name="Rectangle 1027">
            <a:extLst>
              <a:ext uri="{FF2B5EF4-FFF2-40B4-BE49-F238E27FC236}">
                <a16:creationId xmlns:a16="http://schemas.microsoft.com/office/drawing/2014/main" id="{CDD12A0C-8AF2-4345-979E-73161EB88C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Collects data at a number of time points.</a:t>
            </a:r>
          </a:p>
        </p:txBody>
      </p:sp>
      <p:sp>
        <p:nvSpPr>
          <p:cNvPr id="75778" name="Rectangle 16">
            <a:extLst>
              <a:ext uri="{FF2B5EF4-FFF2-40B4-BE49-F238E27FC236}">
                <a16:creationId xmlns:a16="http://schemas.microsoft.com/office/drawing/2014/main" id="{FF5E9533-1E6C-44CB-A4A1-7D994B988D2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B7D85D-FC44-47E6-A12F-642376F10F03}" type="slidenum">
              <a:rPr lang="en-GB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>
            <a:extLst>
              <a:ext uri="{FF2B5EF4-FFF2-40B4-BE49-F238E27FC236}">
                <a16:creationId xmlns:a16="http://schemas.microsoft.com/office/drawing/2014/main" id="{3ADFC427-BADB-4778-94CA-06D2D5B2F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050" y="157956"/>
            <a:ext cx="7886700" cy="1325563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2800" dirty="0"/>
              <a:t>Research Types</a:t>
            </a:r>
          </a:p>
        </p:txBody>
      </p:sp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3597AC8B-235C-47E7-A9DB-B57C6AA720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5C19B4-69C6-479E-A760-213863C35BE5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en-US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975086E-6E83-442E-A074-D34A5D19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5B6E1DC-6AFF-407B-BD6A-DB704C1A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7830" name="Rectangle 5">
            <a:extLst>
              <a:ext uri="{FF2B5EF4-FFF2-40B4-BE49-F238E27FC236}">
                <a16:creationId xmlns:a16="http://schemas.microsoft.com/office/drawing/2014/main" id="{A45C5FA0-7D9A-4B94-8695-8AC16152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01788"/>
            <a:ext cx="18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6375" name="Text Box 7">
            <a:extLst>
              <a:ext uri="{FF2B5EF4-FFF2-40B4-BE49-F238E27FC236}">
                <a16:creationId xmlns:a16="http://schemas.microsoft.com/office/drawing/2014/main" id="{100486B7-F58E-45B5-9363-6A013E455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90800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More strategies…….</a:t>
            </a:r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F9F1A514-82D7-4F35-9FB1-BE3B9057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7833" name="Rectangle 9">
            <a:extLst>
              <a:ext uri="{FF2B5EF4-FFF2-40B4-BE49-F238E27FC236}">
                <a16:creationId xmlns:a16="http://schemas.microsoft.com/office/drawing/2014/main" id="{ABCD4F9D-31D1-474F-AA7F-0764C31B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6378" name="Rectangle 10">
            <a:extLst>
              <a:ext uri="{FF2B5EF4-FFF2-40B4-BE49-F238E27FC236}">
                <a16:creationId xmlns:a16="http://schemas.microsoft.com/office/drawing/2014/main" id="{CFA0CE54-77AD-4EAE-99C6-07D4FCAF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81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1" i="1">
                <a:solidFill>
                  <a:schemeClr val="tx2"/>
                </a:solidFill>
                <a:latin typeface="Bookman Old Style" panose="02050604050505020204" pitchFamily="18" charset="0"/>
              </a:rPr>
              <a:t>Goals or Purposes of Research</a:t>
            </a:r>
          </a:p>
        </p:txBody>
      </p:sp>
      <p:sp>
        <p:nvSpPr>
          <p:cNvPr id="186379" name="Rectangle 11">
            <a:extLst>
              <a:ext uri="{FF2B5EF4-FFF2-40B4-BE49-F238E27FC236}">
                <a16:creationId xmlns:a16="http://schemas.microsoft.com/office/drawing/2014/main" id="{45B62A6C-0B15-4D9E-82C3-C9326495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24939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>
                <a:latin typeface="Bookman Old Style" panose="02050604050505020204" pitchFamily="18" charset="0"/>
              </a:rPr>
              <a:t>Descriptive</a:t>
            </a:r>
          </a:p>
        </p:txBody>
      </p:sp>
      <p:sp>
        <p:nvSpPr>
          <p:cNvPr id="186380" name="Rectangle 12">
            <a:extLst>
              <a:ext uri="{FF2B5EF4-FFF2-40B4-BE49-F238E27FC236}">
                <a16:creationId xmlns:a16="http://schemas.microsoft.com/office/drawing/2014/main" id="{56AD2C59-B171-4823-8D27-99027C29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86000"/>
            <a:ext cx="268605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latin typeface="Bookman Old Style" panose="02050604050505020204" pitchFamily="18" charset="0"/>
              </a:rPr>
              <a:t>Explanatory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latin typeface="Bookman Old Style" panose="02050604050505020204" pitchFamily="18" charset="0"/>
              </a:rPr>
              <a:t>or Analytical</a:t>
            </a:r>
          </a:p>
        </p:txBody>
      </p:sp>
      <p:sp>
        <p:nvSpPr>
          <p:cNvPr id="186381" name="Rectangle 13">
            <a:extLst>
              <a:ext uri="{FF2B5EF4-FFF2-40B4-BE49-F238E27FC236}">
                <a16:creationId xmlns:a16="http://schemas.microsoft.com/office/drawing/2014/main" id="{D2C4B5F5-056F-4CA4-B682-D4812120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343400"/>
            <a:ext cx="26273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latin typeface="Bookman Old Style" panose="02050604050505020204" pitchFamily="18" charset="0"/>
              </a:rPr>
              <a:t> Exploratory</a:t>
            </a:r>
          </a:p>
        </p:txBody>
      </p:sp>
      <p:sp>
        <p:nvSpPr>
          <p:cNvPr id="186382" name="Line 14">
            <a:extLst>
              <a:ext uri="{FF2B5EF4-FFF2-40B4-BE49-F238E27FC236}">
                <a16:creationId xmlns:a16="http://schemas.microsoft.com/office/drawing/2014/main" id="{DE05EA74-43F8-45A0-AAAB-5C3B8D240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953000"/>
            <a:ext cx="2590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86383" name="Line 15">
            <a:extLst>
              <a:ext uri="{FF2B5EF4-FFF2-40B4-BE49-F238E27FC236}">
                <a16:creationId xmlns:a16="http://schemas.microsoft.com/office/drawing/2014/main" id="{A1720E66-9BA6-47EF-8A0E-A8FF2F546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429000"/>
            <a:ext cx="2286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86384" name="Line 16">
            <a:extLst>
              <a:ext uri="{FF2B5EF4-FFF2-40B4-BE49-F238E27FC236}">
                <a16:creationId xmlns:a16="http://schemas.microsoft.com/office/drawing/2014/main" id="{6A174F4B-DBDE-49BB-B8A4-87D91BBFC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2438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77841" name="Line 17">
            <a:extLst>
              <a:ext uri="{FF2B5EF4-FFF2-40B4-BE49-F238E27FC236}">
                <a16:creationId xmlns:a16="http://schemas.microsoft.com/office/drawing/2014/main" id="{83F96A9B-05AA-4861-A8E8-33333F9AE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77842" name="Line 18">
            <a:extLst>
              <a:ext uri="{FF2B5EF4-FFF2-40B4-BE49-F238E27FC236}">
                <a16:creationId xmlns:a16="http://schemas.microsoft.com/office/drawing/2014/main" id="{4432297E-237D-4211-B9B4-1F3D2F463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429000"/>
            <a:ext cx="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autoUpdateAnimBg="0"/>
      <p:bldP spid="186378" grpId="0" autoUpdateAnimBg="0"/>
      <p:bldP spid="186379" grpId="0" autoUpdateAnimBg="0"/>
      <p:bldP spid="186380" grpId="0" autoUpdateAnimBg="0"/>
      <p:bldP spid="18638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1028">
            <a:extLst>
              <a:ext uri="{FF2B5EF4-FFF2-40B4-BE49-F238E27FC236}">
                <a16:creationId xmlns:a16="http://schemas.microsoft.com/office/drawing/2014/main" id="{437689B5-5E10-46DE-8FBD-2F6DED0DA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2800"/>
              <a:t>Exploratory studies</a:t>
            </a:r>
          </a:p>
        </p:txBody>
      </p:sp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280B5525-6519-4B7B-8094-32F75586B7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8E7AA8-9AA6-4D50-9E8D-B28CE340C9D7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en-US" sz="1400"/>
          </a:p>
        </p:txBody>
      </p:sp>
      <p:sp>
        <p:nvSpPr>
          <p:cNvPr id="79875" name="Rectangle 1026">
            <a:extLst>
              <a:ext uri="{FF2B5EF4-FFF2-40B4-BE49-F238E27FC236}">
                <a16:creationId xmlns:a16="http://schemas.microsoft.com/office/drawing/2014/main" id="{B15EABD6-9D82-4C8D-AF80-0A1119310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9876" name="Rectangle 1027">
            <a:extLst>
              <a:ext uri="{FF2B5EF4-FFF2-40B4-BE49-F238E27FC236}">
                <a16:creationId xmlns:a16="http://schemas.microsoft.com/office/drawing/2014/main" id="{7D2CE643-2470-4A02-AFEB-10EC051F9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9878" name="Rectangle 1029">
            <a:extLst>
              <a:ext uri="{FF2B5EF4-FFF2-40B4-BE49-F238E27FC236}">
                <a16:creationId xmlns:a16="http://schemas.microsoft.com/office/drawing/2014/main" id="{B8AD0C11-CF0F-416E-9B8E-DD8054E4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01788"/>
            <a:ext cx="18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9" name="Rectangle 1030">
            <a:extLst>
              <a:ext uri="{FF2B5EF4-FFF2-40B4-BE49-F238E27FC236}">
                <a16:creationId xmlns:a16="http://schemas.microsoft.com/office/drawing/2014/main" id="{ACA6068E-7076-42B1-B0A1-5D637D36E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38400"/>
            <a:ext cx="449262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lang="en-GB" altLang="en-US" sz="2400">
                <a:latin typeface="Times New Roman" panose="02020603050405020304" pitchFamily="18" charset="0"/>
              </a:rPr>
              <a:t> Find out what is happening?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lang="en-GB" altLang="en-US" sz="2400">
                <a:latin typeface="Times New Roman" panose="02020603050405020304" pitchFamily="18" charset="0"/>
              </a:rPr>
              <a:t> Seek new insights;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lang="en-GB" altLang="en-US" sz="2400">
                <a:latin typeface="Times New Roman" panose="02020603050405020304" pitchFamily="18" charset="0"/>
              </a:rPr>
              <a:t> Ask questions;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lang="en-GB" altLang="en-US" sz="2400">
                <a:latin typeface="Times New Roman" panose="02020603050405020304" pitchFamily="18" charset="0"/>
              </a:rPr>
              <a:t> Assess phenomena in a new light.</a:t>
            </a:r>
          </a:p>
        </p:txBody>
      </p:sp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4">
            <a:extLst>
              <a:ext uri="{FF2B5EF4-FFF2-40B4-BE49-F238E27FC236}">
                <a16:creationId xmlns:a16="http://schemas.microsoft.com/office/drawing/2014/main" id="{FEE959EB-432D-4588-BB4E-A4E35860A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2800"/>
              <a:t>Exploratory studies</a:t>
            </a:r>
          </a:p>
        </p:txBody>
      </p:sp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6B14E7E0-758A-4442-AE4F-709DD86842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5302DE-C7A8-4F15-9FAD-FE9A1228B70B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en-US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F9EEE91-CFF1-41F0-AD50-2A9F064A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721BFED-E8FF-4F07-AFDC-FF5BDA6F4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26" name="Rectangle 5">
            <a:extLst>
              <a:ext uri="{FF2B5EF4-FFF2-40B4-BE49-F238E27FC236}">
                <a16:creationId xmlns:a16="http://schemas.microsoft.com/office/drawing/2014/main" id="{565F2CD8-FBB4-48F1-9E97-BC49E030F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01788"/>
            <a:ext cx="18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44E8E52C-A96E-438A-B2AA-3200DCA01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732155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</a:rPr>
              <a:t>Three ways to conduct exploratory research</a:t>
            </a:r>
            <a:r>
              <a:rPr lang="en-GB" altLang="en-US" sz="240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lang="en-GB" altLang="en-US" sz="2400">
                <a:latin typeface="Times New Roman" panose="02020603050405020304" pitchFamily="18" charset="0"/>
              </a:rPr>
              <a:t> A search of the literature;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lang="en-GB" altLang="en-US" sz="2400">
                <a:latin typeface="Times New Roman" panose="02020603050405020304" pitchFamily="18" charset="0"/>
              </a:rPr>
              <a:t> talking to experts in the subject;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lang="en-GB" altLang="en-US" sz="2400">
                <a:latin typeface="Times New Roman" panose="02020603050405020304" pitchFamily="18" charset="0"/>
              </a:rPr>
              <a:t> Conducting focus group interviews;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Tips</a:t>
            </a: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 Keep flexible and adaptable, whilst maintaining direction.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Start with a broad focus and progressively narrow down.</a:t>
            </a:r>
          </a:p>
        </p:txBody>
      </p:sp>
    </p:spTree>
  </p:cSld>
  <p:clrMapOvr>
    <a:masterClrMapping/>
  </p:clrMapOvr>
  <p:transition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4">
            <a:extLst>
              <a:ext uri="{FF2B5EF4-FFF2-40B4-BE49-F238E27FC236}">
                <a16:creationId xmlns:a16="http://schemas.microsoft.com/office/drawing/2014/main" id="{298A711E-8F36-4C34-B2FF-151974D70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2800"/>
              <a:t>Descriptive studies</a:t>
            </a:r>
          </a:p>
        </p:txBody>
      </p:sp>
      <p:sp>
        <p:nvSpPr>
          <p:cNvPr id="83970" name="Slide Number Placeholder 4">
            <a:extLst>
              <a:ext uri="{FF2B5EF4-FFF2-40B4-BE49-F238E27FC236}">
                <a16:creationId xmlns:a16="http://schemas.microsoft.com/office/drawing/2014/main" id="{D4C55F5F-406F-49F8-9842-0C4B6B5C05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E8AAF-A448-4EC6-BC7C-93C43C9CD9A3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 sz="14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BA5B25BA-5C75-4DA2-AE0D-746A22FF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E80EB47B-50BE-4196-BF82-9BE27066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3974" name="Rectangle 5">
            <a:extLst>
              <a:ext uri="{FF2B5EF4-FFF2-40B4-BE49-F238E27FC236}">
                <a16:creationId xmlns:a16="http://schemas.microsoft.com/office/drawing/2014/main" id="{655C35C3-C021-4310-8D54-695B1FC3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754188"/>
            <a:ext cx="4587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100000"/>
              <a:buFont typeface="Monotype Sorts" pitchFamily="2" charset="2"/>
              <a:buChar char="4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">
            <a:extLst>
              <a:ext uri="{FF2B5EF4-FFF2-40B4-BE49-F238E27FC236}">
                <a16:creationId xmlns:a16="http://schemas.microsoft.com/office/drawing/2014/main" id="{248E6A06-C432-4DC1-AF75-9C94CD92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14525"/>
            <a:ext cx="68357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r>
              <a:rPr lang="en-GB" altLang="en-US" sz="2400" dirty="0">
                <a:latin typeface="Times New Roman" panose="02020603050405020304" pitchFamily="18" charset="0"/>
              </a:rPr>
              <a:t> Portray an accurate profile of persons, events, or</a:t>
            </a:r>
          </a:p>
          <a:p>
            <a:pPr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  situations.</a:t>
            </a:r>
          </a:p>
          <a:p>
            <a:pPr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r>
              <a:rPr lang="en-GB" altLang="en-US" sz="2400" dirty="0">
                <a:latin typeface="Times New Roman" panose="02020603050405020304" pitchFamily="18" charset="0"/>
              </a:rPr>
              <a:t> Can be an extension of exploratory research.</a:t>
            </a:r>
          </a:p>
          <a:p>
            <a:pPr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endParaRPr lang="en-GB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FF3300"/>
              </a:buClr>
              <a:buSzTx/>
              <a:buFontTx/>
              <a:buChar char="•"/>
            </a:pPr>
            <a:r>
              <a:rPr lang="en-GB" altLang="en-US" sz="2400" dirty="0">
                <a:latin typeface="Times New Roman" panose="02020603050405020304" pitchFamily="18" charset="0"/>
              </a:rPr>
              <a:t> Have a clear picture of the phenomenon prior to</a:t>
            </a:r>
          </a:p>
          <a:p>
            <a:pPr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  data collection.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Begin to evaluate and synthesise ideas - i.e. go beyond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simple description.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9F3FB68-35D9-4D59-97F6-714D977B7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GB" altLang="en-US" sz="3600" dirty="0"/>
              <a:t>The Nature and Methods of </a:t>
            </a:r>
            <a:br>
              <a:rPr lang="en-GB" altLang="en-US" sz="3600" dirty="0"/>
            </a:br>
            <a:r>
              <a:rPr lang="en-GB" altLang="en-US" sz="3600" dirty="0"/>
              <a:t>Research</a:t>
            </a:r>
          </a:p>
        </p:txBody>
      </p:sp>
      <p:sp>
        <p:nvSpPr>
          <p:cNvPr id="18435" name="Content Placeholder 4">
            <a:extLst>
              <a:ext uri="{FF2B5EF4-FFF2-40B4-BE49-F238E27FC236}">
                <a16:creationId xmlns:a16="http://schemas.microsoft.com/office/drawing/2014/main" id="{8FFA46A3-963D-457F-853E-99F60B0E7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72400" cy="4114800"/>
          </a:xfrm>
        </p:spPr>
        <p:txBody>
          <a:bodyPr>
            <a:normAutofit/>
          </a:bodyPr>
          <a:lstStyle/>
          <a:p>
            <a:pPr marL="914400" lvl="1" indent="-457200">
              <a:buClrTx/>
              <a:buSzPct val="90000"/>
              <a:buFont typeface="Wingdings" panose="05000000000000000000" pitchFamily="2" charset="2"/>
              <a:buAutoNum type="arabicParenR"/>
            </a:pPr>
            <a:r>
              <a:rPr lang="en-GB" altLang="en-US" sz="2800" dirty="0"/>
              <a:t>You should be able to distinguish between:</a:t>
            </a:r>
          </a:p>
          <a:p>
            <a:pPr marL="1314450" lvl="2" indent="-457200">
              <a:buClrTx/>
              <a:buSzPct val="90000"/>
              <a:buFont typeface="Wingdings" panose="05000000000000000000" pitchFamily="2" charset="2"/>
              <a:buChar char="q"/>
            </a:pPr>
            <a:r>
              <a:rPr lang="en-GB" altLang="en-US" sz="2800" dirty="0"/>
              <a:t>Research Philosophy</a:t>
            </a:r>
          </a:p>
          <a:p>
            <a:pPr marL="1314450" lvl="2" indent="-457200">
              <a:buClrTx/>
              <a:buSzPct val="90000"/>
              <a:buFont typeface="Wingdings" panose="05000000000000000000" pitchFamily="2" charset="2"/>
              <a:buChar char="q"/>
            </a:pPr>
            <a:r>
              <a:rPr lang="en-GB" altLang="en-US" sz="2800" dirty="0"/>
              <a:t>Differing approaches to research </a:t>
            </a:r>
          </a:p>
          <a:p>
            <a:pPr marL="1314450" lvl="2" indent="-457200">
              <a:buClrTx/>
              <a:buSzPct val="90000"/>
              <a:buFont typeface="Wingdings" panose="05000000000000000000" pitchFamily="2" charset="2"/>
              <a:buChar char="q"/>
            </a:pPr>
            <a:r>
              <a:rPr lang="en-GB" altLang="en-US" sz="2800" dirty="0"/>
              <a:t>The need for a clear strategy</a:t>
            </a:r>
          </a:p>
          <a:p>
            <a:pPr marL="1314450" lvl="2" indent="-457200">
              <a:buClrTx/>
              <a:buSzPct val="90000"/>
              <a:buFont typeface="Wingdings" panose="05000000000000000000" pitchFamily="2" charset="2"/>
              <a:buChar char="q"/>
            </a:pPr>
            <a:r>
              <a:rPr lang="en-GB" altLang="en-US" sz="2800" dirty="0"/>
              <a:t>Multi-method approaches</a:t>
            </a:r>
          </a:p>
          <a:p>
            <a:pPr marL="1314450" lvl="2" indent="-457200">
              <a:buClrTx/>
              <a:buSzPct val="90000"/>
              <a:buFont typeface="Wingdings" panose="05000000000000000000" pitchFamily="2" charset="2"/>
              <a:buChar char="q"/>
            </a:pPr>
            <a:r>
              <a:rPr lang="en-GB" altLang="en-US" sz="2800" dirty="0"/>
              <a:t>The credibility of research findings</a:t>
            </a:r>
          </a:p>
          <a:p>
            <a:pPr marL="1314450" lvl="2" indent="-457200">
              <a:buClrTx/>
              <a:buSzPct val="90000"/>
              <a:buFont typeface="Wingdings" panose="05000000000000000000" pitchFamily="2" charset="2"/>
              <a:buChar char="q"/>
            </a:pPr>
            <a:r>
              <a:rPr lang="en-GB" altLang="en-US" sz="2800" dirty="0"/>
              <a:t>The ethics of research design</a:t>
            </a:r>
          </a:p>
          <a:p>
            <a:pPr marL="914400" lvl="1" indent="-457200">
              <a:buClrTx/>
              <a:buSzPct val="90000"/>
              <a:buFont typeface="Wingdings" panose="05000000000000000000" pitchFamily="2" charset="2"/>
              <a:buAutoNum type="arabicParenR"/>
            </a:pPr>
            <a:r>
              <a:rPr lang="en-GB" altLang="en-US" sz="2800" dirty="0"/>
              <a:t>Summary</a:t>
            </a:r>
          </a:p>
          <a:p>
            <a:endParaRPr lang="en-US" altLang="en-US" sz="2800" dirty="0"/>
          </a:p>
        </p:txBody>
      </p:sp>
    </p:spTree>
  </p:cSld>
  <p:clrMapOvr>
    <a:masterClrMapping/>
  </p:clrMapOvr>
  <p:transition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4">
            <a:extLst>
              <a:ext uri="{FF2B5EF4-FFF2-40B4-BE49-F238E27FC236}">
                <a16:creationId xmlns:a16="http://schemas.microsoft.com/office/drawing/2014/main" id="{2D724FC6-A3CC-4397-AEC9-D5E30633A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2800"/>
              <a:t>Explanatory studies</a:t>
            </a:r>
          </a:p>
        </p:txBody>
      </p:sp>
      <p:sp>
        <p:nvSpPr>
          <p:cNvPr id="86018" name="Slide Number Placeholder 4">
            <a:extLst>
              <a:ext uri="{FF2B5EF4-FFF2-40B4-BE49-F238E27FC236}">
                <a16:creationId xmlns:a16="http://schemas.microsoft.com/office/drawing/2014/main" id="{A182D273-EA00-4BAB-B96F-2E85211D9C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0E2C71-C198-4103-AAC7-CBAA66303568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en-US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86588BE-AFB4-4116-8985-0007D263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76D60C4-B332-4A83-862C-9DBFC2E5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6022" name="Rectangle 5">
            <a:extLst>
              <a:ext uri="{FF2B5EF4-FFF2-40B4-BE49-F238E27FC236}">
                <a16:creationId xmlns:a16="http://schemas.microsoft.com/office/drawing/2014/main" id="{66959071-2B54-479C-AD77-560349C2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754188"/>
            <a:ext cx="4587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100000"/>
              <a:buFont typeface="Monotype Sorts" pitchFamily="2" charset="2"/>
              <a:buChar char="4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023" name="Rectangle 6">
            <a:extLst>
              <a:ext uri="{FF2B5EF4-FFF2-40B4-BE49-F238E27FC236}">
                <a16:creationId xmlns:a16="http://schemas.microsoft.com/office/drawing/2014/main" id="{D9B53653-312B-4482-9462-7943DADA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8350"/>
            <a:ext cx="180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20167" name="Object 7">
            <a:extLst>
              <a:ext uri="{FF2B5EF4-FFF2-40B4-BE49-F238E27FC236}">
                <a16:creationId xmlns:a16="http://schemas.microsoft.com/office/drawing/2014/main" id="{477B30EB-AABA-4E62-91DC-826B3E5F5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905000"/>
          <a:ext cx="5562600" cy="444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478694" imgH="3582955" progId="StaticMetafile">
                  <p:embed/>
                </p:oleObj>
              </mc:Choice>
              <mc:Fallback>
                <p:oleObj name="Picture" r:id="rId3" imgW="4478694" imgH="3582955" progId="StaticMetafil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5562600" cy="444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Text Box 8">
            <a:extLst>
              <a:ext uri="{FF2B5EF4-FFF2-40B4-BE49-F238E27FC236}">
                <a16:creationId xmlns:a16="http://schemas.microsoft.com/office/drawing/2014/main" id="{B90E922E-C8C2-4BA5-95EE-9852C6498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251075"/>
            <a:ext cx="304323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Studies which establish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 causal relationships.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Use statistical tests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GB" altLang="en-US" sz="2400" i="1">
                <a:latin typeface="Times New Roman" panose="02020603050405020304" pitchFamily="18" charset="0"/>
              </a:rPr>
              <a:t>however</a:t>
            </a:r>
            <a:r>
              <a:rPr lang="en-GB" altLang="en-US" sz="2400">
                <a:latin typeface="Times New Roman" panose="02020603050405020304" pitchFamily="18" charset="0"/>
              </a:rPr>
              <a:t> –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</a:rPr>
              <a:t>correlation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</a:rPr>
              <a:t>does not prove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</a:rPr>
              <a:t>causation.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>
            <a:extLst>
              <a:ext uri="{FF2B5EF4-FFF2-40B4-BE49-F238E27FC236}">
                <a16:creationId xmlns:a16="http://schemas.microsoft.com/office/drawing/2014/main" id="{3AE59F2E-DA84-4115-B008-3E59CC17B8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1031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0B7852-BF1C-41FE-992D-AA008B8440DF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en-US" sz="1400"/>
          </a:p>
        </p:txBody>
      </p:sp>
      <p:sp>
        <p:nvSpPr>
          <p:cNvPr id="88071" name="Rectangle 6">
            <a:extLst>
              <a:ext uri="{FF2B5EF4-FFF2-40B4-BE49-F238E27FC236}">
                <a16:creationId xmlns:a16="http://schemas.microsoft.com/office/drawing/2014/main" id="{FDEDE79C-5656-4A3D-9543-B9A5B0777A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3200" i="1"/>
              <a:t>	3) Multi-method approaches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6CFB2F7-8B92-4D00-B14A-153C27A8A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F612B721-2F8A-4A43-B038-CB5FFCC5C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8069" name="Rectangle 4">
            <a:extLst>
              <a:ext uri="{FF2B5EF4-FFF2-40B4-BE49-F238E27FC236}">
                <a16:creationId xmlns:a16="http://schemas.microsoft.com/office/drawing/2014/main" id="{62656F82-D0C8-45C5-B7A5-4B0B1F1A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0" name="Rectangle 5">
            <a:extLst>
              <a:ext uri="{FF2B5EF4-FFF2-40B4-BE49-F238E27FC236}">
                <a16:creationId xmlns:a16="http://schemas.microsoft.com/office/drawing/2014/main" id="{88A3787B-DF72-4379-8933-0E394DD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665288"/>
            <a:ext cx="741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Bookman Old Style" panose="02050604050505020204" pitchFamily="18" charset="0"/>
            </a:endParaRPr>
          </a:p>
        </p:txBody>
      </p:sp>
      <p:sp>
        <p:nvSpPr>
          <p:cNvPr id="88072" name="Text Box 7">
            <a:extLst>
              <a:ext uri="{FF2B5EF4-FFF2-40B4-BE49-F238E27FC236}">
                <a16:creationId xmlns:a16="http://schemas.microsoft.com/office/drawing/2014/main" id="{702D9381-212F-40F8-90C8-586404BA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76977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Approaches and strategies can be mixed and matched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e.g. Qualitative and quantitative, Primary and secondary data.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e.g. Interviews can be part of exploratory work –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8073" name="Rectangle 8">
            <a:extLst>
              <a:ext uri="{FF2B5EF4-FFF2-40B4-BE49-F238E27FC236}">
                <a16:creationId xmlns:a16="http://schemas.microsoft.com/office/drawing/2014/main" id="{C3551DBC-18E8-4E7B-9594-6390407B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45720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Which method??? No easy answers.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Bear in mind your </a:t>
            </a: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research objectives</a:t>
            </a:r>
            <a:r>
              <a:rPr lang="en-GB" altLang="en-US" sz="2400">
                <a:latin typeface="Times New Roman" panose="02020603050405020304" pitchFamily="18" charset="0"/>
              </a:rPr>
              <a:t> first.</a:t>
            </a:r>
          </a:p>
        </p:txBody>
      </p:sp>
    </p:spTree>
  </p:cSld>
  <p:clrMapOvr>
    <a:masterClrMapping/>
  </p:clrMapOvr>
  <p:transition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>
            <a:extLst>
              <a:ext uri="{FF2B5EF4-FFF2-40B4-BE49-F238E27FC236}">
                <a16:creationId xmlns:a16="http://schemas.microsoft.com/office/drawing/2014/main" id="{CD0FA2FB-4E22-4D10-8FA1-7D91E26956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1031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D4BEF0-D899-4BD8-B066-9BBDCA6D4D4D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en-US" sz="1400"/>
          </a:p>
        </p:txBody>
      </p:sp>
      <p:sp>
        <p:nvSpPr>
          <p:cNvPr id="90119" name="Rectangle 6">
            <a:extLst>
              <a:ext uri="{FF2B5EF4-FFF2-40B4-BE49-F238E27FC236}">
                <a16:creationId xmlns:a16="http://schemas.microsoft.com/office/drawing/2014/main" id="{D1EB8178-9960-48FE-A69C-26B47B27E8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3200" i="1"/>
              <a:t>	3) Multi-method approaches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0728159-641F-484F-BC69-32872472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CBF6C23-0797-4AE4-B0BF-90020A8E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5B3AF41C-E62A-4D29-B501-60319180E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8" name="Rectangle 5">
            <a:extLst>
              <a:ext uri="{FF2B5EF4-FFF2-40B4-BE49-F238E27FC236}">
                <a16:creationId xmlns:a16="http://schemas.microsoft.com/office/drawing/2014/main" id="{2058B008-B5DE-4AC7-A740-92EF2E2A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665288"/>
            <a:ext cx="741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Bookman Old Style" panose="02050604050505020204" pitchFamily="18" charset="0"/>
            </a:endParaRPr>
          </a:p>
        </p:txBody>
      </p:sp>
      <p:sp>
        <p:nvSpPr>
          <p:cNvPr id="90120" name="Text Box 7">
            <a:extLst>
              <a:ext uri="{FF2B5EF4-FFF2-40B4-BE49-F238E27FC236}">
                <a16:creationId xmlns:a16="http://schemas.microsoft.com/office/drawing/2014/main" id="{BCCA8F68-FC9A-405E-96A2-13DEB792C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75676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</a:rPr>
              <a:t>Triangulation: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 b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refers to the use of different methods within one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study in order to ensure that the data are telling you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what they think they are telling you.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e.g semi-structured interviews alongside q’ares to ensure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greater confidence in your conclusions.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F2DA83B3-0380-4545-ABCC-D8E7A4CC8A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1031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39B365-4AC9-4476-BC9B-E76365DBDE95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en-US" sz="1400"/>
          </a:p>
        </p:txBody>
      </p:sp>
      <p:sp>
        <p:nvSpPr>
          <p:cNvPr id="92167" name="Rectangle 6">
            <a:extLst>
              <a:ext uri="{FF2B5EF4-FFF2-40B4-BE49-F238E27FC236}">
                <a16:creationId xmlns:a16="http://schemas.microsoft.com/office/drawing/2014/main" id="{213849EF-0BD0-4D39-B253-D505099931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9236" y="490537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	4) The credibility of research findings</a:t>
            </a:r>
            <a:br>
              <a:rPr lang="en-GB" altLang="en-US" sz="2800" i="1" dirty="0"/>
            </a:br>
            <a:endParaRPr lang="en-GB" altLang="en-US" sz="2800" i="1" dirty="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D08AD07-300C-4FB5-BE2B-3A9B15AD7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CE137979-3F00-40DD-AE9B-AB4C7D36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165" name="Rectangle 4">
            <a:extLst>
              <a:ext uri="{FF2B5EF4-FFF2-40B4-BE49-F238E27FC236}">
                <a16:creationId xmlns:a16="http://schemas.microsoft.com/office/drawing/2014/main" id="{821CCB0F-9640-4630-A704-6B98D3FF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6" name="Rectangle 5">
            <a:extLst>
              <a:ext uri="{FF2B5EF4-FFF2-40B4-BE49-F238E27FC236}">
                <a16:creationId xmlns:a16="http://schemas.microsoft.com/office/drawing/2014/main" id="{5CD5B90D-1DF7-4F0A-BA1C-6E37D88B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665288"/>
            <a:ext cx="7413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Bookman Old Style" panose="02050604050505020204" pitchFamily="18" charset="0"/>
            </a:endParaRPr>
          </a:p>
        </p:txBody>
      </p:sp>
      <p:sp>
        <p:nvSpPr>
          <p:cNvPr id="92168" name="Text Box 9">
            <a:extLst>
              <a:ext uri="{FF2B5EF4-FFF2-40B4-BE49-F238E27FC236}">
                <a16:creationId xmlns:a16="http://schemas.microsoft.com/office/drawing/2014/main" id="{AE92B52A-D973-4220-93D6-9370B1F8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624138"/>
            <a:ext cx="477043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Consider your audience: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lang="en-GB" altLang="en-US" sz="2400"/>
              <a:t>Your supervisor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lang="en-GB" altLang="en-US" sz="2400"/>
              <a:t> The first and second marker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lang="en-GB" altLang="en-US" sz="2400"/>
              <a:t> The external examiner…..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lang="en-GB" altLang="en-US" sz="2400"/>
              <a:t> A publication?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r>
              <a:rPr lang="en-GB" altLang="en-US" sz="2400"/>
              <a:t> Sponsors?</a:t>
            </a:r>
          </a:p>
          <a:p>
            <a:pPr lvl="1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Ø"/>
            </a:pPr>
            <a:endParaRPr lang="en-GB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/>
          </a:p>
        </p:txBody>
      </p:sp>
    </p:spTree>
  </p:cSld>
  <p:clrMapOvr>
    <a:masterClrMapping/>
  </p:clrMapOvr>
  <p:transition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43B1F0D-CFB1-41A7-BF84-D2BB39924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400" y="152400"/>
            <a:ext cx="7886700" cy="1325563"/>
          </a:xfrm>
        </p:spPr>
        <p:txBody>
          <a:bodyPr/>
          <a:lstStyle/>
          <a:p>
            <a:r>
              <a:rPr lang="en-US" altLang="en-US" sz="4000" dirty="0"/>
              <a:t>Credibility of research findings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840A4A0-98E3-42F5-8E50-B5121F716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1. Reliability 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Will the results be the same in other occasions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Similar observations reached by other observers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Transparency of the raw data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2.Validity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If findings are really about what they appear to be about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3. Generalizability (external validity) – findings equally applicable to other research settings 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p:transition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>
            <a:extLst>
              <a:ext uri="{FF2B5EF4-FFF2-40B4-BE49-F238E27FC236}">
                <a16:creationId xmlns:a16="http://schemas.microsoft.com/office/drawing/2014/main" id="{00626F56-C423-4E7C-B585-40E9F7E66B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1031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3E0E0F-5EAB-4706-BA5F-5DBBBCF6B03D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D3D9E390-95DF-47AC-9C62-A96FA3F50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55000" cy="439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2">
              <a:spcBef>
                <a:spcPct val="0"/>
              </a:spcBef>
              <a:buClr>
                <a:srgbClr val="FF3300"/>
              </a:buClr>
              <a:buSzTx/>
              <a:buFont typeface="Symbol" panose="05050102010706020507" pitchFamily="18" charset="2"/>
              <a:buChar char="·"/>
            </a:pPr>
            <a:r>
              <a:rPr lang="en-GB" altLang="en-US" sz="2800" b="1" dirty="0">
                <a:latin typeface="+mn-lt"/>
              </a:rPr>
              <a:t> Reliability:</a:t>
            </a:r>
            <a:r>
              <a:rPr lang="en-GB" altLang="en-US" sz="2800" dirty="0">
                <a:latin typeface="+mn-lt"/>
              </a:rPr>
              <a:t> were your work to be replicated</a:t>
            </a:r>
          </a:p>
          <a:p>
            <a:pPr lvl="2"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GB" altLang="en-US" sz="2800" dirty="0">
                <a:latin typeface="+mn-lt"/>
              </a:rPr>
              <a:t> by another, would the same result be produced?</a:t>
            </a:r>
          </a:p>
          <a:p>
            <a:pPr lvl="2">
              <a:spcBef>
                <a:spcPct val="0"/>
              </a:spcBef>
              <a:buClr>
                <a:srgbClr val="FF3300"/>
              </a:buClr>
              <a:buSzTx/>
              <a:buFont typeface="Symbol" panose="05050102010706020507" pitchFamily="18" charset="2"/>
              <a:buChar char="·"/>
            </a:pPr>
            <a:endParaRPr lang="en-GB" altLang="en-US" sz="2800" dirty="0">
              <a:latin typeface="+mn-lt"/>
            </a:endParaRPr>
          </a:p>
          <a:p>
            <a:pPr lvl="2">
              <a:spcBef>
                <a:spcPct val="0"/>
              </a:spcBef>
              <a:buClr>
                <a:srgbClr val="FF3300"/>
              </a:buClr>
              <a:buSzTx/>
              <a:buFont typeface="Symbol" panose="05050102010706020507" pitchFamily="18" charset="2"/>
              <a:buChar char="·"/>
            </a:pPr>
            <a:r>
              <a:rPr lang="en-GB" altLang="en-US" sz="2800" b="1" dirty="0">
                <a:latin typeface="+mn-lt"/>
              </a:rPr>
              <a:t> Validity:</a:t>
            </a:r>
            <a:r>
              <a:rPr lang="en-GB" altLang="en-US" sz="2800" dirty="0">
                <a:latin typeface="+mn-lt"/>
              </a:rPr>
              <a:t> did your approaches, methods and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dirty="0">
                <a:latin typeface="+mn-lt"/>
              </a:rPr>
              <a:t> techniques relate to the issues you were exploring and the variables you attempted to measure?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A64C740C-91DE-47E5-BF4B-DAA00C18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6" y="357187"/>
            <a:ext cx="70866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1" dirty="0">
                <a:latin typeface="+mj-lt"/>
              </a:rPr>
              <a:t>Interpreting Data </a:t>
            </a:r>
          </a:p>
        </p:txBody>
      </p:sp>
    </p:spTree>
  </p:cSld>
  <p:clrMapOvr>
    <a:masterClrMapping/>
  </p:clrMapOvr>
  <p:transition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>
            <a:extLst>
              <a:ext uri="{FF2B5EF4-FFF2-40B4-BE49-F238E27FC236}">
                <a16:creationId xmlns:a16="http://schemas.microsoft.com/office/drawing/2014/main" id="{018D653F-D51F-4CD1-800D-A8F10E2303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859539" y="6355643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DE4CA2-D84F-4A4A-B446-E2B0093C85B5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en-US" sz="1400" dirty="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EDC502B7-EBF3-4866-8B61-8BB78981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7285" name="Rectangle 4">
            <a:extLst>
              <a:ext uri="{FF2B5EF4-FFF2-40B4-BE49-F238E27FC236}">
                <a16:creationId xmlns:a16="http://schemas.microsoft.com/office/drawing/2014/main" id="{78A51D27-A535-44F6-B198-D8683706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7286" name="Rectangle 5">
            <a:extLst>
              <a:ext uri="{FF2B5EF4-FFF2-40B4-BE49-F238E27FC236}">
                <a16:creationId xmlns:a16="http://schemas.microsoft.com/office/drawing/2014/main" id="{29C9A4DA-C975-4E82-85BB-0E941778B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7287" name="Rectangle 6">
            <a:extLst>
              <a:ext uri="{FF2B5EF4-FFF2-40B4-BE49-F238E27FC236}">
                <a16:creationId xmlns:a16="http://schemas.microsoft.com/office/drawing/2014/main" id="{530A31AF-4D64-41E0-AECE-4B3606AA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1" dirty="0">
                <a:latin typeface="+mj-lt"/>
              </a:rPr>
              <a:t>Validity: definition</a:t>
            </a:r>
          </a:p>
        </p:txBody>
      </p:sp>
      <p:sp>
        <p:nvSpPr>
          <p:cNvPr id="97288" name="Rectangle 7">
            <a:extLst>
              <a:ext uri="{FF2B5EF4-FFF2-40B4-BE49-F238E27FC236}">
                <a16:creationId xmlns:a16="http://schemas.microsoft.com/office/drawing/2014/main" id="{7D106AE5-7C95-4E8D-84CA-E9C700C3C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59" y="2142186"/>
            <a:ext cx="8689880" cy="424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just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en-GB" altLang="en-US" sz="2400" i="1" dirty="0">
                <a:latin typeface="+mn-lt"/>
              </a:rPr>
              <a:t>“</a:t>
            </a:r>
            <a:r>
              <a:rPr lang="en-GB" altLang="en-US" sz="2400" b="1" i="1" dirty="0">
                <a:latin typeface="+mn-lt"/>
              </a:rPr>
              <a:t>Validity</a:t>
            </a:r>
            <a:r>
              <a:rPr lang="en-GB" altLang="en-US" sz="2400" i="1" dirty="0">
                <a:latin typeface="+mn-lt"/>
              </a:rPr>
              <a:t>…tells us whether an item measures  or </a:t>
            </a:r>
          </a:p>
          <a:p>
            <a:pPr lvl="1" algn="just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en-GB" altLang="en-US" sz="2400" i="1" dirty="0">
                <a:latin typeface="+mn-lt"/>
              </a:rPr>
              <a:t>describes what it is supposed to measure or describe.</a:t>
            </a:r>
          </a:p>
          <a:p>
            <a:pPr lvl="1" algn="just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endParaRPr lang="en-GB" altLang="en-US" sz="2400" i="1" dirty="0">
              <a:latin typeface="+mn-lt"/>
            </a:endParaRPr>
          </a:p>
          <a:p>
            <a:pPr lvl="1" algn="just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en-GB" altLang="en-US" sz="2400" i="1" dirty="0">
                <a:latin typeface="+mn-lt"/>
              </a:rPr>
              <a:t> If an item is unreliable, then it must also lack validity,</a:t>
            </a:r>
          </a:p>
          <a:p>
            <a:pPr lvl="1" algn="just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en-GB" altLang="en-US" sz="2400" i="1" dirty="0">
                <a:latin typeface="+mn-lt"/>
              </a:rPr>
              <a:t> but a reliable item is not necessarily also valid.</a:t>
            </a:r>
          </a:p>
          <a:p>
            <a:pPr lvl="1" algn="just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endParaRPr lang="en-GB" altLang="en-US" sz="2400" i="1" dirty="0">
              <a:latin typeface="+mn-lt"/>
            </a:endParaRPr>
          </a:p>
          <a:p>
            <a:pPr lvl="1" algn="just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en-GB" altLang="en-US" sz="2400" i="1" dirty="0">
                <a:latin typeface="+mn-lt"/>
              </a:rPr>
              <a:t> It could produce the same or similar responses on all</a:t>
            </a:r>
          </a:p>
          <a:p>
            <a:pPr lvl="1" algn="just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en-GB" altLang="en-US" sz="2400" i="1" dirty="0">
                <a:latin typeface="+mn-lt"/>
              </a:rPr>
              <a:t> occasions, but not be measuring what it is supposed</a:t>
            </a:r>
          </a:p>
          <a:p>
            <a:pPr lvl="1" algn="just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</a:pPr>
            <a:r>
              <a:rPr lang="en-GB" altLang="en-US" sz="2400" i="1" dirty="0">
                <a:latin typeface="+mn-lt"/>
              </a:rPr>
              <a:t> to measure. ”</a:t>
            </a:r>
            <a:r>
              <a:rPr lang="en-GB" altLang="en-US" sz="2400" dirty="0">
                <a:latin typeface="+mn-lt"/>
              </a:rPr>
              <a:t> (</a:t>
            </a:r>
            <a:r>
              <a:rPr lang="en-GB" altLang="en-US" sz="2400" dirty="0" err="1">
                <a:latin typeface="+mn-lt"/>
              </a:rPr>
              <a:t>J.Bell</a:t>
            </a:r>
            <a:r>
              <a:rPr lang="en-GB" altLang="en-US" sz="2400" dirty="0">
                <a:latin typeface="+mn-lt"/>
              </a:rPr>
              <a:t>, 1993, p.65)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GB" altLang="en-US" sz="2400" dirty="0">
              <a:latin typeface="+mn-lt"/>
            </a:endParaRPr>
          </a:p>
        </p:txBody>
      </p:sp>
    </p:spTree>
  </p:cSld>
  <p:clrMapOvr>
    <a:masterClrMapping/>
  </p:clrMapOvr>
  <p:transition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4">
            <a:extLst>
              <a:ext uri="{FF2B5EF4-FFF2-40B4-BE49-F238E27FC236}">
                <a16:creationId xmlns:a16="http://schemas.microsoft.com/office/drawing/2014/main" id="{7D6C0310-D35C-4EBE-A931-731F4D93D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3200"/>
              <a:t>Generalisability</a:t>
            </a:r>
          </a:p>
        </p:txBody>
      </p:sp>
      <p:sp>
        <p:nvSpPr>
          <p:cNvPr id="99330" name="Slide Number Placeholder 4">
            <a:extLst>
              <a:ext uri="{FF2B5EF4-FFF2-40B4-BE49-F238E27FC236}">
                <a16:creationId xmlns:a16="http://schemas.microsoft.com/office/drawing/2014/main" id="{BE6D38FA-2901-4A98-B16B-9CDF2B49C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0145C-854B-4A69-8A52-95A309E561A4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en-US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477A5541-FA17-4741-85C2-C8D74DDC5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911ED44-344D-4148-B68C-6B77CB439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9334" name="Rectangle 5">
            <a:extLst>
              <a:ext uri="{FF2B5EF4-FFF2-40B4-BE49-F238E27FC236}">
                <a16:creationId xmlns:a16="http://schemas.microsoft.com/office/drawing/2014/main" id="{4F1023D6-2B98-4B5F-84E5-7CFEB92A3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2100263"/>
            <a:ext cx="74279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Also known as </a:t>
            </a:r>
            <a:r>
              <a:rPr lang="en-GB" altLang="en-US" sz="2400" b="1">
                <a:latin typeface="Times New Roman" panose="02020603050405020304" pitchFamily="18" charset="0"/>
              </a:rPr>
              <a:t>external validity</a:t>
            </a:r>
            <a:r>
              <a:rPr lang="en-GB" altLang="en-US" sz="240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Are your findings generalisable to other contexts, e.g. other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organisations?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Particularly applies to single case studies.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Be clear about your claims - if you do not claim that it 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possible to generalise to other settings then say so.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4">
            <a:extLst>
              <a:ext uri="{FF2B5EF4-FFF2-40B4-BE49-F238E27FC236}">
                <a16:creationId xmlns:a16="http://schemas.microsoft.com/office/drawing/2014/main" id="{D4C83AAD-8551-49E4-A7E5-87B03B90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GB" altLang="en-US" sz="2800"/>
              <a:t>5) The ethics of research design</a:t>
            </a:r>
          </a:p>
        </p:txBody>
      </p:sp>
      <p:sp>
        <p:nvSpPr>
          <p:cNvPr id="101378" name="Slide Number Placeholder 4">
            <a:extLst>
              <a:ext uri="{FF2B5EF4-FFF2-40B4-BE49-F238E27FC236}">
                <a16:creationId xmlns:a16="http://schemas.microsoft.com/office/drawing/2014/main" id="{38FEAA39-9CE8-4E61-A08B-1A115D247E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25DD62-754A-4A30-9AE2-8E0AEA9C5CD0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en-US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AE30CDC-692B-442B-8ECD-CADECFF0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1A07A1A0-9B8F-4350-85C2-022EA1D8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5656420C-C8D4-4416-9A9F-2F37C03E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DD66C69B-2E1D-4B5F-8876-A836E0E2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1384" name="Rectangle 9">
            <a:extLst>
              <a:ext uri="{FF2B5EF4-FFF2-40B4-BE49-F238E27FC236}">
                <a16:creationId xmlns:a16="http://schemas.microsoft.com/office/drawing/2014/main" id="{937ED430-A1EA-4F97-AE01-6AE5E343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75438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SzTx/>
              <a:buFont typeface="Symbol" panose="05050102010706020507" pitchFamily="18" charset="2"/>
              <a:buChar char="·"/>
            </a:pPr>
            <a:r>
              <a:rPr lang="en-GB" altLang="en-US" sz="2400">
                <a:latin typeface="Times New Roman" panose="02020603050405020304" pitchFamily="18" charset="0"/>
              </a:rPr>
              <a:t>  The subjects' identities should be protected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     so that the information you collect does not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     embarrass or in other ways harm.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SzTx/>
              <a:buFont typeface="Symbol" panose="05050102010706020507" pitchFamily="18" charset="2"/>
              <a:buChar char="·"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SzTx/>
              <a:buFont typeface="Symbol" panose="05050102010706020507" pitchFamily="18" charset="2"/>
              <a:buChar char="·"/>
            </a:pPr>
            <a:r>
              <a:rPr lang="en-GB" altLang="en-US" sz="2400">
                <a:latin typeface="Times New Roman" panose="02020603050405020304" pitchFamily="18" charset="0"/>
              </a:rPr>
              <a:t>  Treat subjects with respect and seek their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FF3300"/>
              </a:buClr>
              <a:buSzTx/>
              <a:buFont typeface="Symbol" panose="05050102010706020507" pitchFamily="18" charset="2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co-operation in the research. In negotiating      permission to do a study, you should make it clear to those with whom you negotiate what the terms of the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agreements are, and you should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 u="sng">
                <a:latin typeface="Times New Roman" panose="02020603050405020304" pitchFamily="18" charset="0"/>
              </a:rPr>
              <a:t>abide by that agreement</a:t>
            </a:r>
            <a:r>
              <a:rPr lang="en-GB" altLang="en-US">
                <a:latin typeface="Times New Roman" panose="02020603050405020304" pitchFamily="18" charset="0"/>
              </a:rPr>
              <a:t>.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>
            <a:extLst>
              <a:ext uri="{FF2B5EF4-FFF2-40B4-BE49-F238E27FC236}">
                <a16:creationId xmlns:a16="http://schemas.microsoft.com/office/drawing/2014/main" id="{C8AE64E8-8E86-4C4F-A1D6-EDE6FBCF5D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1031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0921B8-5A75-4809-9E38-4219B61F1280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en-US" sz="14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3B24501-6818-4584-8E74-F2B05F39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3048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dirty="0">
                <a:solidFill>
                  <a:schemeClr val="tx2"/>
                </a:solidFill>
              </a:rPr>
              <a:t> Differing approaches to research (Review)</a:t>
            </a:r>
          </a:p>
        </p:txBody>
      </p:sp>
      <p:sp>
        <p:nvSpPr>
          <p:cNvPr id="103428" name="Text Box 3">
            <a:extLst>
              <a:ext uri="{FF2B5EF4-FFF2-40B4-BE49-F238E27FC236}">
                <a16:creationId xmlns:a16="http://schemas.microsoft.com/office/drawing/2014/main" id="{E77272A8-119A-48D0-ABCC-7CF3B3837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92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The research process  ‘onion’</a:t>
            </a:r>
          </a:p>
        </p:txBody>
      </p:sp>
      <p:sp>
        <p:nvSpPr>
          <p:cNvPr id="103429" name="Oval 4">
            <a:extLst>
              <a:ext uri="{FF2B5EF4-FFF2-40B4-BE49-F238E27FC236}">
                <a16:creationId xmlns:a16="http://schemas.microsoft.com/office/drawing/2014/main" id="{94346E3B-E90B-4C49-AC2E-B978B72F1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19812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/>
              <a:t>?</a:t>
            </a:r>
          </a:p>
        </p:txBody>
      </p:sp>
      <p:sp>
        <p:nvSpPr>
          <p:cNvPr id="103430" name="Oval 5">
            <a:extLst>
              <a:ext uri="{FF2B5EF4-FFF2-40B4-BE49-F238E27FC236}">
                <a16:creationId xmlns:a16="http://schemas.microsoft.com/office/drawing/2014/main" id="{E89BC501-59F1-4D18-8F41-73912A0A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38600"/>
            <a:ext cx="2514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3431" name="Oval 6">
            <a:extLst>
              <a:ext uri="{FF2B5EF4-FFF2-40B4-BE49-F238E27FC236}">
                <a16:creationId xmlns:a16="http://schemas.microsoft.com/office/drawing/2014/main" id="{215C225B-CB03-4E94-9659-FF57E59D8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3276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3432" name="Oval 7">
            <a:extLst>
              <a:ext uri="{FF2B5EF4-FFF2-40B4-BE49-F238E27FC236}">
                <a16:creationId xmlns:a16="http://schemas.microsoft.com/office/drawing/2014/main" id="{B6556A6D-B232-46EC-B8CE-338B79F66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5105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3433" name="Oval 8">
            <a:extLst>
              <a:ext uri="{FF2B5EF4-FFF2-40B4-BE49-F238E27FC236}">
                <a16:creationId xmlns:a16="http://schemas.microsoft.com/office/drawing/2014/main" id="{5292D9EE-B77B-45FD-9968-92F89F22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7315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3434" name="Text Box 9">
            <a:extLst>
              <a:ext uri="{FF2B5EF4-FFF2-40B4-BE49-F238E27FC236}">
                <a16:creationId xmlns:a16="http://schemas.microsoft.com/office/drawing/2014/main" id="{D6C9A57A-96D2-4875-BB12-E799ABC45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867400"/>
            <a:ext cx="1638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Data collection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methods</a:t>
            </a:r>
          </a:p>
        </p:txBody>
      </p:sp>
      <p:sp>
        <p:nvSpPr>
          <p:cNvPr id="103435" name="Text Box 10">
            <a:extLst>
              <a:ext uri="{FF2B5EF4-FFF2-40B4-BE49-F238E27FC236}">
                <a16:creationId xmlns:a16="http://schemas.microsoft.com/office/drawing/2014/main" id="{7D7A45B1-E212-4560-BC6A-401042CAB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2070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Research strategies</a:t>
            </a:r>
          </a:p>
        </p:txBody>
      </p:sp>
      <p:sp>
        <p:nvSpPr>
          <p:cNvPr id="103436" name="Text Box 11">
            <a:extLst>
              <a:ext uri="{FF2B5EF4-FFF2-40B4-BE49-F238E27FC236}">
                <a16:creationId xmlns:a16="http://schemas.microsoft.com/office/drawing/2014/main" id="{3331258F-D567-4EFD-B1D4-BCEE3F86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867400"/>
            <a:ext cx="158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Time horizons</a:t>
            </a:r>
          </a:p>
        </p:txBody>
      </p:sp>
      <p:sp>
        <p:nvSpPr>
          <p:cNvPr id="103437" name="Text Box 12">
            <a:extLst>
              <a:ext uri="{FF2B5EF4-FFF2-40B4-BE49-F238E27FC236}">
                <a16:creationId xmlns:a16="http://schemas.microsoft.com/office/drawing/2014/main" id="{A313325F-E890-44C5-9666-30AF67DC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226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Research approaches</a:t>
            </a:r>
          </a:p>
        </p:txBody>
      </p:sp>
      <p:sp>
        <p:nvSpPr>
          <p:cNvPr id="103438" name="Text Box 13">
            <a:extLst>
              <a:ext uri="{FF2B5EF4-FFF2-40B4-BE49-F238E27FC236}">
                <a16:creationId xmlns:a16="http://schemas.microsoft.com/office/drawing/2014/main" id="{CFA2D675-C0CF-42E7-9E77-51FD4659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098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Research philosophy</a:t>
            </a:r>
          </a:p>
        </p:txBody>
      </p:sp>
      <p:sp>
        <p:nvSpPr>
          <p:cNvPr id="103439" name="Line 14">
            <a:extLst>
              <a:ext uri="{FF2B5EF4-FFF2-40B4-BE49-F238E27FC236}">
                <a16:creationId xmlns:a16="http://schemas.microsoft.com/office/drawing/2014/main" id="{F9F8A85D-C191-4A18-B438-E4EDD1B44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5720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03440" name="Line 15">
            <a:extLst>
              <a:ext uri="{FF2B5EF4-FFF2-40B4-BE49-F238E27FC236}">
                <a16:creationId xmlns:a16="http://schemas.microsoft.com/office/drawing/2014/main" id="{1415859B-A3FD-4C0D-AAA9-79285E3113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4800600"/>
            <a:ext cx="2667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03441" name="Line 16">
            <a:extLst>
              <a:ext uri="{FF2B5EF4-FFF2-40B4-BE49-F238E27FC236}">
                <a16:creationId xmlns:a16="http://schemas.microsoft.com/office/drawing/2014/main" id="{3158753F-9A3B-42CA-9E8B-95AB0CBE7B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648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03442" name="Line 17">
            <a:extLst>
              <a:ext uri="{FF2B5EF4-FFF2-40B4-BE49-F238E27FC236}">
                <a16:creationId xmlns:a16="http://schemas.microsoft.com/office/drawing/2014/main" id="{E142829D-9E02-4017-B21E-1EB0358316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2766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  <p:sp>
        <p:nvSpPr>
          <p:cNvPr id="103443" name="Line 18">
            <a:extLst>
              <a:ext uri="{FF2B5EF4-FFF2-40B4-BE49-F238E27FC236}">
                <a16:creationId xmlns:a16="http://schemas.microsoft.com/office/drawing/2014/main" id="{4D58DD39-6442-4A46-9B61-D367AA2805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5146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7CBC3A8E-5BDC-41B7-8D0B-05FE5079A8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1031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540A78-1DB0-4D88-9451-ADBE6C517144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07FCC53-AAE7-4D59-8CA4-A9E38F06F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089150"/>
          <a:ext cx="784860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97354" imgH="2964954" progId="Visio.Drawing.11">
                  <p:embed/>
                </p:oleObj>
              </mc:Choice>
              <mc:Fallback>
                <p:oleObj name="Visio" r:id="rId3" imgW="5497354" imgH="296495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89150"/>
                        <a:ext cx="7848600" cy="446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>
            <a:extLst>
              <a:ext uri="{FF2B5EF4-FFF2-40B4-BE49-F238E27FC236}">
                <a16:creationId xmlns:a16="http://schemas.microsoft.com/office/drawing/2014/main" id="{A781C04B-A248-47DE-846A-C59DD9FA9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2106613"/>
            <a:ext cx="3384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The research process  ‘onion’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390FCC-8C0A-4363-8D92-66E73D8FC0E4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617538"/>
            <a:ext cx="7793037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800" kern="0"/>
              <a:t>1) Differing approaches to research</a:t>
            </a:r>
            <a:endParaRPr lang="en-GB" altLang="en-US" sz="2800" kern="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>
            <a:extLst>
              <a:ext uri="{FF2B5EF4-FFF2-40B4-BE49-F238E27FC236}">
                <a16:creationId xmlns:a16="http://schemas.microsoft.com/office/drawing/2014/main" id="{9382A9CC-10DC-4B49-B39C-A661A83D17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1031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7BA474-2F0F-4C10-BEFE-CA9406582545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en-US" sz="1400"/>
          </a:p>
        </p:txBody>
      </p:sp>
      <p:sp>
        <p:nvSpPr>
          <p:cNvPr id="105475" name="Oval 8">
            <a:extLst>
              <a:ext uri="{FF2B5EF4-FFF2-40B4-BE49-F238E27FC236}">
                <a16:creationId xmlns:a16="http://schemas.microsoft.com/office/drawing/2014/main" id="{0D27C701-D2B0-4E38-96ED-E64E256D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7315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5476" name="Oval 7">
            <a:extLst>
              <a:ext uri="{FF2B5EF4-FFF2-40B4-BE49-F238E27FC236}">
                <a16:creationId xmlns:a16="http://schemas.microsoft.com/office/drawing/2014/main" id="{F84F0AF9-61E4-4EC9-BF17-5B9314A1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5105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2627" name="Rectangle 19">
            <a:extLst>
              <a:ext uri="{FF2B5EF4-FFF2-40B4-BE49-F238E27FC236}">
                <a16:creationId xmlns:a16="http://schemas.microsoft.com/office/drawing/2014/main" id="{1CCADCC1-01EE-4A45-8DA1-E7C75310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2514600" cy="274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799B0E97-0EAD-4F36-9C51-AB64A86E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solidFill>
                  <a:schemeClr val="tx2"/>
                </a:solidFill>
              </a:rPr>
              <a:t>Differing approaches to research (Review)</a:t>
            </a:r>
          </a:p>
        </p:txBody>
      </p:sp>
      <p:sp>
        <p:nvSpPr>
          <p:cNvPr id="105479" name="Text Box 3">
            <a:extLst>
              <a:ext uri="{FF2B5EF4-FFF2-40B4-BE49-F238E27FC236}">
                <a16:creationId xmlns:a16="http://schemas.microsoft.com/office/drawing/2014/main" id="{65420413-EC14-474C-9366-87095E3F0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92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The research process  ‘onion’</a:t>
            </a:r>
          </a:p>
        </p:txBody>
      </p:sp>
      <p:sp>
        <p:nvSpPr>
          <p:cNvPr id="105480" name="Oval 4">
            <a:extLst>
              <a:ext uri="{FF2B5EF4-FFF2-40B4-BE49-F238E27FC236}">
                <a16:creationId xmlns:a16="http://schemas.microsoft.com/office/drawing/2014/main" id="{4B783BE8-D473-4A0B-B1FE-579FBADFB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19812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5481" name="Oval 5">
            <a:extLst>
              <a:ext uri="{FF2B5EF4-FFF2-40B4-BE49-F238E27FC236}">
                <a16:creationId xmlns:a16="http://schemas.microsoft.com/office/drawing/2014/main" id="{BC62BE69-9C24-4620-8FA3-29039884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38600"/>
            <a:ext cx="2514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5482" name="Oval 6">
            <a:extLst>
              <a:ext uri="{FF2B5EF4-FFF2-40B4-BE49-F238E27FC236}">
                <a16:creationId xmlns:a16="http://schemas.microsoft.com/office/drawing/2014/main" id="{18339155-9EE2-4F8D-BF39-B6557F47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3276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2617" name="Text Box 9">
            <a:extLst>
              <a:ext uri="{FF2B5EF4-FFF2-40B4-BE49-F238E27FC236}">
                <a16:creationId xmlns:a16="http://schemas.microsoft.com/office/drawing/2014/main" id="{F7470CC3-C75A-4797-8E0A-55CBE160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133600"/>
            <a:ext cx="28575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Data collection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Methods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i="1">
                <a:latin typeface="Times New Roman" panose="02020603050405020304" pitchFamily="18" charset="0"/>
              </a:rPr>
              <a:t>Involve: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Sampling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Secondary data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Observation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Interviews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Questionnaires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52622" name="Line 14">
            <a:extLst>
              <a:ext uri="{FF2B5EF4-FFF2-40B4-BE49-F238E27FC236}">
                <a16:creationId xmlns:a16="http://schemas.microsoft.com/office/drawing/2014/main" id="{0B7C5052-4508-4C2E-8670-7E24A4F0AA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514600"/>
            <a:ext cx="2971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7" grpId="0" animBg="1"/>
      <p:bldP spid="45261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>
            <a:extLst>
              <a:ext uri="{FF2B5EF4-FFF2-40B4-BE49-F238E27FC236}">
                <a16:creationId xmlns:a16="http://schemas.microsoft.com/office/drawing/2014/main" id="{6854A749-60B2-4037-91B8-094304216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b="1" i="1">
                <a:solidFill>
                  <a:schemeClr val="tx1"/>
                </a:solidFill>
              </a:rPr>
              <a:t> Summary</a:t>
            </a:r>
            <a:br>
              <a:rPr lang="en-GB" altLang="en-US" sz="2400" b="1" i="1">
                <a:solidFill>
                  <a:schemeClr val="tx1"/>
                </a:solidFill>
              </a:rPr>
            </a:br>
            <a:endParaRPr lang="en-GB" altLang="en-US" sz="2400" b="1" i="1">
              <a:solidFill>
                <a:schemeClr val="tx1"/>
              </a:solidFill>
            </a:endParaRPr>
          </a:p>
        </p:txBody>
      </p:sp>
      <p:sp>
        <p:nvSpPr>
          <p:cNvPr id="107522" name="Slide Number Placeholder 4">
            <a:extLst>
              <a:ext uri="{FF2B5EF4-FFF2-40B4-BE49-F238E27FC236}">
                <a16:creationId xmlns:a16="http://schemas.microsoft.com/office/drawing/2014/main" id="{85D09449-F61A-47BA-A71F-555CE1F5DC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651D21-2568-4C8D-93D2-CEDA6E2C4ECD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en-US" sz="1400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FACF998B-A4A0-4279-9457-E0E88894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38400"/>
            <a:ext cx="81232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Char char="n"/>
            </a:pPr>
            <a:r>
              <a:rPr lang="en-GB" altLang="en-US" sz="2400">
                <a:latin typeface="Times New Roman" panose="02020603050405020304" pitchFamily="18" charset="0"/>
              </a:rPr>
              <a:t> There are two main philosophical positions in research: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Positivism and Phenomenology;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Char char="n"/>
            </a:pPr>
            <a:r>
              <a:rPr lang="en-GB" altLang="en-US" sz="2400">
                <a:latin typeface="Times New Roman" panose="02020603050405020304" pitchFamily="18" charset="0"/>
              </a:rPr>
              <a:t> The two main methods to research are deductive and inductive.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These should not be thought of as mutually exclusive. 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You can use both in combination on the same research project.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The main influence on your choice of research approach should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be your research questions and objectives.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>
            <a:extLst>
              <a:ext uri="{FF2B5EF4-FFF2-40B4-BE49-F238E27FC236}">
                <a16:creationId xmlns:a16="http://schemas.microsoft.com/office/drawing/2014/main" id="{3219F201-2EBD-45DF-889D-D966CF7D9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b="1" i="1" dirty="0">
                <a:solidFill>
                  <a:schemeClr val="tx1"/>
                </a:solidFill>
              </a:rPr>
              <a:t>Summary</a:t>
            </a:r>
            <a:br>
              <a:rPr lang="en-GB" altLang="en-US" sz="2400" b="1" i="1" dirty="0">
                <a:solidFill>
                  <a:schemeClr val="tx1"/>
                </a:solidFill>
              </a:rPr>
            </a:br>
            <a:endParaRPr lang="en-GB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109570" name="Slide Number Placeholder 4">
            <a:extLst>
              <a:ext uri="{FF2B5EF4-FFF2-40B4-BE49-F238E27FC236}">
                <a16:creationId xmlns:a16="http://schemas.microsoft.com/office/drawing/2014/main" id="{AAD287CC-FD2C-4E26-B7CA-8AD29E4F8B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778A3-C91F-422E-BA09-9676CCE89C7A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en-US" sz="1400"/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D76FBA72-F4CB-4E7F-BD2C-B17C0103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08" y="1802429"/>
            <a:ext cx="859889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Char char="n"/>
            </a:pPr>
            <a:r>
              <a:rPr lang="en-GB" altLang="en-US" sz="2400" dirty="0">
                <a:latin typeface="Times New Roman" panose="02020603050405020304" pitchFamily="18" charset="0"/>
              </a:rPr>
              <a:t> The main research strategies are experiment, survey, case study,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 grounded theory, ethnography, action research, Design Science and 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Action Design Science. Again, you 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should not think of these as discrete entities. There may be a 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combination of some of these in the same research project.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Char char="n"/>
            </a:pPr>
            <a:r>
              <a:rPr lang="en-GB" altLang="en-US" sz="2400" dirty="0">
                <a:latin typeface="Times New Roman" panose="02020603050405020304" pitchFamily="18" charset="0"/>
              </a:rPr>
              <a:t> Research projects may be cross-sectional or longitudinal. 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In addition, they may be classed as exploratory, descriptive,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or explanatory.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Char char="n"/>
            </a:pPr>
            <a:r>
              <a:rPr lang="en-GB" altLang="en-US" sz="2400" dirty="0">
                <a:latin typeface="Times New Roman" panose="02020603050405020304" pitchFamily="18" charset="0"/>
              </a:rPr>
              <a:t> Multi-method approaches to research mean that different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Purposes may be served and that triangulation of results is 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facilitated.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2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>
            <a:extLst>
              <a:ext uri="{FF2B5EF4-FFF2-40B4-BE49-F238E27FC236}">
                <a16:creationId xmlns:a16="http://schemas.microsoft.com/office/drawing/2014/main" id="{4BB18F99-0A14-4372-9838-37ECDA5C5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400" b="1" i="1">
                <a:solidFill>
                  <a:schemeClr val="tx1"/>
                </a:solidFill>
              </a:rPr>
              <a:t>Summary</a:t>
            </a:r>
            <a:br>
              <a:rPr lang="en-GB" altLang="en-US" sz="2400" b="1" i="1">
                <a:solidFill>
                  <a:schemeClr val="tx1"/>
                </a:solidFill>
              </a:rPr>
            </a:br>
            <a:endParaRPr lang="en-GB" altLang="en-US" sz="2400" b="1" i="1">
              <a:solidFill>
                <a:schemeClr val="tx1"/>
              </a:solidFill>
            </a:endParaRPr>
          </a:p>
        </p:txBody>
      </p:sp>
      <p:sp>
        <p:nvSpPr>
          <p:cNvPr id="111618" name="Slide Number Placeholder 4">
            <a:extLst>
              <a:ext uri="{FF2B5EF4-FFF2-40B4-BE49-F238E27FC236}">
                <a16:creationId xmlns:a16="http://schemas.microsoft.com/office/drawing/2014/main" id="{4DBE9464-AA0C-49FC-9BDB-9438AEF6E4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29E6DF-1787-4605-AF1B-0E9F7EBA2EFC}" type="slidenum">
              <a:rPr lang="en-GB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en-US" sz="1400"/>
          </a:p>
        </p:txBody>
      </p:sp>
      <p:sp>
        <p:nvSpPr>
          <p:cNvPr id="143363" name="Text Box 3">
            <a:extLst>
              <a:ext uri="{FF2B5EF4-FFF2-40B4-BE49-F238E27FC236}">
                <a16:creationId xmlns:a16="http://schemas.microsoft.com/office/drawing/2014/main" id="{BCAA1CEF-04CD-49B8-B4DA-F5408812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85058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Char char="n"/>
            </a:pPr>
            <a:r>
              <a:rPr lang="en-GB" altLang="en-US" sz="2400">
                <a:latin typeface="Times New Roman" panose="02020603050405020304" pitchFamily="18" charset="0"/>
              </a:rPr>
              <a:t> You should take care to ensure that your results are valid and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 reliable.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Char char="n"/>
            </a:pPr>
            <a:endParaRPr lang="en-GB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Char char="n"/>
            </a:pPr>
            <a:r>
              <a:rPr lang="en-GB" altLang="en-US" sz="2400">
                <a:latin typeface="Times New Roman" panose="02020603050405020304" pitchFamily="18" charset="0"/>
              </a:rPr>
              <a:t> You should always think carefully about the ethical issues implied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by the choice of your research strategy.</a:t>
            </a:r>
          </a:p>
          <a:p>
            <a:pPr>
              <a:spcBef>
                <a:spcPct val="0"/>
              </a:spcBef>
              <a:buClr>
                <a:srgbClr val="FF0000"/>
              </a:buClr>
              <a:buSzPct val="65000"/>
              <a:buFont typeface="Monotype Sorts" pitchFamily="2" charset="2"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633FE-AEF4-43FD-A57F-0710B0EB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  <a:endParaRPr lang="en-U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79EA4-E477-4496-A246-9E81DCC0B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U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CADB2C-AE32-419A-B8ED-5DF8421AB4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1031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04EE38-9325-44B4-9FCA-3E5BA05FE7E4}" type="slidenum">
              <a:rPr lang="en-GB" altLang="en-UG" smtClean="0"/>
              <a:pPr>
                <a:defRPr/>
              </a:pPr>
              <a:t>44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2737903138"/>
      </p:ext>
    </p:extLst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BAEE3C6E-D1CC-4681-852A-61E3448A3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Research Philosophy</a:t>
            </a:r>
            <a:endParaRPr lang="en-GB" altLang="en-US" sz="2800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57C8EE1-E910-4F76-AA2C-BABD389B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180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42F121EA-B2DD-4397-8227-16A4DEE80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92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The research process  ‘onion’</a:t>
            </a: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D3B40F1C-BE68-4122-8F8D-6C97AF48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19812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0B566558-1B16-4291-8935-06C9994DD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38600"/>
            <a:ext cx="2514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EA9D6383-D88F-46F1-8D87-76B1A641B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3276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6C457F85-FA85-4E7C-8A70-36DDFEAA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5105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Oval 10">
            <a:extLst>
              <a:ext uri="{FF2B5EF4-FFF2-40B4-BE49-F238E27FC236}">
                <a16:creationId xmlns:a16="http://schemas.microsoft.com/office/drawing/2014/main" id="{03644B41-0EDF-49C3-BD43-F969F4BE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7315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Text Box 15">
            <a:extLst>
              <a:ext uri="{FF2B5EF4-FFF2-40B4-BE49-F238E27FC236}">
                <a16:creationId xmlns:a16="http://schemas.microsoft.com/office/drawing/2014/main" id="{5203F6E5-6357-497E-AC55-F7DD9FAB3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098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Research philosophy</a:t>
            </a:r>
          </a:p>
        </p:txBody>
      </p:sp>
      <p:sp>
        <p:nvSpPr>
          <p:cNvPr id="444436" name="Line 20">
            <a:extLst>
              <a:ext uri="{FF2B5EF4-FFF2-40B4-BE49-F238E27FC236}">
                <a16:creationId xmlns:a16="http://schemas.microsoft.com/office/drawing/2014/main" id="{807AF26C-9B0C-4346-A8CB-D02191787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5146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0E43A6-D609-48EE-BA39-F546C1B9C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GB" altLang="en-US" dirty="0"/>
              <a:t>Research philosophy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9C0E8-BB34-4C35-89E8-122639840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239000" cy="411480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  <a:buSzPct val="65000"/>
              <a:buFont typeface="Monotype Sorts" pitchFamily="2" charset="2"/>
              <a:buChar char="n"/>
              <a:defRPr/>
            </a:pPr>
            <a:r>
              <a:rPr lang="en-GB" sz="2000" dirty="0"/>
              <a:t>Selecting  a philosophy  (often in warring camps).</a:t>
            </a:r>
          </a:p>
          <a:p>
            <a:pPr>
              <a:buClr>
                <a:srgbClr val="FF0000"/>
              </a:buClr>
              <a:buSzPct val="65000"/>
              <a:buFont typeface="Monotype Sorts" pitchFamily="2" charset="2"/>
              <a:buChar char="n"/>
              <a:defRPr/>
            </a:pPr>
            <a:r>
              <a:rPr lang="en-GB" sz="2000" dirty="0"/>
              <a:t>There are two main philosophical positions in research:</a:t>
            </a:r>
          </a:p>
          <a:p>
            <a:pPr lvl="1">
              <a:buClr>
                <a:srgbClr val="FF0000"/>
              </a:buClr>
              <a:buSzPct val="65000"/>
              <a:buFont typeface="Monotype Sorts" pitchFamily="2" charset="2"/>
              <a:buChar char="n"/>
              <a:defRPr/>
            </a:pPr>
            <a:r>
              <a:rPr lang="en-GB" sz="2000" dirty="0"/>
              <a:t>Positivism and Phenomenology</a:t>
            </a:r>
          </a:p>
          <a:p>
            <a:pPr marL="1257300" lvl="4" indent="-342900">
              <a:buSzPct val="60000"/>
              <a:defRPr/>
            </a:pPr>
            <a:r>
              <a:rPr lang="en-GB" sz="2000" dirty="0"/>
              <a:t>Others critical realism, pragmatism etc.</a:t>
            </a:r>
          </a:p>
          <a:p>
            <a:pPr marL="342900" lvl="2" indent="-342900">
              <a:buSzPct val="60000"/>
              <a:defRPr/>
            </a:pPr>
            <a:r>
              <a:rPr lang="en-GB" sz="2000" dirty="0"/>
              <a:t>How do the philosophies differ? </a:t>
            </a:r>
          </a:p>
          <a:p>
            <a:pPr marL="914400" lvl="1" indent="-457200">
              <a:defRPr/>
            </a:pPr>
            <a:r>
              <a:rPr lang="en-GB" sz="2000" dirty="0"/>
              <a:t>Logic  - the study of valid reasoning  (how to reason) </a:t>
            </a:r>
          </a:p>
          <a:p>
            <a:pPr marL="914400" lvl="1" indent="-457200">
              <a:defRPr/>
            </a:pPr>
            <a:r>
              <a:rPr lang="en-GB" sz="2000" dirty="0"/>
              <a:t>Ethics – the study of right and wrong (how we should act)</a:t>
            </a:r>
          </a:p>
          <a:p>
            <a:pPr marL="914400" lvl="1" indent="-457200">
              <a:defRPr/>
            </a:pPr>
            <a:r>
              <a:rPr lang="en-GB" sz="2000" dirty="0"/>
              <a:t>Epistemology – study of knowledge (how we know)</a:t>
            </a:r>
          </a:p>
          <a:p>
            <a:pPr marL="914400" lvl="1" indent="-457200">
              <a:defRPr/>
            </a:pPr>
            <a:r>
              <a:rPr lang="en-GB" sz="2000" dirty="0"/>
              <a:t>Ontology  - study of  being  (what is) </a:t>
            </a:r>
          </a:p>
          <a:p>
            <a:pPr marL="1314450" lvl="2" indent="-457200">
              <a:defRPr/>
            </a:pPr>
            <a:r>
              <a:rPr lang="en-GB" sz="2000" dirty="0"/>
              <a:t>Objective mind independent reality</a:t>
            </a:r>
          </a:p>
          <a:p>
            <a:pPr marL="1314450" lvl="2" indent="-457200">
              <a:defRPr/>
            </a:pPr>
            <a:r>
              <a:rPr lang="en-GB" sz="2000" dirty="0"/>
              <a:t>Reality as being socially constructed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8ACB4555-0E49-4842-9AEE-6D20279C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180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3D508EC9-4451-448C-9DCA-C1C137C8F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en-US"/>
              <a:t>Nature of research -Positivist  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264A51D-38FB-4A0F-A3E0-7E3E6666F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239000" cy="4114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Deals with positive facts and observable phenomena 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Subscribes to the ‘scientific method’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Primary goal is not only description but prediction and explanation</a:t>
            </a:r>
          </a:p>
          <a:p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Quantitative, as it draws on measurable evidence</a:t>
            </a:r>
          </a:p>
        </p:txBody>
      </p:sp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805679BB-44A8-41A6-BB6A-193F8D1DA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93038" cy="1143000"/>
          </a:xfrm>
        </p:spPr>
        <p:txBody>
          <a:bodyPr/>
          <a:lstStyle/>
          <a:p>
            <a:pPr algn="ctr"/>
            <a:r>
              <a:rPr lang="en-US" altLang="en-US" sz="3600" dirty="0"/>
              <a:t>Nature of research – </a:t>
            </a:r>
            <a:br>
              <a:rPr lang="en-US" altLang="en-US" sz="3600" dirty="0"/>
            </a:br>
            <a:r>
              <a:rPr lang="en-US" altLang="en-US" sz="3600" dirty="0"/>
              <a:t>Phenomenalist</a:t>
            </a:r>
            <a:endParaRPr lang="en-GB" altLang="en-US" sz="3600" dirty="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753791F-AADE-4457-BC75-B37EB7FBB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01000" cy="4114800"/>
          </a:xfrm>
        </p:spPr>
        <p:txBody>
          <a:bodyPr>
            <a:noAutofit/>
          </a:bodyPr>
          <a:lstStyle/>
          <a:p>
            <a:r>
              <a:rPr lang="en-US" altLang="en-US" sz="2400" i="1" dirty="0">
                <a:cs typeface="Times New Roman" panose="02020603050405020304" pitchFamily="18" charset="0"/>
              </a:rPr>
              <a:t>Phenomenology is commonly understood in either of two ways: as a disciplinary field in philosophy, or as a movement in the history of philosophy </a:t>
            </a:r>
          </a:p>
          <a:p>
            <a:pPr lvl="1"/>
            <a:r>
              <a:rPr lang="en-GB" altLang="en-US" sz="2400" dirty="0">
                <a:cs typeface="Times New Roman" panose="02020603050405020304" pitchFamily="18" charset="0"/>
              </a:rPr>
              <a:t>Study of our  experience (how we experience)</a:t>
            </a:r>
          </a:p>
          <a:p>
            <a:pPr lvl="1"/>
            <a:r>
              <a:rPr lang="en-GB" altLang="en-US" sz="2400" dirty="0">
                <a:cs typeface="Times New Roman" panose="02020603050405020304" pitchFamily="18" charset="0"/>
              </a:rPr>
              <a:t>Considers that each phenomena is unique and is controlled by variables such as time, location and culture</a:t>
            </a:r>
          </a:p>
          <a:p>
            <a:pPr lvl="1"/>
            <a:r>
              <a:rPr lang="en-GB" altLang="en-US" sz="2400" dirty="0">
                <a:cs typeface="Times New Roman" panose="02020603050405020304" pitchFamily="18" charset="0"/>
              </a:rPr>
              <a:t>No reliance on postulates of natural kinds, constancy or determinism</a:t>
            </a:r>
          </a:p>
          <a:p>
            <a:pPr lvl="1"/>
            <a:r>
              <a:rPr lang="en-GB" altLang="en-US" sz="2400" dirty="0">
                <a:cs typeface="Times New Roman" panose="02020603050405020304" pitchFamily="18" charset="0"/>
              </a:rPr>
              <a:t>Essentially subjective, where the content of research and the way it is pursued is indicative of researchers intention</a:t>
            </a:r>
          </a:p>
          <a:p>
            <a:pPr lvl="1"/>
            <a:r>
              <a:rPr lang="en-GB" altLang="en-US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Outcomes are descriptions which are expressed in narrative and mainly in qualitative terms</a:t>
            </a:r>
          </a:p>
          <a:p>
            <a:pPr marL="0" indent="0">
              <a:buNone/>
            </a:pPr>
            <a:endParaRPr lang="en-US" altLang="en-US" sz="2400" i="1" dirty="0"/>
          </a:p>
          <a:p>
            <a:endParaRPr lang="en-GB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D223614F-071D-400E-9589-C29BFC22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>
                <a:solidFill>
                  <a:schemeClr val="tx2"/>
                </a:solidFill>
              </a:rPr>
              <a:t>Research approaches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82D0D7A0-CFE2-4CE0-A1F3-4D5E2D2A6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92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 i="1">
                <a:latin typeface="Times New Roman" panose="02020603050405020304" pitchFamily="18" charset="0"/>
              </a:rPr>
              <a:t>The research process  ‘onion’</a:t>
            </a: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D8443020-FAD1-4793-A8EB-6DEE2B05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91000"/>
            <a:ext cx="19812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Oval 5">
            <a:extLst>
              <a:ext uri="{FF2B5EF4-FFF2-40B4-BE49-F238E27FC236}">
                <a16:creationId xmlns:a16="http://schemas.microsoft.com/office/drawing/2014/main" id="{2ACBB90C-E1E3-47A0-97C6-B7A53BE8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38600"/>
            <a:ext cx="2514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Oval 6">
            <a:extLst>
              <a:ext uri="{FF2B5EF4-FFF2-40B4-BE49-F238E27FC236}">
                <a16:creationId xmlns:a16="http://schemas.microsoft.com/office/drawing/2014/main" id="{4365F9E9-D886-49E3-BBCE-7328E586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3276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0" name="Oval 7">
            <a:extLst>
              <a:ext uri="{FF2B5EF4-FFF2-40B4-BE49-F238E27FC236}">
                <a16:creationId xmlns:a16="http://schemas.microsoft.com/office/drawing/2014/main" id="{178346DD-9D33-48AD-B55D-F5A0279E1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51054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Oval 8">
            <a:extLst>
              <a:ext uri="{FF2B5EF4-FFF2-40B4-BE49-F238E27FC236}">
                <a16:creationId xmlns:a16="http://schemas.microsoft.com/office/drawing/2014/main" id="{D4D31EBB-380C-4ABC-9588-0F15DE47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7315200" cy="274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2" name="Text Box 12">
            <a:extLst>
              <a:ext uri="{FF2B5EF4-FFF2-40B4-BE49-F238E27FC236}">
                <a16:creationId xmlns:a16="http://schemas.microsoft.com/office/drawing/2014/main" id="{D0484733-5E1C-4FEF-9220-20D59EEC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71800"/>
            <a:ext cx="226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anose="02020603050405020304" pitchFamily="18" charset="0"/>
              </a:rPr>
              <a:t>Research approaches</a:t>
            </a:r>
          </a:p>
        </p:txBody>
      </p:sp>
      <p:sp>
        <p:nvSpPr>
          <p:cNvPr id="28683" name="Line 17">
            <a:extLst>
              <a:ext uri="{FF2B5EF4-FFF2-40B4-BE49-F238E27FC236}">
                <a16:creationId xmlns:a16="http://schemas.microsoft.com/office/drawing/2014/main" id="{79F5FDD9-4E2B-4C55-8661-838AE7FBC2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2766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G"/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5467</TotalTime>
  <Words>1934</Words>
  <Application>Microsoft Office PowerPoint</Application>
  <PresentationFormat>On-screen Show (4:3)</PresentationFormat>
  <Paragraphs>399</Paragraphs>
  <Slides>44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Arial</vt:lpstr>
      <vt:lpstr>Bookman Old Style</vt:lpstr>
      <vt:lpstr>Calibri</vt:lpstr>
      <vt:lpstr>Calibri Light</vt:lpstr>
      <vt:lpstr>Cambria</vt:lpstr>
      <vt:lpstr>Monotype Sorts</vt:lpstr>
      <vt:lpstr>Symbol</vt:lpstr>
      <vt:lpstr>Tahoma</vt:lpstr>
      <vt:lpstr>Times New Roman</vt:lpstr>
      <vt:lpstr>Wingdings</vt:lpstr>
      <vt:lpstr>Office Theme</vt:lpstr>
      <vt:lpstr>1_Office Theme</vt:lpstr>
      <vt:lpstr>Visio</vt:lpstr>
      <vt:lpstr>Picture</vt:lpstr>
      <vt:lpstr>The Nature and methods of Research  </vt:lpstr>
      <vt:lpstr>What is research?</vt:lpstr>
      <vt:lpstr>The Nature and Methods of  Research</vt:lpstr>
      <vt:lpstr>PowerPoint Presentation</vt:lpstr>
      <vt:lpstr>PowerPoint Presentation</vt:lpstr>
      <vt:lpstr>Research philosophy</vt:lpstr>
      <vt:lpstr>Nature of research -Positivist  </vt:lpstr>
      <vt:lpstr>Nature of research –  Phenomenalist</vt:lpstr>
      <vt:lpstr>PowerPoint Presentation</vt:lpstr>
      <vt:lpstr>Choosing a research approach</vt:lpstr>
      <vt:lpstr>PowerPoint Presentation</vt:lpstr>
      <vt:lpstr>A hypothesis states that there is  a relationship between two concepts and specifies the direction of that relationship.</vt:lpstr>
      <vt:lpstr>Deductive </vt:lpstr>
      <vt:lpstr>Induction: building theory </vt:lpstr>
      <vt:lpstr>Induction: building theory </vt:lpstr>
      <vt:lpstr>Induction: building theory </vt:lpstr>
      <vt:lpstr>Induction </vt:lpstr>
      <vt:lpstr>      Combining approaches</vt:lpstr>
      <vt:lpstr> Combining approaches: the constraints</vt:lpstr>
      <vt:lpstr>Research philosophy</vt:lpstr>
      <vt:lpstr>PowerPoint Presentation</vt:lpstr>
      <vt:lpstr>The different research strategies</vt:lpstr>
      <vt:lpstr>PowerPoint Presentation</vt:lpstr>
      <vt:lpstr>Cross-sectional Studies</vt:lpstr>
      <vt:lpstr>Longitudinal Studies</vt:lpstr>
      <vt:lpstr>Research Types</vt:lpstr>
      <vt:lpstr>Exploratory studies</vt:lpstr>
      <vt:lpstr>Exploratory studies</vt:lpstr>
      <vt:lpstr>Descriptive studies</vt:lpstr>
      <vt:lpstr>Explanatory studies</vt:lpstr>
      <vt:lpstr> 3) Multi-method approaches</vt:lpstr>
      <vt:lpstr> 3) Multi-method approaches</vt:lpstr>
      <vt:lpstr> 4) The credibility of research findings </vt:lpstr>
      <vt:lpstr>Credibility of research findings</vt:lpstr>
      <vt:lpstr>PowerPoint Presentation</vt:lpstr>
      <vt:lpstr>PowerPoint Presentation</vt:lpstr>
      <vt:lpstr>Generalisability</vt:lpstr>
      <vt:lpstr>5) The ethics of research design</vt:lpstr>
      <vt:lpstr>PowerPoint Presentation</vt:lpstr>
      <vt:lpstr>PowerPoint Presentation</vt:lpstr>
      <vt:lpstr> Summary </vt:lpstr>
      <vt:lpstr>Summary </vt:lpstr>
      <vt:lpstr>Summary 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Formulating and clarifying the research topic</dc:title>
  <dc:creator>Colin Watson</dc:creator>
  <cp:lastModifiedBy>Sheba Rusoke Nyakaisiki</cp:lastModifiedBy>
  <cp:revision>513</cp:revision>
  <dcterms:created xsi:type="dcterms:W3CDTF">2000-10-04T08:38:43Z</dcterms:created>
  <dcterms:modified xsi:type="dcterms:W3CDTF">2023-09-09T06:01:32Z</dcterms:modified>
</cp:coreProperties>
</file>