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</p:sldIdLst>
  <p:sldSz cx="9144000" cy="6858000" type="screen4x3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7D3E-A1AF-4711-A548-780256078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A0CA0-30FA-4D4D-9EB8-6164FD476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6C08-167C-495C-A6A7-327A2C52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31096-8A94-4EA6-8148-18BF1996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74E5-8646-488A-A326-149C5CEF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5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6A70-27B6-4D70-9D1B-222F6164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35284-A4CB-4769-868A-31B417D6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0A731-93B6-470F-8415-4286CFF6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A934-70E5-4CED-B699-972E83AD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71CD1-FC62-4EBD-AACB-AC5EA728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B1B88-F12E-4212-9443-132DB0171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76F72-2AE2-40A3-BE3D-C956E5532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862E-ADEC-476F-91BA-1F0C0059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0736-EB9A-495D-BD07-B943B090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8FD7-A5D2-4964-80DA-E90F181F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4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96B9-9434-4A53-8666-96F1A538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0095C-B16E-4CC2-BC19-FE7DF370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BEA53-F8B9-4F58-BCC4-41453199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D5978-4386-4DF5-8917-6727BFFE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5370-852C-45B6-9828-B19F7893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1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A56B-51B7-4ACD-ADA3-CD826EB7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E2E72-AE92-402B-9B63-23BEAA46C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A0AA-55A0-4815-9EB3-04135BFE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6A081-25F1-4C3A-9CA7-2EED365A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78DAE-36B0-47BA-9B09-6E4558DE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0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4DA9-D422-4091-AF91-5CF6F8B4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1411-6741-430A-8BE7-2CBA7B46D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9AFA9-14FB-427C-8046-3B93B90F4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D3D51-171C-4A40-AE3D-8E6E0874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8C5CB-2649-4CCA-A494-A4752539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87D5-509A-438A-90DB-A8785765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5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2423-FA17-4B4D-BA20-058D1FE8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4FBA7-7D3D-437A-8779-AAF16268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C7B78-6758-4617-A7B0-0DFDB1A13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BCE56-044E-4D73-A54B-0AAEB37B4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F02F4-E515-4EAF-92AD-7E85ADD3F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4D082-871D-4CC0-9915-B9B77B33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C922C-85C9-45CE-9854-E3DE9539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12785-D08D-476B-AB16-A7AD6A71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9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9A69-A2E7-44BE-BA0E-7A041D46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B19A4-2074-43C2-8C63-F72251B8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5693F-427B-4BF7-8D44-B2538EC1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C12D9-422F-4F17-9A32-34102959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55A52-145F-423E-9863-707C1929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E7EDE-0E20-44B3-B57E-5D5D61BE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24668-96D7-485D-A6FD-8F3C763E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9B51-75FC-4905-AA1A-4DCD2FA2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8897-2C92-4C38-834D-D7BFCEE22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C03E2-743B-4FC5-9691-FFDCCAD85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2960E-192D-44C8-A5DD-8E5D469B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735B1-5C7E-4006-B55B-71040EFF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FA91-F9DC-46E1-9C2B-2F41CDA0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2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7D11-5E00-4630-A8FB-A315D17A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C1375-9CE9-479D-AC64-F442D6E91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DE6EC-9B2D-40BA-B230-3DDBBB5D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B382B-B3C9-4F57-B8B1-70578A4E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A42B7-D594-4190-ADB7-B8478C73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4EB36-B5CA-4730-A286-86053256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0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F3FEA-E879-47BA-80EF-C16B2892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045E2-ACE9-4E3C-AAB7-DB83C57B0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D878F-45A6-4A87-91A7-2D5469180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2D83B-AAFC-46ED-A9DC-D08928AE8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8ACD2-8F6D-437E-83CA-077E1282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Formulation of hypothesis and testing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Methods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48"/>
    </mc:Choice>
    <mc:Fallback>
      <p:transition spd="slow" advTm="451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467600" cy="6016752"/>
          </a:xfrm>
        </p:spPr>
        <p:txBody>
          <a:bodyPr>
            <a:normAutofit/>
          </a:bodyPr>
          <a:lstStyle/>
          <a:p>
            <a:r>
              <a:rPr lang="en-US" sz="2800" b="1" dirty="0"/>
              <a:t>(iii) Directional Hypothesis :</a:t>
            </a:r>
            <a:br>
              <a:rPr lang="en-US" sz="2800" dirty="0"/>
            </a:br>
            <a:endParaRPr lang="tr-TR" sz="2800" dirty="0"/>
          </a:p>
          <a:p>
            <a:r>
              <a:rPr lang="en-US" sz="2800" dirty="0"/>
              <a:t>A directional hypothesis </a:t>
            </a:r>
            <a:r>
              <a:rPr lang="tr-TR" sz="2800" dirty="0"/>
              <a:t>denotes</a:t>
            </a:r>
            <a:r>
              <a:rPr lang="en-US" sz="2800" dirty="0"/>
              <a:t> an expected direction in the</a:t>
            </a:r>
            <a:r>
              <a:rPr lang="tr-TR" sz="2800" dirty="0"/>
              <a:t> </a:t>
            </a:r>
            <a:r>
              <a:rPr lang="en-US" sz="2800" dirty="0"/>
              <a:t>relationship or difference between variables. This type of hypothesis</a:t>
            </a:r>
            <a:r>
              <a:rPr lang="tr-TR" sz="2800" dirty="0"/>
              <a:t> </a:t>
            </a:r>
            <a:r>
              <a:rPr lang="en-US" sz="2800" dirty="0"/>
              <a:t>developer appears more certain of anticipated evidence. </a:t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009"/>
    </mc:Choice>
    <mc:Fallback>
      <p:transition spd="slow" advTm="4700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/>
          </a:bodyPr>
          <a:lstStyle/>
          <a:p>
            <a:r>
              <a:rPr lang="en-US" sz="2400" b="1" dirty="0"/>
              <a:t>(iv) Non –Directional Hypothesis or Null Hypothesis:</a:t>
            </a:r>
            <a:br>
              <a:rPr lang="en-US" sz="2400" dirty="0"/>
            </a:br>
            <a:endParaRPr lang="tr-TR" sz="2400" dirty="0"/>
          </a:p>
          <a:p>
            <a:r>
              <a:rPr lang="en-US" sz="2400" dirty="0"/>
              <a:t>This hypothesis is stated in the null form which is an assertion that no</a:t>
            </a:r>
            <a:r>
              <a:rPr lang="tr-TR" sz="2400" dirty="0"/>
              <a:t> </a:t>
            </a:r>
            <a:r>
              <a:rPr lang="en-US" sz="2400" dirty="0"/>
              <a:t>relationship or no </a:t>
            </a:r>
            <a:r>
              <a:rPr lang="tr-TR" sz="2400" dirty="0"/>
              <a:t>d</a:t>
            </a:r>
            <a:r>
              <a:rPr lang="en-US" sz="2400" dirty="0" err="1"/>
              <a:t>ifference</a:t>
            </a:r>
            <a:r>
              <a:rPr lang="en-US" sz="2400" dirty="0"/>
              <a:t> exists between or among the variables.</a:t>
            </a:r>
            <a:br>
              <a:rPr lang="en-US" sz="2400" dirty="0"/>
            </a:br>
            <a:r>
              <a:rPr lang="en-US" sz="2400" dirty="0"/>
              <a:t>Null hypothesis is a statistical hypothesis testable within the framework</a:t>
            </a:r>
            <a:r>
              <a:rPr lang="tr-TR" sz="2400" dirty="0"/>
              <a:t> </a:t>
            </a:r>
            <a:r>
              <a:rPr lang="en-US" sz="2400" dirty="0"/>
              <a:t>of probability theory. It is a non-directional form of hypothesis.</a:t>
            </a:r>
            <a:endParaRPr lang="tr-TR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67"/>
    </mc:Choice>
    <mc:Fallback>
      <p:transition spd="slow" advTm="2676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Formulation of Testable Hypothesis: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poorly chosen or</a:t>
            </a:r>
            <a:r>
              <a:rPr lang="tr-TR" dirty="0"/>
              <a:t> </a:t>
            </a:r>
            <a:r>
              <a:rPr lang="en-US" dirty="0"/>
              <a:t>poorly worded hypothesis can prevent the following:</a:t>
            </a:r>
            <a:endParaRPr lang="tr-TR" dirty="0"/>
          </a:p>
          <a:p>
            <a:pPr>
              <a:buNone/>
            </a:pPr>
            <a:endParaRPr lang="tr-TR" dirty="0"/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The obtaining of enough pertinent data,</a:t>
            </a:r>
            <a:br>
              <a:rPr lang="en-US" dirty="0"/>
            </a:br>
            <a:endParaRPr lang="tr-TR" dirty="0"/>
          </a:p>
          <a:p>
            <a:r>
              <a:rPr lang="en-US" dirty="0"/>
              <a:t>(ii) The drawing of conclusions and generalizations </a:t>
            </a:r>
            <a:br>
              <a:rPr lang="en-US" dirty="0"/>
            </a:br>
            <a:endParaRPr lang="tr-TR" dirty="0"/>
          </a:p>
          <a:p>
            <a:r>
              <a:rPr lang="en-US" dirty="0"/>
              <a:t>(iii) The application of certain statistical measures in the analysis of</a:t>
            </a:r>
            <a:r>
              <a:rPr lang="tr-TR" dirty="0"/>
              <a:t> </a:t>
            </a:r>
            <a:r>
              <a:rPr lang="en-US" dirty="0"/>
              <a:t>the result.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013"/>
    </mc:Choice>
    <mc:Fallback>
      <p:transition spd="slow" advTm="9001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Difficulties in the Formulation of Useful Hypothesis: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Absence of knowledge of a clear theoretical framework.</a:t>
            </a:r>
            <a:endParaRPr lang="tr-TR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2. Lack of ability to make use of the theoretical framework logically.</a:t>
            </a:r>
            <a:endParaRPr lang="tr-TR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3. Lack of acquaintance with available research technique resulting in</a:t>
            </a:r>
            <a:r>
              <a:rPr lang="tr-TR" dirty="0"/>
              <a:t> </a:t>
            </a:r>
            <a:r>
              <a:rPr lang="en-US" dirty="0"/>
              <a:t>failure to be able to phrase the hypothesis properly.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881"/>
    </mc:Choice>
    <mc:Fallback>
      <p:transition spd="slow" advTm="24188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Basic concepts concerning testing of hypotheses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(a) </a:t>
            </a:r>
            <a:r>
              <a:rPr lang="en-US" i="1" dirty="0"/>
              <a:t>Null hypothesis and alternative hypothesis:</a:t>
            </a:r>
            <a:br>
              <a:rPr lang="en-US" dirty="0"/>
            </a:br>
            <a:r>
              <a:rPr lang="en-US" dirty="0"/>
              <a:t>In the context of statistical analysis, we often talk</a:t>
            </a:r>
            <a:br>
              <a:rPr lang="en-US" dirty="0"/>
            </a:br>
            <a:r>
              <a:rPr lang="en-US" dirty="0"/>
              <a:t>about null hypothesis and alternative hypothesis. If we are to compare method </a:t>
            </a:r>
            <a:r>
              <a:rPr lang="en-US" i="1" dirty="0"/>
              <a:t>A </a:t>
            </a:r>
            <a:r>
              <a:rPr lang="en-US" dirty="0"/>
              <a:t>with method </a:t>
            </a:r>
            <a:r>
              <a:rPr lang="en-US" i="1" dirty="0"/>
              <a:t>B</a:t>
            </a:r>
            <a:br>
              <a:rPr lang="en-US" dirty="0"/>
            </a:br>
            <a:r>
              <a:rPr lang="en-US" dirty="0"/>
              <a:t>about its superiority and if we proceed on the assumption that both methods are equally good, then</a:t>
            </a:r>
            <a:br>
              <a:rPr lang="en-US" dirty="0"/>
            </a:br>
            <a:r>
              <a:rPr lang="en-US" dirty="0"/>
              <a:t>this assumption is termed as the null hypothesis. As against this, we may think that the method </a:t>
            </a:r>
            <a:r>
              <a:rPr lang="en-US" i="1" dirty="0"/>
              <a:t>A </a:t>
            </a:r>
            <a:r>
              <a:rPr lang="en-US" dirty="0"/>
              <a:t>is</a:t>
            </a:r>
            <a:br>
              <a:rPr lang="en-US" dirty="0"/>
            </a:br>
            <a:r>
              <a:rPr lang="en-US" dirty="0"/>
              <a:t>superior or the method </a:t>
            </a:r>
            <a:r>
              <a:rPr lang="en-US" i="1" dirty="0"/>
              <a:t>B </a:t>
            </a:r>
            <a:r>
              <a:rPr lang="en-US" dirty="0"/>
              <a:t>is inferior, we are then stating what is termed as alternative hypothesis.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</a:t>
            </a:r>
            <a:r>
              <a:rPr lang="tr-TR" dirty="0"/>
              <a:t> </a:t>
            </a:r>
            <a:r>
              <a:rPr lang="en-US" dirty="0"/>
              <a:t>null hypothesis is generally symbolized as </a:t>
            </a:r>
            <a:r>
              <a:rPr lang="en-US" i="1" dirty="0"/>
              <a:t>H</a:t>
            </a:r>
            <a:r>
              <a:rPr lang="en-US" dirty="0"/>
              <a:t>0 and the alternative hypothesis as </a:t>
            </a:r>
            <a:r>
              <a:rPr lang="en-US" i="1" dirty="0"/>
              <a:t>Ha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157"/>
    </mc:Choice>
    <mc:Fallback>
      <p:transition spd="slow" advTm="11115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50"/>
    </mc:Choice>
    <mc:Fallback>
      <p:transition spd="slow" advTm="1485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467600" cy="6169152"/>
          </a:xfrm>
        </p:spPr>
        <p:txBody>
          <a:bodyPr>
            <a:normAutofit/>
          </a:bodyPr>
          <a:lstStyle/>
          <a:p>
            <a:r>
              <a:rPr lang="en-US" dirty="0"/>
              <a:t>(b) </a:t>
            </a:r>
            <a:r>
              <a:rPr lang="en-US" i="1" dirty="0"/>
              <a:t>The level of significance: </a:t>
            </a:r>
            <a:endParaRPr lang="tr-TR" i="1" dirty="0"/>
          </a:p>
          <a:p>
            <a:endParaRPr lang="tr-TR" i="1" dirty="0"/>
          </a:p>
          <a:p>
            <a:pPr>
              <a:buNone/>
            </a:pPr>
            <a:r>
              <a:rPr lang="tr-TR" i="1" dirty="0"/>
              <a:t>	</a:t>
            </a:r>
            <a:r>
              <a:rPr lang="en-US" dirty="0"/>
              <a:t>This is a very important concept in the context of hypothesis testing.</a:t>
            </a:r>
            <a:br>
              <a:rPr lang="en-US" dirty="0"/>
            </a:br>
            <a:r>
              <a:rPr lang="en-US" dirty="0"/>
              <a:t>It is always some percentage (usually 5%) which should be chosen with great care, thought and</a:t>
            </a:r>
            <a:br>
              <a:rPr lang="en-US" dirty="0"/>
            </a:br>
            <a:r>
              <a:rPr lang="en-US" dirty="0"/>
              <a:t>reason. In case we take the significance level at 5 per cent, then this implies that </a:t>
            </a:r>
            <a:r>
              <a:rPr lang="en-US" i="1" dirty="0"/>
              <a:t>H</a:t>
            </a:r>
            <a:r>
              <a:rPr lang="en-US" dirty="0"/>
              <a:t>0 will be rejected</a:t>
            </a:r>
            <a:r>
              <a:rPr lang="tr-TR" dirty="0"/>
              <a:t> </a:t>
            </a:r>
            <a:r>
              <a:rPr lang="en-US" dirty="0"/>
              <a:t>when the sampling result (i.e., observed evidence) has a less than 0.05 probability of occurring if</a:t>
            </a:r>
            <a:r>
              <a:rPr lang="tr-TR" dirty="0"/>
              <a:t> </a:t>
            </a:r>
            <a:r>
              <a:rPr lang="en-US" i="1" dirty="0"/>
              <a:t>H</a:t>
            </a:r>
            <a:r>
              <a:rPr lang="en-US" dirty="0"/>
              <a:t>0</a:t>
            </a:r>
            <a:r>
              <a:rPr lang="tr-TR" dirty="0"/>
              <a:t> </a:t>
            </a:r>
            <a:r>
              <a:rPr lang="en-US" dirty="0"/>
              <a:t>is true. In other words, the 5 per cent level of significance means that researcher is willing to take as</a:t>
            </a:r>
            <a:r>
              <a:rPr lang="tr-TR" dirty="0"/>
              <a:t> </a:t>
            </a:r>
            <a:r>
              <a:rPr lang="en-US" dirty="0"/>
              <a:t>much as a 5 per cent risk of rejecting the null hypothesis when it (</a:t>
            </a:r>
            <a:r>
              <a:rPr lang="en-US" i="1" dirty="0"/>
              <a:t>H</a:t>
            </a:r>
            <a:r>
              <a:rPr lang="en-US" dirty="0"/>
              <a:t>0) happens to be true. Thus the</a:t>
            </a:r>
            <a:r>
              <a:rPr lang="tr-TR" dirty="0"/>
              <a:t> </a:t>
            </a:r>
            <a:r>
              <a:rPr lang="en-US" dirty="0"/>
              <a:t>significance level is the maximum value of the probability of rejecting </a:t>
            </a:r>
            <a:r>
              <a:rPr lang="en-US" i="1" dirty="0"/>
              <a:t>H</a:t>
            </a:r>
            <a:r>
              <a:rPr lang="en-US" dirty="0"/>
              <a:t>0 when it is true and is usually</a:t>
            </a:r>
            <a:r>
              <a:rPr lang="tr-TR" dirty="0"/>
              <a:t> </a:t>
            </a:r>
            <a:r>
              <a:rPr lang="en-US" dirty="0"/>
              <a:t>determined in advance before testing the hypothesis.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121"/>
    </mc:Choice>
    <mc:Fallback>
      <p:transition spd="slow" advTm="13612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B4CB6-9629-A987-209E-F5F7E507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  <a:endParaRPr lang="en-U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2A54F-973E-0865-BC37-D881CEA43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Questions, lets post these on </a:t>
            </a:r>
            <a:r>
              <a:rPr lang="en-US" dirty="0" err="1"/>
              <a:t>moodle</a:t>
            </a:r>
            <a:r>
              <a:rPr lang="en-US" dirty="0"/>
              <a:t>.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14642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97"/>
    </mc:Choice>
    <mc:Fallback>
      <p:transition spd="slow" advTm="1719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Definition of hypothesis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/>
          </a:bodyPr>
          <a:lstStyle/>
          <a:p>
            <a:r>
              <a:rPr lang="en-US" dirty="0"/>
              <a:t>The word hypothesis consists of two words –</a:t>
            </a:r>
            <a:r>
              <a:rPr lang="en-US" dirty="0" err="1"/>
              <a:t>Hypo+Thesis</a:t>
            </a:r>
            <a:r>
              <a:rPr lang="en-US" dirty="0"/>
              <a:t>. ‘Hypo’ means</a:t>
            </a:r>
            <a:r>
              <a:rPr lang="tr-TR" dirty="0"/>
              <a:t> </a:t>
            </a:r>
            <a:r>
              <a:rPr lang="en-US" dirty="0"/>
              <a:t>tentative or subject to the verification. ‘Thesis’ means statement about</a:t>
            </a:r>
            <a:r>
              <a:rPr lang="tr-TR" dirty="0"/>
              <a:t> </a:t>
            </a:r>
            <a:r>
              <a:rPr lang="en-US" dirty="0"/>
              <a:t>solution of the problem. </a:t>
            </a:r>
            <a:endParaRPr lang="tr-TR" dirty="0"/>
          </a:p>
          <a:p>
            <a:r>
              <a:rPr lang="en-US" dirty="0"/>
              <a:t>Thus the literal meaning of the term hypothesis</a:t>
            </a:r>
            <a:br>
              <a:rPr lang="en-US" dirty="0"/>
            </a:br>
            <a:r>
              <a:rPr lang="en-US" dirty="0"/>
              <a:t>is a tentative statement about the solution of the problem. </a:t>
            </a:r>
            <a:endParaRPr lang="tr-TR" dirty="0"/>
          </a:p>
          <a:p>
            <a:r>
              <a:rPr lang="en-US" dirty="0"/>
              <a:t>Hypothesis</a:t>
            </a:r>
            <a:r>
              <a:rPr lang="tr-TR" dirty="0"/>
              <a:t> </a:t>
            </a:r>
            <a:r>
              <a:rPr lang="en-US" dirty="0"/>
              <a:t>offers a solution of the problem that is to be verified empirically and</a:t>
            </a:r>
            <a:r>
              <a:rPr lang="tr-TR" dirty="0"/>
              <a:t> </a:t>
            </a:r>
            <a:r>
              <a:rPr lang="en-US" dirty="0"/>
              <a:t>based on some rationale.</a:t>
            </a:r>
            <a:endParaRPr lang="tr-TR" dirty="0"/>
          </a:p>
          <a:p>
            <a:r>
              <a:rPr lang="en-US" dirty="0"/>
              <a:t>Again, ’hypo’ means the composition of two or more </a:t>
            </a:r>
            <a:r>
              <a:rPr lang="tr-TR" dirty="0"/>
              <a:t>v</a:t>
            </a:r>
            <a:r>
              <a:rPr lang="en-US" dirty="0" err="1"/>
              <a:t>ariables</a:t>
            </a:r>
            <a:r>
              <a:rPr lang="tr-TR" dirty="0"/>
              <a:t> </a:t>
            </a:r>
            <a:r>
              <a:rPr lang="en-US" dirty="0"/>
              <a:t>which are to be verified and ‘thesis’ means position of these variables in</a:t>
            </a:r>
            <a:r>
              <a:rPr lang="tr-TR" dirty="0"/>
              <a:t> </a:t>
            </a:r>
            <a:r>
              <a:rPr lang="en-US" dirty="0"/>
              <a:t>the specific frame of reference.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716"/>
    </mc:Choice>
    <mc:Fallback>
      <p:transition spd="slow" advTm="17471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Nature of hypothesis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5715000"/>
          </a:xfrm>
        </p:spPr>
        <p:txBody>
          <a:bodyPr>
            <a:norm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Conceptual:</a:t>
            </a:r>
            <a:r>
              <a:rPr lang="tr-TR" b="1" dirty="0"/>
              <a:t> </a:t>
            </a:r>
            <a:r>
              <a:rPr lang="en-US" dirty="0"/>
              <a:t>Some kind of conceptual elements in the framework</a:t>
            </a:r>
            <a:r>
              <a:rPr lang="tr-TR" dirty="0"/>
              <a:t> </a:t>
            </a:r>
            <a:r>
              <a:rPr lang="en-US" dirty="0"/>
              <a:t>are involved in a hypothesis.</a:t>
            </a:r>
            <a:endParaRPr lang="tr-TR" dirty="0"/>
          </a:p>
          <a:p>
            <a:r>
              <a:rPr lang="en-US" b="1" dirty="0"/>
              <a:t>(ii) Verbal statement in a declarative form: </a:t>
            </a:r>
            <a:r>
              <a:rPr lang="en-US" dirty="0"/>
              <a:t>It is a verbal expression</a:t>
            </a:r>
            <a:r>
              <a:rPr lang="tr-TR" dirty="0"/>
              <a:t> </a:t>
            </a:r>
            <a:r>
              <a:rPr lang="en-US" dirty="0"/>
              <a:t>of ideas and concepts. It is not merely mental idea but in the</a:t>
            </a:r>
            <a:r>
              <a:rPr lang="tr-TR" dirty="0"/>
              <a:t> </a:t>
            </a:r>
            <a:r>
              <a:rPr lang="en-US" dirty="0"/>
              <a:t>verbal form, the idea is ready enough for empirical </a:t>
            </a:r>
            <a:r>
              <a:rPr lang="tr-TR" dirty="0"/>
              <a:t>v</a:t>
            </a:r>
            <a:r>
              <a:rPr lang="en-US" dirty="0" err="1"/>
              <a:t>erification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/>
              <a:t>(iii) It represents the tentative relationship </a:t>
            </a:r>
            <a:r>
              <a:rPr lang="en-US" dirty="0"/>
              <a:t>between two or more variables.</a:t>
            </a:r>
            <a:endParaRPr lang="tr-TR" dirty="0"/>
          </a:p>
          <a:p>
            <a:r>
              <a:rPr lang="en-US" b="1" dirty="0"/>
              <a:t>(iv) Forward or future oriented</a:t>
            </a:r>
            <a:r>
              <a:rPr lang="en-US" dirty="0"/>
              <a:t>: A hypothesis is future-oriented. It relates to the future verification not the past facts and information.</a:t>
            </a:r>
            <a:endParaRPr lang="tr-TR" dirty="0"/>
          </a:p>
          <a:p>
            <a:r>
              <a:rPr lang="en-US" b="1" dirty="0"/>
              <a:t>(v) Pivot of a scientific research</a:t>
            </a:r>
            <a:r>
              <a:rPr lang="en-US" dirty="0"/>
              <a:t>: All research activities are designed for verification of hypothesis.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930"/>
    </mc:Choice>
    <mc:Fallback>
      <p:transition spd="slow" advTm="11393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Functions of Hypothesis: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It is a temporary solution of a problem </a:t>
            </a:r>
            <a:r>
              <a:rPr lang="tr-TR" dirty="0"/>
              <a:t>c</a:t>
            </a:r>
            <a:r>
              <a:rPr lang="en-US" dirty="0"/>
              <a:t>concerning with some</a:t>
            </a:r>
            <a:r>
              <a:rPr lang="tr-TR" dirty="0"/>
              <a:t> </a:t>
            </a:r>
            <a:r>
              <a:rPr lang="en-US" dirty="0"/>
              <a:t>truth which enables an investigator to start his research works.</a:t>
            </a:r>
            <a:endParaRPr lang="tr-TR" dirty="0"/>
          </a:p>
          <a:p>
            <a:endParaRPr lang="tr-TR" dirty="0"/>
          </a:p>
          <a:p>
            <a:r>
              <a:rPr lang="en-US" dirty="0"/>
              <a:t>(ii) It offers a basis in establishing the specifics what to study for and</a:t>
            </a:r>
            <a:r>
              <a:rPr lang="tr-TR" dirty="0"/>
              <a:t> </a:t>
            </a:r>
            <a:r>
              <a:rPr lang="en-US" dirty="0"/>
              <a:t>may provide possible solutions to the problem.</a:t>
            </a:r>
            <a:endParaRPr lang="tr-TR" dirty="0"/>
          </a:p>
          <a:p>
            <a:endParaRPr lang="tr-TR" dirty="0"/>
          </a:p>
          <a:p>
            <a:r>
              <a:rPr lang="en-US" dirty="0"/>
              <a:t>(iii) It may lead to formulate another hypothesis.</a:t>
            </a:r>
            <a:endParaRPr lang="tr-TR" dirty="0"/>
          </a:p>
          <a:p>
            <a:endParaRPr lang="tr-TR" dirty="0"/>
          </a:p>
          <a:p>
            <a:r>
              <a:rPr lang="en-US" dirty="0"/>
              <a:t>(iv) A preliminary hypothesis may take the shape of final hypothesis.</a:t>
            </a:r>
            <a:endParaRPr lang="tr-TR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262"/>
    </mc:Choice>
    <mc:Fallback>
      <p:transition spd="slow" advTm="4626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/>
          </a:bodyPr>
          <a:lstStyle/>
          <a:p>
            <a:r>
              <a:rPr lang="en-US" dirty="0"/>
              <a:t>(v) Each hypothesis provides the investigator with definite statement</a:t>
            </a:r>
            <a:r>
              <a:rPr lang="tr-TR" dirty="0"/>
              <a:t> </a:t>
            </a:r>
            <a:r>
              <a:rPr lang="en-US" dirty="0"/>
              <a:t>which may be objectively tested and accepted or rejected and</a:t>
            </a:r>
            <a:r>
              <a:rPr lang="tr-TR" dirty="0"/>
              <a:t> </a:t>
            </a:r>
            <a:r>
              <a:rPr lang="en-US" dirty="0"/>
              <a:t>leads for interpreting results and drawing conclusions that is</a:t>
            </a:r>
            <a:r>
              <a:rPr lang="tr-TR" dirty="0"/>
              <a:t> </a:t>
            </a:r>
            <a:r>
              <a:rPr lang="en-US" dirty="0"/>
              <a:t>related to original purpose.</a:t>
            </a:r>
            <a:endParaRPr lang="tr-TR" dirty="0"/>
          </a:p>
          <a:p>
            <a:pPr>
              <a:buNone/>
            </a:pPr>
            <a:endParaRPr lang="tr-TR" dirty="0"/>
          </a:p>
          <a:p>
            <a:r>
              <a:rPr lang="en-US" dirty="0"/>
              <a:t>(vi) It delimits field of the investigation.</a:t>
            </a:r>
            <a:endParaRPr lang="tr-TR" dirty="0"/>
          </a:p>
          <a:p>
            <a:endParaRPr lang="tr-TR" dirty="0"/>
          </a:p>
          <a:p>
            <a:r>
              <a:rPr lang="en-US" dirty="0"/>
              <a:t>(vii) It sensitizes the researcher so that he should work selectively, and</a:t>
            </a:r>
            <a:r>
              <a:rPr lang="tr-TR" dirty="0"/>
              <a:t> </a:t>
            </a:r>
            <a:r>
              <a:rPr lang="en-US" dirty="0"/>
              <a:t>have very realistic approach to the problem.</a:t>
            </a:r>
            <a:endParaRPr lang="tr-TR" dirty="0"/>
          </a:p>
          <a:p>
            <a:endParaRPr lang="tr-TR" dirty="0"/>
          </a:p>
          <a:p>
            <a:r>
              <a:rPr lang="en-US" dirty="0"/>
              <a:t>(viii) It offers the simple means for collecting evidences for verification.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589"/>
    </mc:Choice>
    <mc:Fallback>
      <p:transition spd="slow" advTm="3758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br>
              <a:rPr lang="tr-TR" b="1" dirty="0"/>
            </a:br>
            <a:br>
              <a:rPr lang="tr-TR" b="1" dirty="0"/>
            </a:br>
            <a:r>
              <a:rPr lang="en-US" b="1" dirty="0">
                <a:solidFill>
                  <a:schemeClr val="tx1"/>
                </a:solidFill>
              </a:rPr>
              <a:t>Importance of a Hypothesis: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b="1" dirty="0"/>
              <a:t>Investigator’s eyes: Carter V. Good </a:t>
            </a:r>
            <a:r>
              <a:rPr lang="en-US" dirty="0"/>
              <a:t>thinks that by guiding the</a:t>
            </a:r>
            <a:r>
              <a:rPr lang="tr-TR" dirty="0"/>
              <a:t> </a:t>
            </a:r>
            <a:r>
              <a:rPr lang="en-US" dirty="0"/>
              <a:t>investigator in further </a:t>
            </a:r>
            <a:r>
              <a:rPr lang="tr-TR" dirty="0"/>
              <a:t>i</a:t>
            </a:r>
            <a:r>
              <a:rPr lang="en-US" dirty="0" err="1"/>
              <a:t>nvestigation</a:t>
            </a:r>
            <a:r>
              <a:rPr lang="en-US" dirty="0"/>
              <a:t> hypothesis serves as the</a:t>
            </a:r>
            <a:r>
              <a:rPr lang="tr-TR" dirty="0"/>
              <a:t> </a:t>
            </a:r>
            <a:r>
              <a:rPr lang="en-US" dirty="0"/>
              <a:t>investigator’s eyes in seeking answers to tentatively adopted</a:t>
            </a:r>
            <a:r>
              <a:rPr lang="tr-TR" dirty="0"/>
              <a:t> </a:t>
            </a:r>
            <a:r>
              <a:rPr lang="en-US" dirty="0"/>
              <a:t>generalization</a:t>
            </a:r>
            <a:r>
              <a:rPr lang="en-US" b="1" dirty="0"/>
              <a:t>.</a:t>
            </a:r>
            <a:endParaRPr lang="tr-TR" b="1" dirty="0"/>
          </a:p>
          <a:p>
            <a:r>
              <a:rPr lang="en-US" dirty="0"/>
              <a:t>(ii) </a:t>
            </a:r>
            <a:r>
              <a:rPr lang="en-US" b="1" dirty="0"/>
              <a:t>Focuses research: </a:t>
            </a:r>
            <a:r>
              <a:rPr lang="en-US" dirty="0"/>
              <a:t>Without hypothesis, a research is unfocussed</a:t>
            </a:r>
            <a:r>
              <a:rPr lang="tr-TR" dirty="0"/>
              <a:t> </a:t>
            </a:r>
            <a:r>
              <a:rPr lang="en-US" dirty="0"/>
              <a:t>research and remains like a random empirical wandering.</a:t>
            </a:r>
            <a:r>
              <a:rPr lang="tr-TR" dirty="0"/>
              <a:t> </a:t>
            </a:r>
            <a:r>
              <a:rPr lang="en-US" dirty="0"/>
              <a:t>Hypothesis </a:t>
            </a:r>
            <a:r>
              <a:rPr lang="tr-TR" dirty="0"/>
              <a:t>s</a:t>
            </a:r>
            <a:r>
              <a:rPr lang="en-US" dirty="0" err="1"/>
              <a:t>erves</a:t>
            </a:r>
            <a:r>
              <a:rPr lang="en-US" dirty="0"/>
              <a:t> as necessary link between theory and the</a:t>
            </a:r>
            <a:br>
              <a:rPr lang="en-US" dirty="0"/>
            </a:br>
            <a:r>
              <a:rPr lang="en-US" dirty="0"/>
              <a:t>investigation.</a:t>
            </a:r>
            <a:endParaRPr lang="tr-TR" dirty="0"/>
          </a:p>
          <a:p>
            <a:r>
              <a:rPr lang="en-US" dirty="0"/>
              <a:t>(iii) </a:t>
            </a:r>
            <a:r>
              <a:rPr lang="en-US" b="1" dirty="0"/>
              <a:t>Clear and specific goals</a:t>
            </a:r>
            <a:r>
              <a:rPr lang="en-US" dirty="0"/>
              <a:t>: A well thought out set of hypothesis</a:t>
            </a:r>
            <a:r>
              <a:rPr lang="tr-TR" dirty="0"/>
              <a:t> </a:t>
            </a:r>
            <a:r>
              <a:rPr lang="en-US" dirty="0"/>
              <a:t>places clear and specific goals before the research worker and</a:t>
            </a:r>
            <a:r>
              <a:rPr lang="tr-TR" dirty="0"/>
              <a:t> </a:t>
            </a:r>
            <a:r>
              <a:rPr lang="en-US" dirty="0"/>
              <a:t>provides him with a basis for selecting sample and research</a:t>
            </a:r>
            <a:r>
              <a:rPr lang="tr-TR" dirty="0"/>
              <a:t> </a:t>
            </a:r>
            <a:r>
              <a:rPr lang="en-US" dirty="0"/>
              <a:t>procedure to meet these goals.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849"/>
    </mc:Choice>
    <mc:Fallback>
      <p:transition spd="slow" advTm="698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467600" cy="5940552"/>
          </a:xfrm>
        </p:spPr>
        <p:txBody>
          <a:bodyPr>
            <a:normAutofit/>
          </a:bodyPr>
          <a:lstStyle/>
          <a:p>
            <a:r>
              <a:rPr lang="en-US" dirty="0"/>
              <a:t>(iv) </a:t>
            </a:r>
            <a:r>
              <a:rPr lang="en-US" b="1" dirty="0"/>
              <a:t>Links together</a:t>
            </a:r>
            <a:r>
              <a:rPr lang="en-US" dirty="0"/>
              <a:t>: It serves the</a:t>
            </a:r>
            <a:r>
              <a:rPr lang="tr-TR" dirty="0"/>
              <a:t> </a:t>
            </a:r>
            <a:r>
              <a:rPr lang="en-US" dirty="0"/>
              <a:t>important function of linking together related facts and</a:t>
            </a:r>
            <a:r>
              <a:rPr lang="tr-TR" dirty="0"/>
              <a:t> </a:t>
            </a:r>
            <a:r>
              <a:rPr lang="en-US" dirty="0"/>
              <a:t>information and organizing them into wholes.</a:t>
            </a:r>
            <a:endParaRPr lang="tr-TR" dirty="0"/>
          </a:p>
          <a:p>
            <a:endParaRPr lang="tr-TR" dirty="0"/>
          </a:p>
          <a:p>
            <a:r>
              <a:rPr lang="en-US" dirty="0"/>
              <a:t>(v) </a:t>
            </a:r>
            <a:r>
              <a:rPr lang="en-US" b="1" dirty="0"/>
              <a:t>Prevents blind research: </a:t>
            </a:r>
            <a:r>
              <a:rPr lang="en-US" dirty="0"/>
              <a:t>The use of</a:t>
            </a:r>
            <a:r>
              <a:rPr lang="tr-TR" dirty="0"/>
              <a:t> </a:t>
            </a:r>
            <a:r>
              <a:rPr lang="en-US" dirty="0"/>
              <a:t>hypothesis prevents a blind search and indiscriminate gathering of masses of data which may later prove irrelevant to the problem</a:t>
            </a:r>
            <a:r>
              <a:rPr lang="tr-TR" dirty="0"/>
              <a:t> </a:t>
            </a:r>
            <a:r>
              <a:rPr lang="en-US" dirty="0"/>
              <a:t>under study.</a:t>
            </a:r>
            <a:endParaRPr lang="tr-TR" dirty="0"/>
          </a:p>
          <a:p>
            <a:endParaRPr lang="tr-TR" dirty="0"/>
          </a:p>
          <a:p>
            <a:r>
              <a:rPr lang="en-US" dirty="0"/>
              <a:t>(vi) </a:t>
            </a:r>
            <a:r>
              <a:rPr lang="en-US" b="1" dirty="0"/>
              <a:t>Guiding Light</a:t>
            </a:r>
            <a:r>
              <a:rPr lang="en-US" dirty="0"/>
              <a:t>: A hypothesis serves as powerful beacon that lights</a:t>
            </a:r>
            <a:r>
              <a:rPr lang="tr-TR" dirty="0"/>
              <a:t> </a:t>
            </a:r>
            <a:r>
              <a:rPr lang="en-US" dirty="0"/>
              <a:t>the way for the research work.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95"/>
    </mc:Choice>
    <mc:Fallback>
      <p:transition spd="slow" advTm="1759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Forms of Hypothesis: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467600" cy="555955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Question form:</a:t>
            </a:r>
            <a:endParaRPr lang="tr-TR" dirty="0"/>
          </a:p>
          <a:p>
            <a:pPr>
              <a:buNone/>
            </a:pPr>
            <a:r>
              <a:rPr lang="tr-TR" dirty="0"/>
              <a:t>	</a:t>
            </a:r>
            <a:r>
              <a:rPr lang="en-US" dirty="0"/>
              <a:t>A hypothesis stated as a question represents the simplest level of</a:t>
            </a:r>
            <a:r>
              <a:rPr lang="tr-TR" dirty="0"/>
              <a:t> </a:t>
            </a:r>
            <a:r>
              <a:rPr lang="en-US" dirty="0"/>
              <a:t>empirical observation. It fails to fit most definitions of hypothesis. It</a:t>
            </a:r>
            <a:r>
              <a:rPr lang="tr-TR" dirty="0"/>
              <a:t> </a:t>
            </a:r>
            <a:r>
              <a:rPr lang="en-US" dirty="0"/>
              <a:t>frequently appears in the list. There are cases of simple investigation</a:t>
            </a:r>
            <a:r>
              <a:rPr lang="tr-TR" dirty="0"/>
              <a:t> </a:t>
            </a:r>
            <a:r>
              <a:rPr lang="en-US" dirty="0"/>
              <a:t>which can be adequately </a:t>
            </a:r>
            <a:r>
              <a:rPr lang="tr-TR" dirty="0"/>
              <a:t>i</a:t>
            </a:r>
            <a:r>
              <a:rPr lang="en-US" dirty="0" err="1"/>
              <a:t>mplemented</a:t>
            </a:r>
            <a:r>
              <a:rPr lang="en-US" dirty="0"/>
              <a:t> by raising a question, rather</a:t>
            </a:r>
            <a:r>
              <a:rPr lang="tr-TR" dirty="0"/>
              <a:t> </a:t>
            </a:r>
            <a:r>
              <a:rPr lang="en-US" dirty="0"/>
              <a:t>than </a:t>
            </a:r>
            <a:r>
              <a:rPr lang="en-US" dirty="0" err="1"/>
              <a:t>di</a:t>
            </a:r>
            <a:r>
              <a:rPr lang="tr-TR" dirty="0"/>
              <a:t>viding</a:t>
            </a:r>
            <a:r>
              <a:rPr lang="en-US" dirty="0"/>
              <a:t> the hypothesis</a:t>
            </a:r>
            <a:r>
              <a:rPr lang="tr-TR" dirty="0"/>
              <a:t> into</a:t>
            </a:r>
            <a:r>
              <a:rPr lang="en-US" dirty="0"/>
              <a:t> forms into </a:t>
            </a:r>
            <a:r>
              <a:rPr lang="tr-TR" dirty="0"/>
              <a:t>a</a:t>
            </a:r>
            <a:r>
              <a:rPr lang="en-US" dirty="0" err="1"/>
              <a:t>cceptable</a:t>
            </a:r>
            <a:r>
              <a:rPr lang="en-US" dirty="0"/>
              <a:t> / </a:t>
            </a:r>
            <a:r>
              <a:rPr lang="en-US" dirty="0" err="1"/>
              <a:t>rejectable</a:t>
            </a:r>
            <a:r>
              <a:rPr lang="tr-TR" dirty="0"/>
              <a:t> </a:t>
            </a:r>
            <a:r>
              <a:rPr lang="en-US" dirty="0"/>
              <a:t>categories.</a:t>
            </a:r>
            <a:endParaRPr lang="tr-TR" dirty="0"/>
          </a:p>
          <a:p>
            <a:pPr>
              <a:buNone/>
            </a:pPr>
            <a:endParaRPr lang="tr-TR" dirty="0"/>
          </a:p>
          <a:p>
            <a:r>
              <a:rPr lang="en-US" b="1" dirty="0"/>
              <a:t>(ii) Declarative Statement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hypothesis developed as a declarative statement provides an</a:t>
            </a:r>
            <a:r>
              <a:rPr lang="tr-TR" dirty="0"/>
              <a:t> </a:t>
            </a:r>
            <a:r>
              <a:rPr lang="en-US" dirty="0"/>
              <a:t>anticipated relationship or difference between variables. Such a</a:t>
            </a:r>
            <a:r>
              <a:rPr lang="tr-TR" dirty="0"/>
              <a:t> </a:t>
            </a:r>
            <a:r>
              <a:rPr lang="en-US" dirty="0"/>
              <a:t>hypothesis developer has examined existing evidence which led him to</a:t>
            </a:r>
            <a:r>
              <a:rPr lang="tr-TR" dirty="0"/>
              <a:t> </a:t>
            </a:r>
            <a:r>
              <a:rPr lang="en-US" dirty="0"/>
              <a:t>believe that a difference may be anticipated as additional evidence. It</a:t>
            </a:r>
            <a:r>
              <a:rPr lang="tr-TR" dirty="0"/>
              <a:t> </a:t>
            </a:r>
            <a:r>
              <a:rPr lang="en-US" dirty="0"/>
              <a:t>is merely a declaration of the </a:t>
            </a:r>
            <a:r>
              <a:rPr lang="tr-TR" dirty="0"/>
              <a:t>i</a:t>
            </a:r>
            <a:r>
              <a:rPr lang="en-US" dirty="0" err="1"/>
              <a:t>ndependent</a:t>
            </a:r>
            <a:r>
              <a:rPr lang="en-US" dirty="0"/>
              <a:t> variables effect on the</a:t>
            </a:r>
            <a:br>
              <a:rPr lang="en-US" dirty="0"/>
            </a:br>
            <a:r>
              <a:rPr lang="en-US" dirty="0"/>
              <a:t>criterion variable.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03"/>
    </mc:Choice>
    <mc:Fallback>
      <p:transition spd="slow" advTm="2350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810E-4329-4C6B-BF87-51ACE07C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Samples: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n-lt"/>
              </a:rPr>
              <a:t>Multitasking with Information Technologies </a:t>
            </a:r>
            <a:endParaRPr lang="en-U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571A-E2A8-C912-897B-4E327803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</a:rPr>
              <a:t>RQ1: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To what extent does IT-related multitasking influence hedonic experience?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</a:rPr>
              <a:t>RQ2: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Does this effect vary according to individual traits such as personality? 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</a:rPr>
              <a:t>H1a: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A multisensory hedonic activity generates more positive emotional valence compared to 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unisensory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activity.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</a:rPr>
              <a:t>H1b: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A multisensory hedonic activity generates lower emotional arousal compared to 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unisensory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activity. 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</a:rPr>
              <a:t>H2a: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IT-related interaction negatively moderates the effect that a multisensory hedonic activity has on emotional valence.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</a:rPr>
              <a:t>H2b: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IT-related interaction negatively moderates the effect that a multisensory hedonic activity has on emotional arousal. 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48439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8238"/>
    </mc:Choice>
    <mc:Fallback>
      <p:transition spd="slow" advTm="36823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2522</TotalTime>
  <Words>1348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Cambria</vt:lpstr>
      <vt:lpstr>Office Theme</vt:lpstr>
      <vt:lpstr>Formulation of hypothesis and testing</vt:lpstr>
      <vt:lpstr>Definition of hypothesis</vt:lpstr>
      <vt:lpstr>Nature of hypothesis</vt:lpstr>
      <vt:lpstr>Functions of Hypothesis:</vt:lpstr>
      <vt:lpstr>PowerPoint Presentation</vt:lpstr>
      <vt:lpstr>  Importance of a Hypothesis: </vt:lpstr>
      <vt:lpstr>PowerPoint Presentation</vt:lpstr>
      <vt:lpstr>Forms of Hypothesis: </vt:lpstr>
      <vt:lpstr>Samples: Multitasking with Information Technologies </vt:lpstr>
      <vt:lpstr>PowerPoint Presentation</vt:lpstr>
      <vt:lpstr>PowerPoint Presentation</vt:lpstr>
      <vt:lpstr>Formulation of Testable Hypothesis:</vt:lpstr>
      <vt:lpstr>Difficulties in the Formulation of Useful Hypothesis:</vt:lpstr>
      <vt:lpstr>Basic concepts concerning testing of hypotheses</vt:lpstr>
      <vt:lpstr>PowerPoint Presentation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 and ethics</dc:title>
  <dc:creator>Nigar</dc:creator>
  <cp:lastModifiedBy>Sheba Rusoke Nyakaisiki</cp:lastModifiedBy>
  <cp:revision>79</cp:revision>
  <dcterms:created xsi:type="dcterms:W3CDTF">2006-08-16T00:00:00Z</dcterms:created>
  <dcterms:modified xsi:type="dcterms:W3CDTF">2023-09-28T17:13:57Z</dcterms:modified>
</cp:coreProperties>
</file>