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58" r:id="rId12"/>
    <p:sldId id="265" r:id="rId13"/>
    <p:sldId id="266" r:id="rId14"/>
    <p:sldId id="259" r:id="rId15"/>
    <p:sldId id="260" r:id="rId16"/>
    <p:sldId id="268" r:id="rId17"/>
    <p:sldId id="269" r:id="rId18"/>
    <p:sldId id="298" r:id="rId1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CB71-D72B-424F-8FCE-081135D0E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9A31-50D2-453E-A6BF-272D8735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2A1-AFAC-4628-A0BF-95176D1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1053-9C3C-4574-AEA5-6475FCC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0557-EDAD-42CD-863D-41719A01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524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5992-0D86-464F-A688-B080BA95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8A5AB-6F61-4E5B-99F0-DDE8B804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0889-2809-4B93-8EE3-236A0C5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710B-B125-4E31-9032-3A4994E9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F398-A90C-4118-A8F5-236F3B20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6535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65C6D-E33B-4AF2-8A69-CF1F33D96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AFFFF-F6A2-4188-8B71-EDA77747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F7C7-2CD2-4ED8-A66D-B082F26F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0D57-24F3-4AE1-B974-42298B27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0613-4625-42DB-91D5-88C5D47B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257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8E7-2F0E-4B8D-B6E7-2A1197D9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B24C-90BD-4489-8B34-97BB0EA4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F579-0B9F-49C2-BA71-C7F1B7BF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B478-55C0-4985-AB40-C50B446B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29AE-7A0D-4D70-8E4D-1D6A6A1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846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B49A-CB78-40EC-96E5-9C15F33B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7278A-38E5-40F3-88B7-985543E4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8BA0-EF26-436E-884D-70087B0A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368E-0931-4568-B4E5-EA924916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EBC-75FC-4C01-9A53-31916FD5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99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80D-71E8-432C-9AF1-8C7BE18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980F-725C-47B6-B039-894100331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C2C92-ABD6-4B0E-9562-93F1EC29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9A59-5871-4FCB-9667-8EB09287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66716-324F-482F-AB5A-1B1E1FA5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BD46-4E8D-4A5B-943C-4BD61449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9660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0EE4-563F-4470-8327-86DAA137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864B-EEA7-47A2-959D-73D9F24D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DDBA-1497-4BFE-B0A9-6124267E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2D93D-4C81-49FF-824E-0B90DE458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D46FF-634E-4843-8F9C-71A871C1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3E323-2BF2-491D-9CC9-8BAEEDF9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15C1C-9A79-4078-A745-50426D30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4B72D-21F4-45A2-8633-419249D8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189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24F4-D998-4351-9E04-19D28895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1D89E-9A98-4C1B-B522-EDE6969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C4F87-2D6A-4F66-BBF0-93377F6E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68F2D-80EB-42B6-83D4-47EAF26B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693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11310-43F8-4B14-B191-E432BDC5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3107-0225-4301-BE2C-EC04699F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47780-6B0E-4D48-9060-1FEBDABB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4793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6374-8E2C-4C17-AC70-54C15442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BAB4-7025-47CF-A4DD-395089A9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0EAB6-872A-4ECF-9E28-4F07680FC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7D0E-A5CD-4034-A8B3-5928914D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0E11A-3857-4DB9-A63A-568D06BE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79E32-6407-4C12-8B3D-74A0ABC1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856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83BE-75AE-4BA2-8D0C-B8128BCB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4C9DB-8567-497B-BEAF-80FE7DA8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CB37-8C88-45E6-B581-AFFE68EE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A12A-6F0F-4CBC-AF6E-E397BE73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2F1E-F0B9-45D8-B9DB-0B99849A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1667-1FF1-4DBC-B171-1BCD694D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5483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23EA4-702F-4963-A9CD-5F5144C5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B761-2C82-47E7-9625-B4A719C8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CB42-6DAD-4E0C-B77F-8DED327BF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C22F-B023-4BE5-84FD-547D0523168A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89CC-61DD-4483-8E20-ED223AA9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24987-F17A-43CC-BCBD-B0BD7D7B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7A5E-BFC0-4291-A971-657E1455E75B}" type="slidenum">
              <a:rPr lang="en-UG" smtClean="0"/>
              <a:t>‹#›</a:t>
            </a:fld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E9E57-A3C5-4391-B7DE-9CB74912CA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3" y="409210"/>
            <a:ext cx="1251857" cy="12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A1AB-00E9-4C8D-9F39-C8B9F9D39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37A52-AD0B-42DD-B4F7-EF08F89A6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Review, Research Problem  and Research Questions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32026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2F35452-5489-9126-E228-0DDA5217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the Literature Review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190901B-E246-EE7F-6A73-80924E1D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u="sng"/>
              <a:t>Plagiarism includes 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Using another writer’s words without proper citation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Using another writer’s ideas without proper citation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Citing a source but reproducing the exact word without quotation marks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Borrowing the structure of another author’s phrases/sentences without giving the source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Borrowing all or part of another student’s paper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Using paper-writing service or having a friend write the paper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A research problem refers to some difficulty which a researcher experiences in the context of either a theoretical or practical situation and wants to obtain a solution for the same.</a:t>
            </a:r>
          </a:p>
          <a:p>
            <a:pPr algn="just"/>
            <a:r>
              <a:rPr lang="en-IN" dirty="0"/>
              <a:t>In the research process, a research problem is the first and foremost step.</a:t>
            </a:r>
          </a:p>
          <a:p>
            <a:pPr algn="just"/>
            <a:r>
              <a:rPr lang="en-IN" dirty="0"/>
              <a:t>It can either be a real life situation or it may also refers to a set of opportunities.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There are two types of Research Problem: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Problems which relate to states of nature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Eg</a:t>
            </a:r>
            <a:r>
              <a:rPr lang="en-US" dirty="0"/>
              <a:t> – The state of ICT governance processes in institutions of higher learning.</a:t>
            </a:r>
          </a:p>
          <a:p>
            <a:pPr algn="just"/>
            <a:r>
              <a:rPr lang="en-US" dirty="0"/>
              <a:t>Problems which relates to relationship between variables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Eg</a:t>
            </a:r>
            <a:r>
              <a:rPr lang="en-US" dirty="0"/>
              <a:t> – Lack of chemical fertilizer in the main cause of low production of grain food.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An individual or a group or an organisation that has some difficulty or problem</a:t>
            </a:r>
          </a:p>
          <a:p>
            <a:pPr algn="just"/>
            <a:r>
              <a:rPr lang="en-IN" dirty="0"/>
              <a:t>Some objective to be attained</a:t>
            </a:r>
          </a:p>
          <a:p>
            <a:pPr algn="just"/>
            <a:r>
              <a:rPr lang="en-IN" dirty="0"/>
              <a:t>Alternative means for attaining the objectives</a:t>
            </a:r>
          </a:p>
          <a:p>
            <a:pPr algn="just"/>
            <a:r>
              <a:rPr lang="en-IN" dirty="0"/>
              <a:t>Some doubt in the mind of a researcher with regard to the selection of alternatives</a:t>
            </a:r>
          </a:p>
          <a:p>
            <a:pPr algn="just"/>
            <a:r>
              <a:rPr lang="en-IN" dirty="0"/>
              <a:t>Some environment(s) to which the difficulty pertains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Subject which is overdone shall not be chosen.</a:t>
            </a:r>
          </a:p>
          <a:p>
            <a:pPr algn="just"/>
            <a:r>
              <a:rPr lang="en-IN" dirty="0"/>
              <a:t>Controversial subject should not become the choice of an average researcher.</a:t>
            </a:r>
          </a:p>
          <a:p>
            <a:pPr algn="just"/>
            <a:r>
              <a:rPr lang="en-IN" dirty="0"/>
              <a:t>Too narrow or too vague problems should be avoided.</a:t>
            </a:r>
          </a:p>
          <a:p>
            <a:pPr algn="just"/>
            <a:r>
              <a:rPr lang="en-IN" dirty="0"/>
              <a:t>Subject selected for research should be familiar and feasible.</a:t>
            </a:r>
          </a:p>
          <a:p>
            <a:pPr algn="just"/>
            <a:r>
              <a:rPr lang="en-IN" dirty="0"/>
              <a:t>Few factors to be considered are importance of the subject, the costs involved, the time factor, the qualifications and the training of a researcher</a:t>
            </a:r>
          </a:p>
          <a:p>
            <a:pPr algn="just"/>
            <a:r>
              <a:rPr lang="en-IN" dirty="0"/>
              <a:t>Selection of a problem must be preceded by a preliminary study in case of new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Technique Involved In Defining </a:t>
            </a:r>
            <a:br>
              <a:rPr lang="en-IN" dirty="0"/>
            </a:br>
            <a:r>
              <a:rPr lang="en-IN" dirty="0"/>
              <a:t>A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/>
              <a:t>Techniques involved are:</a:t>
            </a:r>
          </a:p>
          <a:p>
            <a:pPr algn="just"/>
            <a:r>
              <a:rPr lang="en-IN" dirty="0"/>
              <a:t>Statement of the problem in a general way</a:t>
            </a:r>
          </a:p>
          <a:p>
            <a:pPr algn="just"/>
            <a:r>
              <a:rPr lang="en-IN" dirty="0"/>
              <a:t>Understanding the nature of the problem</a:t>
            </a:r>
          </a:p>
          <a:p>
            <a:pPr algn="just"/>
            <a:r>
              <a:rPr lang="en-IN" dirty="0"/>
              <a:t>Surveying the available literature </a:t>
            </a:r>
          </a:p>
          <a:p>
            <a:pPr algn="just"/>
            <a:r>
              <a:rPr lang="en-IN" dirty="0"/>
              <a:t>Developing the ideas through discussions</a:t>
            </a:r>
          </a:p>
          <a:p>
            <a:pPr algn="just"/>
            <a:r>
              <a:rPr lang="en-IN" dirty="0"/>
              <a:t>Rephrasing the research problem into a working proposition.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FDC-D6C5-45DE-A2FB-0DCCEAC0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 formulating a </a:t>
            </a:r>
            <a:br>
              <a:rPr lang="en-US" dirty="0"/>
            </a:br>
            <a:r>
              <a:rPr lang="en-US" dirty="0"/>
              <a:t>Research Problem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A478-E96D-413C-BA01-6A60E0CD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a broad study area: Identify an area of interest to you for instance, ICT governance, Cybersecurity, Interoperability, ICT and Human Computer Interactions</a:t>
            </a:r>
          </a:p>
          <a:p>
            <a:r>
              <a:rPr lang="en-US" dirty="0"/>
              <a:t>Dissect the broad study area into subareas: for instance, you may dissect cybersecurity into network security, web security, database security etc.</a:t>
            </a:r>
          </a:p>
          <a:p>
            <a:r>
              <a:rPr lang="en-US" dirty="0"/>
              <a:t>Mark-up your interest: You wont study everything, but you can select an area that is of interest to you</a:t>
            </a:r>
          </a:p>
          <a:p>
            <a:r>
              <a:rPr lang="en-US" dirty="0"/>
              <a:t>Study Research Questions: Just as you selected a broad study area, study on research question in your area of interest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8238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45E6-3F54-4B48-8197-9034A4B4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 formulating a </a:t>
            </a:r>
            <a:br>
              <a:rPr lang="en-US" dirty="0"/>
            </a:br>
            <a:r>
              <a:rPr lang="en-US" dirty="0"/>
              <a:t>Research Problem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54F-A37C-4462-9780-EE193DD3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out objectives: These must be CLEARLY stated. Your objectives emerge from your Research Question. For instance, What effect does daily use of Twitter have on the attention span of under-16s?</a:t>
            </a:r>
          </a:p>
          <a:p>
            <a:pPr lvl="1"/>
            <a:r>
              <a:rPr lang="en-US" dirty="0"/>
              <a:t>Start with the main objective</a:t>
            </a:r>
          </a:p>
          <a:p>
            <a:pPr lvl="1"/>
            <a:r>
              <a:rPr lang="en-US" dirty="0"/>
              <a:t>Develop sub objectives</a:t>
            </a:r>
          </a:p>
          <a:p>
            <a:r>
              <a:rPr lang="en-US" dirty="0"/>
              <a:t>Assess your objectives: Are they attainable in terms of budget, time etc. Also consider reality. What will the outcome be?</a:t>
            </a:r>
          </a:p>
          <a:p>
            <a:r>
              <a:rPr lang="en-US" dirty="0"/>
              <a:t>Check back: Review your steps as you were developing your Research Problem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4902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EE05D-D31F-C44C-770A-73228B2D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	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99F23-945F-A833-1AB8-0CC8EF445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8466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0F10D5-6C4F-6CDA-7C4F-752A15B0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3183" y="365125"/>
            <a:ext cx="8905460" cy="13255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General Guidelines to  Writing </a:t>
            </a:r>
            <a:br>
              <a:rPr lang="en-US" dirty="0"/>
            </a:br>
            <a:r>
              <a:rPr lang="en-US" dirty="0"/>
              <a:t>a Literature Review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A95313-1F22-7AA6-4C46-6CC0CE2B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Introduce the literature review by pointing out the major research topic that will be discussed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Identify the broad problem area but don’t be too global </a:t>
            </a:r>
            <a:r>
              <a:rPr lang="en-US" altLang="en-US" sz="2400"/>
              <a:t>(for example, discussing the history of education when the topic is on specific instructional strategy)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Discuss the general importance of your topic for those in your field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837F995-E294-3BD3-9E83-C43B36872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1"/>
            <a:ext cx="9220200" cy="14319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General Guidelines to Writing a Literature Review (1)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AEC339-D406-902C-6329-8507052E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Don’t attempt to cover everything written on your topic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You will need to pick out the research most relevant to the topic you are studying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You will use the studies in your literature review as “evidence” that your research question is an important 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643E523-F74F-D1F5-FE30-BE256705A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799"/>
            <a:ext cx="9140687" cy="13255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General Guidelines to  Writing </a:t>
            </a:r>
            <a:br>
              <a:rPr lang="en-US" dirty="0"/>
            </a:br>
            <a:r>
              <a:rPr lang="en-US" dirty="0"/>
              <a:t>a Literature Review (2)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1BCD7BC-5801-1FD2-C275-0D09753B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2017714"/>
            <a:ext cx="989599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It is important to cover research relevant to all the variables being studied.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Research that explains the relationship between these variables is a top priority.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You will need to plan how you will structure your literature review and write from this plan.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6982FFF-31A6-AA51-5959-2CA54F0B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678" y="354495"/>
            <a:ext cx="7945438" cy="1074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Organizing Your Literature Review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390921B-A190-73D9-C43A-0B16E0E5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30" y="1828800"/>
            <a:ext cx="9339470" cy="4028661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Topical Order</a:t>
            </a:r>
            <a:r>
              <a:rPr lang="en-US" altLang="en-US" dirty="0"/>
              <a:t>—organize by main topics or issues; emphasize the relationship of the issues to the main “problem”</a:t>
            </a:r>
          </a:p>
          <a:p>
            <a:pPr eaLnBrk="1" hangingPunct="1"/>
            <a:r>
              <a:rPr lang="en-US" altLang="en-US" u="sng" dirty="0"/>
              <a:t>Chronological Order</a:t>
            </a:r>
            <a:r>
              <a:rPr lang="en-US" altLang="en-US" dirty="0"/>
              <a:t>—organize the literature by the dates the research was published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u="sng" dirty="0"/>
              <a:t>Problem-Cause-Solution Order</a:t>
            </a:r>
            <a:r>
              <a:rPr lang="en-US" altLang="en-US" dirty="0"/>
              <a:t>—Organize the review so that it moves from the problem to the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7D145AA-1E10-DD52-41E2-D5A338310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Organizing Your Literature Review (1)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A85FA37-6771-C4E5-EEA2-4AB85E3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General-to-Specific Order</a:t>
            </a:r>
            <a:r>
              <a:rPr lang="en-US" altLang="en-US"/>
              <a:t>—(Also called the funnel approach) Examine broad-based research first and then focus on specific studies that relate to the topic</a:t>
            </a:r>
          </a:p>
          <a:p>
            <a:pPr eaLnBrk="1" hangingPunct="1"/>
            <a:r>
              <a:rPr lang="en-US" altLang="en-US" u="sng"/>
              <a:t>Specific-to-General Order</a:t>
            </a:r>
            <a:r>
              <a:rPr lang="en-US" altLang="en-US"/>
              <a:t>—Try to discuss specific research studies so conclusions can be drawn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F1A0AA51-303C-3F15-03F4-1CF54CA5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524000"/>
            <a:ext cx="9929191" cy="4055165"/>
          </a:xfrm>
        </p:spPr>
        <p:txBody>
          <a:bodyPr/>
          <a:lstStyle/>
          <a:p>
            <a:pPr eaLnBrk="1" hangingPunct="1"/>
            <a:r>
              <a:rPr lang="en-US" altLang="en-US" dirty="0"/>
              <a:t>After reviewing the literature, summarize what has been done, what has not been done, and what needs to be done</a:t>
            </a:r>
          </a:p>
          <a:p>
            <a:pPr eaLnBrk="1" hangingPunct="1"/>
            <a:r>
              <a:rPr lang="en-US" altLang="en-US" dirty="0"/>
              <a:t>Remember you are arguing your point of why your study is important!</a:t>
            </a:r>
          </a:p>
          <a:p>
            <a:pPr eaLnBrk="1" hangingPunct="1"/>
            <a:r>
              <a:rPr lang="en-US" altLang="en-US" dirty="0"/>
              <a:t>Then pose a formal research question or state a hypothesis—be sure this is clearly linked to your literature review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326ABFA-58C2-0F95-8573-9611C659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2000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latin typeface="+mj-lt"/>
              </a:rPr>
              <a:t>Literature 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F12B072-6C8B-5264-0CAC-83D33D6A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685800"/>
            <a:ext cx="7793038" cy="69373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Literature Review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A075A96-0346-DF3A-0AF0-64E47B84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43" y="1941443"/>
            <a:ext cx="9856304" cy="3478696"/>
          </a:xfrm>
        </p:spPr>
        <p:txBody>
          <a:bodyPr/>
          <a:lstStyle/>
          <a:p>
            <a:pPr eaLnBrk="1" hangingPunct="1"/>
            <a:r>
              <a:rPr lang="en-US" altLang="en-US" dirty="0"/>
              <a:t>All sources cited in the literature review should be listed in the references</a:t>
            </a:r>
          </a:p>
          <a:p>
            <a:pPr eaLnBrk="1" hangingPunct="1"/>
            <a:r>
              <a:rPr lang="en-US" altLang="en-US" dirty="0"/>
              <a:t>To sum, a literature review should include introduction, summary and critique of journal articles,  justifications for your research project and the hypothesis for your research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B3BDDBF-3F06-A837-9969-DEE682750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74" y="400877"/>
            <a:ext cx="8922786" cy="79181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Common Errors Made in Lit Reviews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746FDBF-A3FA-F048-6142-66409CF0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524000"/>
            <a:ext cx="9697278" cy="48006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dirty="0"/>
              <a:t>Review isn’t logically organized</a:t>
            </a:r>
          </a:p>
          <a:p>
            <a:pPr marL="609600" indent="-609600"/>
            <a:r>
              <a:rPr lang="en-US" altLang="en-US" dirty="0"/>
              <a:t>Review isn’t focused on most important facets of the study</a:t>
            </a:r>
          </a:p>
          <a:p>
            <a:pPr marL="609600" indent="-609600"/>
            <a:r>
              <a:rPr lang="en-US" altLang="en-US" dirty="0"/>
              <a:t>Review doesn’t relate literature to the study</a:t>
            </a:r>
          </a:p>
          <a:p>
            <a:pPr marL="609600" indent="-609600"/>
            <a:r>
              <a:rPr lang="en-US" altLang="en-US" dirty="0"/>
              <a:t>Too few references or outdated references cited</a:t>
            </a:r>
          </a:p>
          <a:p>
            <a:pPr marL="609600" indent="-609600"/>
            <a:r>
              <a:rPr lang="en-US" altLang="en-US" dirty="0"/>
              <a:t>Review isn’t written in author’s own words</a:t>
            </a:r>
          </a:p>
          <a:p>
            <a:pPr marL="609600" indent="-609600"/>
            <a:r>
              <a:rPr lang="en-US" altLang="en-US" dirty="0"/>
              <a:t>Review reads like a series of disjointed summaries</a:t>
            </a:r>
          </a:p>
          <a:p>
            <a:pPr marL="609600" indent="-609600"/>
            <a:r>
              <a:rPr lang="en-US" altLang="en-US" dirty="0"/>
              <a:t>Review doesn’t argue a point</a:t>
            </a:r>
          </a:p>
          <a:p>
            <a:pPr marL="609600" indent="-609600"/>
            <a:r>
              <a:rPr lang="en-US" altLang="en-US" dirty="0"/>
              <a:t>Recent references are omitted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1027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Cambria</vt:lpstr>
      <vt:lpstr>Wingdings</vt:lpstr>
      <vt:lpstr>Office Theme</vt:lpstr>
      <vt:lpstr>Research Methods</vt:lpstr>
      <vt:lpstr>General Guidelines to  Writing  a Literature Review</vt:lpstr>
      <vt:lpstr>General Guidelines to Writing a Literature Review (1)</vt:lpstr>
      <vt:lpstr>General Guidelines to  Writing  a Literature Review (2)</vt:lpstr>
      <vt:lpstr>Organizing Your Literature Review</vt:lpstr>
      <vt:lpstr>Organizing Your Literature Review (1)</vt:lpstr>
      <vt:lpstr>PowerPoint Presentation</vt:lpstr>
      <vt:lpstr>Literature Review</vt:lpstr>
      <vt:lpstr>Common Errors Made in Lit Reviews</vt:lpstr>
      <vt:lpstr>Writing the Literature Review</vt:lpstr>
      <vt:lpstr>What is a Research Problem</vt:lpstr>
      <vt:lpstr>Types of Research Problem</vt:lpstr>
      <vt:lpstr>Components of Research Problem</vt:lpstr>
      <vt:lpstr>Selecting Research Problem</vt:lpstr>
      <vt:lpstr>Technique Involved In Defining  A Problem</vt:lpstr>
      <vt:lpstr>Steps in formulating a  Research Problem</vt:lpstr>
      <vt:lpstr>Steps in formulating a  Research Problem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Sheba Rusoke Nyakaisiki</dc:creator>
  <cp:lastModifiedBy>Sheba Rusoke Nyakaisiki</cp:lastModifiedBy>
  <cp:revision>35</cp:revision>
  <dcterms:created xsi:type="dcterms:W3CDTF">2021-06-11T11:05:30Z</dcterms:created>
  <dcterms:modified xsi:type="dcterms:W3CDTF">2023-09-28T16:16:43Z</dcterms:modified>
</cp:coreProperties>
</file>