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71" r:id="rId4"/>
    <p:sldId id="272" r:id="rId5"/>
    <p:sldId id="273" r:id="rId6"/>
    <p:sldId id="290" r:id="rId7"/>
    <p:sldId id="291" r:id="rId8"/>
    <p:sldId id="274" r:id="rId9"/>
    <p:sldId id="275" r:id="rId10"/>
    <p:sldId id="276" r:id="rId11"/>
    <p:sldId id="277" r:id="rId12"/>
    <p:sldId id="284" r:id="rId13"/>
    <p:sldId id="281" r:id="rId14"/>
    <p:sldId id="279" r:id="rId15"/>
    <p:sldId id="289" r:id="rId16"/>
  </p:sldIdLst>
  <p:sldSz cx="12192000" cy="6858000"/>
  <p:notesSz cx="6858000" cy="9144000"/>
  <p:defaultTextStyle>
    <a:defPPr>
      <a:defRPr lang="en-U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EB4A8-7B45-676E-4540-F1F60886C9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60AC47-F1F8-0329-4218-73E8A6F773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6347C8-48EC-FAF8-16C2-24B0DAD66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FE38B-88D1-4A3F-BA6D-55B6A1EE9CB2}" type="datetimeFigureOut">
              <a:rPr lang="en-UG" smtClean="0"/>
              <a:t>28/09/2023</a:t>
            </a:fld>
            <a:endParaRPr lang="en-U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133E46-2A81-8EE6-1654-AC20DBEEE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37F679-A6E8-F65D-C896-2EED70AD8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4A266-3133-466E-BCFE-18C7CE4E7C34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3243869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2AB40-A21D-F49A-8378-3828F3F34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9EBCA2-BE1B-4E38-A8B0-B00D222ED6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070CB0-9446-833A-06B7-820778C0F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FE38B-88D1-4A3F-BA6D-55B6A1EE9CB2}" type="datetimeFigureOut">
              <a:rPr lang="en-UG" smtClean="0"/>
              <a:t>28/09/2023</a:t>
            </a:fld>
            <a:endParaRPr lang="en-U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83C09-91A0-E5AB-492A-485C83FA6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39111-3A83-AD49-26D6-1EB8726E7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4A266-3133-466E-BCFE-18C7CE4E7C34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4219096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2EF2A2-C723-1823-8D1F-0819C3D203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291F99-738D-D6BA-F381-B9836BB402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419D-B3A4-EC4D-4055-708DE921D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FE38B-88D1-4A3F-BA6D-55B6A1EE9CB2}" type="datetimeFigureOut">
              <a:rPr lang="en-UG" smtClean="0"/>
              <a:t>28/09/2023</a:t>
            </a:fld>
            <a:endParaRPr lang="en-U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B45845-7190-DAB5-4687-D34501AFC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547088-E4F6-5F33-6C55-F8E600A05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4A266-3133-466E-BCFE-18C7CE4E7C34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1113654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12F31-9C05-E81F-3D7F-30A6C2392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AC125E-DB37-C3F6-2882-49A9EC8E1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784EE1-3D8C-2236-72B5-A6EB0F699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FE38B-88D1-4A3F-BA6D-55B6A1EE9CB2}" type="datetimeFigureOut">
              <a:rPr lang="en-UG" smtClean="0"/>
              <a:t>28/09/2023</a:t>
            </a:fld>
            <a:endParaRPr lang="en-U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9422E7-98EF-CD6B-0AFE-E4C707486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00A24B-68C7-8461-8B27-4AC4BF0D9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4A266-3133-466E-BCFE-18C7CE4E7C34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118012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21924-E3D6-5445-A8C5-A30B670CD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E76AEF-D67E-0D9F-6B06-8B581C907F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FF8D02-5711-50B4-B4EC-714817FE8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FE38B-88D1-4A3F-BA6D-55B6A1EE9CB2}" type="datetimeFigureOut">
              <a:rPr lang="en-UG" smtClean="0"/>
              <a:t>28/09/2023</a:t>
            </a:fld>
            <a:endParaRPr lang="en-U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8C41BE-C6E4-2401-CC85-E0E482A45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189627-197E-A946-BE83-0FF92A7AB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4A266-3133-466E-BCFE-18C7CE4E7C34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423129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FD1F3-65B3-5E40-444C-D0F493ED9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32CFB3-110C-460F-9543-9026F38011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87C641-3B2E-B499-6B24-92893C1531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003C5B-509C-D14E-7508-B0E2AB68F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FE38B-88D1-4A3F-BA6D-55B6A1EE9CB2}" type="datetimeFigureOut">
              <a:rPr lang="en-UG" smtClean="0"/>
              <a:t>28/09/2023</a:t>
            </a:fld>
            <a:endParaRPr lang="en-U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CE02CB-FB82-280C-CFFB-456001A7F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621162-F402-6AB7-8D7E-8B03F19F6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4A266-3133-466E-BCFE-18C7CE4E7C34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1772605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9BEFA-E79D-8EE2-9F59-9712C289F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3BC692-444A-F0E0-876E-37D35D76B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740FCC-4F5E-AFB3-170A-F1AD7C380A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9398B8-DCAD-FB66-3CBA-F606DBDB7E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85CA91-0C23-DAD4-6530-0016EE5217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300189-539F-3C4F-3CE3-D4184B01F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FE38B-88D1-4A3F-BA6D-55B6A1EE9CB2}" type="datetimeFigureOut">
              <a:rPr lang="en-UG" smtClean="0"/>
              <a:t>28/09/2023</a:t>
            </a:fld>
            <a:endParaRPr lang="en-U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465EE9-EC34-83DC-D219-BD3A91E94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FF41D3-240C-75E8-E54D-C71279DA2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4A266-3133-466E-BCFE-18C7CE4E7C34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597548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72889-A03B-945C-CE29-668EE051B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1266F4-17ED-7508-DEA4-F2E659544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FE38B-88D1-4A3F-BA6D-55B6A1EE9CB2}" type="datetimeFigureOut">
              <a:rPr lang="en-UG" smtClean="0"/>
              <a:t>28/09/2023</a:t>
            </a:fld>
            <a:endParaRPr lang="en-U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6FF066-5324-98E5-A91A-2A89445DB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292A6D-B0C0-F407-C8ED-C291FBFA0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4A266-3133-466E-BCFE-18C7CE4E7C34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3800217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782B36-84DA-67EE-8A4A-FEB9BA884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FE38B-88D1-4A3F-BA6D-55B6A1EE9CB2}" type="datetimeFigureOut">
              <a:rPr lang="en-UG" smtClean="0"/>
              <a:t>28/09/2023</a:t>
            </a:fld>
            <a:endParaRPr lang="en-U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1FBF56-4685-BC8D-5187-AA0ABED29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BEF88-57D9-4709-9A9A-0AC362E22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4A266-3133-466E-BCFE-18C7CE4E7C34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1866689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964DB-A8E6-0ABB-0C8D-B93E74407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DB607-AE43-4F4C-6CFA-8FC2849CD4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31CD36-DA26-C4FF-5D34-6A3415A4D4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1D3218-C3B7-BF66-5F9E-EC0E07429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FE38B-88D1-4A3F-BA6D-55B6A1EE9CB2}" type="datetimeFigureOut">
              <a:rPr lang="en-UG" smtClean="0"/>
              <a:t>28/09/2023</a:t>
            </a:fld>
            <a:endParaRPr lang="en-U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5F6B88-D5A8-C9F2-7C39-0FEADD246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4D59FF-2563-5184-AA1B-A4D0A6E22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4A266-3133-466E-BCFE-18C7CE4E7C34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1246839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1DC8F-FBEC-1D89-85F0-273A3C0D2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0009AD-D682-B34E-2967-FBCA76B53B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BB9BD1-3317-6CE5-B43B-3A0C9E75D2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51032C-C12B-7024-F1B7-95E290001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FE38B-88D1-4A3F-BA6D-55B6A1EE9CB2}" type="datetimeFigureOut">
              <a:rPr lang="en-UG" smtClean="0"/>
              <a:t>28/09/2023</a:t>
            </a:fld>
            <a:endParaRPr lang="en-U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D64228-008C-726A-E873-5D53BEAC2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04219B-783E-595F-5143-D6DC76D0E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4A266-3133-466E-BCFE-18C7CE4E7C34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2535398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E0D41C-88FC-B0C2-441E-9D27FC197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C06324-B895-ABD7-34BB-82A2DBC373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5C6599-4BB8-669E-2E08-F6E7524F27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BFE38B-88D1-4A3F-BA6D-55B6A1EE9CB2}" type="datetimeFigureOut">
              <a:rPr lang="en-UG" smtClean="0"/>
              <a:t>28/09/2023</a:t>
            </a:fld>
            <a:endParaRPr lang="en-U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C90FC0-020B-D181-6997-CF5A7AE616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62A543-F556-3090-C556-3B979786DF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F4A266-3133-466E-BCFE-18C7CE4E7C34}" type="slidenum">
              <a:rPr lang="en-UG" smtClean="0"/>
              <a:t>‹#›</a:t>
            </a:fld>
            <a:endParaRPr lang="en-UG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EF1B139-A6BB-C1E1-CB59-5761B30B24CC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3761" y="0"/>
            <a:ext cx="1518239" cy="1554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952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4CCA2-8448-C989-5B8C-325A564464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Research Methods</a:t>
            </a:r>
            <a:endParaRPr lang="en-U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30E087-92D4-79E2-6598-D545145814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Research Questions</a:t>
            </a:r>
            <a:endParaRPr lang="en-UG" dirty="0"/>
          </a:p>
        </p:txBody>
      </p:sp>
    </p:spTree>
    <p:extLst>
      <p:ext uri="{BB962C8B-B14F-4D97-AF65-F5344CB8AC3E}">
        <p14:creationId xmlns:p14="http://schemas.microsoft.com/office/powerpoint/2010/main" val="10591633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309"/>
    </mc:Choice>
    <mc:Fallback>
      <p:transition spd="slow" advTm="10309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Focus your RQs on:</a:t>
            </a:r>
          </a:p>
        </p:txBody>
      </p:sp>
      <p:sp>
        <p:nvSpPr>
          <p:cNvPr id="4099" name="Rectangle 3"/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1295402" y="2786743"/>
            <a:ext cx="3929063" cy="2908663"/>
          </a:xfrm>
          <a:ln>
            <a:solidFill>
              <a:srgbClr val="92D050"/>
            </a:solidFill>
          </a:ln>
        </p:spPr>
        <p:txBody>
          <a:bodyPr>
            <a:normAutofit fontScale="92500" lnSpcReduction="10000"/>
          </a:bodyPr>
          <a:lstStyle/>
          <a:p>
            <a:r>
              <a:rPr lang="en-US" altLang="en-US" sz="2800" dirty="0"/>
              <a:t>Exploring effects</a:t>
            </a:r>
          </a:p>
          <a:p>
            <a:r>
              <a:rPr lang="en-US" altLang="en-US" sz="2800" dirty="0"/>
              <a:t>Understanding issues</a:t>
            </a:r>
          </a:p>
          <a:p>
            <a:r>
              <a:rPr lang="en-US" altLang="en-US" sz="2800" dirty="0"/>
              <a:t>Gathering participants’ perceptions</a:t>
            </a:r>
          </a:p>
          <a:p>
            <a:r>
              <a:rPr lang="en-US" altLang="en-US" sz="2800" dirty="0"/>
              <a:t>Open/flexible responses</a:t>
            </a:r>
          </a:p>
          <a:p>
            <a:endParaRPr lang="en-US" altLang="en-US" sz="2800" dirty="0"/>
          </a:p>
          <a:p>
            <a:endParaRPr lang="en-US" altLang="en-US" sz="2800" dirty="0"/>
          </a:p>
          <a:p>
            <a:pPr>
              <a:buFont typeface="Wingdings" panose="05000000000000000000" pitchFamily="2" charset="2"/>
              <a:buNone/>
            </a:pPr>
            <a:endParaRPr lang="en-US" altLang="en-US" sz="2800" dirty="0"/>
          </a:p>
        </p:txBody>
      </p:sp>
      <p:sp>
        <p:nvSpPr>
          <p:cNvPr id="4100" name="Rectangle 4"/>
          <p:cNvSpPr>
            <a:spLocks noGrp="1" noRot="1" noChangeArrowheads="1"/>
          </p:cNvSpPr>
          <p:nvPr>
            <p:ph type="body" sz="half" idx="2"/>
          </p:nvPr>
        </p:nvSpPr>
        <p:spPr>
          <a:xfrm>
            <a:off x="6257608" y="2786743"/>
            <a:ext cx="3929062" cy="2908663"/>
          </a:xfrm>
          <a:ln>
            <a:solidFill>
              <a:srgbClr val="FF0000"/>
            </a:solidFill>
          </a:ln>
        </p:spPr>
        <p:txBody>
          <a:bodyPr/>
          <a:lstStyle/>
          <a:p>
            <a:r>
              <a:rPr lang="en-US" altLang="en-US" sz="2800" dirty="0"/>
              <a:t>Not proving</a:t>
            </a:r>
          </a:p>
          <a:p>
            <a:r>
              <a:rPr lang="en-US" altLang="en-US" sz="2800" dirty="0"/>
              <a:t>Not measuring</a:t>
            </a:r>
          </a:p>
          <a:p>
            <a:r>
              <a:rPr lang="en-US" altLang="en-US" sz="2800" dirty="0"/>
              <a:t>Not strong hypotheses</a:t>
            </a:r>
          </a:p>
          <a:p>
            <a:endParaRPr lang="en-US" altLang="en-US" sz="2800" dirty="0"/>
          </a:p>
        </p:txBody>
      </p:sp>
      <p:pic>
        <p:nvPicPr>
          <p:cNvPr id="5" name="Picture 2" descr="Image result for good and ba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6779" y="5033840"/>
            <a:ext cx="948515" cy="686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96755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7885"/>
    </mc:Choice>
    <mc:Fallback>
      <p:transition spd="slow" advTm="57885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Asking the Right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In qualitative research we ask things like: </a:t>
            </a:r>
          </a:p>
          <a:p>
            <a:pPr lvl="1"/>
            <a:r>
              <a:rPr lang="en-CA" dirty="0"/>
              <a:t>How are things done? Or how do people perceive how things are done?</a:t>
            </a:r>
          </a:p>
          <a:p>
            <a:pPr lvl="1"/>
            <a:r>
              <a:rPr lang="en-CA" dirty="0"/>
              <a:t>What factors contribute to an outcome?</a:t>
            </a:r>
          </a:p>
          <a:p>
            <a:pPr lvl="1"/>
            <a:r>
              <a:rPr lang="en-CA" dirty="0"/>
              <a:t>In what ways do people view a certain issue or problem?</a:t>
            </a:r>
          </a:p>
          <a:p>
            <a:pPr lvl="1"/>
            <a:r>
              <a:rPr lang="en-CA" dirty="0"/>
              <a:t>In what ways people feel that an issue can be resolved?</a:t>
            </a:r>
          </a:p>
          <a:p>
            <a:pPr lvl="1"/>
            <a:r>
              <a:rPr lang="en-CA" dirty="0"/>
              <a:t>To what extent people have been affected by something?</a:t>
            </a:r>
          </a:p>
          <a:p>
            <a:pPr lvl="1"/>
            <a:r>
              <a:rPr lang="en-CA" dirty="0"/>
              <a:t>In what ways do people deal with a certain situation and why?</a:t>
            </a:r>
          </a:p>
          <a:p>
            <a:pPr lvl="1"/>
            <a:endParaRPr lang="en-CA" dirty="0"/>
          </a:p>
          <a:p>
            <a:pPr lvl="1"/>
            <a:endParaRPr lang="en-CA" dirty="0"/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490658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8182"/>
    </mc:Choice>
    <mc:Fallback>
      <p:transition spd="slow" advTm="48182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RQs in qualitative research</a:t>
            </a:r>
            <a:endParaRPr lang="en-GB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Descriptive RQs</a:t>
            </a:r>
          </a:p>
          <a:p>
            <a:pPr lvl="1"/>
            <a:r>
              <a:rPr lang="en-GB" dirty="0"/>
              <a:t>Ask about what actually happened.</a:t>
            </a:r>
          </a:p>
          <a:p>
            <a:r>
              <a:rPr lang="en-GB" dirty="0"/>
              <a:t>Interpretive RQs</a:t>
            </a:r>
          </a:p>
          <a:p>
            <a:pPr lvl="1"/>
            <a:r>
              <a:rPr lang="en-GB" dirty="0"/>
              <a:t>Ask about the meaning of what happened to those involved.</a:t>
            </a:r>
          </a:p>
          <a:p>
            <a:r>
              <a:rPr lang="en-GB" dirty="0"/>
              <a:t>Theoretical RQ</a:t>
            </a:r>
          </a:p>
          <a:p>
            <a:pPr lvl="1"/>
            <a:r>
              <a:rPr lang="en-GB" dirty="0"/>
              <a:t>Ask about why those things happened.</a:t>
            </a:r>
          </a:p>
        </p:txBody>
      </p:sp>
    </p:spTree>
    <p:extLst>
      <p:ext uri="{BB962C8B-B14F-4D97-AF65-F5344CB8AC3E}">
        <p14:creationId xmlns:p14="http://schemas.microsoft.com/office/powerpoint/2010/main" val="29993537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52149">
        <p:fade/>
      </p:transition>
    </mc:Choice>
    <mc:Fallback>
      <p:transition spd="med" advTm="52149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Good Vs Bad RQs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45570" y="2539347"/>
            <a:ext cx="3663461" cy="3318936"/>
          </a:xfrm>
          <a:ln>
            <a:solidFill>
              <a:srgbClr val="FF0000"/>
            </a:solidFill>
          </a:ln>
        </p:spPr>
        <p:txBody>
          <a:bodyPr>
            <a:normAutofit fontScale="70000" lnSpcReduction="20000"/>
          </a:bodyPr>
          <a:lstStyle/>
          <a:p>
            <a:r>
              <a:rPr lang="en-CA" dirty="0"/>
              <a:t>Have simple and easy answers (can be googled)</a:t>
            </a:r>
          </a:p>
          <a:p>
            <a:r>
              <a:rPr lang="en-CA" dirty="0"/>
              <a:t>Can be answered in one word or one sentence</a:t>
            </a:r>
          </a:p>
          <a:p>
            <a:r>
              <a:rPr lang="en-CA" dirty="0"/>
              <a:t>Have no answer</a:t>
            </a:r>
          </a:p>
          <a:p>
            <a:r>
              <a:rPr lang="en-CA" dirty="0"/>
              <a:t>Are only a matter or opinion</a:t>
            </a:r>
          </a:p>
          <a:p>
            <a:r>
              <a:rPr lang="en-CA" dirty="0"/>
              <a:t>Are too complicated or too broad</a:t>
            </a:r>
          </a:p>
          <a:p>
            <a:r>
              <a:rPr lang="en-CA" dirty="0"/>
              <a:t>Are too vague</a:t>
            </a:r>
          </a:p>
          <a:p>
            <a:endParaRPr lang="en-CA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295402" y="2539347"/>
            <a:ext cx="3663461" cy="3318936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Specific</a:t>
            </a:r>
          </a:p>
          <a:p>
            <a:r>
              <a:rPr lang="en-CA" dirty="0"/>
              <a:t>Focus your research</a:t>
            </a:r>
          </a:p>
          <a:p>
            <a:r>
              <a:rPr lang="en-CA" dirty="0"/>
              <a:t>Require research to answer</a:t>
            </a:r>
          </a:p>
          <a:p>
            <a:r>
              <a:rPr lang="en-CA" dirty="0"/>
              <a:t>Can be answered through research</a:t>
            </a:r>
          </a:p>
          <a:p>
            <a:r>
              <a:rPr lang="en-CA" dirty="0"/>
              <a:t>Are important to the field</a:t>
            </a:r>
          </a:p>
          <a:p>
            <a:r>
              <a:rPr lang="en-CA" dirty="0"/>
              <a:t>Are manageable – not too broad or too narrow</a:t>
            </a:r>
          </a:p>
          <a:p>
            <a:endParaRPr lang="en-CA" dirty="0"/>
          </a:p>
          <a:p>
            <a:endParaRPr lang="en-CA" dirty="0"/>
          </a:p>
        </p:txBody>
      </p:sp>
      <p:pic>
        <p:nvPicPr>
          <p:cNvPr id="6146" name="Picture 2" descr="Image result for good and ba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5465" y="3622498"/>
            <a:ext cx="1593503" cy="1152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37929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7895"/>
    </mc:Choice>
    <mc:Fallback>
      <p:transition spd="slow" advTm="107895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/>
              <a:t>1. Ask only a few general questions [no Yes/No questions] to permit participants to share information with you</a:t>
            </a:r>
          </a:p>
          <a:p>
            <a:endParaRPr lang="en-CA" dirty="0"/>
          </a:p>
          <a:p>
            <a:r>
              <a:rPr lang="en-CA" dirty="0"/>
              <a:t> 2. Ask questions that are neutral exploratory language that does not convey conclusions you expect </a:t>
            </a:r>
          </a:p>
          <a:p>
            <a:endParaRPr lang="en-CA" dirty="0"/>
          </a:p>
          <a:p>
            <a:r>
              <a:rPr lang="en-CA" dirty="0"/>
              <a:t>3. Design and write 2 question types: Central Questions and Sub-Questions</a:t>
            </a:r>
          </a:p>
          <a:p>
            <a:endParaRPr lang="en-CA" dirty="0"/>
          </a:p>
          <a:p>
            <a:r>
              <a:rPr lang="en-CA" dirty="0"/>
              <a:t>4. Don’t worry too much at the beginning, questions often change throughout planning. </a:t>
            </a:r>
          </a:p>
        </p:txBody>
      </p:sp>
    </p:spTree>
    <p:extLst>
      <p:ext uri="{BB962C8B-B14F-4D97-AF65-F5344CB8AC3E}">
        <p14:creationId xmlns:p14="http://schemas.microsoft.com/office/powerpoint/2010/main" val="11764615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42129"/>
    </mc:Choice>
    <mc:Fallback>
      <p:transition spd="slow" advTm="142129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9302FF4-05E0-426C-A9E3-0CA0EB35D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listening</a:t>
            </a:r>
            <a:endParaRPr lang="en-U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3FAC86-9AFB-4B5D-AA1E-EB5FF5DC49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Any Questions?</a:t>
            </a:r>
            <a:endParaRPr lang="en-UG" dirty="0"/>
          </a:p>
        </p:txBody>
      </p:sp>
    </p:spTree>
    <p:extLst>
      <p:ext uri="{BB962C8B-B14F-4D97-AF65-F5344CB8AC3E}">
        <p14:creationId xmlns:p14="http://schemas.microsoft.com/office/powerpoint/2010/main" val="6928432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194"/>
    </mc:Choice>
    <mc:Fallback>
      <p:transition spd="slow" advTm="15194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BF4BA-3688-4843-9D97-93B2868E1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Qualitative Research Questions</a:t>
            </a:r>
            <a:endParaRPr lang="en-U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B1B565-62A6-429B-B30A-DE99E582C3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First, a qualitative research question is NOT assuming anything.</a:t>
            </a:r>
          </a:p>
          <a:p>
            <a:r>
              <a:rPr lang="en-US" dirty="0"/>
              <a:t>Central or main question is broad, seeking to explore a phenomenon</a:t>
            </a:r>
          </a:p>
          <a:p>
            <a:r>
              <a:rPr lang="en-US" dirty="0"/>
              <a:t>The researcher needs to ask the question “</a:t>
            </a:r>
            <a:r>
              <a:rPr lang="en-US" b="0" i="0" u="none" strike="noStrike" baseline="0" dirty="0"/>
              <a:t>What is the broadest question that I can ask in the study?”</a:t>
            </a:r>
            <a:endParaRPr lang="en-UG" dirty="0"/>
          </a:p>
        </p:txBody>
      </p:sp>
    </p:spTree>
    <p:extLst>
      <p:ext uri="{BB962C8B-B14F-4D97-AF65-F5344CB8AC3E}">
        <p14:creationId xmlns:p14="http://schemas.microsoft.com/office/powerpoint/2010/main" val="39730946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65504"/>
    </mc:Choice>
    <mc:Fallback>
      <p:transition spd="slow" advTm="165504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E23A5-FCE0-4CFA-9489-558FA763B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Qualitative Research Questions</a:t>
            </a:r>
            <a:endParaRPr lang="en-U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83EC6-EC47-40BF-AD59-8F96EEFE33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Usually start with ‘what’, ‘how’, or ‘in what ways’ (avoid beginning qualitative questions with ‘why’ as this implies cause and effect)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Identify the central phenomenon you plan to explore (tell in your question what you are going to describe, explore, generate, discover, understand).</a:t>
            </a:r>
          </a:p>
          <a:p>
            <a:endParaRPr lang="en-US" dirty="0"/>
          </a:p>
          <a:p>
            <a:r>
              <a:rPr lang="en-US" dirty="0"/>
              <a:t>Avoid the use of quantitative words such as relate, influence, effect, cause.</a:t>
            </a:r>
          </a:p>
          <a:p>
            <a:pPr marL="0" indent="0">
              <a:buNone/>
            </a:pPr>
            <a:endParaRPr lang="en-UG" dirty="0"/>
          </a:p>
        </p:txBody>
      </p:sp>
    </p:spTree>
    <p:extLst>
      <p:ext uri="{BB962C8B-B14F-4D97-AF65-F5344CB8AC3E}">
        <p14:creationId xmlns:p14="http://schemas.microsoft.com/office/powerpoint/2010/main" val="28399333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24061"/>
    </mc:Choice>
    <mc:Fallback>
      <p:transition spd="slow" advTm="22406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CB4EB-D101-4DC9-BBED-E8722925F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Qualitative Research Questions</a:t>
            </a:r>
            <a:endParaRPr lang="en-U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297E78-6E59-4040-8A3B-2CA5834C11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factors would affect the adoption of an IS innovations in an organization?</a:t>
            </a:r>
          </a:p>
          <a:p>
            <a:r>
              <a:rPr lang="en-US" dirty="0"/>
              <a:t>How would adoption of Enterprise Architecture affect ICT processes in a government entity?</a:t>
            </a:r>
          </a:p>
          <a:p>
            <a:r>
              <a:rPr lang="en-US" dirty="0"/>
              <a:t>What factors would affect interoperability of healthcare systems?</a:t>
            </a:r>
            <a:endParaRPr lang="en-UG" dirty="0"/>
          </a:p>
        </p:txBody>
      </p:sp>
    </p:spTree>
    <p:extLst>
      <p:ext uri="{BB962C8B-B14F-4D97-AF65-F5344CB8AC3E}">
        <p14:creationId xmlns:p14="http://schemas.microsoft.com/office/powerpoint/2010/main" val="7301607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5840"/>
    </mc:Choice>
    <mc:Fallback>
      <p:transition spd="slow" advTm="2584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5F326-37C1-4A8F-A681-04C45E862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Qualitative Research Questions</a:t>
            </a:r>
            <a:endParaRPr lang="en-U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BDD97-07AB-4D87-B070-2E5A6DFCAE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77749"/>
          </a:xfrm>
        </p:spPr>
        <p:txBody>
          <a:bodyPr/>
          <a:lstStyle/>
          <a:p>
            <a:r>
              <a:rPr lang="en-US" dirty="0"/>
              <a:t>Each central question or main question is followed by several sub questions. </a:t>
            </a:r>
          </a:p>
          <a:p>
            <a:r>
              <a:rPr lang="en-US" dirty="0"/>
              <a:t>The sub questions narrow the focus of the research, but leave open the questioning</a:t>
            </a:r>
            <a:endParaRPr lang="en-UG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18A627C-16D2-4814-B260-7E201775CFF1}"/>
              </a:ext>
            </a:extLst>
          </p:cNvPr>
          <p:cNvGrpSpPr/>
          <p:nvPr/>
        </p:nvGrpSpPr>
        <p:grpSpPr>
          <a:xfrm>
            <a:off x="2950736" y="3679204"/>
            <a:ext cx="4960812" cy="2826923"/>
            <a:chOff x="757169" y="1772815"/>
            <a:chExt cx="3024335" cy="299046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9AC3B5F-5941-481F-BE61-B7073AF62C1A}"/>
                </a:ext>
              </a:extLst>
            </p:cNvPr>
            <p:cNvSpPr txBox="1"/>
            <p:nvPr/>
          </p:nvSpPr>
          <p:spPr>
            <a:xfrm>
              <a:off x="1513252" y="1772815"/>
              <a:ext cx="1508814" cy="74883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GB" sz="2000" b="1" dirty="0"/>
                <a:t>Central Research Question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147096B-837B-402E-BC1F-406A7DAC619A}"/>
                </a:ext>
              </a:extLst>
            </p:cNvPr>
            <p:cNvSpPr txBox="1"/>
            <p:nvPr/>
          </p:nvSpPr>
          <p:spPr>
            <a:xfrm>
              <a:off x="757169" y="3861048"/>
              <a:ext cx="1152127" cy="22048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GB" sz="1400" b="1" dirty="0"/>
                <a:t>Sub RQ1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A49E550-36D5-48F9-AFA6-373EEFF450A8}"/>
                </a:ext>
              </a:extLst>
            </p:cNvPr>
            <p:cNvSpPr txBox="1"/>
            <p:nvPr/>
          </p:nvSpPr>
          <p:spPr>
            <a:xfrm>
              <a:off x="1693273" y="4201924"/>
              <a:ext cx="1152127" cy="22048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GB" sz="1400" b="1" dirty="0"/>
                <a:t>Sub RQ1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CD205BA-A020-440E-8846-AC9231C1988D}"/>
                </a:ext>
              </a:extLst>
            </p:cNvPr>
            <p:cNvSpPr txBox="1"/>
            <p:nvPr/>
          </p:nvSpPr>
          <p:spPr>
            <a:xfrm>
              <a:off x="2629377" y="4542800"/>
              <a:ext cx="1152127" cy="22048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GB" sz="1400" b="1" dirty="0"/>
                <a:t>Sub RQ1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487150EE-3C32-4367-B0A1-E1997326BC6C}"/>
                </a:ext>
              </a:extLst>
            </p:cNvPr>
            <p:cNvCxnSpPr>
              <a:endCxn id="6" idx="0"/>
            </p:cNvCxnSpPr>
            <p:nvPr/>
          </p:nvCxnSpPr>
          <p:spPr bwMode="auto">
            <a:xfrm flipH="1">
              <a:off x="1333233" y="2788479"/>
              <a:ext cx="648072" cy="1072569"/>
            </a:xfrm>
            <a:prstGeom prst="straightConnector1">
              <a:avLst/>
            </a:prstGeom>
            <a:noFill/>
            <a:ln w="50800" cap="flat" cmpd="sng" algn="ctr">
              <a:solidFill>
                <a:srgbClr val="FF0000"/>
              </a:solidFill>
              <a:prstDash val="solid"/>
              <a:round/>
              <a:headEnd type="triangle" w="med" len="med"/>
              <a:tailEnd type="none"/>
            </a:ln>
            <a:effectLst/>
          </p:spPr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2E3AE5CF-D338-4541-BE03-9463318CD2C8}"/>
                </a:ext>
              </a:extLst>
            </p:cNvPr>
            <p:cNvCxnSpPr>
              <a:cxnSpLocks/>
              <a:stCxn id="5" idx="2"/>
              <a:endCxn id="7" idx="0"/>
            </p:cNvCxnSpPr>
            <p:nvPr/>
          </p:nvCxnSpPr>
          <p:spPr bwMode="auto">
            <a:xfrm>
              <a:off x="2267659" y="2521654"/>
              <a:ext cx="1677" cy="1680270"/>
            </a:xfrm>
            <a:prstGeom prst="straightConnector1">
              <a:avLst/>
            </a:prstGeom>
            <a:noFill/>
            <a:ln w="50800" cap="flat" cmpd="sng" algn="ctr">
              <a:solidFill>
                <a:srgbClr val="FF0000"/>
              </a:solidFill>
              <a:prstDash val="solid"/>
              <a:round/>
              <a:headEnd type="triangle" w="med" len="med"/>
              <a:tailEnd type="none"/>
            </a:ln>
            <a:effectLst/>
          </p:spPr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17F8162B-0F19-4D25-8B50-92660F028664}"/>
                </a:ext>
              </a:extLst>
            </p:cNvPr>
            <p:cNvCxnSpPr>
              <a:endCxn id="8" idx="0"/>
            </p:cNvCxnSpPr>
            <p:nvPr/>
          </p:nvCxnSpPr>
          <p:spPr bwMode="auto">
            <a:xfrm>
              <a:off x="2557368" y="2788479"/>
              <a:ext cx="648072" cy="1754321"/>
            </a:xfrm>
            <a:prstGeom prst="straightConnector1">
              <a:avLst/>
            </a:prstGeom>
            <a:noFill/>
            <a:ln w="50800" cap="flat" cmpd="sng" algn="ctr">
              <a:solidFill>
                <a:srgbClr val="FF0000"/>
              </a:solidFill>
              <a:prstDash val="solid"/>
              <a:round/>
              <a:headEnd type="triangle" w="med" len="med"/>
              <a:tailEnd type="none"/>
            </a:ln>
            <a:effectLst/>
          </p:spPr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6A44D82-08EA-4804-AEDE-5B815F4C0DC4}"/>
                </a:ext>
              </a:extLst>
            </p:cNvPr>
            <p:cNvSpPr txBox="1"/>
            <p:nvPr/>
          </p:nvSpPr>
          <p:spPr>
            <a:xfrm>
              <a:off x="1813552" y="3140097"/>
              <a:ext cx="705873" cy="683723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help answer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506320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1923"/>
    </mc:Choice>
    <mc:Fallback>
      <p:transition spd="slow" advTm="91923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D38C8-F27C-F742-A499-AC4B8D871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Research Question</a:t>
            </a:r>
            <a:endParaRPr lang="en-U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42F0F9-E26C-ED13-619E-895543B448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Designing an </a:t>
            </a:r>
            <a:r>
              <a:rPr lang="en-US" dirty="0" err="1"/>
              <a:t>elearning</a:t>
            </a:r>
            <a:r>
              <a:rPr lang="en-US" dirty="0"/>
              <a:t> application for “Rural Learners” (you can be specific of what demographic group) based on a </a:t>
            </a:r>
            <a:r>
              <a:rPr lang="en-US" b="0" i="0" u="none" strike="noStrike" baseline="0" dirty="0"/>
              <a:t>methodological framework that </a:t>
            </a:r>
            <a:r>
              <a:rPr lang="en-US" dirty="0"/>
              <a:t>proposes accessibility for all users.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Research Question?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How can the methodological framework design an accessible </a:t>
            </a:r>
            <a:r>
              <a:rPr lang="en-US" dirty="0" err="1"/>
              <a:t>elearning</a:t>
            </a:r>
            <a:r>
              <a:rPr lang="en-US" dirty="0"/>
              <a:t> platform for Rural Learners in a developing country?</a:t>
            </a:r>
          </a:p>
          <a:p>
            <a:pPr marL="0" indent="0">
              <a:buNone/>
            </a:pPr>
            <a:endParaRPr lang="en-UG" dirty="0"/>
          </a:p>
        </p:txBody>
      </p:sp>
    </p:spTree>
    <p:extLst>
      <p:ext uri="{BB962C8B-B14F-4D97-AF65-F5344CB8AC3E}">
        <p14:creationId xmlns:p14="http://schemas.microsoft.com/office/powerpoint/2010/main" val="5066380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60144"/>
    </mc:Choice>
    <mc:Fallback>
      <p:transition spd="slow" advTm="160144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4AC40-7CBB-5DD6-1134-D6F552220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 the Question into sub questions or specific objectives</a:t>
            </a:r>
            <a:endParaRPr lang="en-U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160AA6-7361-6CCE-7621-38D375CBAF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will be a point for discussion in the discussion forum</a:t>
            </a:r>
            <a:endParaRPr lang="en-UG" dirty="0"/>
          </a:p>
        </p:txBody>
      </p:sp>
    </p:spTree>
    <p:extLst>
      <p:ext uri="{BB962C8B-B14F-4D97-AF65-F5344CB8AC3E}">
        <p14:creationId xmlns:p14="http://schemas.microsoft.com/office/powerpoint/2010/main" val="18265427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28006"/>
    </mc:Choice>
    <mc:Fallback>
      <p:transition spd="slow" advTm="228006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6C807-8E82-407B-9F28-04A3AE157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Qualitative Research Questions</a:t>
            </a:r>
            <a:endParaRPr lang="en-U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D96267-586A-400A-A838-BD9C223FC0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b="0" i="0" u="none" strike="noStrike" baseline="0" dirty="0"/>
              <a:t>The sub questions, in turn, can become specific questions used during interviews (or in observing or when looking at documents)</a:t>
            </a:r>
          </a:p>
          <a:p>
            <a:pPr algn="l"/>
            <a:r>
              <a:rPr lang="en-US" b="0" i="0" u="none" strike="noStrike" baseline="0" dirty="0"/>
              <a:t>Use exploratory verbs that convey the language of emerging design. These verbs tell the reader that the study will:</a:t>
            </a:r>
          </a:p>
          <a:p>
            <a:pPr lvl="1"/>
            <a:r>
              <a:rPr lang="en-US" sz="2000" b="0" i="0" u="none" strike="noStrike" baseline="0" dirty="0"/>
              <a:t>Discover (e.g., grounded theory)</a:t>
            </a:r>
            <a:endParaRPr lang="en-US" sz="2000" dirty="0"/>
          </a:p>
          <a:p>
            <a:pPr lvl="1"/>
            <a:r>
              <a:rPr lang="en-US" sz="2000" b="0" i="0" u="none" strike="noStrike" baseline="0" dirty="0"/>
              <a:t>Seek to understand (e.g., ethnography)</a:t>
            </a:r>
          </a:p>
          <a:p>
            <a:pPr lvl="1"/>
            <a:r>
              <a:rPr lang="en-US" sz="2000" b="0" i="0" u="none" strike="noStrike" baseline="0" dirty="0"/>
              <a:t>Explore a process (e.g., case study)</a:t>
            </a:r>
            <a:endParaRPr lang="en-US" sz="2000" dirty="0"/>
          </a:p>
          <a:p>
            <a:pPr lvl="1"/>
            <a:r>
              <a:rPr lang="en-US" sz="2000" b="0" i="0" u="none" strike="noStrike" baseline="0" dirty="0"/>
              <a:t>Describe the experiences (e.g., phenomenology)</a:t>
            </a:r>
          </a:p>
          <a:p>
            <a:pPr lvl="1"/>
            <a:r>
              <a:rPr lang="en-US" sz="2000" b="0" i="0" u="none" strike="noStrike" baseline="0" dirty="0"/>
              <a:t>Report the stories (e.g., narrative research)</a:t>
            </a:r>
            <a:endParaRPr lang="en-UG" sz="2000" dirty="0"/>
          </a:p>
        </p:txBody>
      </p:sp>
    </p:spTree>
    <p:extLst>
      <p:ext uri="{BB962C8B-B14F-4D97-AF65-F5344CB8AC3E}">
        <p14:creationId xmlns:p14="http://schemas.microsoft.com/office/powerpoint/2010/main" val="17004327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6403"/>
    </mc:Choice>
    <mc:Fallback>
      <p:transition spd="slow" advTm="206403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76218-EFF6-4B3F-AF12-B63E2F650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Problems</a:t>
            </a:r>
            <a:endParaRPr lang="en-U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FD170-9096-49F4-8693-6FA6AB046D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Deciding which area to look at from a range of issues that interest you</a:t>
            </a:r>
          </a:p>
          <a:p>
            <a:r>
              <a:rPr lang="en-CA" dirty="0"/>
              <a:t>Not being able to think of any area or topic you find sufficiently interesting </a:t>
            </a:r>
          </a:p>
          <a:p>
            <a:r>
              <a:rPr lang="en-CA" dirty="0"/>
              <a:t>Knowing which area you want to focus on (for example, education) but not a specific topic. </a:t>
            </a:r>
          </a:p>
          <a:p>
            <a:r>
              <a:rPr lang="en-CA" dirty="0"/>
              <a:t>Knowing what area and topic but finding it difficult to clearly articulate a question.</a:t>
            </a:r>
          </a:p>
          <a:p>
            <a:pPr marL="0" indent="0">
              <a:buNone/>
            </a:pPr>
            <a:endParaRPr lang="en-UG" dirty="0"/>
          </a:p>
        </p:txBody>
      </p:sp>
    </p:spTree>
    <p:extLst>
      <p:ext uri="{BB962C8B-B14F-4D97-AF65-F5344CB8AC3E}">
        <p14:creationId xmlns:p14="http://schemas.microsoft.com/office/powerpoint/2010/main" val="25932118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35551"/>
    </mc:Choice>
    <mc:Fallback>
      <p:transition spd="slow" advTm="135551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Cambria"/>
        <a:ea typeface=""/>
        <a:cs typeface=""/>
      </a:majorFont>
      <a:minorFont>
        <a:latin typeface="Bookman Old Sty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733</Words>
  <Application>Microsoft Office PowerPoint</Application>
  <PresentationFormat>Widescreen</PresentationFormat>
  <Paragraphs>93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Bookman Old Style</vt:lpstr>
      <vt:lpstr>Cambria</vt:lpstr>
      <vt:lpstr>Wingdings</vt:lpstr>
      <vt:lpstr>Office Theme</vt:lpstr>
      <vt:lpstr>Research Methods</vt:lpstr>
      <vt:lpstr>Qualitative Research Questions</vt:lpstr>
      <vt:lpstr>Qualitative Research Questions</vt:lpstr>
      <vt:lpstr>Qualitative Research Questions</vt:lpstr>
      <vt:lpstr>Qualitative Research Questions</vt:lpstr>
      <vt:lpstr>Sample Research Question</vt:lpstr>
      <vt:lpstr>Split the Question into sub questions or specific objectives</vt:lpstr>
      <vt:lpstr>Qualitative Research Questions</vt:lpstr>
      <vt:lpstr>Common Problems</vt:lpstr>
      <vt:lpstr>Focus your RQs on:</vt:lpstr>
      <vt:lpstr>Asking the Right Questions</vt:lpstr>
      <vt:lpstr>RQs in qualitative research</vt:lpstr>
      <vt:lpstr>Good Vs Bad RQs</vt:lpstr>
      <vt:lpstr>Tips</vt:lpstr>
      <vt:lpstr>Thank you listening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Methods</dc:title>
  <dc:creator>Sheba Rusoke Nyakaisiki</dc:creator>
  <cp:lastModifiedBy>Sheba Rusoke Nyakaisiki</cp:lastModifiedBy>
  <cp:revision>2</cp:revision>
  <dcterms:created xsi:type="dcterms:W3CDTF">2023-09-28T14:26:26Z</dcterms:created>
  <dcterms:modified xsi:type="dcterms:W3CDTF">2023-09-28T17:27:56Z</dcterms:modified>
</cp:coreProperties>
</file>