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8" r:id="rId2"/>
    <p:sldId id="256" r:id="rId3"/>
    <p:sldId id="257" r:id="rId4"/>
    <p:sldId id="259" r:id="rId5"/>
    <p:sldId id="282" r:id="rId6"/>
    <p:sldId id="283" r:id="rId7"/>
    <p:sldId id="284" r:id="rId8"/>
    <p:sldId id="285" r:id="rId9"/>
    <p:sldId id="286" r:id="rId10"/>
    <p:sldId id="273" r:id="rId11"/>
    <p:sldId id="262" r:id="rId12"/>
    <p:sldId id="287" r:id="rId13"/>
    <p:sldId id="261" r:id="rId14"/>
    <p:sldId id="288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8C9061-5B17-4299-857D-36A0E324351B}" type="datetimeFigureOut">
              <a:rPr lang="en-UG" smtClean="0"/>
              <a:t>08/06/2021</a:t>
            </a:fld>
            <a:endParaRPr lang="en-U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DC7F3-30D5-4CCA-BF69-54BC6C0AAAFC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982546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98ACA8D0-F13B-48CE-AE58-2152AC27E6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39A8CDD7-AEF1-400D-BD16-09058E6E3D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3200"/>
              <a:t>Internal validity as opposed to external validity:</a:t>
            </a:r>
          </a:p>
          <a:p>
            <a:r>
              <a:rPr lang="en-US" altLang="en-US" sz="3200"/>
              <a:t>Researcher ability to draw, correct/accurate conclusions from the research.</a:t>
            </a:r>
          </a:p>
          <a:p>
            <a:endParaRPr lang="en-US" altLang="en-US" sz="3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8DDF273B-BE00-414C-8950-95A920D8DF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A7A496EF-E935-42C9-AB84-3E7731E0A0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3200"/>
              <a:t>Internal validity as opposed to external validity:</a:t>
            </a:r>
          </a:p>
          <a:p>
            <a:r>
              <a:rPr lang="en-US" altLang="en-US" sz="3200"/>
              <a:t>Researcher ability to draw, correct/accurate conclusions from the research.</a:t>
            </a:r>
          </a:p>
          <a:p>
            <a:endParaRPr lang="en-US" altLang="en-US" sz="3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6D3656E6-01BB-483D-B611-5E464AD0FF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A3381672-BB99-4603-ABEB-21AFD4B80E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D9C0E966-D146-45BD-878E-F812C520B1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71EB3859-3F50-45D9-A7C9-D5F047CD8D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400"/>
              <a:t>You have experimental studies (designs) and non-experimental designs.</a:t>
            </a:r>
          </a:p>
          <a:p>
            <a:r>
              <a:rPr lang="en-US" altLang="en-US" sz="1400"/>
              <a:t>-e.g. increase pay to see impact on performance or increase temp. to see impact on volume of an object.</a:t>
            </a:r>
          </a:p>
          <a:p>
            <a:r>
              <a:rPr lang="en-US" altLang="en-US" sz="1400"/>
              <a:t>Creating conditions that result in high variability of study: indep. Var. </a:t>
            </a:r>
          </a:p>
          <a:p>
            <a:r>
              <a:rPr lang="en-US" altLang="en-US" sz="1400"/>
              <a:t>Include subject in the study/sample that are sufficiently different from each other with respect to the study; indep. Variables.</a:t>
            </a:r>
          </a:p>
          <a:p>
            <a:r>
              <a:rPr lang="en-US" altLang="en-US" sz="1400"/>
              <a:t>Otherwise- Range restriction</a:t>
            </a:r>
          </a:p>
          <a:p>
            <a:r>
              <a:rPr lang="en-US" altLang="en-US" sz="1400"/>
              <a:t>Example:</a:t>
            </a:r>
            <a:br>
              <a:rPr lang="en-US" altLang="en-US" sz="1400"/>
            </a:br>
            <a:r>
              <a:rPr lang="en-US" altLang="en-US" sz="1400"/>
              <a:t>Socioeconomic conditions/class</a:t>
            </a:r>
          </a:p>
          <a:p>
            <a:r>
              <a:rPr lang="en-US" altLang="en-US" sz="1400"/>
              <a:t>drug abuse or violation crimes</a:t>
            </a:r>
            <a:endParaRPr lang="en-US" altLang="en-US" sz="3200"/>
          </a:p>
          <a:p>
            <a:endParaRPr lang="en-US" altLang="en-US" sz="3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29302315-C678-4FE0-8CE7-91F6E147E4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EF0C3199-38D8-484F-9B3C-F448EA4EE5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400"/>
              <a:t>You have experimental studies (designs) and non-experimental designs.</a:t>
            </a:r>
          </a:p>
          <a:p>
            <a:r>
              <a:rPr lang="en-US" altLang="en-US" sz="1400"/>
              <a:t>-e.g. increase pay to see impact on performance or increase temp. to see impact on volume of an object.</a:t>
            </a:r>
          </a:p>
          <a:p>
            <a:r>
              <a:rPr lang="en-US" altLang="en-US" sz="1400"/>
              <a:t>Creating conditions that result in high variability of study: indep. Var. </a:t>
            </a:r>
          </a:p>
          <a:p>
            <a:r>
              <a:rPr lang="en-US" altLang="en-US" sz="1400"/>
              <a:t>Include subject in the study/sample that are sufficiently different from each other with respect to the study; indep. Variables.</a:t>
            </a:r>
          </a:p>
          <a:p>
            <a:r>
              <a:rPr lang="en-US" altLang="en-US" sz="1400"/>
              <a:t>Otherwise- Range restriction</a:t>
            </a:r>
          </a:p>
          <a:p>
            <a:r>
              <a:rPr lang="en-US" altLang="en-US" sz="1400"/>
              <a:t>Example:</a:t>
            </a:r>
            <a:br>
              <a:rPr lang="en-US" altLang="en-US" sz="1400"/>
            </a:br>
            <a:r>
              <a:rPr lang="en-US" altLang="en-US" sz="1400"/>
              <a:t>Socioeconomic conditions/class</a:t>
            </a:r>
          </a:p>
          <a:p>
            <a:r>
              <a:rPr lang="en-US" altLang="en-US" sz="1400"/>
              <a:t>drug abuse or violation crimes</a:t>
            </a:r>
            <a:endParaRPr lang="en-US" altLang="en-US" sz="3200"/>
          </a:p>
          <a:p>
            <a:endParaRPr lang="en-US" altLang="en-US" sz="3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F89CE79E-8B2E-47E4-B84C-051141F6D3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BD30FCB7-DCD5-4BDC-87CB-91D617080B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400"/>
              <a:t>So effective design is a function of:</a:t>
            </a:r>
          </a:p>
          <a:p>
            <a:r>
              <a:rPr lang="en-US" altLang="en-US" sz="2400"/>
              <a:t>Precise and accurate measurement</a:t>
            </a:r>
          </a:p>
          <a:p>
            <a:r>
              <a:rPr lang="en-US" altLang="en-US" sz="2400"/>
              <a:t>Controlling, confounding variables</a:t>
            </a:r>
          </a:p>
          <a:p>
            <a:r>
              <a:rPr lang="en-US" altLang="en-US" sz="2400"/>
              <a:t>Adequate variability in values of indep. Variables to avoid range restriction</a:t>
            </a:r>
          </a:p>
          <a:p>
            <a:r>
              <a:rPr lang="en-US" altLang="en-US" sz="2400"/>
              <a:t>Full range of appropriate subject selection</a:t>
            </a:r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4B6F6EA4-3B83-41B9-A373-3E4F0C3C87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1F5016C8-46AD-4805-BD58-827858658C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600"/>
              <a:t>But these two are related and their effects can not be examined separately</a:t>
            </a:r>
          </a:p>
          <a:p>
            <a:r>
              <a:rPr lang="en-US" altLang="en-US" sz="1600"/>
              <a:t>Age</a:t>
            </a:r>
          </a:p>
          <a:p>
            <a:r>
              <a:rPr lang="en-US" altLang="en-US" sz="1600"/>
              <a:t>Yrs Exp    +</a:t>
            </a:r>
          </a:p>
          <a:p>
            <a:r>
              <a:rPr lang="en-US" altLang="en-US" sz="1600"/>
              <a:t>Edu</a:t>
            </a:r>
          </a:p>
          <a:p>
            <a:r>
              <a:rPr lang="en-US" altLang="en-US" sz="1600" u="sng"/>
              <a:t>Perf</a:t>
            </a:r>
            <a:endParaRPr lang="en-US" altLang="en-US" sz="1600"/>
          </a:p>
          <a:p>
            <a:r>
              <a:rPr lang="en-US" altLang="en-US" sz="1600"/>
              <a:t>=Income</a:t>
            </a:r>
          </a:p>
          <a:p>
            <a:r>
              <a:rPr lang="en-US" altLang="en-US" sz="1600"/>
              <a:t>Historical Data since turn of Century on pollution &amp; longevity/life exp.</a:t>
            </a:r>
          </a:p>
          <a:p>
            <a:r>
              <a:rPr lang="en-US" altLang="en-US" sz="1600"/>
              <a:t>Will show positive sig. Corr.</a:t>
            </a:r>
          </a:p>
          <a:p>
            <a:r>
              <a:rPr lang="en-US" altLang="en-US" sz="1600"/>
              <a:t>	-What will that suggest?</a:t>
            </a:r>
          </a:p>
          <a:p>
            <a:r>
              <a:rPr lang="en-US" altLang="en-US" sz="1600"/>
              <a:t>-Medical advances are the confounding variables.</a:t>
            </a:r>
          </a:p>
          <a:p>
            <a:r>
              <a:rPr lang="en-US" altLang="en-US" sz="1600"/>
              <a:t>-Spurious vs. substantial corr.</a:t>
            </a:r>
          </a:p>
          <a:p>
            <a:r>
              <a:rPr lang="en-US" altLang="en-US" sz="1600"/>
              <a:t>To examine the effect of one, need to control (hold constant) the other</a:t>
            </a:r>
            <a:endParaRPr lang="en-US" altLang="en-US" sz="3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2B45AB78-1000-4F81-AE47-494ACCBACA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FFC391D3-DE50-432E-B15B-6C4C4E6A16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000"/>
              <a:t>Fertilizer-plant growth</a:t>
            </a:r>
          </a:p>
          <a:p>
            <a:r>
              <a:rPr lang="en-US" altLang="en-US" sz="2000"/>
              <a:t>Temp, humidity, lighting</a:t>
            </a:r>
          </a:p>
          <a:p>
            <a:r>
              <a:rPr lang="en-US" altLang="en-US" sz="2000"/>
              <a:t>Similar plant variety, age.</a:t>
            </a:r>
          </a:p>
          <a:p>
            <a:r>
              <a:rPr lang="en-US" altLang="en-US" sz="2000"/>
              <a:t>Very effective variation on extraneous variables are evenly distributed among the groups being compared through laws of probability.</a:t>
            </a:r>
          </a:p>
          <a:p>
            <a:r>
              <a:rPr lang="en-US" altLang="en-US" sz="2000"/>
              <a:t>E.g.cancer causing effect of a hair color on Mice from same litter randomly assigned</a:t>
            </a:r>
          </a:p>
          <a:p>
            <a:r>
              <a:rPr lang="en-US" altLang="en-US" sz="2000"/>
              <a:t>e.g. to control for --- job ad education</a:t>
            </a:r>
          </a:p>
          <a:p>
            <a:endParaRPr lang="en-US" altLang="en-US" sz="20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985C07C1-6025-4FCE-B347-E695EA4C24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FC67014F-32EE-476D-B59C-79F918C2BA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000"/>
              <a:t>Fertilizer-plant growth</a:t>
            </a:r>
          </a:p>
          <a:p>
            <a:r>
              <a:rPr lang="en-US" altLang="en-US" sz="2000"/>
              <a:t>Temp, humidity, lighting</a:t>
            </a:r>
          </a:p>
          <a:p>
            <a:r>
              <a:rPr lang="en-US" altLang="en-US" sz="2000"/>
              <a:t>Similar plant variety, age.</a:t>
            </a:r>
          </a:p>
          <a:p>
            <a:r>
              <a:rPr lang="en-US" altLang="en-US" sz="2000"/>
              <a:t>Very effective variation on extraneous variables are evenly distributed among the groups being compared through laws of probability.</a:t>
            </a:r>
          </a:p>
          <a:p>
            <a:r>
              <a:rPr lang="en-US" altLang="en-US" sz="2000"/>
              <a:t>E.g.cancer causing effect of a hair color on Mice from same litter randomly assigned</a:t>
            </a:r>
          </a:p>
          <a:p>
            <a:r>
              <a:rPr lang="en-US" altLang="en-US" sz="2000"/>
              <a:t>e.g. to control for --- job ad education</a:t>
            </a:r>
          </a:p>
          <a:p>
            <a:endParaRPr lang="en-US" altLang="en-US" sz="20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DF000-B393-4082-810D-FD1DC4E36942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495B3-2F55-48CA-AEC9-D359A39BF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216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DF000-B393-4082-810D-FD1DC4E36942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495B3-2F55-48CA-AEC9-D359A39BF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793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DF000-B393-4082-810D-FD1DC4E36942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495B3-2F55-48CA-AEC9-D359A39BF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717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DF000-B393-4082-810D-FD1DC4E36942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495B3-2F55-48CA-AEC9-D359A39BF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321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DF000-B393-4082-810D-FD1DC4E36942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495B3-2F55-48CA-AEC9-D359A39BF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115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DF000-B393-4082-810D-FD1DC4E36942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495B3-2F55-48CA-AEC9-D359A39BF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324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DF000-B393-4082-810D-FD1DC4E36942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495B3-2F55-48CA-AEC9-D359A39BF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5827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DF000-B393-4082-810D-FD1DC4E36942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495B3-2F55-48CA-AEC9-D359A39BF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097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DF000-B393-4082-810D-FD1DC4E36942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495B3-2F55-48CA-AEC9-D359A39BF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695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DF000-B393-4082-810D-FD1DC4E36942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495B3-2F55-48CA-AEC9-D359A39BF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117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DF000-B393-4082-810D-FD1DC4E36942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495B3-2F55-48CA-AEC9-D359A39BFB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883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DF000-B393-4082-810D-FD1DC4E36942}" type="datetimeFigureOut">
              <a:rPr lang="en-IN" smtClean="0"/>
              <a:t>08-06-2021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495B3-2F55-48CA-AEC9-D359A39BFB18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27EA2B-CCCE-41C9-99B8-38FED498EC0F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877" y="365125"/>
            <a:ext cx="1294923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90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438EBF6-B535-4FA7-9AD2-58C126D83C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Research Design</a:t>
            </a:r>
            <a:endParaRPr lang="en-UG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F52355B-5316-49EB-BD5E-890E2874C8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Quantitative Research</a:t>
            </a:r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2846332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>
            <a:extLst>
              <a:ext uri="{FF2B5EF4-FFF2-40B4-BE49-F238E27FC236}">
                <a16:creationId xmlns:a16="http://schemas.microsoft.com/office/drawing/2014/main" id="{F5F04815-2907-4085-8F56-F46ECE27D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0488" tIns="44450" rIns="90488" bIns="44450" rtlCol="0" anchor="ctr">
            <a:normAutofit fontScale="90000"/>
          </a:bodyPr>
          <a:lstStyle/>
          <a:p>
            <a:pPr eaLnBrk="1" hangingPunct="1"/>
            <a:r>
              <a:rPr lang="en-US" altLang="en-US" sz="3200" b="1" dirty="0"/>
              <a:t>Effective Research Design </a:t>
            </a:r>
            <a:br>
              <a:rPr lang="en-US" altLang="en-US" sz="3200" b="1" dirty="0"/>
            </a:br>
            <a:br>
              <a:rPr lang="en-US" altLang="en-US" sz="3200" b="1" dirty="0"/>
            </a:br>
            <a:endParaRPr lang="en-US" altLang="en-US" sz="3200" b="1" dirty="0"/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7F07A3BA-6B52-437D-891A-23211CF96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7850" y="2343151"/>
            <a:ext cx="8534400" cy="4443413"/>
          </a:xfrm>
        </p:spPr>
        <p:txBody>
          <a:bodyPr vert="horz" lIns="90488" tIns="44450" rIns="90488" bIns="44450" rtlCol="0">
            <a:normAutofit lnSpcReduction="10000"/>
          </a:bodyPr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en-US" sz="2000" dirty="0"/>
              <a:t>IN EXPERIMENTS?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 sz="2000" dirty="0"/>
              <a:t>   (where the researcher actually </a:t>
            </a:r>
            <a:r>
              <a:rPr lang="en-US" altLang="en-US" sz="2000" u="sng" dirty="0"/>
              <a:t>manipulates the independent</a:t>
            </a:r>
            <a:r>
              <a:rPr lang="en-US" altLang="en-US" sz="2000" dirty="0"/>
              <a:t> variable and measures its impact on the dependent variable):</a:t>
            </a:r>
          </a:p>
          <a:p>
            <a:pPr lvl="1" eaLnBrk="1" hangingPunct="1">
              <a:lnSpc>
                <a:spcPct val="90000"/>
              </a:lnSpc>
              <a:buSzPct val="75000"/>
            </a:pPr>
            <a:r>
              <a:rPr lang="en-US" altLang="en-US" u="sng" dirty="0"/>
              <a:t>Proper manipulation of experimental conditions</a:t>
            </a:r>
            <a:r>
              <a:rPr lang="en-US" altLang="en-US" dirty="0"/>
              <a:t> to  ensure high variability in </a:t>
            </a:r>
            <a:r>
              <a:rPr lang="en-US" altLang="en-US" dirty="0" err="1"/>
              <a:t>indep</a:t>
            </a:r>
            <a:r>
              <a:rPr lang="en-US" altLang="en-US" dirty="0"/>
              <a:t>. var.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dirty="0"/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en-US" sz="2000" dirty="0"/>
              <a:t>IN NON-EXPERIMENTAL STUDIES?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en-US" altLang="en-US" sz="2000" dirty="0"/>
              <a:t>   (where independent and dependent variables are measured simultaneously and the relationship between them are examined):</a:t>
            </a:r>
          </a:p>
          <a:p>
            <a:pPr lvl="1" eaLnBrk="1" hangingPunct="1">
              <a:lnSpc>
                <a:spcPct val="90000"/>
              </a:lnSpc>
              <a:buSzPct val="75000"/>
            </a:pPr>
            <a:r>
              <a:rPr lang="en-US" altLang="en-US" u="sng" dirty="0"/>
              <a:t>Appropriate subject selection</a:t>
            </a:r>
            <a:r>
              <a:rPr lang="en-US" altLang="en-US" dirty="0"/>
              <a:t> (selecting subjects that are sufficiently different with respect to the study’s main var.)--avoid Range Restriction</a:t>
            </a:r>
          </a:p>
        </p:txBody>
      </p:sp>
      <p:sp>
        <p:nvSpPr>
          <p:cNvPr id="15364" name="Slide Number Placeholder 5">
            <a:extLst>
              <a:ext uri="{FF2B5EF4-FFF2-40B4-BE49-F238E27FC236}">
                <a16:creationId xmlns:a16="http://schemas.microsoft.com/office/drawing/2014/main" id="{DAD76A4D-70B1-4CE6-A19F-B14EFBA917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Bookman Old Style" panose="020506040505050202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Bookman Old Style" panose="020506040505050202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A92B4EE-B6B2-47EA-93EF-4547DCD80FC0}" type="slidenum">
              <a:rPr lang="en-US" altLang="en-UG" sz="1200">
                <a:solidFill>
                  <a:srgbClr val="898989"/>
                </a:solidFill>
                <a:latin typeface="Verdan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G" sz="1200">
              <a:solidFill>
                <a:srgbClr val="898989"/>
              </a:solidFill>
              <a:latin typeface="Verdana" panose="020B0604030504040204" pitchFamily="34" charset="0"/>
            </a:endParaRPr>
          </a:p>
        </p:txBody>
      </p:sp>
      <p:sp>
        <p:nvSpPr>
          <p:cNvPr id="12293" name="Text Box 5">
            <a:extLst>
              <a:ext uri="{FF2B5EF4-FFF2-40B4-BE49-F238E27FC236}">
                <a16:creationId xmlns:a16="http://schemas.microsoft.com/office/drawing/2014/main" id="{107DC831-F18A-40B8-8F67-3101D8E58B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5" y="877889"/>
            <a:ext cx="8305800" cy="157003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imizing Systematic Variance: </a:t>
            </a: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Widening the range of values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of research variables.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0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09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>
            <a:extLst>
              <a:ext uri="{FF2B5EF4-FFF2-40B4-BE49-F238E27FC236}">
                <a16:creationId xmlns:a16="http://schemas.microsoft.com/office/drawing/2014/main" id="{F578C43D-2493-446D-B039-EDD79FFBB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144464"/>
            <a:ext cx="8229600" cy="630237"/>
          </a:xfrm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 sz="3200" b="1" dirty="0"/>
              <a:t>Effective Research Design</a:t>
            </a:r>
          </a:p>
        </p:txBody>
      </p:sp>
      <p:sp>
        <p:nvSpPr>
          <p:cNvPr id="16387" name="Rectangle 1027">
            <a:extLst>
              <a:ext uri="{FF2B5EF4-FFF2-40B4-BE49-F238E27FC236}">
                <a16:creationId xmlns:a16="http://schemas.microsoft.com/office/drawing/2014/main" id="{04B7852F-43A6-4BCA-A394-31BB515D4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250" y="1941514"/>
            <a:ext cx="7543800" cy="4968875"/>
          </a:xfrm>
        </p:spPr>
        <p:txBody>
          <a:bodyPr vert="horz" lIns="90488" tIns="44450" rIns="90488" bIns="44450" rtlCol="0">
            <a:normAutofit/>
          </a:bodyPr>
          <a:lstStyle/>
          <a:p>
            <a:pPr eaLnBrk="1" hangingPunct="1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en-US" sz="2400" b="1" dirty="0"/>
              <a:t>Sources of error variance:</a:t>
            </a:r>
          </a:p>
          <a:p>
            <a:pPr lvl="1" eaLnBrk="1" hangingPunct="1">
              <a:lnSpc>
                <a:spcPct val="80000"/>
              </a:lnSpc>
              <a:buSzPct val="75000"/>
            </a:pPr>
            <a:r>
              <a:rPr lang="en-US" altLang="en-US" sz="2000" dirty="0"/>
              <a:t>Poorly designed measurement instruments</a:t>
            </a:r>
            <a:br>
              <a:rPr lang="en-US" altLang="en-US" sz="2000" dirty="0"/>
            </a:br>
            <a:r>
              <a:rPr lang="en-US" altLang="en-US" sz="2000" dirty="0"/>
              <a:t>(</a:t>
            </a:r>
            <a:r>
              <a:rPr lang="en-US" altLang="en-US" sz="2000" u="sng" dirty="0"/>
              <a:t>instrumentation error</a:t>
            </a:r>
            <a:r>
              <a:rPr lang="en-US" altLang="en-US" sz="2000" dirty="0"/>
              <a:t>)</a:t>
            </a:r>
            <a:br>
              <a:rPr lang="en-US" altLang="en-US" sz="2000" dirty="0"/>
            </a:br>
            <a:endParaRPr lang="en-US" altLang="en-US" sz="2000" dirty="0"/>
          </a:p>
          <a:p>
            <a:pPr lvl="1" eaLnBrk="1" hangingPunct="1">
              <a:lnSpc>
                <a:spcPct val="80000"/>
              </a:lnSpc>
              <a:buSzPct val="75000"/>
            </a:pPr>
            <a:r>
              <a:rPr lang="en-US" altLang="en-US" sz="2000" dirty="0"/>
              <a:t>Error emanating from study subjects (e.g., </a:t>
            </a:r>
            <a:r>
              <a:rPr lang="en-US" altLang="en-US" sz="2000" u="sng" dirty="0"/>
              <a:t>response error</a:t>
            </a:r>
            <a:r>
              <a:rPr lang="en-US" altLang="en-US" sz="2000" dirty="0"/>
              <a:t>)</a:t>
            </a:r>
            <a:br>
              <a:rPr lang="en-US" altLang="en-US" sz="2000" dirty="0"/>
            </a:br>
            <a:endParaRPr lang="en-US" altLang="en-US" sz="2000" dirty="0"/>
          </a:p>
          <a:p>
            <a:pPr lvl="1" eaLnBrk="1" hangingPunct="1">
              <a:lnSpc>
                <a:spcPct val="80000"/>
              </a:lnSpc>
              <a:buSzPct val="75000"/>
            </a:pPr>
            <a:r>
              <a:rPr lang="en-US" altLang="en-US" sz="2000" u="sng" dirty="0"/>
              <a:t>Contextual factors</a:t>
            </a:r>
            <a:r>
              <a:rPr lang="en-US" altLang="en-US" sz="2000" dirty="0"/>
              <a:t> that reduce a sound/accurate measurement instrument’s capacity to measure accurately.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en-US" dirty="0"/>
          </a:p>
          <a:p>
            <a:pPr eaLnBrk="1" hangingPunct="1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en-US" sz="2400" b="1" dirty="0"/>
              <a:t>How to Minimize Error Variance?</a:t>
            </a:r>
          </a:p>
          <a:p>
            <a:pPr lvl="1" eaLnBrk="1" hangingPunct="1">
              <a:lnSpc>
                <a:spcPct val="80000"/>
              </a:lnSpc>
              <a:buSzPct val="75000"/>
            </a:pPr>
            <a:r>
              <a:rPr lang="en-US" altLang="en-US" dirty="0"/>
              <a:t>Increase </a:t>
            </a:r>
            <a:r>
              <a:rPr lang="en-US" altLang="en-US" u="sng" dirty="0"/>
              <a:t>validity</a:t>
            </a:r>
            <a:r>
              <a:rPr lang="en-US" altLang="en-US" dirty="0"/>
              <a:t> and </a:t>
            </a:r>
            <a:r>
              <a:rPr lang="en-US" altLang="en-US" u="sng" dirty="0"/>
              <a:t>reliability</a:t>
            </a:r>
            <a:r>
              <a:rPr lang="en-US" altLang="en-US" dirty="0"/>
              <a:t> of measurement instruments.</a:t>
            </a:r>
          </a:p>
          <a:p>
            <a:pPr lvl="1" eaLnBrk="1" hangingPunct="1">
              <a:lnSpc>
                <a:spcPct val="80000"/>
              </a:lnSpc>
              <a:buSzPct val="75000"/>
            </a:pPr>
            <a:r>
              <a:rPr lang="en-US" altLang="en-US" dirty="0"/>
              <a:t>Measure variables under as </a:t>
            </a:r>
            <a:r>
              <a:rPr lang="en-US" altLang="en-US" u="sng" dirty="0"/>
              <a:t>ideal conditions</a:t>
            </a:r>
            <a:r>
              <a:rPr lang="en-US" altLang="en-US" dirty="0"/>
              <a:t> as possible.</a:t>
            </a:r>
          </a:p>
        </p:txBody>
      </p:sp>
      <p:sp>
        <p:nvSpPr>
          <p:cNvPr id="17412" name="Slide Number Placeholder 5">
            <a:extLst>
              <a:ext uri="{FF2B5EF4-FFF2-40B4-BE49-F238E27FC236}">
                <a16:creationId xmlns:a16="http://schemas.microsoft.com/office/drawing/2014/main" id="{7866EA10-E4B7-4071-86D5-6D0E92F38F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Bookman Old Style" panose="020506040505050202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Bookman Old Style" panose="020506040505050202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7055BC-968F-4913-B226-9C79E1398388}" type="slidenum">
              <a:rPr lang="en-US" altLang="en-UG" sz="1200">
                <a:solidFill>
                  <a:srgbClr val="898989"/>
                </a:solidFill>
                <a:latin typeface="Verdan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G" sz="1200">
              <a:solidFill>
                <a:srgbClr val="898989"/>
              </a:solidFill>
              <a:latin typeface="Verdana" panose="020B0604030504040204" pitchFamily="34" charset="0"/>
            </a:endParaRPr>
          </a:p>
        </p:txBody>
      </p:sp>
      <p:sp>
        <p:nvSpPr>
          <p:cNvPr id="13317" name="Text Box 1029">
            <a:extLst>
              <a:ext uri="{FF2B5EF4-FFF2-40B4-BE49-F238E27FC236}">
                <a16:creationId xmlns:a16="http://schemas.microsoft.com/office/drawing/2014/main" id="{31390B62-CD3E-4B6D-9E24-F6F1055A17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622300"/>
            <a:ext cx="9144000" cy="12001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imizing Error Variance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(measurement error):</a:t>
            </a: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Minimizing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part of variability in scores that is</a:t>
            </a:r>
            <a:b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caused by </a:t>
            </a:r>
            <a:r>
              <a:rPr lang="en-US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error in measurement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bldLvl="2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7" name="Text Box 19">
            <a:extLst>
              <a:ext uri="{FF2B5EF4-FFF2-40B4-BE49-F238E27FC236}">
                <a16:creationId xmlns:a16="http://schemas.microsoft.com/office/drawing/2014/main" id="{B58415F7-831A-4814-BB3D-76D3FF3FA0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6" y="4324350"/>
            <a:ext cx="8607425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61950" indent="-3619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Bookman Old Style" panose="020506040505050202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Bookman Old Style" panose="020506040505050202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1.   Historical data on </a:t>
            </a:r>
            <a:r>
              <a:rPr lang="en-US" altLang="en-US" sz="2000" b="1" u="sng" dirty="0">
                <a:latin typeface="Times New Roman" panose="02020603050405020304" pitchFamily="18" charset="0"/>
              </a:rPr>
              <a:t>pollution</a:t>
            </a:r>
            <a:r>
              <a:rPr lang="en-US" altLang="en-US" sz="2000" dirty="0">
                <a:latin typeface="Times New Roman" panose="02020603050405020304" pitchFamily="18" charset="0"/>
              </a:rPr>
              <a:t> and </a:t>
            </a:r>
            <a:r>
              <a:rPr lang="en-US" altLang="en-US" sz="2000" b="1" u="sng" dirty="0">
                <a:latin typeface="Times New Roman" panose="02020603050405020304" pitchFamily="18" charset="0"/>
              </a:rPr>
              <a:t>longevity</a:t>
            </a:r>
          </a:p>
          <a:p>
            <a:pPr eaLnBrk="1" hangingPunct="1">
              <a:spcBef>
                <a:spcPct val="50000"/>
              </a:spcBef>
              <a:buFontTx/>
              <a:buAutoNum type="arabicPeriod" startAt="2"/>
            </a:pPr>
            <a:r>
              <a:rPr lang="en-US" altLang="en-US" sz="2000" dirty="0">
                <a:latin typeface="Times New Roman" panose="02020603050405020304" pitchFamily="18" charset="0"/>
              </a:rPr>
              <a:t>Relationship between likelihood of </a:t>
            </a:r>
            <a:br>
              <a:rPr lang="en-US" altLang="en-US" sz="2000" dirty="0">
                <a:latin typeface="Times New Roman" panose="02020603050405020304" pitchFamily="18" charset="0"/>
              </a:rPr>
            </a:br>
            <a:r>
              <a:rPr lang="en-US" altLang="en-US" sz="2000" u="sng" dirty="0">
                <a:latin typeface="Times New Roman" panose="02020603050405020304" pitchFamily="18" charset="0"/>
              </a:rPr>
              <a:t>hearing problems</a:t>
            </a:r>
            <a:r>
              <a:rPr lang="en-US" altLang="en-US" sz="2000" dirty="0">
                <a:latin typeface="Times New Roman" panose="02020603050405020304" pitchFamily="18" charset="0"/>
              </a:rPr>
              <a:t> and </a:t>
            </a:r>
            <a:r>
              <a:rPr lang="en-US" altLang="en-US" sz="2000" u="sng" dirty="0">
                <a:latin typeface="Times New Roman" panose="02020603050405020304" pitchFamily="18" charset="0"/>
              </a:rPr>
              <a:t>high blood pressure</a:t>
            </a:r>
            <a:endParaRPr lang="en-US" altLang="en-US" sz="2000" b="1" u="sng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AutoNum type="arabicPeriod" startAt="2"/>
            </a:pPr>
            <a:r>
              <a:rPr lang="en-US" altLang="en-US" sz="2000" dirty="0">
                <a:latin typeface="Times New Roman" panose="02020603050405020304" pitchFamily="18" charset="0"/>
              </a:rPr>
              <a:t>Recent stat.  show </a:t>
            </a:r>
            <a:r>
              <a:rPr lang="en-US" altLang="en-US" sz="2000" b="1" u="sng" dirty="0">
                <a:latin typeface="Times New Roman" panose="02020603050405020304" pitchFamily="18" charset="0"/>
              </a:rPr>
              <a:t>in-vitro</a:t>
            </a:r>
            <a:r>
              <a:rPr lang="en-US" altLang="en-US" sz="2000" dirty="0">
                <a:latin typeface="Times New Roman" panose="02020603050405020304" pitchFamily="18" charset="0"/>
              </a:rPr>
              <a:t> kids are 5 times more likely to develop </a:t>
            </a:r>
            <a:r>
              <a:rPr lang="en-US" altLang="en-US" sz="2000" b="1" u="sng" dirty="0">
                <a:latin typeface="Times New Roman" panose="02020603050405020304" pitchFamily="18" charset="0"/>
              </a:rPr>
              <a:t>eye tumors</a:t>
            </a:r>
            <a:r>
              <a:rPr lang="en-US" altLang="en-US" sz="2000" u="sng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</a:rPr>
              <a:t>(Culprit:  in-vitro fathers’ older age) </a:t>
            </a:r>
          </a:p>
          <a:p>
            <a:pPr eaLnBrk="1" hangingPunct="1">
              <a:spcBef>
                <a:spcPct val="50000"/>
              </a:spcBef>
              <a:buFontTx/>
              <a:buAutoNum type="arabicPeriod" startAt="2"/>
            </a:pPr>
            <a:r>
              <a:rPr lang="en-US" altLang="en-US" sz="2000" dirty="0">
                <a:latin typeface="Times New Roman" panose="02020603050405020304" pitchFamily="18" charset="0"/>
              </a:rPr>
              <a:t>Significantly more </a:t>
            </a:r>
            <a:r>
              <a:rPr lang="en-US" altLang="en-US" sz="2000" u="sng" dirty="0">
                <a:latin typeface="Times New Roman" panose="02020603050405020304" pitchFamily="18" charset="0"/>
              </a:rPr>
              <a:t>armed store robberies</a:t>
            </a:r>
            <a:r>
              <a:rPr lang="en-US" altLang="en-US" sz="2000" dirty="0">
                <a:latin typeface="Times New Roman" panose="02020603050405020304" pitchFamily="18" charset="0"/>
              </a:rPr>
              <a:t> during the </a:t>
            </a:r>
            <a:r>
              <a:rPr lang="en-US" altLang="en-US" sz="2000" u="sng" dirty="0">
                <a:latin typeface="Times New Roman" panose="02020603050405020304" pitchFamily="18" charset="0"/>
              </a:rPr>
              <a:t>cold winter days</a:t>
            </a:r>
            <a:r>
              <a:rPr lang="en-US" altLang="en-US" sz="2000" dirty="0"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E7B4EF6C-E32A-4F22-951B-7AC1939AC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-7938"/>
            <a:ext cx="8229600" cy="650876"/>
          </a:xfrm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 sz="2800" b="1"/>
              <a:t>Effective Research Design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E3462EDB-7B0C-4B69-840F-BCF7BB0204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0" y="1071563"/>
            <a:ext cx="9144000" cy="3071812"/>
          </a:xfrm>
        </p:spPr>
        <p:txBody>
          <a:bodyPr vert="horz" lIns="90488" tIns="44450" rIns="90488" bIns="44450" rtlCol="0">
            <a:normAutofit/>
          </a:bodyPr>
          <a:lstStyle/>
          <a:p>
            <a:pPr lvl="2">
              <a:buClr>
                <a:schemeClr val="tx1"/>
              </a:buClr>
              <a:buFont typeface="Wingdings" pitchFamily="2" charset="2"/>
              <a:buChar char="ü"/>
              <a:defRPr/>
            </a:pPr>
            <a:endParaRPr lang="en-US" dirty="0"/>
          </a:p>
          <a:p>
            <a:pPr marL="800100" lvl="2">
              <a:buFont typeface="Wingdings" pitchFamily="2" charset="2"/>
              <a:buChar char="ü"/>
              <a:defRPr/>
            </a:pPr>
            <a:r>
              <a:rPr lang="en-US" dirty="0"/>
              <a:t>May or may not be of primary interest to the researcher,</a:t>
            </a:r>
          </a:p>
          <a:p>
            <a:pPr marL="800100" lvl="2">
              <a:buSzPct val="75000"/>
              <a:buFont typeface="Wingdings" pitchFamily="2" charset="2"/>
              <a:buChar char="ü"/>
              <a:defRPr/>
            </a:pPr>
            <a:r>
              <a:rPr lang="en-US" dirty="0"/>
              <a:t>But, can produce </a:t>
            </a:r>
            <a:r>
              <a:rPr lang="en-US" u="sng" dirty="0"/>
              <a:t>undesirable variation</a:t>
            </a:r>
            <a:r>
              <a:rPr lang="en-US" dirty="0"/>
              <a:t> in the study's dependent variable, and cause </a:t>
            </a:r>
            <a:r>
              <a:rPr lang="en-US" u="sng" dirty="0"/>
              <a:t>misleading</a:t>
            </a:r>
            <a:r>
              <a:rPr lang="en-US" dirty="0"/>
              <a:t> or </a:t>
            </a:r>
            <a:r>
              <a:rPr lang="en-US" u="sng" dirty="0"/>
              <a:t>weird</a:t>
            </a:r>
            <a:r>
              <a:rPr lang="en-US" dirty="0"/>
              <a:t> results</a:t>
            </a:r>
          </a:p>
          <a:p>
            <a:pPr marL="800100" lvl="2">
              <a:buSzPct val="75000"/>
              <a:buFont typeface="Wingdings" pitchFamily="2" charset="2"/>
              <a:buChar char="ü"/>
              <a:defRPr/>
            </a:pPr>
            <a:r>
              <a:rPr lang="en-US" dirty="0"/>
              <a:t>Thus, if not controlled, </a:t>
            </a:r>
            <a:r>
              <a:rPr lang="en-US" u="sng" dirty="0"/>
              <a:t>can contaminate/distort the true relationship(s)</a:t>
            </a:r>
            <a:r>
              <a:rPr lang="en-US" dirty="0"/>
              <a:t> between the independent and dependent variable(s) of interest</a:t>
            </a:r>
          </a:p>
          <a:p>
            <a:pPr marL="1257300" lvl="3">
              <a:buSzPct val="75000"/>
              <a:defRPr/>
            </a:pPr>
            <a:r>
              <a:rPr lang="en-US" dirty="0"/>
              <a:t>i.e., confounding var. can result in a spurious-- as opposed to substantive--correlation </a:t>
            </a:r>
            <a:r>
              <a:rPr lang="en-US" u="sng" dirty="0"/>
              <a:t>between IV and DV</a:t>
            </a:r>
            <a:r>
              <a:rPr lang="en-US" dirty="0"/>
              <a:t>.  Example?</a:t>
            </a:r>
            <a:endParaRPr lang="en-US" sz="2400" dirty="0"/>
          </a:p>
        </p:txBody>
      </p:sp>
      <p:sp>
        <p:nvSpPr>
          <p:cNvPr id="19461" name="Slide Number Placeholder 5">
            <a:extLst>
              <a:ext uri="{FF2B5EF4-FFF2-40B4-BE49-F238E27FC236}">
                <a16:creationId xmlns:a16="http://schemas.microsoft.com/office/drawing/2014/main" id="{D0B66719-D377-46AE-ADE6-151179583F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Bookman Old Style" panose="020506040505050202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Bookman Old Style" panose="020506040505050202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A5E0921-3261-4CC4-B082-4C91AD39D73D}" type="slidenum">
              <a:rPr lang="en-US" altLang="en-UG" sz="1200">
                <a:solidFill>
                  <a:srgbClr val="898989"/>
                </a:solidFill>
                <a:latin typeface="Verdan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G" sz="1200">
              <a:solidFill>
                <a:srgbClr val="898989"/>
              </a:solidFill>
              <a:latin typeface="Verdana" panose="020B0604030504040204" pitchFamily="34" charset="0"/>
            </a:endParaRPr>
          </a:p>
        </p:txBody>
      </p:sp>
      <p:sp>
        <p:nvSpPr>
          <p:cNvPr id="12293" name="Text Box 5">
            <a:extLst>
              <a:ext uri="{FF2B5EF4-FFF2-40B4-BE49-F238E27FC236}">
                <a16:creationId xmlns:a16="http://schemas.microsoft.com/office/drawing/2014/main" id="{3B3CA9BB-590F-4208-9374-AC07A36099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4214" y="4125914"/>
            <a:ext cx="3557587" cy="1354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Bookman Old Style" panose="020506040505050202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Bookman Old Style" panose="020506040505050202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   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      Hearing                           Blood</a:t>
            </a:r>
            <a:br>
              <a:rPr lang="en-US" altLang="en-US" sz="1800">
                <a:latin typeface="Times New Roman" panose="02020603050405020304" pitchFamily="18" charset="0"/>
              </a:rPr>
            </a:br>
            <a:r>
              <a:rPr lang="en-US" altLang="en-US" sz="1800">
                <a:latin typeface="Times New Roman" panose="02020603050405020304" pitchFamily="18" charset="0"/>
              </a:rPr>
              <a:t>      Problem                         Pressure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9464" name="Text Box 6">
            <a:extLst>
              <a:ext uri="{FF2B5EF4-FFF2-40B4-BE49-F238E27FC236}">
                <a16:creationId xmlns:a16="http://schemas.microsoft.com/office/drawing/2014/main" id="{6ABBDAC9-2EEF-43AD-8C22-75FFF1AF40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55626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Bookman Old Style" panose="020506040505050202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Bookman Old Style" panose="020506040505050202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9465" name="Text Box 7">
            <a:extLst>
              <a:ext uri="{FF2B5EF4-FFF2-40B4-BE49-F238E27FC236}">
                <a16:creationId xmlns:a16="http://schemas.microsoft.com/office/drawing/2014/main" id="{093BC965-7F60-4366-B7E1-FEB09A120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54864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Bookman Old Style" panose="020506040505050202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Bookman Old Style" panose="020506040505050202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2301" name="Line 13">
            <a:extLst>
              <a:ext uri="{FF2B5EF4-FFF2-40B4-BE49-F238E27FC236}">
                <a16:creationId xmlns:a16="http://schemas.microsoft.com/office/drawing/2014/main" id="{082B15EB-5ACD-4BBC-B80A-748E16FDDF6B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9464" y="5013325"/>
            <a:ext cx="11271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G"/>
          </a:p>
        </p:txBody>
      </p:sp>
      <p:grpSp>
        <p:nvGrpSpPr>
          <p:cNvPr id="2" name="Group 12">
            <a:extLst>
              <a:ext uri="{FF2B5EF4-FFF2-40B4-BE49-F238E27FC236}">
                <a16:creationId xmlns:a16="http://schemas.microsoft.com/office/drawing/2014/main" id="{69826D65-5881-4DD5-AA00-343244535199}"/>
              </a:ext>
            </a:extLst>
          </p:cNvPr>
          <p:cNvGrpSpPr>
            <a:grpSpLocks/>
          </p:cNvGrpSpPr>
          <p:nvPr/>
        </p:nvGrpSpPr>
        <p:grpSpPr bwMode="auto">
          <a:xfrm>
            <a:off x="9159875" y="4308475"/>
            <a:ext cx="896938" cy="450850"/>
            <a:chOff x="4558" y="3146"/>
            <a:chExt cx="635" cy="284"/>
          </a:xfrm>
        </p:grpSpPr>
        <p:sp>
          <p:nvSpPr>
            <p:cNvPr id="19474" name="Line 11">
              <a:extLst>
                <a:ext uri="{FF2B5EF4-FFF2-40B4-BE49-F238E27FC236}">
                  <a16:creationId xmlns:a16="http://schemas.microsoft.com/office/drawing/2014/main" id="{5FF9A6B1-F3FD-4BBF-9E6A-9F9DB5FB93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8" y="3146"/>
              <a:ext cx="635" cy="0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G"/>
            </a:p>
          </p:txBody>
        </p:sp>
        <p:sp>
          <p:nvSpPr>
            <p:cNvPr id="19475" name="Line 14">
              <a:extLst>
                <a:ext uri="{FF2B5EF4-FFF2-40B4-BE49-F238E27FC236}">
                  <a16:creationId xmlns:a16="http://schemas.microsoft.com/office/drawing/2014/main" id="{BC932D41-07A1-4EAF-9A89-0F1B03F19E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93" y="3147"/>
              <a:ext cx="0" cy="283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G"/>
            </a:p>
          </p:txBody>
        </p:sp>
      </p:grpSp>
      <p:sp>
        <p:nvSpPr>
          <p:cNvPr id="14348" name="Text Box 17">
            <a:extLst>
              <a:ext uri="{FF2B5EF4-FFF2-40B4-BE49-F238E27FC236}">
                <a16:creationId xmlns:a16="http://schemas.microsoft.com/office/drawing/2014/main" id="{B1170C5E-1361-4763-9472-DE01F7185D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00064"/>
            <a:ext cx="9144000" cy="1031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sz="2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CON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trolling Variance of Confounding/Nuisance Variables:</a:t>
            </a:r>
          </a:p>
          <a:p>
            <a:pPr lvl="1" eaLnBrk="1" hangingPunct="1"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FIRST, what are Nuisance/Confounding Variables?</a:t>
            </a:r>
          </a:p>
        </p:txBody>
      </p:sp>
      <p:sp>
        <p:nvSpPr>
          <p:cNvPr id="32778" name="Text Box 10">
            <a:extLst>
              <a:ext uri="{FF2B5EF4-FFF2-40B4-BE49-F238E27FC236}">
                <a16:creationId xmlns:a16="http://schemas.microsoft.com/office/drawing/2014/main" id="{EE24DBA2-47E7-4CAA-AA89-09C2B4E33A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8675" y="4111626"/>
            <a:ext cx="1079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Bookman Old Style" panose="020506040505050202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Bookman Old Style" panose="020506040505050202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rgbClr val="C00000"/>
                </a:solidFill>
                <a:latin typeface="Verdana" panose="020B0604030504040204" pitchFamily="34" charset="0"/>
              </a:rPr>
              <a:t>Age</a:t>
            </a:r>
          </a:p>
        </p:txBody>
      </p:sp>
      <p:grpSp>
        <p:nvGrpSpPr>
          <p:cNvPr id="3" name="Group 13">
            <a:extLst>
              <a:ext uri="{FF2B5EF4-FFF2-40B4-BE49-F238E27FC236}">
                <a16:creationId xmlns:a16="http://schemas.microsoft.com/office/drawing/2014/main" id="{FB949A46-03A0-4717-86A3-9BA8D0AF5744}"/>
              </a:ext>
            </a:extLst>
          </p:cNvPr>
          <p:cNvGrpSpPr>
            <a:grpSpLocks/>
          </p:cNvGrpSpPr>
          <p:nvPr/>
        </p:nvGrpSpPr>
        <p:grpSpPr bwMode="auto">
          <a:xfrm>
            <a:off x="7646989" y="4327525"/>
            <a:ext cx="706437" cy="431800"/>
            <a:chOff x="3605" y="3158"/>
            <a:chExt cx="500" cy="272"/>
          </a:xfrm>
        </p:grpSpPr>
        <p:sp>
          <p:nvSpPr>
            <p:cNvPr id="19472" name="Line 8">
              <a:extLst>
                <a:ext uri="{FF2B5EF4-FFF2-40B4-BE49-F238E27FC236}">
                  <a16:creationId xmlns:a16="http://schemas.microsoft.com/office/drawing/2014/main" id="{52BC03A8-6F0A-4B54-822F-C5221B129A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6" y="3158"/>
              <a:ext cx="0" cy="272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G"/>
            </a:p>
          </p:txBody>
        </p:sp>
        <p:sp>
          <p:nvSpPr>
            <p:cNvPr id="19473" name="Line 11">
              <a:extLst>
                <a:ext uri="{FF2B5EF4-FFF2-40B4-BE49-F238E27FC236}">
                  <a16:creationId xmlns:a16="http://schemas.microsoft.com/office/drawing/2014/main" id="{2CCAF695-626D-4577-9A37-142A72EBBB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5" y="3158"/>
              <a:ext cx="500" cy="4"/>
            </a:xfrm>
            <a:prstGeom prst="line">
              <a:avLst/>
            </a:prstGeom>
            <a:noFill/>
            <a:ln w="12700">
              <a:solidFill>
                <a:srgbClr val="00FF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G"/>
            </a:p>
          </p:txBody>
        </p:sp>
      </p:grpSp>
      <p:sp>
        <p:nvSpPr>
          <p:cNvPr id="32782" name="Line 14">
            <a:extLst>
              <a:ext uri="{FF2B5EF4-FFF2-40B4-BE49-F238E27FC236}">
                <a16:creationId xmlns:a16="http://schemas.microsoft.com/office/drawing/2014/main" id="{B7E44692-68C7-486E-B4A0-16FDB8829F17}"/>
              </a:ext>
            </a:extLst>
          </p:cNvPr>
          <p:cNvSpPr>
            <a:spLocks noChangeShapeType="1"/>
          </p:cNvSpPr>
          <p:nvPr/>
        </p:nvSpPr>
        <p:spPr bwMode="auto">
          <a:xfrm>
            <a:off x="6238875" y="5072063"/>
            <a:ext cx="71913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G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7" grpId="0" autoUpdateAnimBg="0"/>
      <p:bldP spid="12291" grpId="0" build="p" bldLvl="3" autoUpdateAnimBg="0"/>
      <p:bldP spid="12293" grpId="0" animBg="1" autoUpdateAnimBg="0"/>
      <p:bldP spid="3277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64EDD17F-C4BC-4B2E-9945-C898F5A6F5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44451"/>
            <a:ext cx="8229600" cy="487363"/>
          </a:xfrm>
        </p:spPr>
        <p:txBody>
          <a:bodyPr vert="horz" lIns="90488" tIns="44450" rIns="90488" bIns="44450" rtlCol="0" anchor="ctr">
            <a:normAutofit fontScale="90000"/>
          </a:bodyPr>
          <a:lstStyle/>
          <a:p>
            <a:pPr>
              <a:defRPr/>
            </a:pPr>
            <a:r>
              <a:rPr lang="en-US" sz="3200" b="1" dirty="0"/>
              <a:t>Effective Research Design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3A82B36F-51CB-48E3-B8A5-34E41B10F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2205038"/>
            <a:ext cx="9144000" cy="4176712"/>
          </a:xfrm>
        </p:spPr>
        <p:txBody>
          <a:bodyPr vert="horz" lIns="90488" tIns="44450" rIns="90488" bIns="44450" rtlCol="0">
            <a:normAutofit/>
          </a:bodyPr>
          <a:lstStyle/>
          <a:p>
            <a:pPr lvl="1" eaLnBrk="1" hangingPunct="1">
              <a:buSzPct val="75000"/>
            </a:pPr>
            <a:r>
              <a:rPr lang="en-US" altLang="en-US" sz="1800" dirty="0"/>
              <a:t>Conducting the experiment in a </a:t>
            </a:r>
            <a:r>
              <a:rPr lang="en-US" altLang="en-US" sz="1800" u="sng" dirty="0"/>
              <a:t>controlled environment </a:t>
            </a:r>
            <a:r>
              <a:rPr lang="en-US" altLang="en-US" sz="1800" dirty="0"/>
              <a:t>(e.g.,  laboratory), where we can </a:t>
            </a:r>
            <a:r>
              <a:rPr lang="en-US" altLang="en-US" sz="1800" u="sng" dirty="0"/>
              <a:t>hold values</a:t>
            </a:r>
            <a:r>
              <a:rPr lang="en-US" altLang="en-US" sz="1800" dirty="0"/>
              <a:t> of potential confounding variables </a:t>
            </a:r>
            <a:r>
              <a:rPr lang="en-US" altLang="en-US" sz="1800" u="sng" dirty="0"/>
              <a:t>constant</a:t>
            </a:r>
            <a:r>
              <a:rPr lang="en-US" altLang="en-US" sz="1800" dirty="0"/>
              <a:t>.</a:t>
            </a:r>
          </a:p>
          <a:p>
            <a:pPr lvl="1" eaLnBrk="1" hangingPunct="1">
              <a:buSzPct val="75000"/>
            </a:pPr>
            <a:r>
              <a:rPr lang="en-US" altLang="en-US" sz="1800" u="sng" dirty="0"/>
              <a:t>Subject selection</a:t>
            </a:r>
            <a:r>
              <a:rPr lang="en-US" altLang="en-US" sz="1800" dirty="0"/>
              <a:t> (e.g., matching subjects in experiments)</a:t>
            </a:r>
          </a:p>
          <a:p>
            <a:pPr lvl="1" eaLnBrk="1" hangingPunct="1">
              <a:buSzPct val="75000"/>
            </a:pPr>
            <a:r>
              <a:rPr lang="en-US" altLang="en-US" sz="1800" u="sng" dirty="0"/>
              <a:t>Random assignment</a:t>
            </a:r>
            <a:r>
              <a:rPr lang="en-US" altLang="en-US" sz="1800" dirty="0"/>
              <a:t> of subjects (variations of confounding variables are evenly distributed between the experimental and control groups)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en-US" sz="2400" b="1" dirty="0">
                <a:latin typeface="Times New Roman" panose="02020603050405020304" pitchFamily="18" charset="0"/>
              </a:rPr>
              <a:t>In Survey Research:</a:t>
            </a:r>
          </a:p>
          <a:p>
            <a:pPr lvl="1" eaLnBrk="1" hangingPunct="1">
              <a:buSzPct val="75000"/>
            </a:pPr>
            <a:r>
              <a:rPr lang="en-US" altLang="en-US" sz="1800" u="sng" dirty="0"/>
              <a:t>Sample selection</a:t>
            </a:r>
            <a:r>
              <a:rPr lang="en-US" altLang="en-US" sz="1800" dirty="0"/>
              <a:t> (e.g., including only subjects with appropriate characteristics—using </a:t>
            </a:r>
            <a:r>
              <a:rPr lang="en-US" altLang="en-US" sz="1800" u="sng" dirty="0"/>
              <a:t>male</a:t>
            </a:r>
            <a:r>
              <a:rPr lang="en-US" altLang="en-US" sz="1800" dirty="0"/>
              <a:t> </a:t>
            </a:r>
            <a:r>
              <a:rPr lang="en-US" altLang="en-US" sz="1800" u="sng" dirty="0"/>
              <a:t>university students</a:t>
            </a:r>
            <a:r>
              <a:rPr lang="en-US" altLang="en-US" sz="1800" dirty="0"/>
              <a:t> as subjects will  control for potential confounding effects of gender and education)</a:t>
            </a:r>
          </a:p>
          <a:p>
            <a:pPr lvl="1" eaLnBrk="1" hangingPunct="1">
              <a:buSzPct val="75000"/>
            </a:pPr>
            <a:r>
              <a:rPr lang="en-US" altLang="en-US" sz="1800" b="1" u="sng" dirty="0"/>
              <a:t>Statistical Control</a:t>
            </a:r>
            <a:r>
              <a:rPr lang="en-US" altLang="en-US" sz="1800" u="sng" dirty="0"/>
              <a:t>-</a:t>
            </a:r>
            <a:r>
              <a:rPr lang="en-US" altLang="en-US" sz="1800" dirty="0"/>
              <a:t>-anticipating, measuring, and </a:t>
            </a:r>
            <a:r>
              <a:rPr lang="en-US" altLang="en-US" sz="1800" u="sng" dirty="0"/>
              <a:t>statistically controlling for confounding variables’ effects</a:t>
            </a:r>
            <a:r>
              <a:rPr lang="en-US" altLang="en-US" sz="1800" dirty="0"/>
              <a:t> (i.e., hold them </a:t>
            </a:r>
            <a:r>
              <a:rPr lang="en-US" altLang="en-US" sz="1800" u="sng" dirty="0"/>
              <a:t>statistically constant</a:t>
            </a:r>
            <a:r>
              <a:rPr lang="en-US" altLang="en-US" sz="1800" dirty="0"/>
              <a:t>, or statistically removing their effects).</a:t>
            </a:r>
          </a:p>
        </p:txBody>
      </p:sp>
      <p:sp>
        <p:nvSpPr>
          <p:cNvPr id="21508" name="Slide Number Placeholder 5">
            <a:extLst>
              <a:ext uri="{FF2B5EF4-FFF2-40B4-BE49-F238E27FC236}">
                <a16:creationId xmlns:a16="http://schemas.microsoft.com/office/drawing/2014/main" id="{2980E314-360D-4396-A083-DD1875E5B7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Bookman Old Style" panose="020506040505050202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Bookman Old Style" panose="020506040505050202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A60EEF7-CC43-4CBE-BBBB-12AE3F5055DE}" type="slidenum">
              <a:rPr lang="en-US" altLang="en-UG" sz="1200">
                <a:solidFill>
                  <a:srgbClr val="898989"/>
                </a:solidFill>
                <a:latin typeface="Verdan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G" sz="1200">
              <a:solidFill>
                <a:srgbClr val="898989"/>
              </a:solidFill>
              <a:latin typeface="Verdana" panose="020B0604030504040204" pitchFamily="34" charset="0"/>
            </a:endParaRPr>
          </a:p>
        </p:txBody>
      </p:sp>
      <p:sp>
        <p:nvSpPr>
          <p:cNvPr id="14343" name="Text Box 7">
            <a:extLst>
              <a:ext uri="{FF2B5EF4-FFF2-40B4-BE49-F238E27FC236}">
                <a16:creationId xmlns:a16="http://schemas.microsoft.com/office/drawing/2014/main" id="{330A76C7-7FAC-460E-BC1D-0328713D5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98476"/>
            <a:ext cx="9144000" cy="16430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HOW TO CONTROL FOR CONFOUNDING/</a:t>
            </a:r>
            <a:b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NUISANCE VARIABLES?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Ø"/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In Experimental Settings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(e.g., Fertilizer Amount         Rate of Plant Growth)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:</a:t>
            </a: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SzPct val="70000"/>
              <a:defRPr/>
            </a:pP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				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Some Potential Confounding Variables?</a:t>
            </a:r>
          </a:p>
        </p:txBody>
      </p:sp>
      <p:cxnSp>
        <p:nvCxnSpPr>
          <p:cNvPr id="21511" name="Straight Arrow Connector 8">
            <a:extLst>
              <a:ext uri="{FF2B5EF4-FFF2-40B4-BE49-F238E27FC236}">
                <a16:creationId xmlns:a16="http://schemas.microsoft.com/office/drawing/2014/main" id="{06FB378F-B07B-436D-99A7-F799C4F6956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391401" y="1579564"/>
            <a:ext cx="428625" cy="1587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2000" fill="hold"/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27">
            <a:extLst>
              <a:ext uri="{FF2B5EF4-FFF2-40B4-BE49-F238E27FC236}">
                <a16:creationId xmlns:a16="http://schemas.microsoft.com/office/drawing/2014/main" id="{21ABA16C-0496-499B-9B77-1470A0073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7814"/>
            <a:ext cx="8229600" cy="847725"/>
          </a:xfrm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 sz="3200" b="1"/>
              <a:t>Effective Research Design</a:t>
            </a:r>
          </a:p>
        </p:txBody>
      </p:sp>
      <p:sp>
        <p:nvSpPr>
          <p:cNvPr id="45060" name="Rectangle 1028">
            <a:extLst>
              <a:ext uri="{FF2B5EF4-FFF2-40B4-BE49-F238E27FC236}">
                <a16:creationId xmlns:a16="http://schemas.microsoft.com/office/drawing/2014/main" id="{509F867F-7221-4FF6-923B-4D3FF96A2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4825" y="2266951"/>
            <a:ext cx="8534400" cy="2595563"/>
          </a:xfrm>
        </p:spPr>
        <p:txBody>
          <a:bodyPr vert="horz" lIns="90488" tIns="44450" rIns="90488" bIns="44450" rtlCol="0">
            <a:normAutofit fontScale="92500" lnSpcReduction="10000"/>
          </a:bodyPr>
          <a:lstStyle/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en-US" sz="2400" dirty="0"/>
              <a:t>Adequate (full range of) variability in values of research variables,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en-US" sz="2400" dirty="0"/>
              <a:t>Precise and accurate measurement,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en-US" sz="2400" dirty="0"/>
              <a:t>Identifying and controlling the effects of confounding variables, and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en-US" sz="2400" dirty="0"/>
              <a:t>Appropriate subject selection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altLang="en-US" sz="2400" dirty="0"/>
              <a:t>Triangulation supports validation in mixed methods</a:t>
            </a:r>
          </a:p>
        </p:txBody>
      </p:sp>
      <p:sp>
        <p:nvSpPr>
          <p:cNvPr id="23556" name="Slide Number Placeholder 5">
            <a:extLst>
              <a:ext uri="{FF2B5EF4-FFF2-40B4-BE49-F238E27FC236}">
                <a16:creationId xmlns:a16="http://schemas.microsoft.com/office/drawing/2014/main" id="{42AE1FEC-9068-450E-BA21-77C6CCDF03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Bookman Old Style" panose="020506040505050202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Bookman Old Style" panose="020506040505050202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89C2B7-CA4E-4765-BFAB-0BA0BDCD0D82}" type="slidenum">
              <a:rPr lang="en-US" altLang="en-UG" sz="1200">
                <a:solidFill>
                  <a:srgbClr val="898989"/>
                </a:solidFill>
                <a:latin typeface="Verdan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G" sz="1200">
              <a:solidFill>
                <a:srgbClr val="898989"/>
              </a:solidFill>
              <a:latin typeface="Verdana" panose="020B0604030504040204" pitchFamily="34" charset="0"/>
            </a:endParaRPr>
          </a:p>
        </p:txBody>
      </p:sp>
      <p:sp>
        <p:nvSpPr>
          <p:cNvPr id="16390" name="Text Box 1031">
            <a:extLst>
              <a:ext uri="{FF2B5EF4-FFF2-40B4-BE49-F238E27FC236}">
                <a16:creationId xmlns:a16="http://schemas.microsoft.com/office/drawing/2014/main" id="{947081DA-29AA-44C1-B489-B21C9DF90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6" y="1196975"/>
            <a:ext cx="8893175" cy="9461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RECAP:</a:t>
            </a:r>
            <a:b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Effective research design is a function of ?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A60350C-91F4-46A7-83EF-D017D070A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Thank you for listening</a:t>
            </a:r>
            <a:endParaRPr lang="en-UG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844550" y="4562475"/>
            <a:ext cx="10515600" cy="1500187"/>
          </a:xfrm>
          <a:solidFill>
            <a:schemeClr val="bg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dirty="0"/>
              <a:t>Any Questions</a:t>
            </a:r>
          </a:p>
        </p:txBody>
      </p:sp>
    </p:spTree>
    <p:extLst>
      <p:ext uri="{BB962C8B-B14F-4D97-AF65-F5344CB8AC3E}">
        <p14:creationId xmlns:p14="http://schemas.microsoft.com/office/powerpoint/2010/main" val="1226035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en-IN" dirty="0"/>
              <a:t>Design, at a basic level, means planning. Generally some decisions are to be taken before the actual action. </a:t>
            </a:r>
          </a:p>
          <a:p>
            <a:r>
              <a:rPr lang="en-IN" dirty="0"/>
              <a:t>The design is a plan to ensure that action achieves its objectives. </a:t>
            </a:r>
          </a:p>
          <a:p>
            <a:r>
              <a:rPr lang="en-IN" dirty="0"/>
              <a:t>It is the way to avoid wasteful expenditure of money, time and energy. </a:t>
            </a:r>
          </a:p>
          <a:p>
            <a:r>
              <a:rPr lang="en-IN" dirty="0"/>
              <a:t>Research design is the blueprint for research. </a:t>
            </a:r>
          </a:p>
          <a:p>
            <a:r>
              <a:rPr lang="en-IN" dirty="0"/>
              <a:t>The researcher records his or her decisions by using relevant symbols or concepts. And these symbolic constructions are called research design. </a:t>
            </a:r>
          </a:p>
          <a:p>
            <a:r>
              <a:rPr lang="en-IN" dirty="0"/>
              <a:t>The process of data collection, sampling and analysis of the collected facts are to be organized as per the basis of the design.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4724D8-9D3E-4610-9893-56AB6C1F2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1159896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CA913E-8ECA-41F8-A673-05E9CE226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RESEARCH DESIGN DEFINED</a:t>
            </a:r>
            <a:endParaRPr lang="en-UG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F1C535-7899-4460-BCBC-C2A48610B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is the skeleton for the research project. </a:t>
            </a:r>
          </a:p>
          <a:p>
            <a:r>
              <a:rPr lang="en-IN" dirty="0"/>
              <a:t>Decisions regarding what, where, when, how much, by what means concerning an inquiry or a research study constitute a research design. </a:t>
            </a:r>
          </a:p>
          <a:p>
            <a:r>
              <a:rPr lang="en-IN" dirty="0"/>
              <a:t>It is a process of deliberate anticipation directed towards bringing an expected situation under control. </a:t>
            </a:r>
          </a:p>
          <a:p>
            <a:pPr marL="0" indent="0">
              <a:buNone/>
            </a:pPr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4110838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65381"/>
            <a:ext cx="10515600" cy="4351338"/>
          </a:xfrm>
          <a:solidFill>
            <a:schemeClr val="bg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r>
              <a:rPr lang="en-IN" dirty="0"/>
              <a:t>What is the study about? </a:t>
            </a:r>
          </a:p>
          <a:p>
            <a:r>
              <a:rPr lang="en-IN" dirty="0"/>
              <a:t>Why is the study being made? </a:t>
            </a:r>
          </a:p>
          <a:p>
            <a:r>
              <a:rPr lang="en-IN" dirty="0"/>
              <a:t>Where will the study be carried out? </a:t>
            </a:r>
          </a:p>
          <a:p>
            <a:r>
              <a:rPr lang="en-IN" dirty="0"/>
              <a:t>What type of data is required? </a:t>
            </a:r>
          </a:p>
          <a:p>
            <a:r>
              <a:rPr lang="en-IN" dirty="0"/>
              <a:t>Where can the required data be found? </a:t>
            </a:r>
          </a:p>
          <a:p>
            <a:r>
              <a:rPr lang="en-IN" dirty="0"/>
              <a:t>What periods of time will the study include? </a:t>
            </a:r>
          </a:p>
          <a:p>
            <a:r>
              <a:rPr lang="en-IN" dirty="0"/>
              <a:t>What will be the sample design? </a:t>
            </a:r>
          </a:p>
          <a:p>
            <a:r>
              <a:rPr lang="en-IN" dirty="0"/>
              <a:t>What techniques of data collection will be used? </a:t>
            </a:r>
          </a:p>
          <a:p>
            <a:r>
              <a:rPr lang="en-IN" dirty="0"/>
              <a:t>How will be the data </a:t>
            </a:r>
            <a:r>
              <a:rPr lang="en-IN" dirty="0" err="1"/>
              <a:t>analyzed</a:t>
            </a:r>
            <a:r>
              <a:rPr lang="en-IN" dirty="0"/>
              <a:t>? </a:t>
            </a:r>
          </a:p>
          <a:p>
            <a:r>
              <a:rPr lang="en-IN" dirty="0"/>
              <a:t>In what style will the report be prepared? </a:t>
            </a:r>
          </a:p>
          <a:p>
            <a:r>
              <a:rPr lang="en-IN" dirty="0"/>
              <a:t>And how the research purpose can be achieved with minimum expenditure of money, </a:t>
            </a:r>
          </a:p>
          <a:p>
            <a:pPr marL="0" indent="0">
              <a:buNone/>
            </a:pPr>
            <a:r>
              <a:rPr lang="en-IN" dirty="0"/>
              <a:t>time and energy.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ABE4D3B-3FF4-4045-ABDA-98444FD1C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68"/>
            <a:ext cx="10515600" cy="1325563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Research design results from </a:t>
            </a:r>
            <a:br>
              <a:rPr lang="en-IN" dirty="0">
                <a:solidFill>
                  <a:schemeClr val="tx1"/>
                </a:solidFill>
              </a:rPr>
            </a:br>
            <a:r>
              <a:rPr lang="en-IN" dirty="0">
                <a:solidFill>
                  <a:schemeClr val="tx1"/>
                </a:solidFill>
              </a:rPr>
              <a:t>the following decisions are:</a:t>
            </a:r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951132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1FF93833-49A6-4F2D-81D1-D4D3E86164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52625" y="1"/>
            <a:ext cx="8229600" cy="722313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PROCESS OF DESIGNING AND CONDUCTING A RESEARCH PROJECT: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F2B95C60-1E7B-4ACA-BA24-1F4604681F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36714" y="830262"/>
            <a:ext cx="9031287" cy="6027738"/>
          </a:xfrm>
        </p:spPr>
        <p:txBody>
          <a:bodyPr rtlCol="0">
            <a:normAutofit/>
          </a:bodyPr>
          <a:lstStyle/>
          <a:p>
            <a:pPr marL="338138" lvl="1" indent="-219075">
              <a:buClr>
                <a:schemeClr val="tx2"/>
              </a:buClr>
              <a:defRPr/>
            </a:pPr>
            <a:r>
              <a:rPr lang="en-US" dirty="0">
                <a:solidFill>
                  <a:srgbClr val="FF0000"/>
                </a:solidFill>
                <a:latin typeface="Bookman Old Style" panose="02050604050505020204" pitchFamily="18" charset="0"/>
              </a:rPr>
              <a:t>What</a:t>
            </a:r>
            <a:r>
              <a:rPr lang="en-US" dirty="0">
                <a:latin typeface="Bookman Old Style" panose="02050604050505020204" pitchFamily="18" charset="0"/>
              </a:rPr>
              <a:t>--What was studied?</a:t>
            </a:r>
          </a:p>
          <a:p>
            <a:pPr marL="338138" lvl="1" indent="-219075">
              <a:defRPr/>
            </a:pPr>
            <a:r>
              <a:rPr lang="en-US" dirty="0">
                <a:solidFill>
                  <a:srgbClr val="FF0000"/>
                </a:solidFill>
                <a:latin typeface="Bookman Old Style" panose="02050604050505020204" pitchFamily="18" charset="0"/>
              </a:rPr>
              <a:t>What about-</a:t>
            </a:r>
            <a:r>
              <a:rPr lang="en-US" dirty="0">
                <a:latin typeface="Bookman Old Style" panose="02050604050505020204" pitchFamily="18" charset="0"/>
              </a:rPr>
              <a:t>-What aspects of </a:t>
            </a:r>
          </a:p>
          <a:p>
            <a:pPr marL="338138" lvl="1" indent="-219075">
              <a:buNone/>
              <a:defRPr/>
            </a:pPr>
            <a:r>
              <a:rPr lang="en-US" dirty="0">
                <a:latin typeface="Bookman Old Style" panose="02050604050505020204" pitchFamily="18" charset="0"/>
              </a:rPr>
              <a:t>   the subject were studied? </a:t>
            </a:r>
          </a:p>
          <a:p>
            <a:pPr marL="338138" lvl="1" indent="-219075">
              <a:defRPr/>
            </a:pPr>
            <a:r>
              <a:rPr lang="en-US" dirty="0">
                <a:solidFill>
                  <a:srgbClr val="FF0000"/>
                </a:solidFill>
                <a:latin typeface="Bookman Old Style" panose="02050604050505020204" pitchFamily="18" charset="0"/>
              </a:rPr>
              <a:t>What for-</a:t>
            </a:r>
            <a:r>
              <a:rPr lang="en-US" dirty="0">
                <a:latin typeface="Bookman Old Style" panose="02050604050505020204" pitchFamily="18" charset="0"/>
              </a:rPr>
              <a:t>-What is/was the</a:t>
            </a:r>
          </a:p>
          <a:p>
            <a:pPr marL="338138" lvl="1" indent="-219075">
              <a:buNone/>
              <a:defRPr/>
            </a:pPr>
            <a:r>
              <a:rPr lang="en-US" dirty="0">
                <a:latin typeface="Bookman Old Style" panose="02050604050505020204" pitchFamily="18" charset="0"/>
              </a:rPr>
              <a:t>   significance of the study?</a:t>
            </a:r>
          </a:p>
          <a:p>
            <a:pPr marL="338138" lvl="1" indent="-219075">
              <a:defRPr/>
            </a:pPr>
            <a:endParaRPr lang="en-US" dirty="0">
              <a:solidFill>
                <a:srgbClr val="00FFFF"/>
              </a:solidFill>
              <a:latin typeface="Bookman Old Style" panose="02050604050505020204" pitchFamily="18" charset="0"/>
            </a:endParaRPr>
          </a:p>
          <a:p>
            <a:pPr marL="338138" lvl="1" indent="-219075">
              <a:defRPr/>
            </a:pPr>
            <a:r>
              <a:rPr lang="en-US" dirty="0">
                <a:solidFill>
                  <a:srgbClr val="FF0000"/>
                </a:solidFill>
                <a:latin typeface="Bookman Old Style" panose="02050604050505020204" pitchFamily="18" charset="0"/>
              </a:rPr>
              <a:t>What did prior lit./research say?</a:t>
            </a:r>
          </a:p>
          <a:p>
            <a:pPr marL="338138" lvl="1" indent="-219075">
              <a:defRPr/>
            </a:pPr>
            <a:endParaRPr lang="en-US" dirty="0">
              <a:solidFill>
                <a:srgbClr val="00FFFF"/>
              </a:solidFill>
              <a:latin typeface="Bookman Old Style" panose="02050604050505020204" pitchFamily="18" charset="0"/>
            </a:endParaRPr>
          </a:p>
          <a:p>
            <a:pPr marL="338138" lvl="1" indent="-219075">
              <a:defRPr/>
            </a:pPr>
            <a:r>
              <a:rPr lang="en-US" dirty="0">
                <a:solidFill>
                  <a:srgbClr val="FF0000"/>
                </a:solidFill>
                <a:latin typeface="Bookman Old Style" panose="02050604050505020204" pitchFamily="18" charset="0"/>
              </a:rPr>
              <a:t>What was done-</a:t>
            </a:r>
            <a:r>
              <a:rPr lang="en-US" dirty="0">
                <a:latin typeface="Bookman Old Style" panose="02050604050505020204" pitchFamily="18" charset="0"/>
              </a:rPr>
              <a:t>-How was the</a:t>
            </a:r>
          </a:p>
          <a:p>
            <a:pPr marL="338138" lvl="1" indent="-219075">
              <a:buNone/>
              <a:defRPr/>
            </a:pPr>
            <a:r>
              <a:rPr lang="en-US" dirty="0">
                <a:latin typeface="Bookman Old Style" panose="02050604050505020204" pitchFamily="18" charset="0"/>
              </a:rPr>
              <a:t>   study conducted?</a:t>
            </a:r>
          </a:p>
          <a:p>
            <a:pPr marL="338138" lvl="1" indent="-219075">
              <a:defRPr/>
            </a:pPr>
            <a:endParaRPr lang="en-US" dirty="0">
              <a:solidFill>
                <a:srgbClr val="00FFFF"/>
              </a:solidFill>
              <a:latin typeface="Bookman Old Style" panose="02050604050505020204" pitchFamily="18" charset="0"/>
            </a:endParaRPr>
          </a:p>
          <a:p>
            <a:pPr marL="338138" lvl="1" indent="-219075">
              <a:defRPr/>
            </a:pPr>
            <a:r>
              <a:rPr lang="en-US" dirty="0">
                <a:solidFill>
                  <a:srgbClr val="FF0000"/>
                </a:solidFill>
                <a:latin typeface="Bookman Old Style" panose="02050604050505020204" pitchFamily="18" charset="0"/>
              </a:rPr>
              <a:t>What was found?</a:t>
            </a:r>
          </a:p>
          <a:p>
            <a:pPr marL="338138" lvl="1" indent="-219075">
              <a:defRPr/>
            </a:pPr>
            <a:r>
              <a:rPr lang="en-US" dirty="0">
                <a:latin typeface="Bookman Old Style" panose="02050604050505020204" pitchFamily="18" charset="0"/>
              </a:rPr>
              <a:t>So what?</a:t>
            </a:r>
          </a:p>
          <a:p>
            <a:pPr marL="338138" lvl="1" indent="-219075">
              <a:defRPr/>
            </a:pPr>
            <a:r>
              <a:rPr lang="en-US" dirty="0">
                <a:latin typeface="Bookman Old Style" panose="02050604050505020204" pitchFamily="18" charset="0"/>
              </a:rPr>
              <a:t>What now?</a:t>
            </a:r>
          </a:p>
          <a:p>
            <a:pPr marL="338138" lvl="1" indent="-219075" algn="ctr">
              <a:buNone/>
              <a:defRPr/>
            </a:pPr>
            <a:r>
              <a:rPr lang="en-US" dirty="0">
                <a:latin typeface="Bookman Old Style" panose="02050604050505020204" pitchFamily="18" charset="0"/>
              </a:rPr>
              <a:t>	</a:t>
            </a:r>
          </a:p>
        </p:txBody>
      </p:sp>
      <p:sp>
        <p:nvSpPr>
          <p:cNvPr id="6148" name="Slide Number Placeholder 5">
            <a:extLst>
              <a:ext uri="{FF2B5EF4-FFF2-40B4-BE49-F238E27FC236}">
                <a16:creationId xmlns:a16="http://schemas.microsoft.com/office/drawing/2014/main" id="{CB233030-640C-4F9E-AD4A-993078B454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157B28-420B-4891-8653-3B84EE4A5DDA}" type="slidenum">
              <a:rPr lang="en-US" altLang="en-UG" sz="1200">
                <a:solidFill>
                  <a:srgbClr val="898989"/>
                </a:solidFill>
                <a:latin typeface="Verdan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G" sz="1200">
              <a:solidFill>
                <a:srgbClr val="898989"/>
              </a:solidFill>
              <a:latin typeface="Verdana" panose="020B0604030504040204" pitchFamily="34" charset="0"/>
            </a:endParaRPr>
          </a:p>
        </p:txBody>
      </p:sp>
      <p:sp>
        <p:nvSpPr>
          <p:cNvPr id="6149" name="Text Box 4">
            <a:extLst>
              <a:ext uri="{FF2B5EF4-FFF2-40B4-BE49-F238E27FC236}">
                <a16:creationId xmlns:a16="http://schemas.microsoft.com/office/drawing/2014/main" id="{A8C831EF-D67C-444E-890E-224250C6D4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0375" y="752476"/>
            <a:ext cx="3309938" cy="128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  <a:buFontTx/>
              <a:buNone/>
            </a:pPr>
            <a:r>
              <a:rPr lang="en-US" altLang="en-US" sz="1800" dirty="0">
                <a:latin typeface="Verdana" panose="020B0604030504040204" pitchFamily="34" charset="0"/>
              </a:rPr>
              <a:t>1.  Introduction,</a:t>
            </a:r>
            <a:br>
              <a:rPr lang="en-US" altLang="en-US" sz="1800" dirty="0">
                <a:latin typeface="Verdana" panose="020B0604030504040204" pitchFamily="34" charset="0"/>
              </a:rPr>
            </a:br>
            <a:r>
              <a:rPr lang="en-US" altLang="en-US" sz="1800" dirty="0">
                <a:latin typeface="Verdana" panose="020B0604030504040204" pitchFamily="34" charset="0"/>
              </a:rPr>
              <a:t>     Research Problems/</a:t>
            </a:r>
            <a:br>
              <a:rPr lang="en-US" altLang="en-US" sz="1800" dirty="0">
                <a:latin typeface="Verdana" panose="020B0604030504040204" pitchFamily="34" charset="0"/>
              </a:rPr>
            </a:br>
            <a:r>
              <a:rPr lang="en-US" altLang="en-US" sz="1800" dirty="0">
                <a:latin typeface="Verdana" panose="020B0604030504040204" pitchFamily="34" charset="0"/>
              </a:rPr>
              <a:t>     Objectives, &amp;</a:t>
            </a:r>
            <a:br>
              <a:rPr lang="en-US" altLang="en-US" sz="1800" dirty="0">
                <a:latin typeface="Verdana" panose="020B0604030504040204" pitchFamily="34" charset="0"/>
              </a:rPr>
            </a:br>
            <a:r>
              <a:rPr lang="en-US" altLang="en-US" sz="1800" dirty="0">
                <a:latin typeface="Verdana" panose="020B0604030504040204" pitchFamily="34" charset="0"/>
              </a:rPr>
              <a:t>     Justification</a:t>
            </a:r>
          </a:p>
        </p:txBody>
      </p:sp>
      <p:sp>
        <p:nvSpPr>
          <p:cNvPr id="6150" name="Text Box 5">
            <a:extLst>
              <a:ext uri="{FF2B5EF4-FFF2-40B4-BE49-F238E27FC236}">
                <a16:creationId xmlns:a16="http://schemas.microsoft.com/office/drawing/2014/main" id="{B3D65704-77B2-484C-805B-5C5E7D93A8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1814" y="3181350"/>
            <a:ext cx="3178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buClr>
                <a:schemeClr val="tx2"/>
              </a:buClr>
              <a:buFontTx/>
              <a:buNone/>
            </a:pPr>
            <a:r>
              <a:rPr lang="en-US" altLang="en-US" sz="1800" dirty="0">
                <a:solidFill>
                  <a:srgbClr val="FFFFCC"/>
                </a:solidFill>
                <a:latin typeface="Verdana" panose="020B0604030504040204" pitchFamily="34" charset="0"/>
              </a:rPr>
              <a:t>2.  </a:t>
            </a:r>
            <a:r>
              <a:rPr lang="en-US" altLang="en-US" sz="1800" dirty="0">
                <a:latin typeface="Verdana" panose="020B0604030504040204" pitchFamily="34" charset="0"/>
              </a:rPr>
              <a:t>Literature Review</a:t>
            </a:r>
          </a:p>
        </p:txBody>
      </p:sp>
      <p:sp>
        <p:nvSpPr>
          <p:cNvPr id="6151" name="Text Box 6">
            <a:extLst>
              <a:ext uri="{FF2B5EF4-FFF2-40B4-BE49-F238E27FC236}">
                <a16:creationId xmlns:a16="http://schemas.microsoft.com/office/drawing/2014/main" id="{F87EE8E7-6811-4F02-BDE3-DB0E8D0DF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1814" y="4038601"/>
            <a:ext cx="3786187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80000"/>
              </a:lnSpc>
              <a:buClr>
                <a:schemeClr val="tx2"/>
              </a:buClr>
              <a:buFontTx/>
              <a:buNone/>
            </a:pPr>
            <a:r>
              <a:rPr lang="en-US" altLang="en-US" sz="1800" dirty="0">
                <a:latin typeface="Verdana" panose="020B0604030504040204" pitchFamily="34" charset="0"/>
              </a:rPr>
              <a:t>3.  Methodology </a:t>
            </a:r>
          </a:p>
          <a:p>
            <a:pPr>
              <a:lnSpc>
                <a:spcPct val="80000"/>
              </a:lnSpc>
              <a:buClr>
                <a:schemeClr val="tx2"/>
              </a:buClr>
              <a:buFontTx/>
              <a:buNone/>
            </a:pPr>
            <a:r>
              <a:rPr lang="en-US" altLang="en-US" sz="1800" dirty="0">
                <a:latin typeface="Verdana" panose="020B0604030504040204" pitchFamily="34" charset="0"/>
              </a:rPr>
              <a:t>     (Research sample, data</a:t>
            </a:r>
            <a:br>
              <a:rPr lang="en-US" altLang="en-US" sz="1800" dirty="0">
                <a:latin typeface="Verdana" panose="020B0604030504040204" pitchFamily="34" charset="0"/>
              </a:rPr>
            </a:br>
            <a:r>
              <a:rPr lang="en-US" altLang="en-US" sz="1800" dirty="0">
                <a:latin typeface="Verdana" panose="020B0604030504040204" pitchFamily="34" charset="0"/>
              </a:rPr>
              <a:t>      collection,  measurement,</a:t>
            </a:r>
            <a:br>
              <a:rPr lang="en-US" altLang="en-US" sz="1800" dirty="0">
                <a:latin typeface="Verdana" panose="020B0604030504040204" pitchFamily="34" charset="0"/>
              </a:rPr>
            </a:br>
            <a:r>
              <a:rPr lang="en-US" altLang="en-US" sz="1800" dirty="0">
                <a:latin typeface="Verdana" panose="020B0604030504040204" pitchFamily="34" charset="0"/>
              </a:rPr>
              <a:t>      data analysis)</a:t>
            </a:r>
          </a:p>
        </p:txBody>
      </p:sp>
      <p:sp>
        <p:nvSpPr>
          <p:cNvPr id="14344" name="Text Box 7">
            <a:extLst>
              <a:ext uri="{FF2B5EF4-FFF2-40B4-BE49-F238E27FC236}">
                <a16:creationId xmlns:a16="http://schemas.microsoft.com/office/drawing/2014/main" id="{BDE9768D-18E8-407C-8BBA-5A05615E6A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6576" y="5207000"/>
            <a:ext cx="3781425" cy="158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FontTx/>
              <a:buAutoNum type="arabicPeriod" startAt="4"/>
              <a:defRPr/>
            </a:pPr>
            <a:r>
              <a:rPr lang="en-US" dirty="0"/>
              <a:t>Results &amp; Discussion </a:t>
            </a: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FontTx/>
              <a:buAutoNum type="arabicPeriod" startAt="4"/>
              <a:defRPr/>
            </a:pPr>
            <a:r>
              <a:rPr lang="en-US" dirty="0"/>
              <a:t>Implications</a:t>
            </a:r>
          </a:p>
          <a:p>
            <a:pPr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dirty="0"/>
              <a:t>6.  Conclusions  and </a:t>
            </a:r>
            <a:br>
              <a:rPr lang="en-US" dirty="0"/>
            </a:br>
            <a:r>
              <a:rPr lang="en-US" dirty="0"/>
              <a:t>     Recommendations for</a:t>
            </a:r>
            <a:br>
              <a:rPr lang="en-US" dirty="0"/>
            </a:br>
            <a:r>
              <a:rPr lang="en-US" dirty="0"/>
              <a:t>     Future Research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Slide Number Placeholder 5">
            <a:extLst>
              <a:ext uri="{FF2B5EF4-FFF2-40B4-BE49-F238E27FC236}">
                <a16:creationId xmlns:a16="http://schemas.microsoft.com/office/drawing/2014/main" id="{A4E886E3-0672-4A78-B570-1FF9F7D444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Bookman Old Style" panose="020506040505050202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Bookman Old Style" panose="020506040505050202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F437CF3-0EAC-493E-9B7E-29C18BB2990B}" type="slidenum">
              <a:rPr lang="en-US" altLang="en-UG" sz="1200">
                <a:solidFill>
                  <a:srgbClr val="898989"/>
                </a:solidFill>
                <a:latin typeface="Verdan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G" sz="1200">
              <a:solidFill>
                <a:srgbClr val="898989"/>
              </a:solidFill>
              <a:latin typeface="Verdana" panose="020B0604030504040204" pitchFamily="34" charset="0"/>
            </a:endParaRPr>
          </a:p>
        </p:txBody>
      </p:sp>
      <p:sp>
        <p:nvSpPr>
          <p:cNvPr id="7203" name="Text Box 2082">
            <a:extLst>
              <a:ext uri="{FF2B5EF4-FFF2-40B4-BE49-F238E27FC236}">
                <a16:creationId xmlns:a16="http://schemas.microsoft.com/office/drawing/2014/main" id="{09D18173-B20D-48CC-92E0-A0455F841F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572000"/>
            <a:ext cx="373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Bookman Old Style" panose="020506040505050202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Bookman Old Style" panose="020506040505050202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38978" name="Object 2114">
            <a:extLst>
              <a:ext uri="{FF2B5EF4-FFF2-40B4-BE49-F238E27FC236}">
                <a16:creationId xmlns:a16="http://schemas.microsoft.com/office/drawing/2014/main" id="{EAEDCC07-56B7-407E-90B3-64BBA038FE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2867050"/>
              </p:ext>
            </p:extLst>
          </p:nvPr>
        </p:nvGraphicFramePr>
        <p:xfrm>
          <a:off x="1378226" y="397702"/>
          <a:ext cx="8534400" cy="6400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" r:id="rId3" imgW="3726434" imgH="2793639" progId="PowerPoint.Slide.8">
                  <p:embed/>
                </p:oleObj>
              </mc:Choice>
              <mc:Fallback>
                <p:oleObj name="Slide" r:id="rId3" imgW="3726434" imgH="2793639" progId="PowerPoint.Slide.8">
                  <p:embed/>
                  <p:pic>
                    <p:nvPicPr>
                      <p:cNvPr id="38978" name="Object 2114">
                        <a:extLst>
                          <a:ext uri="{FF2B5EF4-FFF2-40B4-BE49-F238E27FC236}">
                            <a16:creationId xmlns:a16="http://schemas.microsoft.com/office/drawing/2014/main" id="{EAEDCC07-56B7-407E-90B3-64BBA038FE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8226" y="397702"/>
                        <a:ext cx="8534400" cy="64008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9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9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9700128-7202-42E5-B8D0-82B25117A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492" y="121977"/>
            <a:ext cx="7210425" cy="1139825"/>
          </a:xfrm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 dirty="0"/>
              <a:t> </a:t>
            </a:r>
            <a:r>
              <a:rPr lang="en-US" altLang="en-US" sz="3200" b="1" dirty="0"/>
              <a:t>RESEARCH DESIGN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EF8952E6-B8BC-4E5D-8383-E9B793AEF7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12922" y="3047991"/>
            <a:ext cx="8901112" cy="3486150"/>
          </a:xfrm>
        </p:spPr>
        <p:txBody>
          <a:bodyPr vert="horz" lIns="90488" tIns="44450" rIns="90488" bIns="44450" rtlCol="0">
            <a:normAutofit lnSpcReduction="10000"/>
          </a:bodyPr>
          <a:lstStyle/>
          <a:p>
            <a:pPr marL="533400" indent="-533400">
              <a:lnSpc>
                <a:spcPct val="80000"/>
              </a:lnSpc>
              <a:buClr>
                <a:schemeClr val="tx1"/>
              </a:buClr>
              <a:buNone/>
              <a:defRPr/>
            </a:pPr>
            <a:endParaRPr lang="en-US" sz="2000" dirty="0"/>
          </a:p>
          <a:p>
            <a:pPr marL="400050" indent="-400050">
              <a:lnSpc>
                <a:spcPct val="80000"/>
              </a:lnSpc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sz="2200" b="1" dirty="0"/>
              <a:t>CONCLUSION VALIDITY</a:t>
            </a:r>
            <a:r>
              <a:rPr lang="en-US" sz="2200" dirty="0"/>
              <a:t> refers to the extent of researcher’s ability to </a:t>
            </a:r>
            <a:r>
              <a:rPr lang="en-US" sz="2200" u="sng" dirty="0"/>
              <a:t>draw accurate conclusions</a:t>
            </a:r>
            <a:r>
              <a:rPr lang="en-US" sz="2200" dirty="0"/>
              <a:t> from the research.  That is, the degree of a study’s: </a:t>
            </a:r>
          </a:p>
          <a:p>
            <a:pPr marL="914400" lvl="1" indent="-457200">
              <a:lnSpc>
                <a:spcPct val="80000"/>
              </a:lnSpc>
              <a:buClr>
                <a:schemeClr val="tx1"/>
              </a:buClr>
              <a:buFont typeface="Wingdings" pitchFamily="2" charset="2"/>
              <a:buAutoNum type="alphaLcParenR"/>
              <a:defRPr/>
            </a:pPr>
            <a:endParaRPr lang="en-US" sz="2000" b="1" dirty="0"/>
          </a:p>
          <a:p>
            <a:pPr marL="800100" lvl="1" indent="-457200">
              <a:lnSpc>
                <a:spcPct val="80000"/>
              </a:lnSpc>
              <a:buClr>
                <a:schemeClr val="tx1"/>
              </a:buClr>
              <a:buFont typeface="Wingdings" pitchFamily="2" charset="2"/>
              <a:buAutoNum type="alphaLcParenR"/>
              <a:defRPr/>
            </a:pPr>
            <a:r>
              <a:rPr lang="en-US" sz="2000" b="1" dirty="0"/>
              <a:t>Internal Validity </a:t>
            </a:r>
            <a:r>
              <a:rPr lang="en-US" sz="2000" dirty="0"/>
              <a:t>—</a:t>
            </a:r>
            <a:r>
              <a:rPr lang="en-US" sz="2000" u="sng" dirty="0"/>
              <a:t>correctness of conclusions</a:t>
            </a:r>
            <a:r>
              <a:rPr lang="en-US" sz="2000" dirty="0"/>
              <a:t> regarding the </a:t>
            </a:r>
            <a:r>
              <a:rPr lang="en-US" sz="2000" u="sng" dirty="0"/>
              <a:t>relationships among variable</a:t>
            </a:r>
            <a:r>
              <a:rPr lang="en-US" sz="2000" dirty="0"/>
              <a:t>s examined </a:t>
            </a:r>
          </a:p>
          <a:p>
            <a:pPr lvl="2" indent="-285750">
              <a:lnSpc>
                <a:spcPct val="80000"/>
              </a:lnSpc>
              <a:buClr>
                <a:schemeClr val="tx1"/>
              </a:buClr>
              <a:defRPr/>
            </a:pPr>
            <a:r>
              <a:rPr lang="en-US" sz="1600" dirty="0"/>
              <a:t>Whether the research findings accurately reflect how the research variables are really connected to each other.</a:t>
            </a:r>
            <a:endParaRPr lang="en-US" sz="1600" b="1" dirty="0"/>
          </a:p>
          <a:p>
            <a:pPr marL="800100" lvl="1" indent="-457200">
              <a:lnSpc>
                <a:spcPct val="80000"/>
              </a:lnSpc>
              <a:buClr>
                <a:schemeClr val="tx1"/>
              </a:buClr>
              <a:buFont typeface="Wingdings" pitchFamily="2" charset="2"/>
              <a:buAutoNum type="alphaLcParenR"/>
              <a:defRPr/>
            </a:pPr>
            <a:endParaRPr lang="en-US" sz="2000" dirty="0"/>
          </a:p>
          <a:p>
            <a:pPr marL="800100" lvl="1" indent="-457200">
              <a:lnSpc>
                <a:spcPct val="80000"/>
              </a:lnSpc>
              <a:buClr>
                <a:schemeClr val="tx1"/>
              </a:buClr>
              <a:buFont typeface="Wingdings" pitchFamily="2" charset="2"/>
              <a:buAutoNum type="alphaLcParenR"/>
              <a:defRPr/>
            </a:pPr>
            <a:r>
              <a:rPr lang="en-US" sz="2000" b="1" dirty="0"/>
              <a:t>External Validity</a:t>
            </a:r>
            <a:r>
              <a:rPr lang="en-US" sz="2000" dirty="0"/>
              <a:t> –</a:t>
            </a:r>
            <a:r>
              <a:rPr lang="en-US" sz="2000" u="sng" dirty="0"/>
              <a:t>Generalizability of the </a:t>
            </a:r>
            <a:r>
              <a:rPr lang="en-US" sz="2000" dirty="0"/>
              <a:t>findings to the </a:t>
            </a:r>
            <a:r>
              <a:rPr lang="en-US" sz="2000" u="sng" dirty="0"/>
              <a:t>intended/appropriate population/settin</a:t>
            </a:r>
            <a:r>
              <a:rPr lang="en-US" sz="2000" dirty="0"/>
              <a:t>g</a:t>
            </a:r>
          </a:p>
          <a:p>
            <a:pPr marL="1028700" lvl="2" indent="-171450">
              <a:lnSpc>
                <a:spcPct val="80000"/>
              </a:lnSpc>
              <a:defRPr/>
            </a:pPr>
            <a:r>
              <a:rPr lang="en-US" sz="1600" dirty="0"/>
              <a:t>Whether </a:t>
            </a:r>
            <a:r>
              <a:rPr lang="en-US" sz="1600" u="sng" dirty="0"/>
              <a:t>appropriate subjects</a:t>
            </a:r>
            <a:r>
              <a:rPr lang="en-US" sz="1600" dirty="0"/>
              <a:t> were selected for conducting the study</a:t>
            </a:r>
            <a:endParaRPr lang="en-US" dirty="0"/>
          </a:p>
        </p:txBody>
      </p:sp>
      <p:sp>
        <p:nvSpPr>
          <p:cNvPr id="9220" name="Slide Number Placeholder 5">
            <a:extLst>
              <a:ext uri="{FF2B5EF4-FFF2-40B4-BE49-F238E27FC236}">
                <a16:creationId xmlns:a16="http://schemas.microsoft.com/office/drawing/2014/main" id="{7C89FCB6-0E70-4117-BE0B-B7CA94F47C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Bookman Old Style" panose="020506040505050202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Bookman Old Style" panose="020506040505050202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282945B-0E9A-4BC1-A91B-52FCE2A4B6A0}" type="slidenum">
              <a:rPr lang="en-US" altLang="en-UG" sz="1200">
                <a:solidFill>
                  <a:srgbClr val="898989"/>
                </a:solidFill>
                <a:latin typeface="Verdan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G" sz="1200">
              <a:solidFill>
                <a:srgbClr val="898989"/>
              </a:solidFill>
              <a:latin typeface="Verdana" panose="020B0604030504040204" pitchFamily="34" charset="0"/>
            </a:endParaRPr>
          </a:p>
        </p:txBody>
      </p:sp>
      <p:sp>
        <p:nvSpPr>
          <p:cNvPr id="6181" name="Text Box 37">
            <a:extLst>
              <a:ext uri="{FF2B5EF4-FFF2-40B4-BE49-F238E27FC236}">
                <a16:creationId xmlns:a16="http://schemas.microsoft.com/office/drawing/2014/main" id="{FDD84081-E82F-48C9-B229-795135D2A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331292"/>
            <a:ext cx="8991600" cy="149579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514350" indent="-5143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RESEARCH DESIGN: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The </a:t>
            </a:r>
            <a:r>
              <a:rPr lang="en-US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blueprint/roadmap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that will guide the research. 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Font typeface="Wingdings" pitchFamily="2" charset="2"/>
              <a:buNone/>
              <a:defRPr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The test for the </a:t>
            </a:r>
            <a:r>
              <a:rPr lang="en-US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quality of a study’s research design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the study’s </a:t>
            </a:r>
            <a:r>
              <a:rPr 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 validity.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 bldLvl="2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8DE4A102-A2FB-4ABD-A25E-6F40F3E76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8801" y="183356"/>
            <a:ext cx="7210425" cy="1139825"/>
          </a:xfrm>
        </p:spPr>
        <p:txBody>
          <a:bodyPr vert="horz" lIns="90488" tIns="44450" rIns="90488" bIns="44450" rtlCol="0" anchor="ctr">
            <a:normAutofit/>
          </a:bodyPr>
          <a:lstStyle/>
          <a:p>
            <a:pPr eaLnBrk="1" hangingPunct="1"/>
            <a:r>
              <a:rPr lang="en-US" altLang="en-US" sz="3200" b="1" dirty="0"/>
              <a:t>RESEARCH DESIGN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34D2FEB3-91C8-4A8C-B9A7-6A8BD291D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900" y="3103564"/>
            <a:ext cx="8458200" cy="3565525"/>
          </a:xfrm>
        </p:spPr>
        <p:txBody>
          <a:bodyPr vert="horz" lIns="90488" tIns="44450" rIns="90488" bIns="44450" rtlCol="0">
            <a:normAutofit/>
          </a:bodyPr>
          <a:lstStyle/>
          <a:p>
            <a:pPr lvl="1" eaLnBrk="1" hangingPunct="1">
              <a:buClr>
                <a:schemeClr val="tx1"/>
              </a:buClr>
              <a:buSzPct val="75000"/>
              <a:buFontTx/>
              <a:buChar char="•"/>
            </a:pPr>
            <a:r>
              <a:rPr lang="en-US" altLang="en-US" sz="2200" dirty="0"/>
              <a:t>Variance of the INDEPENDENT &amp; DEPENDENT variables (</a:t>
            </a:r>
            <a:r>
              <a:rPr lang="en-US" altLang="en-US" sz="2200" b="1" dirty="0"/>
              <a:t>Systematic Variance</a:t>
            </a:r>
            <a:r>
              <a:rPr lang="en-US" altLang="en-US" sz="2200" dirty="0"/>
              <a:t>)</a:t>
            </a:r>
            <a:br>
              <a:rPr lang="en-US" altLang="en-US" sz="2200" dirty="0"/>
            </a:br>
            <a:endParaRPr lang="en-US" altLang="en-US" sz="2200" dirty="0"/>
          </a:p>
          <a:p>
            <a:pPr lvl="1" eaLnBrk="1" hangingPunct="1">
              <a:buClr>
                <a:schemeClr val="tx1"/>
              </a:buClr>
              <a:buSzPct val="75000"/>
              <a:buFontTx/>
              <a:buChar char="•"/>
            </a:pPr>
            <a:r>
              <a:rPr lang="en-US" altLang="en-US" sz="2200" dirty="0"/>
              <a:t>Variability of potential NUISANCE/EXTRANEOUS/ CONFOUNDING variables (</a:t>
            </a:r>
            <a:r>
              <a:rPr lang="en-US" altLang="en-US" sz="2200" b="1" dirty="0"/>
              <a:t>Confounding Variance</a:t>
            </a:r>
            <a:r>
              <a:rPr lang="en-US" altLang="en-US" sz="2200" dirty="0"/>
              <a:t>)</a:t>
            </a:r>
            <a:br>
              <a:rPr lang="en-US" altLang="en-US" sz="2200" dirty="0"/>
            </a:br>
            <a:endParaRPr lang="en-US" altLang="en-US" sz="2200" dirty="0"/>
          </a:p>
          <a:p>
            <a:pPr lvl="1" eaLnBrk="1" hangingPunct="1">
              <a:buClr>
                <a:schemeClr val="tx1"/>
              </a:buClr>
              <a:buSzPct val="75000"/>
              <a:buFontTx/>
              <a:buChar char="•"/>
            </a:pPr>
            <a:r>
              <a:rPr lang="en-US" altLang="en-US" sz="2200" dirty="0"/>
              <a:t>Variance attributable to ERROR IN MEASUREMENT (</a:t>
            </a:r>
            <a:r>
              <a:rPr lang="en-US" altLang="en-US" sz="2200" b="1" dirty="0"/>
              <a:t>Error Variance</a:t>
            </a:r>
            <a:r>
              <a:rPr lang="en-US" altLang="en-US" sz="2200" dirty="0"/>
              <a:t>).	</a:t>
            </a:r>
            <a:r>
              <a:rPr lang="en-US" altLang="en-US" dirty="0"/>
              <a:t>				  					</a:t>
            </a:r>
            <a:r>
              <a:rPr lang="en-US" altLang="en-US" sz="3200" b="1" dirty="0"/>
              <a:t>How?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/>
          </a:p>
        </p:txBody>
      </p:sp>
      <p:sp>
        <p:nvSpPr>
          <p:cNvPr id="11268" name="Slide Number Placeholder 5">
            <a:extLst>
              <a:ext uri="{FF2B5EF4-FFF2-40B4-BE49-F238E27FC236}">
                <a16:creationId xmlns:a16="http://schemas.microsoft.com/office/drawing/2014/main" id="{67596E5B-008D-43A9-9822-26ECDB8E68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Bookman Old Style" panose="020506040505050202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Bookman Old Style" panose="020506040505050202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4A141BB-31BE-447A-AC78-75B46B72D7CA}" type="slidenum">
              <a:rPr lang="en-US" altLang="en-UG" sz="1200">
                <a:solidFill>
                  <a:srgbClr val="898989"/>
                </a:solidFill>
                <a:latin typeface="Verdan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G" sz="1200">
              <a:solidFill>
                <a:srgbClr val="898989"/>
              </a:solidFill>
              <a:latin typeface="Verdana" panose="020B0604030504040204" pitchFamily="34" charset="0"/>
            </a:endParaRPr>
          </a:p>
        </p:txBody>
      </p:sp>
      <p:sp>
        <p:nvSpPr>
          <p:cNvPr id="10280" name="Text Box 40">
            <a:extLst>
              <a:ext uri="{FF2B5EF4-FFF2-40B4-BE49-F238E27FC236}">
                <a16:creationId xmlns:a16="http://schemas.microsoft.com/office/drawing/2014/main" id="{2CA67A86-0D01-4612-82EF-622046E6A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625" y="1557338"/>
            <a:ext cx="8358188" cy="10779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400050" indent="-400050">
              <a:spcBef>
                <a:spcPct val="20000"/>
              </a:spcBef>
              <a:buClr>
                <a:schemeClr val="tx1"/>
              </a:buClr>
              <a:defRPr/>
            </a:pPr>
            <a:r>
              <a:rPr lang="en-US" sz="2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do you achieve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internal and external validity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(i.e., conclusion validity)?</a:t>
            </a:r>
          </a:p>
          <a:p>
            <a:pPr marL="400050" indent="-40005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effectively </a:t>
            </a:r>
            <a:r>
              <a:rPr lang="en-US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controlling 3 types of variances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autoUpdateAnimBg="0"/>
      <p:bldP spid="8195" grpId="0" build="p" bldLvl="2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F825715D-F470-4F66-AF94-BEA0F90E68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0488" tIns="44450" rIns="90488" bIns="44450" rtlCol="0" anchor="ctr">
            <a:normAutofit/>
          </a:bodyPr>
          <a:lstStyle/>
          <a:p>
            <a:pPr>
              <a:defRPr/>
            </a:pPr>
            <a:r>
              <a:rPr lang="en-US" sz="3200" b="1"/>
              <a:t>Effective Research Design </a:t>
            </a:r>
            <a:br>
              <a:rPr lang="en-US" sz="3200" b="1"/>
            </a:br>
            <a:endParaRPr lang="en-US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8EE73627-0D13-46E8-9569-E033F901D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0" y="3924300"/>
            <a:ext cx="7772400" cy="2076450"/>
          </a:xfrm>
        </p:spPr>
        <p:txBody>
          <a:bodyPr vert="horz" lIns="90488" tIns="44450" rIns="90488" bIns="44450" rtlCol="0">
            <a:normAutofit/>
          </a:bodyPr>
          <a:lstStyle/>
          <a:p>
            <a:pPr lvl="1" eaLnBrk="1" hangingPunct="1"/>
            <a:r>
              <a:rPr lang="en-US" altLang="en-US" dirty="0" err="1"/>
              <a:t>MAXimize</a:t>
            </a:r>
            <a:r>
              <a:rPr lang="en-US" altLang="en-US" dirty="0"/>
              <a:t> Systematic Variance</a:t>
            </a:r>
          </a:p>
          <a:p>
            <a:pPr lvl="1" eaLnBrk="1" hangingPunct="1">
              <a:buSzPct val="75000"/>
            </a:pPr>
            <a:r>
              <a:rPr lang="en-US" altLang="en-US" dirty="0" err="1"/>
              <a:t>MINimize</a:t>
            </a:r>
            <a:r>
              <a:rPr lang="en-US" altLang="en-US" dirty="0"/>
              <a:t> Error Variance</a:t>
            </a:r>
          </a:p>
          <a:p>
            <a:pPr lvl="1" eaLnBrk="1" hangingPunct="1">
              <a:buSzPct val="75000"/>
            </a:pPr>
            <a:r>
              <a:rPr lang="en-US" altLang="en-US" dirty="0" err="1"/>
              <a:t>CONtrol</a:t>
            </a:r>
            <a:r>
              <a:rPr lang="en-US" altLang="en-US" dirty="0"/>
              <a:t> Variance of Nuisance/Extraneous/ Exogenous/Confounding variables</a:t>
            </a:r>
            <a:endParaRPr lang="en-US" altLang="en-US" sz="2000" dirty="0"/>
          </a:p>
        </p:txBody>
      </p:sp>
      <p:sp>
        <p:nvSpPr>
          <p:cNvPr id="13316" name="Slide Number Placeholder 5">
            <a:extLst>
              <a:ext uri="{FF2B5EF4-FFF2-40B4-BE49-F238E27FC236}">
                <a16:creationId xmlns:a16="http://schemas.microsoft.com/office/drawing/2014/main" id="{067F96D4-BAF4-4078-802D-F90501AC85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Bookman Old Style" panose="02050604050505020204" pitchFamily="18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Bookman Old Style" panose="02050604050505020204" pitchFamily="18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Bookman Old Style" panose="02050604050505020204" pitchFamily="18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Bookman Old Style" panose="020506040505050202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D454FE9-9AF1-46BA-8485-33CBEF88581F}" type="slidenum">
              <a:rPr lang="en-US" altLang="en-UG" sz="1200">
                <a:solidFill>
                  <a:srgbClr val="898989"/>
                </a:solidFill>
                <a:latin typeface="Verdana" panose="020B060403050404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G" sz="1200">
              <a:solidFill>
                <a:srgbClr val="898989"/>
              </a:solidFill>
              <a:latin typeface="Verdana" panose="020B0604030504040204" pitchFamily="34" charset="0"/>
            </a:endParaRPr>
          </a:p>
        </p:txBody>
      </p:sp>
      <p:sp>
        <p:nvSpPr>
          <p:cNvPr id="10246" name="Text Box 70">
            <a:extLst>
              <a:ext uri="{FF2B5EF4-FFF2-40B4-BE49-F238E27FC236}">
                <a16:creationId xmlns:a16="http://schemas.microsoft.com/office/drawing/2014/main" id="{69522BE6-6C28-4A9C-B02D-9EC24DE74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0" y="1905001"/>
            <a:ext cx="8858250" cy="190205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marL="571500" indent="-571500">
              <a:spcBef>
                <a:spcPct val="20000"/>
              </a:spcBef>
              <a:buClr>
                <a:schemeClr val="tx1"/>
              </a:buClr>
              <a:buFont typeface="Wingdings" pitchFamily="2" charset="2"/>
              <a:buChar char="Ø"/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Guiding principle for effective control of variances (and, thus,  effective research design) is: </a:t>
            </a:r>
          </a:p>
          <a:p>
            <a:pPr algn="ctr" eaLnBrk="1" hangingPunct="1">
              <a:spcBef>
                <a:spcPct val="20000"/>
              </a:spcBef>
              <a:buClr>
                <a:schemeClr val="tx2"/>
              </a:buClr>
              <a:defRPr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MAXMINCON Principle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zoom dir="in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mbria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1835</TotalTime>
  <Words>1673</Words>
  <Application>Microsoft Office PowerPoint</Application>
  <PresentationFormat>Widescreen</PresentationFormat>
  <Paragraphs>184</Paragraphs>
  <Slides>15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Bookman Old Style</vt:lpstr>
      <vt:lpstr>Calibri</vt:lpstr>
      <vt:lpstr>Cambria</vt:lpstr>
      <vt:lpstr>Times New Roman</vt:lpstr>
      <vt:lpstr>Verdana</vt:lpstr>
      <vt:lpstr>Wingdings</vt:lpstr>
      <vt:lpstr>Office Theme</vt:lpstr>
      <vt:lpstr>Microsoft PowerPoint 97-2003 Slide</vt:lpstr>
      <vt:lpstr>Research Design</vt:lpstr>
      <vt:lpstr>Design</vt:lpstr>
      <vt:lpstr>RESEARCH DESIGN DEFINED</vt:lpstr>
      <vt:lpstr>Research design results from  the following decisions are:</vt:lpstr>
      <vt:lpstr>PROCESS OF DESIGNING AND CONDUCTING A RESEARCH PROJECT:</vt:lpstr>
      <vt:lpstr>PowerPoint Presentation</vt:lpstr>
      <vt:lpstr> RESEARCH DESIGN</vt:lpstr>
      <vt:lpstr>RESEARCH DESIGN</vt:lpstr>
      <vt:lpstr>Effective Research Design  </vt:lpstr>
      <vt:lpstr>Effective Research Design   </vt:lpstr>
      <vt:lpstr>Effective Research Design</vt:lpstr>
      <vt:lpstr>Effective Research Design</vt:lpstr>
      <vt:lpstr>Effective Research Design</vt:lpstr>
      <vt:lpstr>Effective Research Design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DESIGN</dc:title>
  <dc:creator>Parul Budhkar</dc:creator>
  <cp:lastModifiedBy>Sheba Rusoke Nyakaisiki</cp:lastModifiedBy>
  <cp:revision>68</cp:revision>
  <dcterms:created xsi:type="dcterms:W3CDTF">2014-11-19T12:08:47Z</dcterms:created>
  <dcterms:modified xsi:type="dcterms:W3CDTF">2021-06-08T14:37:09Z</dcterms:modified>
</cp:coreProperties>
</file>