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466" r:id="rId3"/>
    <p:sldId id="468" r:id="rId4"/>
    <p:sldId id="492" r:id="rId5"/>
    <p:sldId id="469" r:id="rId6"/>
    <p:sldId id="491" r:id="rId7"/>
    <p:sldId id="473" r:id="rId8"/>
    <p:sldId id="474" r:id="rId9"/>
    <p:sldId id="475" r:id="rId10"/>
    <p:sldId id="479" r:id="rId11"/>
    <p:sldId id="493" r:id="rId12"/>
    <p:sldId id="494" r:id="rId13"/>
    <p:sldId id="495" r:id="rId14"/>
    <p:sldId id="496" r:id="rId15"/>
    <p:sldId id="497" r:id="rId16"/>
  </p:sldIdLst>
  <p:sldSz cx="12192000" cy="6858000"/>
  <p:notesSz cx="6858000" cy="9144000"/>
  <p:defaultTextStyle>
    <a:defPPr>
      <a:defRPr lang="en-U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C9B6E-8846-4099-91F6-38BABC5A4F56}" type="datetimeFigureOut">
              <a:rPr lang="en-UG" smtClean="0"/>
              <a:t>30/09/2022</a:t>
            </a:fld>
            <a:endParaRPr lang="en-U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DF8EC-B391-4F5D-84F5-ED3BD6D6899A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057520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EF6E9600-6761-495E-EAF1-23E99273B5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6CF21385-238E-B2F7-490A-446137338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49669B05-4392-2BEE-28CE-C4AF586F9964}"/>
              </a:ext>
            </a:extLst>
          </p:cNvPr>
          <p:cNvSpPr txBox="1">
            <a:spLocks noGrp="1"/>
          </p:cNvSpPr>
          <p:nvPr/>
        </p:nvSpPr>
        <p:spPr bwMode="auto">
          <a:xfrm>
            <a:off x="5229225" y="6656388"/>
            <a:ext cx="400208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793" tIns="46397" rIns="92793" bIns="46397"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EC0256B-5977-4179-888A-ECBE25BBAA6C}" type="slidenum">
              <a:rPr lang="en-US" altLang="en-US" sz="1200">
                <a:latin typeface="Calibri" panose="020F0502020204030204" pitchFamily="34" charset="0"/>
              </a:rPr>
              <a:pPr algn="r"/>
              <a:t>3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BC7E4413-3A36-C9AB-3AB0-4FCC4691C1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C362CD69-0C2E-5529-0262-072900B39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FE053D62-2D8F-0866-76F2-84690ED361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B245CA6-915B-44D3-918D-CE60F98F1B12}" type="slidenum">
              <a:rPr lang="en-GB" altLang="en-US" sz="1200"/>
              <a:pPr/>
              <a:t>4</a:t>
            </a:fld>
            <a:endParaRPr lang="en-GB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A93BC-5FBF-F503-DE46-9A919762B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BE0E4-1FA3-2701-4D9A-12D5AA789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67E96-6345-D7F3-3344-374AD0DD0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0C18-447D-4945-939F-7EC6B37C99D2}" type="datetimeFigureOut">
              <a:rPr lang="en-UG" smtClean="0"/>
              <a:t>30/09/2022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4C172-C1CA-0EE7-19F8-30A782C3E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0AA08-E830-4450-EAEE-6C07B309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DECD-1B91-4976-9032-24666B14F21D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011036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43F8C-FDAE-018E-211A-630CFAF8B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0CDC5-2D15-7A10-31D0-93F608E90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6459F-F9AD-03AB-FF83-F2D53A3D0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0C18-447D-4945-939F-7EC6B37C99D2}" type="datetimeFigureOut">
              <a:rPr lang="en-UG" smtClean="0"/>
              <a:t>30/09/2022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F9343-F568-090B-758C-F2E521DA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7CCA-E6C3-2532-35F6-283040A6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DECD-1B91-4976-9032-24666B14F21D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25578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EA67A6-7030-58A3-BA60-5C1761469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14603-B7F1-F2E4-AACD-608821280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6EBC6-D04A-FADE-217D-8ABEF8DE5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0C18-447D-4945-939F-7EC6B37C99D2}" type="datetimeFigureOut">
              <a:rPr lang="en-UG" smtClean="0"/>
              <a:t>30/09/2022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0F997-0137-41E8-77C8-C79E6E64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EAAC2-504B-B321-27D9-6D326AA6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DECD-1B91-4976-9032-24666B14F21D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356793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7813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219200" y="1600201"/>
            <a:ext cx="10363200" cy="4530725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BF860E3-1365-F959-568F-B7A4DE3FF5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6BB529F-8048-8E19-A8B4-1AE358761D8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G"/>
              <a:t>6-</a:t>
            </a:r>
            <a:fld id="{6D1D1C9F-6C8E-4214-8851-66B1799B04F4}" type="slidenum">
              <a:rPr lang="en-US" altLang="en-UG" smtClean="0"/>
              <a:pPr>
                <a:defRPr/>
              </a:pPr>
              <a:t>‹#›</a:t>
            </a:fld>
            <a:endParaRPr lang="en-US" altLang="en-UG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961F3438-6A40-BE73-D025-D3B0FFC738E7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898989"/>
                </a:solidFill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/>
              <a:t>Creswell &amp; Plano Clark (2007)</a:t>
            </a:r>
          </a:p>
        </p:txBody>
      </p:sp>
    </p:spTree>
    <p:extLst>
      <p:ext uri="{BB962C8B-B14F-4D97-AF65-F5344CB8AC3E}">
        <p14:creationId xmlns:p14="http://schemas.microsoft.com/office/powerpoint/2010/main" val="3871182558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9BA30-7E9A-4147-D986-B78F1EAEE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EA506-838A-6F53-BC10-AF5CAF5B5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F0CE1-C307-3551-CC16-A5784B309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0C18-447D-4945-939F-7EC6B37C99D2}" type="datetimeFigureOut">
              <a:rPr lang="en-UG" smtClean="0"/>
              <a:t>30/09/2022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F3BBD-9F88-6CC5-06C6-67FCE692C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6C5A6-752A-F0A1-EF92-8EBB959A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DECD-1B91-4976-9032-24666B14F21D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03083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8E71-F211-1BC9-969B-9C0479F1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C2010-158F-4A1E-A1D7-70BD93AE3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164B2-0D98-BEA6-AA6B-C2D2436E9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0C18-447D-4945-939F-7EC6B37C99D2}" type="datetimeFigureOut">
              <a:rPr lang="en-UG" smtClean="0"/>
              <a:t>30/09/2022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179CE-AC7B-8A51-5F33-BD363CAE8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6D7E4-F62E-B301-BB27-8FBFBFE9B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DECD-1B91-4976-9032-24666B14F21D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472578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AAA68-0333-2CCC-F491-B96ED3A1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830BC-24B8-87AB-9271-5F416081D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7DF19-4F2C-73C2-21FA-77E9CA1E2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E8BED-8BCA-461F-2808-F2CB6FA7D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0C18-447D-4945-939F-7EC6B37C99D2}" type="datetimeFigureOut">
              <a:rPr lang="en-UG" smtClean="0"/>
              <a:t>30/09/2022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161A7-C756-4DD9-BD4C-FA266210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F104C-4BA7-4099-B4E7-9346CDD7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DECD-1B91-4976-9032-24666B14F21D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479832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CBF0E-C589-879D-5BE2-B1824A7D5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F2624-4BC1-01D9-1295-31952668D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7247C-8EA7-0D31-B221-A737F8D4D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5BACA0-E684-AEAC-C912-E7AB0B1EC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CAF0D3-7F99-1483-CBDF-C3AC4B5E4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5B728D-C03E-867E-0AB2-B8D2A8B1B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0C18-447D-4945-939F-7EC6B37C99D2}" type="datetimeFigureOut">
              <a:rPr lang="en-UG" smtClean="0"/>
              <a:t>30/09/2022</a:t>
            </a:fld>
            <a:endParaRPr lang="en-U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9C0900-A95B-D57D-F1DE-28623136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DB9E91-1EA9-FA1A-1F6F-AC5F430F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DECD-1B91-4976-9032-24666B14F21D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21384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608E-7B6C-FB5B-68E0-FEEEAB4CF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323111-1A53-D480-2B20-9B78E57B0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0C18-447D-4945-939F-7EC6B37C99D2}" type="datetimeFigureOut">
              <a:rPr lang="en-UG" smtClean="0"/>
              <a:t>30/09/2022</a:t>
            </a:fld>
            <a:endParaRPr lang="en-U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A2E4FF-B8AD-135E-9FBF-FAA3B20A4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15EE1-E105-0ED3-251F-BCBA72E2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DECD-1B91-4976-9032-24666B14F21D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19163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D71D72-2E97-04C2-7D84-75261E436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0C18-447D-4945-939F-7EC6B37C99D2}" type="datetimeFigureOut">
              <a:rPr lang="en-UG" smtClean="0"/>
              <a:t>30/09/2022</a:t>
            </a:fld>
            <a:endParaRPr lang="en-U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ADBD40-6905-B822-DBAB-8C71D0A9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62EDE-DD3D-0AC2-4247-06D27DB4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DECD-1B91-4976-9032-24666B14F21D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12743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F0F6D-E2FB-E422-3605-9035E45BC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A4F04-0015-E608-FAA3-1D93F9E2C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A98C3-4C23-EA03-0BCB-CD2EB75C0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055B5-C166-2B3D-4326-D9753D1E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0C18-447D-4945-939F-7EC6B37C99D2}" type="datetimeFigureOut">
              <a:rPr lang="en-UG" smtClean="0"/>
              <a:t>30/09/2022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11E25-F786-882C-4B68-12B47C5E1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8F380-0515-1B3E-5140-DD7EA36E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DECD-1B91-4976-9032-24666B14F21D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63519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6C92-201C-EFCF-FD68-6F555C4FF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EC5AF2-4C97-D049-EF19-3140BA70F4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58E8F-974D-62B8-CDE5-21F3936B9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0928D-C4D5-0312-9A8B-DFF46CFD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0C18-447D-4945-939F-7EC6B37C99D2}" type="datetimeFigureOut">
              <a:rPr lang="en-UG" smtClean="0"/>
              <a:t>30/09/2022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EAA76-3CE8-3BE0-6AD8-5B6AEDB08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A6444-5113-C0D6-8726-CA253021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DECD-1B91-4976-9032-24666B14F21D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24646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66273D-7CCD-F635-D982-4AE590DB6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B5885-A3F2-2B6C-A029-CB4547BF1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04B53-E558-F8CC-B331-1E6671524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C0C18-447D-4945-939F-7EC6B37C99D2}" type="datetimeFigureOut">
              <a:rPr lang="en-UG" smtClean="0"/>
              <a:t>30/09/2022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72838-FFFC-D3A3-4821-CBD7AB95A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3939F-0501-1CF2-F2B9-17F1202F5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EDECD-1B91-4976-9032-24666B14F21D}" type="slidenum">
              <a:rPr lang="en-UG" smtClean="0"/>
              <a:t>‹#›</a:t>
            </a:fld>
            <a:endParaRPr lang="en-U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01FDF2-246B-6B6F-B218-7D05EE83BAE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029" y="72481"/>
            <a:ext cx="1169971" cy="119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3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162E-FFF0-6948-A565-CF6EF0F1F6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Methods</a:t>
            </a:r>
            <a:endParaRPr lang="en-U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4B9CB-30D8-67CB-92BD-D1D1FE9DC2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Research Design – Mixed Methods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703262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465"/>
    </mc:Choice>
    <mc:Fallback>
      <p:transition spd="slow" advTm="3646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>
            <a:extLst>
              <a:ext uri="{FF2B5EF4-FFF2-40B4-BE49-F238E27FC236}">
                <a16:creationId xmlns:a16="http://schemas.microsoft.com/office/drawing/2014/main" id="{F6FD091A-B52D-0ABF-2272-D4D10ABB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AA2305-F62B-41EA-9362-F51653CB46A4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21507" name="Rectangle 5">
            <a:extLst>
              <a:ext uri="{FF2B5EF4-FFF2-40B4-BE49-F238E27FC236}">
                <a16:creationId xmlns:a16="http://schemas.microsoft.com/office/drawing/2014/main" id="{2608E43E-F6D3-758F-B89E-80A130178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600201"/>
            <a:ext cx="86106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The purpose of this two-phase, explanatory mixed methods study will be to obtain statistical, quantitative results from a sample and then follow-up with a few individuals to probe or explore those results in more depth.  In the first phase, quantitative research questions or hypotheses will address the relationship or comparison of __________ (independent) and ________ (dependent) variables with ___________ (participants) at ___________(the research site).  In the second phase, qualitative interviews or observations will be used to problem significant _______(quantitative results) by exploring aspects of the ________ (central phenomenon) with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_______ (a few participants) at ____________  (research site).</a:t>
            </a:r>
          </a:p>
        </p:txBody>
      </p:sp>
      <p:sp>
        <p:nvSpPr>
          <p:cNvPr id="205830" name="Rectangle 6">
            <a:extLst>
              <a:ext uri="{FF2B5EF4-FFF2-40B4-BE49-F238E27FC236}">
                <a16:creationId xmlns:a16="http://schemas.microsoft.com/office/drawing/2014/main" id="{7AABBB6D-3512-9A8D-00CB-DECF1C441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52401"/>
            <a:ext cx="7543800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900" b="1" dirty="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rPr>
              <a:t>Sequential explanatory design: Sample script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991"/>
    </mc:Choice>
    <mc:Fallback>
      <p:transition spd="slow" advTm="5699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2FF3BC0F-A1D5-47A0-8EE9-896507C94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Sequential exploratory design</a:t>
            </a:r>
          </a:p>
        </p:txBody>
      </p:sp>
      <p:grpSp>
        <p:nvGrpSpPr>
          <p:cNvPr id="22531" name="Group 12">
            <a:extLst>
              <a:ext uri="{FF2B5EF4-FFF2-40B4-BE49-F238E27FC236}">
                <a16:creationId xmlns:a16="http://schemas.microsoft.com/office/drawing/2014/main" id="{667CF69B-6E41-79D0-0A9E-32634EF386D4}"/>
              </a:ext>
            </a:extLst>
          </p:cNvPr>
          <p:cNvGrpSpPr>
            <a:grpSpLocks noGrp="1"/>
          </p:cNvGrpSpPr>
          <p:nvPr/>
        </p:nvGrpSpPr>
        <p:grpSpPr bwMode="auto">
          <a:xfrm>
            <a:off x="1981200" y="2667000"/>
            <a:ext cx="8229600" cy="1752600"/>
            <a:chOff x="1584" y="2810"/>
            <a:chExt cx="8888" cy="1150"/>
          </a:xfrm>
        </p:grpSpPr>
        <p:grpSp>
          <p:nvGrpSpPr>
            <p:cNvPr id="22533" name="Group 13">
              <a:extLst>
                <a:ext uri="{FF2B5EF4-FFF2-40B4-BE49-F238E27FC236}">
                  <a16:creationId xmlns:a16="http://schemas.microsoft.com/office/drawing/2014/main" id="{2FA40EFE-5359-8857-B5C2-6718BB240B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2810"/>
              <a:ext cx="8888" cy="1121"/>
              <a:chOff x="1584" y="2810"/>
              <a:chExt cx="8888" cy="1121"/>
            </a:xfrm>
          </p:grpSpPr>
          <p:sp>
            <p:nvSpPr>
              <p:cNvPr id="22535" name="Text Box 14">
                <a:extLst>
                  <a:ext uri="{FF2B5EF4-FFF2-40B4-BE49-F238E27FC236}">
                    <a16:creationId xmlns:a16="http://schemas.microsoft.com/office/drawing/2014/main" id="{38824311-5CEA-B31E-A5A0-144B74E2C7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2834"/>
                <a:ext cx="1584" cy="1006"/>
              </a:xfrm>
              <a:prstGeom prst="rect">
                <a:avLst/>
              </a:prstGeom>
              <a:solidFill>
                <a:srgbClr val="D8D8EC"/>
              </a:solidFill>
              <a:ln w="9525">
                <a:solidFill>
                  <a:srgbClr val="330066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0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QUAL</a:t>
                </a:r>
                <a:br>
                  <a:rPr lang="en-US" altLang="en-US" sz="2000" b="1">
                    <a:solidFill>
                      <a:srgbClr val="000000"/>
                    </a:solidFill>
                    <a:latin typeface="Arial" panose="020B0604020202020204" pitchFamily="34" charset="0"/>
                  </a:rPr>
                </a:br>
                <a:r>
                  <a:rPr lang="en-US" altLang="en-US" sz="20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Data &amp; Results</a:t>
                </a:r>
                <a:endParaRPr lang="en-US" altLang="en-US" sz="2000" b="1">
                  <a:latin typeface="Arial" panose="020B0604020202020204" pitchFamily="34" charset="0"/>
                </a:endParaRPr>
              </a:p>
            </p:txBody>
          </p:sp>
          <p:sp>
            <p:nvSpPr>
              <p:cNvPr id="22536" name="AutoShape 15">
                <a:extLst>
                  <a:ext uri="{FF2B5EF4-FFF2-40B4-BE49-F238E27FC236}">
                    <a16:creationId xmlns:a16="http://schemas.microsoft.com/office/drawing/2014/main" id="{0FCF650E-89CD-8B96-85A6-D5F6BD99BD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0" y="3018"/>
                <a:ext cx="2448" cy="360"/>
              </a:xfrm>
              <a:prstGeom prst="rightArrow">
                <a:avLst>
                  <a:gd name="adj1" fmla="val 50000"/>
                  <a:gd name="adj2" fmla="val 170000"/>
                </a:avLst>
              </a:prstGeom>
              <a:solidFill>
                <a:srgbClr val="6699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Constantia" panose="02030602050306030303" pitchFamily="18" charset="0"/>
                </a:endParaRPr>
              </a:p>
            </p:txBody>
          </p:sp>
          <p:sp>
            <p:nvSpPr>
              <p:cNvPr id="22537" name="Text Box 16">
                <a:extLst>
                  <a:ext uri="{FF2B5EF4-FFF2-40B4-BE49-F238E27FC236}">
                    <a16:creationId xmlns:a16="http://schemas.microsoft.com/office/drawing/2014/main" id="{6334F3AD-C82F-609E-51D5-B71F17B242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68" y="2810"/>
                <a:ext cx="1584" cy="1008"/>
              </a:xfrm>
              <a:prstGeom prst="rect">
                <a:avLst/>
              </a:prstGeom>
              <a:solidFill>
                <a:srgbClr val="D8D8EC"/>
              </a:solidFill>
              <a:ln w="9525">
                <a:solidFill>
                  <a:srgbClr val="330066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0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quan</a:t>
                </a:r>
                <a:br>
                  <a:rPr lang="en-US" altLang="en-US" sz="2000" b="1">
                    <a:solidFill>
                      <a:srgbClr val="000000"/>
                    </a:solidFill>
                    <a:latin typeface="Arial" panose="020B0604020202020204" pitchFamily="34" charset="0"/>
                  </a:rPr>
                </a:br>
                <a:r>
                  <a:rPr lang="en-US" altLang="en-US" sz="20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Data &amp; Results</a:t>
                </a:r>
                <a:endParaRPr lang="en-US" altLang="en-US" sz="2000" b="1">
                  <a:latin typeface="Arial" panose="020B0604020202020204" pitchFamily="34" charset="0"/>
                </a:endParaRPr>
              </a:p>
            </p:txBody>
          </p:sp>
          <p:sp>
            <p:nvSpPr>
              <p:cNvPr id="22538" name="Text Box 17">
                <a:extLst>
                  <a:ext uri="{FF2B5EF4-FFF2-40B4-BE49-F238E27FC236}">
                    <a16:creationId xmlns:a16="http://schemas.microsoft.com/office/drawing/2014/main" id="{0E7883E7-79E3-632E-44ED-1069AAED50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44" y="3139"/>
                <a:ext cx="1728" cy="79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330066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br>
                  <a:rPr lang="en-US" altLang="en-US" sz="1200" b="1">
                    <a:solidFill>
                      <a:srgbClr val="000000"/>
                    </a:solidFill>
                    <a:latin typeface="MS PGothic" panose="020B0600070205080204" pitchFamily="34" charset="-128"/>
                  </a:rPr>
                </a:br>
                <a:r>
                  <a:rPr lang="en-US" altLang="en-US" sz="1200" b="1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Interpretation</a:t>
                </a:r>
                <a:endParaRPr lang="en-US" altLang="en-US" sz="1200" b="1">
                  <a:latin typeface="Rockwell" panose="02060603020205020403" pitchFamily="18" charset="0"/>
                </a:endParaRPr>
              </a:p>
            </p:txBody>
          </p:sp>
          <p:sp>
            <p:nvSpPr>
              <p:cNvPr id="22539" name="AutoShape 18">
                <a:extLst>
                  <a:ext uri="{FF2B5EF4-FFF2-40B4-BE49-F238E27FC236}">
                    <a16:creationId xmlns:a16="http://schemas.microsoft.com/office/drawing/2014/main" id="{E0323C4B-DB8D-0184-C078-ECEE74B3D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8" y="3314"/>
                <a:ext cx="720" cy="216"/>
              </a:xfrm>
              <a:prstGeom prst="rightArrow">
                <a:avLst>
                  <a:gd name="adj1" fmla="val 50000"/>
                  <a:gd name="adj2" fmla="val 83333"/>
                </a:avLst>
              </a:prstGeom>
              <a:solidFill>
                <a:srgbClr val="6699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Constantia" panose="02030602050306030303" pitchFamily="18" charset="0"/>
                </a:endParaRPr>
              </a:p>
            </p:txBody>
          </p:sp>
        </p:grpSp>
        <p:sp>
          <p:nvSpPr>
            <p:cNvPr id="22534" name="Text Box 19">
              <a:extLst>
                <a:ext uri="{FF2B5EF4-FFF2-40B4-BE49-F238E27FC236}">
                  <a16:creationId xmlns:a16="http://schemas.microsoft.com/office/drawing/2014/main" id="{866E50C7-7E71-E8AB-425E-C09A6CB8A9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2" y="3420"/>
              <a:ext cx="14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latin typeface="Constantia" panose="02030602050306030303" pitchFamily="18" charset="0"/>
                </a:rPr>
                <a:t>Building to</a:t>
              </a:r>
            </a:p>
          </p:txBody>
        </p:sp>
      </p:grp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77C3238E-29AA-63E4-E3A5-F9AE7835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AD0A38-62E9-4D3D-86D8-67E5F02051BA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987"/>
    </mc:Choice>
    <mc:Fallback>
      <p:transition spd="slow" advTm="4498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:a16="http://schemas.microsoft.com/office/drawing/2014/main" id="{C9B1DD67-E4E4-939F-5CCB-44B78CBBF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en-US"/>
              <a:t>Sequential exploratory design: Characteristics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640E21A-B1F7-6509-A4ED-BC18EBA5B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Viewing the study as a two-phase project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Qualitative data collection precedes quantitative data collection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Typically, greater emphasis is placed on the qualitative data in the study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Example:  You collect qualitative diary entries, analyze the data for themes, and then develop an instrument based on the themes to measure attitudes on a quantitative survey administered to a large sample.</a:t>
            </a:r>
          </a:p>
          <a:p>
            <a:pPr eaLnBrk="1" hangingPunct="1">
              <a:lnSpc>
                <a:spcPct val="80000"/>
              </a:lnSpc>
            </a:pPr>
            <a:endParaRPr lang="en-US" altLang="en-US"/>
          </a:p>
        </p:txBody>
      </p:sp>
      <p:sp>
        <p:nvSpPr>
          <p:cNvPr id="23556" name="Slide Number Placeholder 5">
            <a:extLst>
              <a:ext uri="{FF2B5EF4-FFF2-40B4-BE49-F238E27FC236}">
                <a16:creationId xmlns:a16="http://schemas.microsoft.com/office/drawing/2014/main" id="{BE62444D-E731-DD2B-AE51-B8014D5A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AACCCC-7E3A-4C58-A2CC-DADD07AFB36F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211"/>
    </mc:Choice>
    <mc:Fallback>
      <p:transition spd="slow" advTm="6621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B8D6FFDF-568D-9B0F-2F95-C792345EC4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en-US"/>
              <a:t>Sequential exploratory design: When do you use it?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0C5EDB09-1EA3-AF08-D3E2-6814CE295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To develop an instrument when one is not available (first explore, then develop instrument)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To develop a classification or typology for testing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To identify the most important variables to study quantitatively when these variable are not known </a:t>
            </a:r>
          </a:p>
        </p:txBody>
      </p:sp>
      <p:sp>
        <p:nvSpPr>
          <p:cNvPr id="24580" name="Slide Number Placeholder 5">
            <a:extLst>
              <a:ext uri="{FF2B5EF4-FFF2-40B4-BE49-F238E27FC236}">
                <a16:creationId xmlns:a16="http://schemas.microsoft.com/office/drawing/2014/main" id="{760C2749-3695-352E-E768-17FA9966B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AB0316-E2B3-4BCB-A9E3-E2AD7DCE57AD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759"/>
    </mc:Choice>
    <mc:Fallback>
      <p:transition spd="slow" advTm="4175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>
            <a:extLst>
              <a:ext uri="{FF2B5EF4-FFF2-40B4-BE49-F238E27FC236}">
                <a16:creationId xmlns:a16="http://schemas.microsoft.com/office/drawing/2014/main" id="{3D2E6CB3-217C-F83D-614D-1EBD7F74E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BA4EA6-66B8-4E30-A7A8-47E149F67A9D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204806" name="Rectangle 6">
            <a:extLst>
              <a:ext uri="{FF2B5EF4-FFF2-40B4-BE49-F238E27FC236}">
                <a16:creationId xmlns:a16="http://schemas.microsoft.com/office/drawing/2014/main" id="{428EF599-973D-407C-8B15-6DE2C062E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349375"/>
            <a:ext cx="85344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ea typeface="ＭＳ Ｐゴシック" pitchFamily="34" charset="-128"/>
              </a:rPr>
              <a:t>The purpose of this two-phase, exploratory mixed methods study will be to explore participant views with the intent of using this information to develop and test an instrument with a sample from a population. The first phase will be a qualitative exploration of a _______(central phenomenon) by collecting ___________(data) from ____________ (participants) at _______ (research site).  Themes from this qualitative data will then be developed into an instrument (or survey) so that the __________ (theory and research questions/hypotheses) can be tested that ________ (relate, compare) ____________ (independent variable) with __________ (dependent variable) for _________(sample of a population) at _________ (research site).</a:t>
            </a:r>
            <a:endParaRPr lang="en-US" sz="1600" dirty="0">
              <a:solidFill>
                <a:schemeClr val="folHlink"/>
              </a:solidFill>
              <a:ea typeface="ＭＳ Ｐゴシック" pitchFamily="34" charset="-128"/>
            </a:endParaRPr>
          </a:p>
        </p:txBody>
      </p:sp>
      <p:sp>
        <p:nvSpPr>
          <p:cNvPr id="204807" name="Rectangle 7">
            <a:extLst>
              <a:ext uri="{FF2B5EF4-FFF2-40B4-BE49-F238E27FC236}">
                <a16:creationId xmlns:a16="http://schemas.microsoft.com/office/drawing/2014/main" id="{5177ED79-4B4C-7D0B-8EAC-2392F77DD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"/>
            <a:ext cx="7620000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900" b="1" dirty="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rPr>
              <a:t>Sequential exploratory design: Sample script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249"/>
    </mc:Choice>
    <mc:Fallback>
      <p:transition spd="slow" advTm="1024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5A4DE8-8CBE-9553-7376-86CC99636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listening</a:t>
            </a:r>
            <a:endParaRPr lang="en-U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5D727-84DD-EDE5-007B-8ACF900828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 Lets use Moodle forum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3811801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917"/>
    </mc:Choice>
    <mc:Fallback>
      <p:transition spd="slow" advTm="3491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62808C20-A2A8-2744-D452-6C44CDC89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Pragmatism – Philosophy behind MMR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77B9DBEF-529B-BA80-D039-E2AE87D11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Arises out of actions, situations, and consequences rather than antecedent conditions.</a:t>
            </a:r>
          </a:p>
          <a:p>
            <a:pPr eaLnBrk="1" hangingPunct="1"/>
            <a:r>
              <a:rPr lang="en-US" altLang="en-US"/>
              <a:t>There is a concern with applications—what works—and solutions to problems.</a:t>
            </a:r>
          </a:p>
          <a:p>
            <a:pPr eaLnBrk="1" hangingPunct="1"/>
            <a:r>
              <a:rPr lang="en-US" altLang="en-US"/>
              <a:t>Instead of focusing on methods, researchers emphasize the research problem and use all approaches available to understand the problem.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6054"/>
    </mc:Choice>
    <mc:Fallback>
      <p:transition spd="slow" advTm="7605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1">
            <a:extLst>
              <a:ext uri="{FF2B5EF4-FFF2-40B4-BE49-F238E27FC236}">
                <a16:creationId xmlns:a16="http://schemas.microsoft.com/office/drawing/2014/main" id="{634C2D24-E305-EA8D-55F3-5C876D9C513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48000" y="381000"/>
            <a:ext cx="7620000" cy="914400"/>
          </a:xfrm>
        </p:spPr>
        <p:txBody>
          <a:bodyPr vert="horz" lIns="0" tIns="45720" rIns="0" bIns="0" rtlCol="0" anchor="ctr">
            <a:normAutofit/>
          </a:bodyPr>
          <a:lstStyle/>
          <a:p>
            <a:pPr eaLnBrk="1" hangingPunct="1"/>
            <a:r>
              <a:rPr lang="en-US" altLang="en-US" sz="3600"/>
              <a:t>Reasons for “mixing”</a:t>
            </a:r>
          </a:p>
        </p:txBody>
      </p:sp>
      <p:sp>
        <p:nvSpPr>
          <p:cNvPr id="11268" name="Content Placeholder 2">
            <a:extLst>
              <a:ext uri="{FF2B5EF4-FFF2-40B4-BE49-F238E27FC236}">
                <a16:creationId xmlns:a16="http://schemas.microsoft.com/office/drawing/2014/main" id="{2A8DC35B-377A-9B47-EDA4-5A471A55700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4000" y="1719263"/>
            <a:ext cx="8229600" cy="441166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400"/>
              <a:t>The insufficient argument – either quantitative or qualitative may be insufficient by itself</a:t>
            </a:r>
          </a:p>
          <a:p>
            <a:pPr eaLnBrk="1" hangingPunct="1"/>
            <a:r>
              <a:rPr lang="en-US" altLang="en-US" sz="2400"/>
              <a:t>Multiple angles argument – quantitative and qualitative approaches provide different “pictures”</a:t>
            </a:r>
          </a:p>
          <a:p>
            <a:pPr eaLnBrk="1" hangingPunct="1"/>
            <a:r>
              <a:rPr lang="en-US" altLang="en-US" sz="2400"/>
              <a:t>The more-evidence-the-better argument – combined quantitative and qualitative provides more evidence</a:t>
            </a:r>
          </a:p>
          <a:p>
            <a:pPr eaLnBrk="1" hangingPunct="1"/>
            <a:r>
              <a:rPr lang="en-US" altLang="en-US" sz="2400"/>
              <a:t>Community of practice argument – mixed methods may be the preferred approach within a scholarly community</a:t>
            </a:r>
          </a:p>
          <a:p>
            <a:pPr eaLnBrk="1" hangingPunct="1"/>
            <a:r>
              <a:rPr lang="en-US" altLang="en-US" sz="2400"/>
              <a:t>Eager-to-learn argument – it is the latest methodology</a:t>
            </a:r>
          </a:p>
          <a:p>
            <a:pPr eaLnBrk="1" hangingPunct="1"/>
            <a:r>
              <a:rPr lang="en-US" altLang="en-US" sz="2400"/>
              <a:t>“Its intuitive” argument – it mirrors “real life”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8896"/>
    </mc:Choice>
    <mc:Fallback>
      <p:transition spd="slow" advTm="20889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12DFC5D-DE37-7058-BC3F-E87A5A6ED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28601"/>
            <a:ext cx="7391400" cy="1071563"/>
          </a:xfrm>
        </p:spPr>
        <p:txBody>
          <a:bodyPr/>
          <a:lstStyle/>
          <a:p>
            <a:pPr eaLnBrk="1" hangingPunct="1"/>
            <a:r>
              <a:rPr lang="en-GB" altLang="en-US"/>
              <a:t>How methods can be mixed</a:t>
            </a:r>
            <a:endParaRPr lang="en-US" altLang="en-US"/>
          </a:p>
        </p:txBody>
      </p:sp>
      <p:graphicFrame>
        <p:nvGraphicFramePr>
          <p:cNvPr id="9264" name="Group 48">
            <a:extLst>
              <a:ext uri="{FF2B5EF4-FFF2-40B4-BE49-F238E27FC236}">
                <a16:creationId xmlns:a16="http://schemas.microsoft.com/office/drawing/2014/main" id="{F70DF92D-DA33-F877-938B-04C2558AEAC4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905000" y="1447801"/>
          <a:ext cx="8229600" cy="5288585"/>
        </p:xfrm>
        <a:graphic>
          <a:graphicData uri="http://schemas.openxmlformats.org/drawingml/2006/table">
            <a:tbl>
              <a:tblPr/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5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Types of mixing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Comments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4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Two types of research question.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One fitting a quantitative approach and the other qualitative.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1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manner in which the research questions are developed.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Preplanned (quantitative) versus participatory/emergent (qualitative).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0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Two types of sampling procedure.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Probability versus purposive.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94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Two types of data collection procedures.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Surveys (quantitative) versus focus groups (qualitative).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94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Two types of data analysis.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Numerical versus textual (or visual).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0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Two types of data analysis.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Statistical versus thematic.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94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Two types of conclusions.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Objective versus subjective interpretations.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Tm="358451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1A25FED-CF14-9276-247D-C031E438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Planning mixed methods procedures</a:t>
            </a:r>
          </a:p>
        </p:txBody>
      </p:sp>
      <p:graphicFrame>
        <p:nvGraphicFramePr>
          <p:cNvPr id="95269" name="Group 37">
            <a:extLst>
              <a:ext uri="{FF2B5EF4-FFF2-40B4-BE49-F238E27FC236}">
                <a16:creationId xmlns:a16="http://schemas.microsoft.com/office/drawing/2014/main" id="{2C582C2D-0C9E-B4EC-105B-181131D443DA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2133600" y="1905001"/>
          <a:ext cx="7772400" cy="4288019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8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Timing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Weighting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Mixing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Theorizing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17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 Sequence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Concurrent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Equal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Integrating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Explicit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6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Sequential - Qualitative first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Qualitative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Connecting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Implicit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6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Sequential - Quantitative first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Quantitative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Embedding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390" name="Slide Number Placeholder 3">
            <a:extLst>
              <a:ext uri="{FF2B5EF4-FFF2-40B4-BE49-F238E27FC236}">
                <a16:creationId xmlns:a16="http://schemas.microsoft.com/office/drawing/2014/main" id="{2DEBF447-1DD5-0530-EEC5-A8A406920D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408D95-0456-447C-A690-5E18E47B047F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Tm="136101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7A704E9A-51F5-BE3D-A750-6CFEF7EAB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Mixed methods designs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D068CB43-20F5-4AC5-D020-7DC7AA2D9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Sequential Explanatory Design</a:t>
            </a:r>
          </a:p>
          <a:p>
            <a:pPr eaLnBrk="1" hangingPunct="1"/>
            <a:r>
              <a:rPr lang="en-US" altLang="en-US" dirty="0"/>
              <a:t>Sequential Exploratory Design</a:t>
            </a:r>
          </a:p>
          <a:p>
            <a:pPr eaLnBrk="1" hangingPunct="1"/>
            <a:r>
              <a:rPr lang="en-US" altLang="en-US" dirty="0"/>
              <a:t>Sequential Transformative Design</a:t>
            </a:r>
          </a:p>
          <a:p>
            <a:pPr eaLnBrk="1" hangingPunct="1"/>
            <a:r>
              <a:rPr lang="en-US" altLang="en-US" dirty="0"/>
              <a:t>Concurrent Triangulation Design</a:t>
            </a:r>
          </a:p>
          <a:p>
            <a:pPr eaLnBrk="1" hangingPunct="1"/>
            <a:r>
              <a:rPr lang="en-US" altLang="en-US" dirty="0"/>
              <a:t>Concurrent Embedded Design</a:t>
            </a:r>
          </a:p>
          <a:p>
            <a:pPr eaLnBrk="1" hangingPunct="1"/>
            <a:r>
              <a:rPr lang="en-US" altLang="en-US" dirty="0"/>
              <a:t>Concurrent Transformative Design</a:t>
            </a: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2226370C-EF45-080E-81B9-1FCF7D269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1E1E34-ECDB-4222-A020-AAFEAF2C0738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279"/>
    </mc:Choice>
    <mc:Fallback>
      <p:transition spd="slow" advTm="2127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CAFFEE68-CC96-13CB-70D5-D03131315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Sequential explanatory design</a:t>
            </a:r>
          </a:p>
        </p:txBody>
      </p:sp>
      <p:grpSp>
        <p:nvGrpSpPr>
          <p:cNvPr id="18435" name="Content Placeholder 4">
            <a:extLst>
              <a:ext uri="{FF2B5EF4-FFF2-40B4-BE49-F238E27FC236}">
                <a16:creationId xmlns:a16="http://schemas.microsoft.com/office/drawing/2014/main" id="{8F21E2A7-AF74-5DE5-4A3A-76BE6C2E7EBC}"/>
              </a:ext>
            </a:extLst>
          </p:cNvPr>
          <p:cNvGrpSpPr>
            <a:grpSpLocks noGrp="1"/>
          </p:cNvGrpSpPr>
          <p:nvPr/>
        </p:nvGrpSpPr>
        <p:grpSpPr bwMode="auto">
          <a:xfrm>
            <a:off x="1905000" y="2895600"/>
            <a:ext cx="8229600" cy="1447800"/>
            <a:chOff x="1584" y="603"/>
            <a:chExt cx="8872" cy="1197"/>
          </a:xfrm>
        </p:grpSpPr>
        <p:grpSp>
          <p:nvGrpSpPr>
            <p:cNvPr id="18437" name="Group 5">
              <a:extLst>
                <a:ext uri="{FF2B5EF4-FFF2-40B4-BE49-F238E27FC236}">
                  <a16:creationId xmlns:a16="http://schemas.microsoft.com/office/drawing/2014/main" id="{66F567A3-0CC2-BB3D-0D20-2CC3D2ABAD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603"/>
              <a:ext cx="8872" cy="1032"/>
              <a:chOff x="1584" y="603"/>
              <a:chExt cx="8872" cy="1032"/>
            </a:xfrm>
          </p:grpSpPr>
          <p:sp>
            <p:nvSpPr>
              <p:cNvPr id="18439" name="Text Box 6">
                <a:extLst>
                  <a:ext uri="{FF2B5EF4-FFF2-40B4-BE49-F238E27FC236}">
                    <a16:creationId xmlns:a16="http://schemas.microsoft.com/office/drawing/2014/main" id="{BDD8F382-D454-2152-41A4-DEDCAF48E7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627"/>
                <a:ext cx="1585" cy="1011"/>
              </a:xfrm>
              <a:prstGeom prst="rect">
                <a:avLst/>
              </a:prstGeom>
              <a:solidFill>
                <a:srgbClr val="D8D8EC"/>
              </a:solidFill>
              <a:ln w="9525">
                <a:solidFill>
                  <a:srgbClr val="330066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0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QUAN</a:t>
                </a:r>
                <a:br>
                  <a:rPr lang="en-US" altLang="en-US" sz="2000" b="1">
                    <a:solidFill>
                      <a:srgbClr val="000000"/>
                    </a:solidFill>
                    <a:latin typeface="Arial" panose="020B0604020202020204" pitchFamily="34" charset="0"/>
                  </a:rPr>
                </a:br>
                <a:r>
                  <a:rPr lang="en-US" altLang="en-US" sz="20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Data &amp; Results</a:t>
                </a:r>
                <a:endParaRPr lang="en-US" altLang="en-US" sz="2000" b="1">
                  <a:latin typeface="Arial" panose="020B0604020202020204" pitchFamily="34" charset="0"/>
                </a:endParaRPr>
              </a:p>
            </p:txBody>
          </p:sp>
          <p:sp>
            <p:nvSpPr>
              <p:cNvPr id="18440" name="Text Box 7">
                <a:extLst>
                  <a:ext uri="{FF2B5EF4-FFF2-40B4-BE49-F238E27FC236}">
                    <a16:creationId xmlns:a16="http://schemas.microsoft.com/office/drawing/2014/main" id="{F2BBEA31-618A-DD69-E14B-08AD6E2046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7" y="802"/>
                <a:ext cx="1729" cy="793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330066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br>
                  <a:rPr lang="en-US" altLang="en-US" sz="1800" b="1">
                    <a:solidFill>
                      <a:srgbClr val="000000"/>
                    </a:solidFill>
                    <a:latin typeface="MS PGothic" panose="020B0600070205080204" pitchFamily="34" charset="-128"/>
                  </a:rPr>
                </a:br>
                <a:r>
                  <a:rPr lang="en-US" altLang="en-US" sz="1200" b="1">
                    <a:solidFill>
                      <a:srgbClr val="000000"/>
                    </a:solidFill>
                    <a:latin typeface="Rockwell" panose="02060603020205020403" pitchFamily="18" charset="0"/>
                  </a:rPr>
                  <a:t>Interpretation</a:t>
                </a:r>
                <a:endParaRPr lang="en-US" altLang="en-US" sz="1200" b="1">
                  <a:latin typeface="Rockwell" panose="02060603020205020403" pitchFamily="18" charset="0"/>
                </a:endParaRPr>
              </a:p>
            </p:txBody>
          </p:sp>
          <p:sp>
            <p:nvSpPr>
              <p:cNvPr id="18441" name="AutoShape 8">
                <a:extLst>
                  <a:ext uri="{FF2B5EF4-FFF2-40B4-BE49-F238E27FC236}">
                    <a16:creationId xmlns:a16="http://schemas.microsoft.com/office/drawing/2014/main" id="{4F4469C8-2918-1554-8915-8F636C1C6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92" y="1063"/>
                <a:ext cx="720" cy="216"/>
              </a:xfrm>
              <a:prstGeom prst="rightArrow">
                <a:avLst>
                  <a:gd name="adj1" fmla="val 50000"/>
                  <a:gd name="adj2" fmla="val 83333"/>
                </a:avLst>
              </a:prstGeom>
              <a:solidFill>
                <a:srgbClr val="6699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Constantia" panose="02030602050306030303" pitchFamily="18" charset="0"/>
                </a:endParaRPr>
              </a:p>
            </p:txBody>
          </p:sp>
          <p:sp>
            <p:nvSpPr>
              <p:cNvPr id="18442" name="AutoShape 9">
                <a:extLst>
                  <a:ext uri="{FF2B5EF4-FFF2-40B4-BE49-F238E27FC236}">
                    <a16:creationId xmlns:a16="http://schemas.microsoft.com/office/drawing/2014/main" id="{655C5E3E-AC3F-26A5-6C35-491F837B1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0" y="811"/>
                <a:ext cx="2448" cy="360"/>
              </a:xfrm>
              <a:prstGeom prst="rightArrow">
                <a:avLst>
                  <a:gd name="adj1" fmla="val 50000"/>
                  <a:gd name="adj2" fmla="val 170000"/>
                </a:avLst>
              </a:prstGeom>
              <a:solidFill>
                <a:srgbClr val="6699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>
                  <a:latin typeface="Constantia" panose="02030602050306030303" pitchFamily="18" charset="0"/>
                </a:endParaRPr>
              </a:p>
            </p:txBody>
          </p:sp>
          <p:sp>
            <p:nvSpPr>
              <p:cNvPr id="18443" name="Text Box 10">
                <a:extLst>
                  <a:ext uri="{FF2B5EF4-FFF2-40B4-BE49-F238E27FC236}">
                    <a16:creationId xmlns:a16="http://schemas.microsoft.com/office/drawing/2014/main" id="{0C1CCD66-FBC6-43F2-FF57-A884681043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67" y="603"/>
                <a:ext cx="1586" cy="1008"/>
              </a:xfrm>
              <a:prstGeom prst="rect">
                <a:avLst/>
              </a:prstGeom>
              <a:solidFill>
                <a:srgbClr val="D8D8EC"/>
              </a:solidFill>
              <a:ln w="9525">
                <a:solidFill>
                  <a:srgbClr val="330066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0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qual</a:t>
                </a:r>
                <a:br>
                  <a:rPr lang="en-US" altLang="en-US" sz="2000" b="1">
                    <a:solidFill>
                      <a:srgbClr val="000000"/>
                    </a:solidFill>
                    <a:latin typeface="Arial" panose="020B0604020202020204" pitchFamily="34" charset="0"/>
                  </a:rPr>
                </a:br>
                <a:r>
                  <a:rPr lang="en-US" altLang="en-US" sz="20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Data &amp; Results</a:t>
                </a:r>
                <a:endParaRPr lang="en-US" altLang="en-US" sz="2000" b="1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8438" name="Text Box 11">
              <a:extLst>
                <a:ext uri="{FF2B5EF4-FFF2-40B4-BE49-F238E27FC236}">
                  <a16:creationId xmlns:a16="http://schemas.microsoft.com/office/drawing/2014/main" id="{F7BD28F2-5332-3075-F476-D8807E2704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2" y="1260"/>
              <a:ext cx="162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latin typeface="Constantia" panose="02030602050306030303" pitchFamily="18" charset="0"/>
                </a:rPr>
                <a:t>Following up</a:t>
              </a:r>
            </a:p>
          </p:txBody>
        </p:sp>
      </p:grp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4F37145E-7A0D-BA7A-F550-CBB38C42B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737B86-B021-4D55-8093-F209EFB80A40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101"/>
    </mc:Choice>
    <mc:Fallback>
      <p:transition spd="slow" advTm="6110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37578AA2-2456-CD13-E17B-FB0787B1A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en-US"/>
              <a:t>Sequential explanatory design:  Characteristics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CE7310D-9269-066A-DA80-B60827F53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Viewing the study as a two-phase project</a:t>
            </a:r>
          </a:p>
          <a:p>
            <a:pPr eaLnBrk="1" hangingPunct="1"/>
            <a:r>
              <a:rPr lang="en-US" altLang="en-US"/>
              <a:t>Collecting quantitative data first followed by collecting qualitative data second </a:t>
            </a:r>
          </a:p>
          <a:p>
            <a:pPr eaLnBrk="1" hangingPunct="1"/>
            <a:r>
              <a:rPr lang="en-US" altLang="en-US"/>
              <a:t>Typically, a greater emphasis is placed on the quantitative data in the study</a:t>
            </a:r>
          </a:p>
          <a:p>
            <a:pPr eaLnBrk="1" hangingPunct="1"/>
            <a:r>
              <a:rPr lang="en-US" altLang="en-US"/>
              <a:t>Example: You first conduct a survey and then follow up with a few individuals who answered positively to the questions through interviews </a:t>
            </a:r>
          </a:p>
        </p:txBody>
      </p:sp>
      <p:sp>
        <p:nvSpPr>
          <p:cNvPr id="19460" name="Slide Number Placeholder 5">
            <a:extLst>
              <a:ext uri="{FF2B5EF4-FFF2-40B4-BE49-F238E27FC236}">
                <a16:creationId xmlns:a16="http://schemas.microsoft.com/office/drawing/2014/main" id="{9A2828F2-32BD-9183-0959-E9AAEEE2B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3238F5-BDBC-4F66-926E-7B398AA42D7C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381"/>
    </mc:Choice>
    <mc:Fallback>
      <p:transition spd="slow" advTm="4538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DFCEE8FC-07B0-C823-F70D-46FE9195E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en-US"/>
              <a:t>Sequential explanatory design:  When do you use it?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360A3B5-BDD7-63F2-E642-A43C9C818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you want to explain the quantitative results in more depth with qualitative data (e.g., statistical differences among groups, individuals who scored at extreme levels)</a:t>
            </a:r>
          </a:p>
          <a:p>
            <a:pPr eaLnBrk="1" hangingPunct="1"/>
            <a:r>
              <a:rPr lang="en-US" altLang="en-US"/>
              <a:t>When you want to identify appropriate participants to study in more depth qualitatively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lvl="1" eaLnBrk="1" hangingPunct="1"/>
            <a:endParaRPr lang="en-US" altLang="en-US"/>
          </a:p>
        </p:txBody>
      </p:sp>
      <p:sp>
        <p:nvSpPr>
          <p:cNvPr id="20484" name="Slide Number Placeholder 5">
            <a:extLst>
              <a:ext uri="{FF2B5EF4-FFF2-40B4-BE49-F238E27FC236}">
                <a16:creationId xmlns:a16="http://schemas.microsoft.com/office/drawing/2014/main" id="{610345FE-AE08-1AB4-7A70-4DED329F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FBAC25-35B1-476D-B256-0EBA154BD373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201"/>
    </mc:Choice>
    <mc:Fallback>
      <p:transition spd="slow" advTm="56201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mbria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839</Words>
  <Application>Microsoft Office PowerPoint</Application>
  <PresentationFormat>Widescreen</PresentationFormat>
  <Paragraphs>101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MS PGothic</vt:lpstr>
      <vt:lpstr>Arial</vt:lpstr>
      <vt:lpstr>Bookman Old Style</vt:lpstr>
      <vt:lpstr>Calibri</vt:lpstr>
      <vt:lpstr>Cambria</vt:lpstr>
      <vt:lpstr>Constantia</vt:lpstr>
      <vt:lpstr>Rockwell</vt:lpstr>
      <vt:lpstr>Wingdings</vt:lpstr>
      <vt:lpstr>Office Theme</vt:lpstr>
      <vt:lpstr>Research Methods</vt:lpstr>
      <vt:lpstr>Pragmatism – Philosophy behind MMR</vt:lpstr>
      <vt:lpstr>Reasons for “mixing”</vt:lpstr>
      <vt:lpstr>How methods can be mixed</vt:lpstr>
      <vt:lpstr>Planning mixed methods procedures</vt:lpstr>
      <vt:lpstr>Mixed methods designs</vt:lpstr>
      <vt:lpstr>Sequential explanatory design</vt:lpstr>
      <vt:lpstr>Sequential explanatory design:  Characteristics</vt:lpstr>
      <vt:lpstr>Sequential explanatory design:  When do you use it?</vt:lpstr>
      <vt:lpstr>PowerPoint Presentation</vt:lpstr>
      <vt:lpstr>Sequential exploratory design</vt:lpstr>
      <vt:lpstr>Sequential exploratory design: Characteristics</vt:lpstr>
      <vt:lpstr>Sequential exploratory design: When do you use it?</vt:lpstr>
      <vt:lpstr>PowerPoint Presentation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Sheba Rusoke Nyakaisiki</dc:creator>
  <cp:lastModifiedBy>Sheba Rusoke Nyakaisiki</cp:lastModifiedBy>
  <cp:revision>5</cp:revision>
  <dcterms:created xsi:type="dcterms:W3CDTF">2022-09-28T13:52:49Z</dcterms:created>
  <dcterms:modified xsi:type="dcterms:W3CDTF">2022-09-30T13:05:59Z</dcterms:modified>
</cp:coreProperties>
</file>