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81" r:id="rId21"/>
    <p:sldId id="277" r:id="rId22"/>
    <p:sldId id="278" r:id="rId23"/>
    <p:sldId id="279" r:id="rId24"/>
    <p:sldId id="280" r:id="rId25"/>
    <p:sldId id="282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94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2169B9-6AA1-4C77-9890-10800E9454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9BF153-35A7-444F-BE6D-244859161C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1BD1BA-45AF-4394-98B5-B584722630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89DBB-E3D1-484A-8907-B79E0ECEA67B}" type="slidenum">
              <a:rPr lang="en-US" altLang="en-UG"/>
              <a:pPr/>
              <a:t>‹#›</a:t>
            </a:fld>
            <a:endParaRPr lang="en-US" altLang="en-UG"/>
          </a:p>
        </p:txBody>
      </p:sp>
    </p:spTree>
    <p:extLst>
      <p:ext uri="{BB962C8B-B14F-4D97-AF65-F5344CB8AC3E}">
        <p14:creationId xmlns:p14="http://schemas.microsoft.com/office/powerpoint/2010/main" val="340565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502FE0-EC09-4097-BB15-C30270DCC1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83C0D2-D8DA-4B8E-8449-903AEDF02B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A7E357-3CB2-4B6F-B47A-D64D8425D2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2ACBF7-F4A8-4AB9-A05F-B400237962BB}" type="slidenum">
              <a:rPr lang="en-US" altLang="en-UG"/>
              <a:pPr/>
              <a:t>‹#›</a:t>
            </a:fld>
            <a:endParaRPr lang="en-US" altLang="en-UG"/>
          </a:p>
        </p:txBody>
      </p:sp>
    </p:spTree>
    <p:extLst>
      <p:ext uri="{BB962C8B-B14F-4D97-AF65-F5344CB8AC3E}">
        <p14:creationId xmlns:p14="http://schemas.microsoft.com/office/powerpoint/2010/main" val="3950818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A8C629-D453-47F9-8519-CCC4FB34F9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5A10A-2B5C-4C0B-A153-13BFE7829C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71C665-164B-4BEC-A064-11FB274D6D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44FB7F-7B5E-4B7C-B933-29891902F492}" type="slidenum">
              <a:rPr lang="en-US" altLang="en-UG"/>
              <a:pPr/>
              <a:t>‹#›</a:t>
            </a:fld>
            <a:endParaRPr lang="en-US" altLang="en-UG"/>
          </a:p>
        </p:txBody>
      </p:sp>
    </p:spTree>
    <p:extLst>
      <p:ext uri="{BB962C8B-B14F-4D97-AF65-F5344CB8AC3E}">
        <p14:creationId xmlns:p14="http://schemas.microsoft.com/office/powerpoint/2010/main" val="818399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FA5563-FC06-42FB-A6A2-F640DDB438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3B7A51-89CB-473B-BD32-D5976C4D95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71684C-9AB9-419B-8561-70926DD1B7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CDC12F-66DA-4FD5-B55A-8B00FDCDE020}" type="slidenum">
              <a:rPr lang="en-US" altLang="en-UG"/>
              <a:pPr/>
              <a:t>‹#›</a:t>
            </a:fld>
            <a:endParaRPr lang="en-US" altLang="en-UG"/>
          </a:p>
        </p:txBody>
      </p:sp>
    </p:spTree>
    <p:extLst>
      <p:ext uri="{BB962C8B-B14F-4D97-AF65-F5344CB8AC3E}">
        <p14:creationId xmlns:p14="http://schemas.microsoft.com/office/powerpoint/2010/main" val="1625636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8C0EC3-899B-4576-A7DA-76B6BE6093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BA07DA-A8CE-43B4-B588-946B3A4E51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71A56E-DA68-4A41-8A7B-190FBD10E7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C67446-2B53-4C87-A01C-E9B25A0525A8}" type="slidenum">
              <a:rPr lang="en-US" altLang="en-UG"/>
              <a:pPr/>
              <a:t>‹#›</a:t>
            </a:fld>
            <a:endParaRPr lang="en-US" altLang="en-UG"/>
          </a:p>
        </p:txBody>
      </p:sp>
    </p:spTree>
    <p:extLst>
      <p:ext uri="{BB962C8B-B14F-4D97-AF65-F5344CB8AC3E}">
        <p14:creationId xmlns:p14="http://schemas.microsoft.com/office/powerpoint/2010/main" val="244308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E16EB3-61C2-469D-A419-2D3A87AEDF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15D86F-ABF3-480E-9B21-7B946276A5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109AE4-CDC2-48C2-ABB9-CEA81BF55D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E27D5B-CF13-4642-9C8F-A29932E3334F}" type="slidenum">
              <a:rPr lang="en-US" altLang="en-UG"/>
              <a:pPr/>
              <a:t>‹#›</a:t>
            </a:fld>
            <a:endParaRPr lang="en-US" altLang="en-UG"/>
          </a:p>
        </p:txBody>
      </p:sp>
    </p:spTree>
    <p:extLst>
      <p:ext uri="{BB962C8B-B14F-4D97-AF65-F5344CB8AC3E}">
        <p14:creationId xmlns:p14="http://schemas.microsoft.com/office/powerpoint/2010/main" val="207380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7BFCDF-E4A4-44C5-8C2C-3A1D955961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7251A6-49EE-4FF6-8D12-D1B953EE8A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0616E9-F9C1-4025-9C3E-4E5BFA9C1E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E91447-E36F-4B12-84CD-12B121B0F443}" type="slidenum">
              <a:rPr lang="en-US" altLang="en-UG"/>
              <a:pPr/>
              <a:t>‹#›</a:t>
            </a:fld>
            <a:endParaRPr lang="en-US" altLang="en-UG"/>
          </a:p>
        </p:txBody>
      </p:sp>
    </p:spTree>
    <p:extLst>
      <p:ext uri="{BB962C8B-B14F-4D97-AF65-F5344CB8AC3E}">
        <p14:creationId xmlns:p14="http://schemas.microsoft.com/office/powerpoint/2010/main" val="261113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D05BBE-70CE-4F63-B3CC-37B171D3DA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69556F-0F57-4683-8623-1DD1C4C9EF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41B5CC-5E4A-47F5-BD9C-F05C3C706F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EDAC02-F7BF-4C16-BB7C-A93BE02654AE}" type="slidenum">
              <a:rPr lang="en-US" altLang="en-UG"/>
              <a:pPr/>
              <a:t>‹#›</a:t>
            </a:fld>
            <a:endParaRPr lang="en-US" altLang="en-UG"/>
          </a:p>
        </p:txBody>
      </p:sp>
    </p:spTree>
    <p:extLst>
      <p:ext uri="{BB962C8B-B14F-4D97-AF65-F5344CB8AC3E}">
        <p14:creationId xmlns:p14="http://schemas.microsoft.com/office/powerpoint/2010/main" val="335346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5AB1485-3B49-482C-B680-37880DDBB7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5A7A608-D383-4D51-A3FD-09C9DA70D6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B4389C3-B580-438B-9B84-0DD8909994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711E33-A772-429C-9C44-B2D0DBB1ABCE}" type="slidenum">
              <a:rPr lang="en-US" altLang="en-UG"/>
              <a:pPr/>
              <a:t>‹#›</a:t>
            </a:fld>
            <a:endParaRPr lang="en-US" altLang="en-UG"/>
          </a:p>
        </p:txBody>
      </p:sp>
    </p:spTree>
    <p:extLst>
      <p:ext uri="{BB962C8B-B14F-4D97-AF65-F5344CB8AC3E}">
        <p14:creationId xmlns:p14="http://schemas.microsoft.com/office/powerpoint/2010/main" val="68889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72A85A9-F542-4826-873D-BB76B55109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B30628A-139D-4103-800C-34F9BB42A2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33A78C-9071-443E-9B9B-AFA3C24B78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2CB1C4-4AAC-41F5-BD62-86B38DEB1BC7}" type="slidenum">
              <a:rPr lang="en-US" altLang="en-UG"/>
              <a:pPr/>
              <a:t>‹#›</a:t>
            </a:fld>
            <a:endParaRPr lang="en-US" altLang="en-UG"/>
          </a:p>
        </p:txBody>
      </p:sp>
    </p:spTree>
    <p:extLst>
      <p:ext uri="{BB962C8B-B14F-4D97-AF65-F5344CB8AC3E}">
        <p14:creationId xmlns:p14="http://schemas.microsoft.com/office/powerpoint/2010/main" val="317972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ECB402B-9B43-4B6E-B778-E507567A56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ED401E5-60C4-4EBB-8C89-6430694B31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6D15458-29FC-485A-AA6E-1F9DAE1477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01E63-9E26-45FB-9DF8-3A0AE73BBB2E}" type="slidenum">
              <a:rPr lang="en-US" altLang="en-UG"/>
              <a:pPr/>
              <a:t>‹#›</a:t>
            </a:fld>
            <a:endParaRPr lang="en-US" altLang="en-UG"/>
          </a:p>
        </p:txBody>
      </p:sp>
    </p:spTree>
    <p:extLst>
      <p:ext uri="{BB962C8B-B14F-4D97-AF65-F5344CB8AC3E}">
        <p14:creationId xmlns:p14="http://schemas.microsoft.com/office/powerpoint/2010/main" val="95951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30485-4128-430D-A7A7-25C47FCFEA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F00F2-8CB5-4ABC-8F79-F4108F6EED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F11FB9-2415-45B9-BD8D-19C4533535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6DA9E3-DCEB-45B1-AB05-AF0983FA3F56}" type="slidenum">
              <a:rPr lang="en-US" altLang="en-UG"/>
              <a:pPr/>
              <a:t>‹#›</a:t>
            </a:fld>
            <a:endParaRPr lang="en-US" altLang="en-UG"/>
          </a:p>
        </p:txBody>
      </p:sp>
    </p:spTree>
    <p:extLst>
      <p:ext uri="{BB962C8B-B14F-4D97-AF65-F5344CB8AC3E}">
        <p14:creationId xmlns:p14="http://schemas.microsoft.com/office/powerpoint/2010/main" val="211092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67B541-1868-4788-BF29-A53D80733F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F36ECA-C02F-45C5-A316-34515383D9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DBB2B8-A0D7-4B1E-91FD-17F8B8A10B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80D300-E0C9-400B-B70D-DDEC7490AE72}" type="slidenum">
              <a:rPr lang="en-US" altLang="en-UG"/>
              <a:pPr/>
              <a:t>‹#›</a:t>
            </a:fld>
            <a:endParaRPr lang="en-US" altLang="en-UG"/>
          </a:p>
        </p:txBody>
      </p:sp>
    </p:spTree>
    <p:extLst>
      <p:ext uri="{BB962C8B-B14F-4D97-AF65-F5344CB8AC3E}">
        <p14:creationId xmlns:p14="http://schemas.microsoft.com/office/powerpoint/2010/main" val="42628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FBF3B8E-B908-4664-8A39-B773AC7B5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C8F466-2D32-4D41-B1BB-E06FFA5B0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9F79C90-85F6-4156-8C0A-CF5FF1AC2F9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731FAE7-189C-4616-8E21-7D67D09B5A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588E63C-8D18-4881-A7C5-19C1EB0ABBA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0EC13D8-EE95-4E7E-B3BA-5D1CB6D80E2F}" type="slidenum">
              <a:rPr lang="en-US" altLang="en-UG"/>
              <a:pPr/>
              <a:t>‹#›</a:t>
            </a:fld>
            <a:endParaRPr lang="en-US" altLang="en-U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629B5-F330-44BC-ACC7-D3117622BBEC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00483"/>
            <a:ext cx="1066800" cy="1092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1AEB67E-4F54-43FD-B5B5-1E13B8941B4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Research design: qualitative methods</a:t>
            </a:r>
            <a:endParaRPr lang="en-US" altLang="en-US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26"/>
    </mc:Choice>
    <mc:Fallback xmlns="">
      <p:transition spd="slow" advTm="193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8B48054E-F650-425C-905C-1B657F787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Sampling strategies (examples)</a:t>
            </a:r>
            <a:endParaRPr lang="en-US" altLang="en-US"/>
          </a:p>
        </p:txBody>
      </p:sp>
      <p:graphicFrame>
        <p:nvGraphicFramePr>
          <p:cNvPr id="16414" name="Group 30">
            <a:extLst>
              <a:ext uri="{FF2B5EF4-FFF2-40B4-BE49-F238E27FC236}">
                <a16:creationId xmlns:a16="http://schemas.microsoft.com/office/drawing/2014/main" id="{F1B005E0-6A41-4131-B28D-159EB26803AF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00008659"/>
              </p:ext>
            </p:extLst>
          </p:nvPr>
        </p:nvGraphicFramePr>
        <p:xfrm>
          <a:off x="450522" y="1772816"/>
          <a:ext cx="8642350" cy="4025899"/>
        </p:xfrm>
        <a:graphic>
          <a:graphicData uri="http://schemas.openxmlformats.org/drawingml/2006/table">
            <a:tbl>
              <a:tblPr/>
              <a:tblGrid>
                <a:gridCol w="432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Sampling strategy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5" marR="91455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5" marR="9145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Intensity sampling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5" marR="91455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Information-rich cases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5" marR="9145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Typical case sampling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5" marR="91455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Focus on what is ‘normal’ or ‘average’ to highlight the whole population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5" marR="9145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50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Snowball sampling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5" marR="91455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First group of participants nominates other individuals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5" marR="9145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Theory based sampling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5" marR="91455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Cases are selected on the basis that they represent a theoretical construct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5" marR="9145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620"/>
    </mc:Choice>
    <mc:Fallback xmlns="">
      <p:transition spd="slow" advTm="33862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FA99D05-B576-4DBD-ADB5-23543145A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Role of the researcher</a:t>
            </a:r>
            <a:endParaRPr lang="en-US" altLang="en-US"/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291516E8-4B4D-40A1-B721-0A53351E170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906963" cy="4525963"/>
          </a:xfrm>
        </p:spPr>
        <p:txBody>
          <a:bodyPr/>
          <a:lstStyle/>
          <a:p>
            <a:pPr eaLnBrk="1" hangingPunct="1"/>
            <a:r>
              <a:rPr lang="en-GB" altLang="en-US"/>
              <a:t>Maintain physical (emotional?) proximity to research participants</a:t>
            </a:r>
          </a:p>
          <a:p>
            <a:pPr eaLnBrk="1" hangingPunct="1"/>
            <a:r>
              <a:rPr lang="en-GB" altLang="en-US"/>
              <a:t>Demonstrate ‘theoretical sensitivity’</a:t>
            </a:r>
          </a:p>
          <a:p>
            <a:pPr eaLnBrk="1" hangingPunct="1"/>
            <a:r>
              <a:rPr lang="en-GB" altLang="en-US"/>
              <a:t>Be insightful</a:t>
            </a:r>
          </a:p>
          <a:p>
            <a:pPr eaLnBrk="1" hangingPunct="1"/>
            <a:r>
              <a:rPr lang="en-GB" altLang="en-US"/>
              <a:t>Perceive situations holistically</a:t>
            </a:r>
          </a:p>
          <a:p>
            <a:pPr eaLnBrk="1" hangingPunct="1"/>
            <a:r>
              <a:rPr lang="en-GB" altLang="en-US"/>
              <a:t>Be sensitive to personal bias (reflexivity)</a:t>
            </a:r>
          </a:p>
          <a:p>
            <a:pPr eaLnBrk="1" hangingPunct="1"/>
            <a:endParaRPr lang="en-US" altLang="en-US"/>
          </a:p>
        </p:txBody>
      </p:sp>
      <p:pic>
        <p:nvPicPr>
          <p:cNvPr id="12292" name="Picture 7" descr="WMN001">
            <a:extLst>
              <a:ext uri="{FF2B5EF4-FFF2-40B4-BE49-F238E27FC236}">
                <a16:creationId xmlns:a16="http://schemas.microsoft.com/office/drawing/2014/main" id="{55DAC128-A5D3-4BB2-8AB3-191EAE6A41A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24525" y="1844675"/>
            <a:ext cx="3019425" cy="2676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198"/>
    </mc:Choice>
    <mc:Fallback xmlns="">
      <p:transition spd="slow" advTm="22419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BCB0517-0103-48B2-94DF-80FCF6A1C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The role of the literature</a:t>
            </a:r>
            <a:endParaRPr lang="en-US" altLang="en-US"/>
          </a:p>
        </p:txBody>
      </p:sp>
      <p:sp>
        <p:nvSpPr>
          <p:cNvPr id="13315" name="Text Box 4">
            <a:extLst>
              <a:ext uri="{FF2B5EF4-FFF2-40B4-BE49-F238E27FC236}">
                <a16:creationId xmlns:a16="http://schemas.microsoft.com/office/drawing/2014/main" id="{A40F2F03-0F7E-40AC-9788-E11245A6E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2708275"/>
            <a:ext cx="2016125" cy="1614488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The literature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800"/>
              <a:t>   theoretical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800"/>
              <a:t>   empirical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800"/>
              <a:t>   methodological</a:t>
            </a:r>
            <a:endParaRPr lang="en-US" altLang="en-US" sz="1800"/>
          </a:p>
        </p:txBody>
      </p:sp>
      <p:sp>
        <p:nvSpPr>
          <p:cNvPr id="13316" name="Text Box 5">
            <a:extLst>
              <a:ext uri="{FF2B5EF4-FFF2-40B4-BE49-F238E27FC236}">
                <a16:creationId xmlns:a16="http://schemas.microsoft.com/office/drawing/2014/main" id="{8D3968B2-DCFE-4806-A074-E7BAAE2E2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068638"/>
            <a:ext cx="1800225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Data </a:t>
            </a:r>
            <a:br>
              <a:rPr lang="en-GB" altLang="en-US" sz="1800"/>
            </a:br>
            <a:r>
              <a:rPr lang="en-GB" altLang="en-US" sz="1800"/>
              <a:t>gathering</a:t>
            </a:r>
            <a:endParaRPr lang="en-US" altLang="en-US" sz="1800"/>
          </a:p>
        </p:txBody>
      </p:sp>
      <p:sp>
        <p:nvSpPr>
          <p:cNvPr id="13317" name="Text Box 6">
            <a:extLst>
              <a:ext uri="{FF2B5EF4-FFF2-40B4-BE49-F238E27FC236}">
                <a16:creationId xmlns:a16="http://schemas.microsoft.com/office/drawing/2014/main" id="{ED4CBBA0-5BD2-4C90-8837-2AC56A125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7613" y="3068638"/>
            <a:ext cx="1800225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Data </a:t>
            </a:r>
            <a:br>
              <a:rPr lang="en-GB" altLang="en-US" sz="1800"/>
            </a:br>
            <a:r>
              <a:rPr lang="en-GB" altLang="en-US" sz="1800"/>
              <a:t>gathering</a:t>
            </a:r>
            <a:endParaRPr lang="en-US" altLang="en-US" sz="1800"/>
          </a:p>
        </p:txBody>
      </p:sp>
      <p:sp>
        <p:nvSpPr>
          <p:cNvPr id="13318" name="Text Box 7">
            <a:extLst>
              <a:ext uri="{FF2B5EF4-FFF2-40B4-BE49-F238E27FC236}">
                <a16:creationId xmlns:a16="http://schemas.microsoft.com/office/drawing/2014/main" id="{24F0E656-CB3F-4973-B20A-85EBE7C6B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3213100"/>
            <a:ext cx="1800225" cy="37623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Analysis</a:t>
            </a:r>
            <a:endParaRPr lang="en-US" altLang="en-US" sz="1800"/>
          </a:p>
        </p:txBody>
      </p:sp>
      <p:sp>
        <p:nvSpPr>
          <p:cNvPr id="13319" name="Line 8">
            <a:extLst>
              <a:ext uri="{FF2B5EF4-FFF2-40B4-BE49-F238E27FC236}">
                <a16:creationId xmlns:a16="http://schemas.microsoft.com/office/drawing/2014/main" id="{4EE59E75-8D17-4810-99EF-1737573B3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34290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G"/>
          </a:p>
        </p:txBody>
      </p:sp>
      <p:sp>
        <p:nvSpPr>
          <p:cNvPr id="13320" name="Line 9">
            <a:extLst>
              <a:ext uri="{FF2B5EF4-FFF2-40B4-BE49-F238E27FC236}">
                <a16:creationId xmlns:a16="http://schemas.microsoft.com/office/drawing/2014/main" id="{FD8E56A0-DB3E-46FB-848D-C09B4868B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34290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G"/>
          </a:p>
        </p:txBody>
      </p:sp>
      <p:sp>
        <p:nvSpPr>
          <p:cNvPr id="13321" name="Line 10">
            <a:extLst>
              <a:ext uri="{FF2B5EF4-FFF2-40B4-BE49-F238E27FC236}">
                <a16:creationId xmlns:a16="http://schemas.microsoft.com/office/drawing/2014/main" id="{23DCA5E2-A72D-4A8B-B516-9D231C964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34290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G"/>
          </a:p>
        </p:txBody>
      </p:sp>
      <p:sp>
        <p:nvSpPr>
          <p:cNvPr id="13322" name="Line 11">
            <a:extLst>
              <a:ext uri="{FF2B5EF4-FFF2-40B4-BE49-F238E27FC236}">
                <a16:creationId xmlns:a16="http://schemas.microsoft.com/office/drawing/2014/main" id="{599918DB-477B-4F19-B0EC-CD2A849B81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4329113"/>
            <a:ext cx="0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G"/>
          </a:p>
        </p:txBody>
      </p:sp>
      <p:sp>
        <p:nvSpPr>
          <p:cNvPr id="13323" name="Line 12">
            <a:extLst>
              <a:ext uri="{FF2B5EF4-FFF2-40B4-BE49-F238E27FC236}">
                <a16:creationId xmlns:a16="http://schemas.microsoft.com/office/drawing/2014/main" id="{F905CD23-2567-4FAB-A2F5-202116D1A5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1913" y="4937125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G"/>
          </a:p>
        </p:txBody>
      </p:sp>
      <p:sp>
        <p:nvSpPr>
          <p:cNvPr id="13324" name="Line 13">
            <a:extLst>
              <a:ext uri="{FF2B5EF4-FFF2-40B4-BE49-F238E27FC236}">
                <a16:creationId xmlns:a16="http://schemas.microsoft.com/office/drawing/2014/main" id="{7BC8124B-E421-47FC-B734-23063BEBDD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31913" y="3716338"/>
            <a:ext cx="0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G"/>
          </a:p>
        </p:txBody>
      </p:sp>
      <p:sp>
        <p:nvSpPr>
          <p:cNvPr id="13325" name="Line 14">
            <a:extLst>
              <a:ext uri="{FF2B5EF4-FFF2-40B4-BE49-F238E27FC236}">
                <a16:creationId xmlns:a16="http://schemas.microsoft.com/office/drawing/2014/main" id="{B77F9C4B-6C18-4080-B841-7C2C9E0657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0425" y="20605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G"/>
          </a:p>
        </p:txBody>
      </p:sp>
      <p:sp>
        <p:nvSpPr>
          <p:cNvPr id="13326" name="Line 15">
            <a:extLst>
              <a:ext uri="{FF2B5EF4-FFF2-40B4-BE49-F238E27FC236}">
                <a16:creationId xmlns:a16="http://schemas.microsoft.com/office/drawing/2014/main" id="{522BFEF3-C26F-42F0-9359-3F6F066EC4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9838" y="2060575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G"/>
          </a:p>
        </p:txBody>
      </p:sp>
      <p:sp>
        <p:nvSpPr>
          <p:cNvPr id="13327" name="Line 16">
            <a:extLst>
              <a:ext uri="{FF2B5EF4-FFF2-40B4-BE49-F238E27FC236}">
                <a16:creationId xmlns:a16="http://schemas.microsoft.com/office/drawing/2014/main" id="{57E0D0F1-2AF6-4CF9-A91D-D2C68DB5D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206057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G"/>
          </a:p>
        </p:txBody>
      </p:sp>
      <p:sp>
        <p:nvSpPr>
          <p:cNvPr id="13328" name="Line 17">
            <a:extLst>
              <a:ext uri="{FF2B5EF4-FFF2-40B4-BE49-F238E27FC236}">
                <a16:creationId xmlns:a16="http://schemas.microsoft.com/office/drawing/2014/main" id="{8370B631-3902-495E-8318-92F790C69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1013" y="3573463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G"/>
          </a:p>
        </p:txBody>
      </p:sp>
      <p:sp>
        <p:nvSpPr>
          <p:cNvPr id="13329" name="Line 18">
            <a:extLst>
              <a:ext uri="{FF2B5EF4-FFF2-40B4-BE49-F238E27FC236}">
                <a16:creationId xmlns:a16="http://schemas.microsoft.com/office/drawing/2014/main" id="{DCA616FA-E9A2-40D5-B877-1700B3C95D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7175" y="4941888"/>
            <a:ext cx="403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G"/>
          </a:p>
        </p:txBody>
      </p:sp>
      <p:sp>
        <p:nvSpPr>
          <p:cNvPr id="13330" name="Line 19">
            <a:extLst>
              <a:ext uri="{FF2B5EF4-FFF2-40B4-BE49-F238E27FC236}">
                <a16:creationId xmlns:a16="http://schemas.microsoft.com/office/drawing/2014/main" id="{506862AE-1681-483C-B031-0BA21B2AF8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7175" y="42926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G"/>
          </a:p>
        </p:txBody>
      </p:sp>
      <p:sp>
        <p:nvSpPr>
          <p:cNvPr id="13331" name="Line 20">
            <a:extLst>
              <a:ext uri="{FF2B5EF4-FFF2-40B4-BE49-F238E27FC236}">
                <a16:creationId xmlns:a16="http://schemas.microsoft.com/office/drawing/2014/main" id="{13256560-DED9-49D6-AD18-3F4B83DB9F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0425" y="3716338"/>
            <a:ext cx="0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G"/>
          </a:p>
        </p:txBody>
      </p:sp>
      <p:sp>
        <p:nvSpPr>
          <p:cNvPr id="13332" name="Text Box 21">
            <a:extLst>
              <a:ext uri="{FF2B5EF4-FFF2-40B4-BE49-F238E27FC236}">
                <a16:creationId xmlns:a16="http://schemas.microsoft.com/office/drawing/2014/main" id="{7F3B34CA-544A-4202-A445-36144A975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492375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Start?</a:t>
            </a:r>
            <a:endParaRPr lang="en-US" altLang="en-US" sz="1800"/>
          </a:p>
        </p:txBody>
      </p:sp>
      <p:sp>
        <p:nvSpPr>
          <p:cNvPr id="13333" name="Text Box 22">
            <a:extLst>
              <a:ext uri="{FF2B5EF4-FFF2-40B4-BE49-F238E27FC236}">
                <a16:creationId xmlns:a16="http://schemas.microsoft.com/office/drawing/2014/main" id="{432AEAA8-EF86-46A7-864A-DDCCF283D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196975"/>
            <a:ext cx="60499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Role of the literature from a highly inductive approach – but you could also start with the literature</a:t>
            </a:r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966"/>
    </mc:Choice>
    <mc:Fallback xmlns="">
      <p:transition spd="slow" advTm="20896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824693DC-974C-4E8B-BBEA-31A8E05F1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Collecting qualitative data: </a:t>
            </a:r>
            <a:br>
              <a:rPr lang="en-GB" altLang="en-US" dirty="0"/>
            </a:br>
            <a:r>
              <a:rPr lang="en-GB" altLang="en-US" dirty="0"/>
              <a:t>interviewing</a:t>
            </a:r>
            <a:endParaRPr lang="en-US" altLang="en-US" dirty="0"/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4D64AB67-357E-4C13-B73C-FEE4613827C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Structured, semi-structured or conversational</a:t>
            </a:r>
          </a:p>
          <a:p>
            <a:pPr eaLnBrk="1" hangingPunct="1"/>
            <a:r>
              <a:rPr lang="en-GB" altLang="en-US"/>
              <a:t>Useful for follow-up, probing questions</a:t>
            </a:r>
          </a:p>
          <a:p>
            <a:pPr eaLnBrk="1" hangingPunct="1"/>
            <a:r>
              <a:rPr lang="en-GB" altLang="en-US"/>
              <a:t>If unstructured, can generate large amounts of data</a:t>
            </a:r>
            <a:endParaRPr lang="en-US" altLang="en-US"/>
          </a:p>
        </p:txBody>
      </p:sp>
      <p:pic>
        <p:nvPicPr>
          <p:cNvPr id="14340" name="Picture 8" descr="PEOPO005">
            <a:extLst>
              <a:ext uri="{FF2B5EF4-FFF2-40B4-BE49-F238E27FC236}">
                <a16:creationId xmlns:a16="http://schemas.microsoft.com/office/drawing/2014/main" id="{3BAE42F0-8516-427E-956E-7DA848D75C8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8213" y="2547938"/>
            <a:ext cx="3838575" cy="2628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733"/>
    </mc:Choice>
    <mc:Fallback xmlns="">
      <p:transition spd="slow" advTm="4973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093BE77-48C4-4727-8F49-D471ECA22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Collecting qualitative data: </a:t>
            </a:r>
            <a:br>
              <a:rPr lang="en-GB" altLang="en-US" dirty="0"/>
            </a:br>
            <a:r>
              <a:rPr lang="en-GB" altLang="en-US" dirty="0"/>
              <a:t>observation</a:t>
            </a:r>
            <a:endParaRPr lang="en-US" altLang="en-US" dirty="0"/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8598BC65-6C04-45F8-8CC4-DF33893A6C1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Data collected in ‘natural’ field settings</a:t>
            </a:r>
          </a:p>
          <a:p>
            <a:pPr eaLnBrk="1" hangingPunct="1"/>
            <a:r>
              <a:rPr lang="en-GB" altLang="en-US"/>
              <a:t>Can be overt or covert</a:t>
            </a:r>
          </a:p>
          <a:p>
            <a:pPr eaLnBrk="1" hangingPunct="1"/>
            <a:r>
              <a:rPr lang="en-GB" altLang="en-US"/>
              <a:t>Can involve participation by the researcher in the setting/event or non-participation</a:t>
            </a:r>
            <a:endParaRPr lang="en-US" altLang="en-US"/>
          </a:p>
        </p:txBody>
      </p:sp>
      <p:pic>
        <p:nvPicPr>
          <p:cNvPr id="15364" name="Picture 6" descr="PEOPL006">
            <a:extLst>
              <a:ext uri="{FF2B5EF4-FFF2-40B4-BE49-F238E27FC236}">
                <a16:creationId xmlns:a16="http://schemas.microsoft.com/office/drawing/2014/main" id="{EA2E2047-7EC9-4A5A-B91B-7B46FE22791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4163" y="1700213"/>
            <a:ext cx="2911475" cy="302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705"/>
    </mc:Choice>
    <mc:Fallback xmlns="">
      <p:transition spd="slow" advTm="9170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E690AF9-F177-4FD1-983A-0DC4B7FEE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Collecting qualitative data: </a:t>
            </a:r>
            <a:br>
              <a:rPr lang="en-GB" altLang="en-US" dirty="0"/>
            </a:br>
            <a:r>
              <a:rPr lang="en-GB" altLang="en-US" dirty="0"/>
              <a:t>using visual sources</a:t>
            </a:r>
            <a:endParaRPr lang="en-US" altLang="en-US" dirty="0"/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D4D51D25-406C-40CB-AC90-4D4DEA87CA4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546600" cy="4525963"/>
          </a:xfrm>
        </p:spPr>
        <p:txBody>
          <a:bodyPr/>
          <a:lstStyle/>
          <a:p>
            <a:pPr eaLnBrk="1" hangingPunct="1"/>
            <a:r>
              <a:rPr lang="en-GB" altLang="en-US"/>
              <a:t>Can include photographs, film, video etc.</a:t>
            </a:r>
          </a:p>
          <a:p>
            <a:pPr eaLnBrk="1" hangingPunct="1"/>
            <a:r>
              <a:rPr lang="en-GB" altLang="en-US"/>
              <a:t>Good for documenting peoples’ lifestyles, living and working conditions</a:t>
            </a:r>
          </a:p>
          <a:p>
            <a:pPr eaLnBrk="1" hangingPunct="1"/>
            <a:r>
              <a:rPr lang="en-GB" altLang="en-US"/>
              <a:t>But the focus of the camera can be selective</a:t>
            </a:r>
          </a:p>
          <a:p>
            <a:pPr eaLnBrk="1" hangingPunct="1"/>
            <a:r>
              <a:rPr lang="en-GB" altLang="en-US"/>
              <a:t>Subjects’ behaviour may change in front of the camera</a:t>
            </a:r>
          </a:p>
          <a:p>
            <a:pPr eaLnBrk="1" hangingPunct="1"/>
            <a:endParaRPr lang="en-US" altLang="en-US"/>
          </a:p>
        </p:txBody>
      </p:sp>
      <p:pic>
        <p:nvPicPr>
          <p:cNvPr id="16389" name="Picture 9" descr="887695">
            <a:extLst>
              <a:ext uri="{FF2B5EF4-FFF2-40B4-BE49-F238E27FC236}">
                <a16:creationId xmlns:a16="http://schemas.microsoft.com/office/drawing/2014/main" id="{C1619D6C-BB6A-4C9C-9F68-B28E3C365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8" y="2603500"/>
            <a:ext cx="3756025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52"/>
    </mc:Choice>
    <mc:Fallback xmlns="">
      <p:transition spd="slow" advTm="2065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45F904C-2A36-4EAF-BE71-2578108CD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Collecting qualitative data: </a:t>
            </a:r>
            <a:br>
              <a:rPr lang="en-GB" altLang="en-US" dirty="0"/>
            </a:br>
            <a:r>
              <a:rPr lang="en-GB" altLang="en-US" dirty="0"/>
              <a:t>unobtrusive measures</a:t>
            </a:r>
            <a:endParaRPr lang="en-US" altLang="en-US" dirty="0"/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39A72E4B-74B8-4C82-8FA6-A6769C6EC8C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Includes documents (reports, business plans, contracts etc), websites, and other ‘non-reactive’ data</a:t>
            </a:r>
          </a:p>
          <a:p>
            <a:pPr eaLnBrk="1" hangingPunct="1"/>
            <a:r>
              <a:rPr lang="en-GB" altLang="en-US"/>
              <a:t>Selective attrition of documents means there may be bias in the ones that survive </a:t>
            </a:r>
            <a:endParaRPr lang="en-US" altLang="en-US"/>
          </a:p>
        </p:txBody>
      </p:sp>
      <p:pic>
        <p:nvPicPr>
          <p:cNvPr id="17412" name="Picture 8" descr="BUSDC004">
            <a:extLst>
              <a:ext uri="{FF2B5EF4-FFF2-40B4-BE49-F238E27FC236}">
                <a16:creationId xmlns:a16="http://schemas.microsoft.com/office/drawing/2014/main" id="{2476AAF4-9C24-49A1-A930-EE1953E15CF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35600" y="1844675"/>
            <a:ext cx="2813050" cy="3278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850"/>
    </mc:Choice>
    <mc:Fallback xmlns="">
      <p:transition spd="slow" advTm="10285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AA1422B-4CC7-403A-93AF-41962645C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Collecting qualitative data: </a:t>
            </a:r>
            <a:br>
              <a:rPr lang="en-GB" altLang="en-US" dirty="0"/>
            </a:br>
            <a:r>
              <a:rPr lang="en-GB" altLang="en-US" dirty="0"/>
              <a:t>research diaries</a:t>
            </a:r>
            <a:endParaRPr lang="en-US" altLang="en-US" dirty="0"/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DD984C3A-D018-4354-86D7-4E64A830D11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05142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The kinds of issues noted in a research diary could include: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processes involved in approaching the field and making contact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Experiences (positive and negative) in getting access to respondents and in using data gathering instruments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Details of literature sources read (and ordered)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Reflections on the interpretation and presentation of results, including important changes in direction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</p:txBody>
      </p:sp>
      <p:pic>
        <p:nvPicPr>
          <p:cNvPr id="18436" name="Picture 7" descr="MENO016">
            <a:extLst>
              <a:ext uri="{FF2B5EF4-FFF2-40B4-BE49-F238E27FC236}">
                <a16:creationId xmlns:a16="http://schemas.microsoft.com/office/drawing/2014/main" id="{35A27A37-E5DF-498D-BEC3-4E73833B5D1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80063" y="1916113"/>
            <a:ext cx="3298825" cy="2460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21"/>
    </mc:Choice>
    <mc:Fallback xmlns="">
      <p:transition spd="slow" advTm="3442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D9E841F-BA0A-4783-86E7-67E7BDF0B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Ethical checklist in </a:t>
            </a:r>
            <a:br>
              <a:rPr lang="en-GB" altLang="en-US" dirty="0"/>
            </a:br>
            <a:r>
              <a:rPr lang="en-GB" altLang="en-US" dirty="0"/>
              <a:t>qualitative research</a:t>
            </a:r>
            <a:endParaRPr lang="en-US" altLang="en-US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DB92493-BD34-41CF-BCBB-5958525F5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Have I </a:t>
            </a:r>
            <a:r>
              <a:rPr lang="en-US" altLang="en-US" dirty="0" err="1"/>
              <a:t>honoured</a:t>
            </a:r>
            <a:r>
              <a:rPr lang="en-US" altLang="en-US" dirty="0"/>
              <a:t> my commitments about confidentiality and privacy?  </a:t>
            </a:r>
          </a:p>
          <a:p>
            <a:pPr eaLnBrk="1" hangingPunct="1"/>
            <a:r>
              <a:rPr lang="en-US" altLang="en-US" dirty="0"/>
              <a:t>Have I acted in the spirit of informed consent?</a:t>
            </a:r>
          </a:p>
          <a:p>
            <a:pPr eaLnBrk="1" hangingPunct="1"/>
            <a:r>
              <a:rPr lang="en-US" altLang="en-US" dirty="0"/>
              <a:t>Have I used my research effectively and morally?</a:t>
            </a:r>
          </a:p>
          <a:p>
            <a:pPr eaLnBrk="1" hangingPunct="1"/>
            <a:r>
              <a:rPr lang="en-US" altLang="en-US" dirty="0"/>
              <a:t>Have I generalized appropriately?</a:t>
            </a:r>
          </a:p>
          <a:p>
            <a:pPr eaLnBrk="1" hangingPunct="1"/>
            <a:r>
              <a:rPr lang="en-US" altLang="en-US" dirty="0"/>
              <a:t>Do I have a responsibility to anticipate how others might use my research and explanations?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301"/>
    </mc:Choice>
    <mc:Fallback xmlns="">
      <p:transition spd="slow" advTm="17230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E55DE59-870F-422A-A9E5-0132DF3BD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Generating validity</a:t>
            </a:r>
            <a:endParaRPr lang="en-US" altLang="en-US"/>
          </a:p>
        </p:txBody>
      </p:sp>
      <p:graphicFrame>
        <p:nvGraphicFramePr>
          <p:cNvPr id="35878" name="Group 38">
            <a:extLst>
              <a:ext uri="{FF2B5EF4-FFF2-40B4-BE49-F238E27FC236}">
                <a16:creationId xmlns:a16="http://schemas.microsoft.com/office/drawing/2014/main" id="{4347B439-126F-4318-8511-8173EB332BD9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093763056"/>
              </p:ext>
            </p:extLst>
          </p:nvPr>
        </p:nvGraphicFramePr>
        <p:xfrm>
          <a:off x="465548" y="1772816"/>
          <a:ext cx="8229600" cy="3559178"/>
        </p:xfrm>
        <a:graphic>
          <a:graphicData uri="http://schemas.openxmlformats.org/drawingml/2006/table">
            <a:tbl>
              <a:tblPr/>
              <a:tblGrid>
                <a:gridCol w="2746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9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of technique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Technique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7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 considerations 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Developing a self-conscious research design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Sampling decisions (i.e. sampling adequacy)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Employing triangulation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Giving voice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54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generating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Demonstrating prolonged engagement in the field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Demonstrating persistent observation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Providing verbatim transcriptions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Demonstrating sampling and data saturation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33"/>
    </mc:Choice>
    <mc:Fallback xmlns="">
      <p:transition spd="slow" advTm="10503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7299B76-0C97-4527-809B-D5F8F9D44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Objectives</a:t>
            </a: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7D9CA67-61F7-40DD-AC36-69694D7E8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By the end of this session you will be able to: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Identify the characteristics of qualitative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Formulate qualitative research questions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Develop a robust qualitative design, including an appropriate sampling strategy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Select and apply the criteria that make for a rigorous qualitative research study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265"/>
    </mc:Choice>
    <mc:Fallback xmlns="">
      <p:transition spd="slow" advTm="4426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9BCB462C-C68D-48CA-9FD1-7BEDEF1E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G"/>
              <a:t>External validity - generalising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63CE00C5-060F-4F26-8FAA-C545EB736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46249"/>
            <a:ext cx="5544542" cy="4154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DF1D65-B6C8-4EAC-9038-853DD5E4B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0" y="2955243"/>
            <a:ext cx="1081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G" sz="1600" dirty="0"/>
              <a:t>Data saturation</a:t>
            </a: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6CF67003-9CE4-4595-9180-0FADF813D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" y="5661248"/>
            <a:ext cx="792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G" dirty="0"/>
              <a:t>Replication through use of multiple cases (adapted from Flick, 2006)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996"/>
    </mc:Choice>
    <mc:Fallback xmlns="">
      <p:transition spd="slow" advTm="839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F22DAD7-54E4-434B-84D8-B7033ED30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But in generalising, qualitative researchers need to be….</a:t>
            </a:r>
            <a:endParaRPr lang="en-US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0FB548D-7993-4CFD-B001-6317E5D8F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Cautious, moderating the range of generalizing conclusions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Careful in recognizing the limitations of time periods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/>
              <a:t>Meticulous in demonstrating clear linkages between generalizing conclusions and the specific data that provide its foundation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Honest and transparent about findings that contradict the conclusions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Diligent in reporting alternative explanations or the constraints on generalizations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259"/>
    </mc:Choice>
    <mc:Fallback xmlns="">
      <p:transition spd="slow" advTm="30525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D14EEA4-541A-4909-BD41-8A4E566F0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Designing for reliability</a:t>
            </a:r>
            <a:endParaRPr lang="en-US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E92BC59-158F-485F-9BB6-97F290B93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i="1"/>
              <a:t>Data triangulation</a:t>
            </a:r>
            <a:r>
              <a:rPr lang="en-US" altLang="en-US"/>
              <a:t>, where data are gathered using multiple sampling strategies.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i="1"/>
              <a:t>Investigator triangulation</a:t>
            </a:r>
            <a:r>
              <a:rPr lang="en-US" altLang="en-US"/>
              <a:t>, using more than one observer in field situations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i="1"/>
              <a:t>Multiple triangulation</a:t>
            </a:r>
            <a:r>
              <a:rPr lang="en-US" altLang="en-US"/>
              <a:t>, in which a combination of multiple methods, data types, observers and theories are combined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i="1"/>
              <a:t>Methodological triangulation</a:t>
            </a:r>
            <a:r>
              <a:rPr lang="en-US" altLang="en-US"/>
              <a:t>, of which there are two kinds: within-method, where the researcher employs varieties of data gathering techniques within the same method, and between method, where a variety of different methods are used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182"/>
    </mc:Choice>
    <mc:Fallback xmlns="">
      <p:transition spd="slow" advTm="12918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F97D18E-A29D-4DBF-8F68-95B79ECCB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2169" y="160337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But we could abandon </a:t>
            </a:r>
            <a:br>
              <a:rPr lang="en-GB" altLang="en-US" dirty="0"/>
            </a:br>
            <a:r>
              <a:rPr lang="en-GB" altLang="en-US" dirty="0"/>
              <a:t>conventional terms and seek instead…</a:t>
            </a:r>
            <a:endParaRPr lang="en-US" altLang="en-US" dirty="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3E7E424-EAE9-457C-B935-73FED7A2C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i="1"/>
              <a:t>Transferability</a:t>
            </a:r>
            <a:r>
              <a:rPr lang="en-US" altLang="en-US"/>
              <a:t> with purposive sampling to illustrate pertinent issues and factors when comparing two contexts for similarity; and thick descriptions to provide evidence for making judgements about similarities between cases.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i="1"/>
              <a:t>Dependability</a:t>
            </a:r>
            <a:r>
              <a:rPr lang="en-US" altLang="en-US"/>
              <a:t> through the use of audit trails through the data.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i="1"/>
              <a:t>Confirmability</a:t>
            </a:r>
            <a:r>
              <a:rPr lang="en-US" altLang="en-US"/>
              <a:t>, with the audit showing the connections between data and the researcher’s interpretations.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i="1"/>
              <a:t>Credibility</a:t>
            </a:r>
            <a:r>
              <a:rPr lang="en-US" altLang="en-US"/>
              <a:t>, the use of persistent observations; triangulation (of data, methods, theories and investigations); member checks (where data and interpretations are tested with research participants).</a:t>
            </a:r>
          </a:p>
          <a:p>
            <a:pPr eaLnBrk="1" hangingPunct="1">
              <a:lnSpc>
                <a:spcPct val="80000"/>
              </a:lnSpc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779"/>
    </mc:Choice>
    <mc:Fallback xmlns="">
      <p:transition spd="slow" advTm="25477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6AA2BCA-99C3-443A-9F53-DE320B241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Summary</a:t>
            </a:r>
            <a:endParaRPr lang="en-US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0F2F6EE-0207-46BD-99F7-311673B39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/>
              <a:t>In qualitative research researchers are closer to the fields or settings they are trying to research – it is highly contextual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Qualitative research is not built upon a unified theory or methodological approach – hence its variety and flexibility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In qualitative research data analysis does not necessarily follow data gathering – there can be a number of iterations between the two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Even though there are various schools of qualitative research include grounded theory, ethnomethodology, narrative analysis and ethnography, they all have one element in common – generally, an inductive approach (although deduction or prior questions cannot be ruled out)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Methods of collecting qualitative data include interview transcripts, field notes from observations, photographs, video and unobtrusive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Decisions on whether to attempt generalization need to be built into the research design paying particular attention to sampling strategies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Qualitative approaches to achieving rigour include building trustworthiness, authenticity, creditability, transferability, dependability and confirmability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240"/>
    </mc:Choice>
    <mc:Fallback xmlns="">
      <p:transition spd="slow" advTm="43824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CFC2A4-2115-4BE0-8DA4-22370734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Questions, lets use the discussion forum on </a:t>
            </a:r>
            <a:r>
              <a:rPr lang="en-US" dirty="0" err="1"/>
              <a:t>moodle</a:t>
            </a:r>
            <a:endParaRPr lang="en-U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EA50D-F73E-49FE-8C5C-FB116954BB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+mj-lt"/>
              </a:rPr>
              <a:t>Thank you for listening</a:t>
            </a:r>
            <a:endParaRPr lang="en-UG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856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85"/>
    </mc:Choice>
    <mc:Fallback xmlns="">
      <p:transition spd="slow" advTm="1858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4CC3E78-3E9B-4C55-A59C-4FBAB26A2F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0337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Why qualitative? Some </a:t>
            </a:r>
            <a:br>
              <a:rPr lang="en-GB" altLang="en-US" dirty="0"/>
            </a:br>
            <a:r>
              <a:rPr lang="en-GB" altLang="en-US" dirty="0"/>
              <a:t>criticisms of quantitative methods</a:t>
            </a:r>
            <a:endParaRPr lang="en-US" altLang="en-US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84B4D82-E239-4D1E-9C17-F61DD9F0C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en-US"/>
              <a:t>It can involve little or no contact with people or field settings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/>
              <a:t>Statistical correlations may be based upon ‘variables’ that are arbitrarily defined by the researchers themselves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/>
              <a:t>After-the-fact analysis about the meaning of correlations may involve some very common-sense reasoning or even speculation that science claims to avoid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/>
              <a:t>The pursuit of ‘measurable’ phenomena mean that difficult concepts such as ‘criminality’ or ‘intelligence’ are treated unproblematically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235"/>
    </mc:Choice>
    <mc:Fallback xmlns="">
      <p:transition spd="slow" advTm="14023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4B9CF5D5-943D-4924-831E-BF008377B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0337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Characteristics of qualitative </a:t>
            </a:r>
            <a:br>
              <a:rPr lang="en-GB" altLang="en-US" dirty="0"/>
            </a:br>
            <a:r>
              <a:rPr lang="en-GB" altLang="en-US" dirty="0"/>
              <a:t>research</a:t>
            </a:r>
            <a:endParaRPr lang="en-US" altLang="en-US" dirty="0"/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F0200F82-0D62-401D-A614-8194988480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It is conducted through intense contact within a ‘field’ or real life setting.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researcher’s role is to gain a ‘holistic’ or integrated overview of the study, including the perceptions of participants.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Themes that emerge from the data are often reviewed with informants for verification.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main focus of research is to understand the ways in which people act and account for their actions.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240"/>
    </mc:Choice>
    <mc:Fallback xmlns="">
      <p:transition spd="slow" advTm="16724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2FEDE71-AE53-478D-8B01-0238A944A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Qualitative paradigms and </a:t>
            </a:r>
            <a:br>
              <a:rPr lang="en-GB" altLang="en-US" dirty="0"/>
            </a:br>
            <a:r>
              <a:rPr lang="en-GB" altLang="en-US" dirty="0"/>
              <a:t>perspectives</a:t>
            </a:r>
            <a:endParaRPr lang="en-US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69D9A26-FF71-4A22-8DC4-30C1EEDD196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Naturalistic</a:t>
            </a:r>
          </a:p>
          <a:p>
            <a:pPr lvl="1" eaLnBrk="1" hangingPunct="1"/>
            <a:r>
              <a:rPr lang="en-GB" altLang="en-US"/>
              <a:t>Postpositivism</a:t>
            </a:r>
          </a:p>
          <a:p>
            <a:pPr lvl="1" eaLnBrk="1" hangingPunct="1"/>
            <a:r>
              <a:rPr lang="en-GB" altLang="en-US"/>
              <a:t>Realism</a:t>
            </a:r>
          </a:p>
          <a:p>
            <a:pPr eaLnBrk="1" hangingPunct="1"/>
            <a:r>
              <a:rPr lang="en-GB" altLang="en-US"/>
              <a:t>Progressive</a:t>
            </a:r>
          </a:p>
          <a:p>
            <a:pPr lvl="1" eaLnBrk="1" hangingPunct="1"/>
            <a:r>
              <a:rPr lang="en-US" altLang="en-US"/>
              <a:t>Critical theory</a:t>
            </a:r>
            <a:br>
              <a:rPr lang="en-US" altLang="en-US"/>
            </a:br>
            <a:r>
              <a:rPr lang="en-US" altLang="en-US"/>
              <a:t>Constructivism</a:t>
            </a:r>
            <a:br>
              <a:rPr lang="en-US" altLang="en-US"/>
            </a:br>
            <a:r>
              <a:rPr lang="en-US" altLang="en-US"/>
              <a:t>Postmodernism</a:t>
            </a:r>
            <a:br>
              <a:rPr lang="en-US" altLang="en-US"/>
            </a:br>
            <a:r>
              <a:rPr lang="en-US" altLang="en-US"/>
              <a:t>Feminism </a:t>
            </a:r>
          </a:p>
        </p:txBody>
      </p:sp>
      <p:pic>
        <p:nvPicPr>
          <p:cNvPr id="6148" name="Picture 5" descr="MPj04393050000[1]">
            <a:extLst>
              <a:ext uri="{FF2B5EF4-FFF2-40B4-BE49-F238E27FC236}">
                <a16:creationId xmlns:a16="http://schemas.microsoft.com/office/drawing/2014/main" id="{581BC331-5371-47D5-BA5E-E010D72825F7}"/>
              </a:ext>
            </a:extLst>
          </p:cNvPr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0563" y="1989138"/>
            <a:ext cx="4038600" cy="26924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977"/>
    </mc:Choice>
    <mc:Fallback xmlns="">
      <p:transition spd="slow" advTm="31497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8B7068C-C73B-4259-B469-A80D517A5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Qualitative strategies of inquiry (1)</a:t>
            </a:r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6387CA1-03EA-4EE0-8530-3863E319B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/>
              <a:t>Case study</a:t>
            </a:r>
            <a:r>
              <a:rPr lang="en-US" altLang="en-US" sz="2000"/>
              <a:t>: studies a specific ‘bounded system’, e.g. a person or institution </a:t>
            </a:r>
            <a:endParaRPr lang="en-US" altLang="en-US" sz="2000" b="1"/>
          </a:p>
          <a:p>
            <a:pPr eaLnBrk="1" hangingPunct="1">
              <a:lnSpc>
                <a:spcPct val="90000"/>
              </a:lnSpc>
            </a:pPr>
            <a:r>
              <a:rPr lang="en-US" altLang="en-US" sz="2000" b="1"/>
              <a:t>Ethnography</a:t>
            </a:r>
            <a:r>
              <a:rPr lang="en-US" altLang="en-US" sz="2000"/>
              <a:t>: explores the nature of a specific social phenomenon, often using a small number of cases </a:t>
            </a:r>
            <a:endParaRPr lang="en-US" altLang="en-US" sz="2000" b="1"/>
          </a:p>
          <a:p>
            <a:pPr eaLnBrk="1" hangingPunct="1">
              <a:lnSpc>
                <a:spcPct val="90000"/>
              </a:lnSpc>
            </a:pPr>
            <a:r>
              <a:rPr lang="en-US" altLang="en-US" sz="2000" b="1"/>
              <a:t>Ethnomethodology</a:t>
            </a:r>
            <a:r>
              <a:rPr lang="en-US" altLang="en-US" sz="2000"/>
              <a:t>: investigates people’s everyday procedures for creating, and managing a sense of objective reality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/>
              <a:t>Phenomenology</a:t>
            </a:r>
            <a:r>
              <a:rPr lang="en-US" altLang="en-US" sz="2000"/>
              <a:t>: explores how people’s taken for granted world is experienced and how structures of consciousness apprehend the world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/>
              <a:t>Grounded</a:t>
            </a:r>
            <a:r>
              <a:rPr lang="en-US" altLang="en-US" sz="2000"/>
              <a:t> </a:t>
            </a:r>
            <a:r>
              <a:rPr lang="en-US" altLang="en-US" sz="2000" b="1"/>
              <a:t>theory</a:t>
            </a:r>
            <a:r>
              <a:rPr lang="en-US" altLang="en-US" sz="2000"/>
              <a:t>: uses the interplay between analysis and data collection to produce theory </a:t>
            </a:r>
            <a:endParaRPr lang="en-US" altLang="en-US" sz="2000" b="1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789"/>
    </mc:Choice>
    <mc:Fallback xmlns="">
      <p:transition spd="slow" advTm="7678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CAD535B-B2A6-429F-8482-AB0A097A1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Qualitative strategies of inquiry (2)</a:t>
            </a: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84C8BA8-8DB1-476B-B7B2-8588DE63E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/>
              <a:t>Participatory action research</a:t>
            </a:r>
            <a:r>
              <a:rPr lang="en-US" altLang="en-US" sz="2000"/>
              <a:t>: implies an effort on the part of people to understand the role of knowledge as a significant instrument of power and control </a:t>
            </a:r>
            <a:endParaRPr lang="en-US" altLang="en-US" sz="2000" b="1"/>
          </a:p>
          <a:p>
            <a:pPr eaLnBrk="1" hangingPunct="1">
              <a:lnSpc>
                <a:spcPct val="90000"/>
              </a:lnSpc>
            </a:pPr>
            <a:r>
              <a:rPr lang="en-US" altLang="en-US" sz="2000" b="1"/>
              <a:t>Narrative analysis</a:t>
            </a:r>
            <a:r>
              <a:rPr lang="en-US" altLang="en-US" sz="2000"/>
              <a:t>: the analysis of a chronologically told story, exploring how various elements are sequenced.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/>
              <a:t>Cultural studies: </a:t>
            </a:r>
            <a:r>
              <a:rPr lang="en-US" altLang="en-US" sz="2000"/>
              <a:t>the study of a complex web of social customs, values and expectations that affect our ways of working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/>
              <a:t>Gender studies</a:t>
            </a:r>
            <a:r>
              <a:rPr lang="en-US" altLang="en-US" sz="2000"/>
              <a:t>: explores the process of constructing and differentiating gender and particularly gender inequalities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827"/>
    </mc:Choice>
    <mc:Fallback xmlns="">
      <p:transition spd="slow" advTm="6982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51DFE2D8-2166-453A-AFDE-1B70F5ED4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800" dirty="0"/>
              <a:t>Approaches to qualitative </a:t>
            </a:r>
            <a:br>
              <a:rPr lang="en-GB" altLang="en-US" sz="3800" dirty="0"/>
            </a:br>
            <a:r>
              <a:rPr lang="en-GB" altLang="en-US" sz="3800" dirty="0"/>
              <a:t>inquiry</a:t>
            </a:r>
            <a:endParaRPr lang="en-US" altLang="en-US" sz="3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C52448-1B22-44D8-B963-DCC308D325A9}"/>
              </a:ext>
            </a:extLst>
          </p:cNvPr>
          <p:cNvGrpSpPr/>
          <p:nvPr/>
        </p:nvGrpSpPr>
        <p:grpSpPr>
          <a:xfrm>
            <a:off x="1115616" y="1988840"/>
            <a:ext cx="6454775" cy="4430713"/>
            <a:chOff x="1115616" y="1662112"/>
            <a:chExt cx="6454775" cy="4430713"/>
          </a:xfrm>
        </p:grpSpPr>
        <p:sp>
          <p:nvSpPr>
            <p:cNvPr id="9220" name="Line 11">
              <a:extLst>
                <a:ext uri="{FF2B5EF4-FFF2-40B4-BE49-F238E27FC236}">
                  <a16:creationId xmlns:a16="http://schemas.microsoft.com/office/drawing/2014/main" id="{AAB89A9B-CE15-472F-AE42-8779AECCC0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0563" y="5734050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G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4F195E5-23DB-459E-899A-DB344237CB86}"/>
                </a:ext>
              </a:extLst>
            </p:cNvPr>
            <p:cNvGrpSpPr/>
            <p:nvPr/>
          </p:nvGrpSpPr>
          <p:grpSpPr>
            <a:xfrm>
              <a:off x="1115616" y="1662112"/>
              <a:ext cx="6454775" cy="3827463"/>
              <a:chOff x="1181100" y="1308100"/>
              <a:chExt cx="6454775" cy="3827463"/>
            </a:xfrm>
          </p:grpSpPr>
          <p:grpSp>
            <p:nvGrpSpPr>
              <p:cNvPr id="9219" name="Group 1">
                <a:extLst>
                  <a:ext uri="{FF2B5EF4-FFF2-40B4-BE49-F238E27FC236}">
                    <a16:creationId xmlns:a16="http://schemas.microsoft.com/office/drawing/2014/main" id="{BAB5F79A-FA31-47DD-86C9-7079ED6B29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81100" y="1308100"/>
                <a:ext cx="5614988" cy="3827463"/>
                <a:chOff x="1180429" y="1308607"/>
                <a:chExt cx="5616401" cy="3826522"/>
              </a:xfrm>
            </p:grpSpPr>
            <p:sp>
              <p:nvSpPr>
                <p:cNvPr id="9233" name="Text Box 5">
                  <a:extLst>
                    <a:ext uri="{FF2B5EF4-FFF2-40B4-BE49-F238E27FC236}">
                      <a16:creationId xmlns:a16="http://schemas.microsoft.com/office/drawing/2014/main" id="{99CF78E5-0526-4DB0-A2A5-BB762F699C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8654" y="4758891"/>
                  <a:ext cx="4679950" cy="37623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GB" altLang="en-US" sz="1800"/>
                    <a:t>Determine the focus of the inquiry</a:t>
                  </a:r>
                  <a:endParaRPr lang="en-US" altLang="en-US" sz="1800"/>
                </a:p>
              </p:txBody>
            </p:sp>
            <p:sp>
              <p:nvSpPr>
                <p:cNvPr id="9234" name="Text Box 6">
                  <a:extLst>
                    <a:ext uri="{FF2B5EF4-FFF2-40B4-BE49-F238E27FC236}">
                      <a16:creationId xmlns:a16="http://schemas.microsoft.com/office/drawing/2014/main" id="{F672031A-EA95-40DA-B402-016D102828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8654" y="4122853"/>
                  <a:ext cx="4679950" cy="37623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GB" altLang="en-US" sz="1800"/>
                    <a:t>Formulate research questions</a:t>
                  </a:r>
                  <a:endParaRPr lang="en-US" altLang="en-US" sz="1800"/>
                </a:p>
              </p:txBody>
            </p:sp>
            <p:sp>
              <p:nvSpPr>
                <p:cNvPr id="9235" name="Text Box 7">
                  <a:extLst>
                    <a:ext uri="{FF2B5EF4-FFF2-40B4-BE49-F238E27FC236}">
                      <a16:creationId xmlns:a16="http://schemas.microsoft.com/office/drawing/2014/main" id="{C7D175A8-871A-442A-9227-DFD34721E9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8654" y="3486815"/>
                  <a:ext cx="4679950" cy="37623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GB" altLang="en-US" sz="1800"/>
                    <a:t>Determine the unit of analysis</a:t>
                  </a:r>
                  <a:endParaRPr lang="en-US" altLang="en-US" sz="1800"/>
                </a:p>
              </p:txBody>
            </p:sp>
            <p:sp>
              <p:nvSpPr>
                <p:cNvPr id="9236" name="Text Box 8">
                  <a:extLst>
                    <a:ext uri="{FF2B5EF4-FFF2-40B4-BE49-F238E27FC236}">
                      <a16:creationId xmlns:a16="http://schemas.microsoft.com/office/drawing/2014/main" id="{280E5528-BDD9-4B5D-9E4D-BCE4AE9074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429" y="2580683"/>
                  <a:ext cx="5616401" cy="64633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GB" altLang="en-US" sz="1800"/>
                    <a:t>Determine the types of data to be collected (words (interviews, diaries, field notes), photos, videos, etc)</a:t>
                  </a:r>
                  <a:endParaRPr lang="en-US" altLang="en-US" sz="1800"/>
                </a:p>
              </p:txBody>
            </p:sp>
            <p:sp>
              <p:nvSpPr>
                <p:cNvPr id="9237" name="Text Box 9">
                  <a:extLst>
                    <a:ext uri="{FF2B5EF4-FFF2-40B4-BE49-F238E27FC236}">
                      <a16:creationId xmlns:a16="http://schemas.microsoft.com/office/drawing/2014/main" id="{1CAA0E06-51D5-4C36-9805-35C64C3902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8654" y="1944645"/>
                  <a:ext cx="4679950" cy="37623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GB" altLang="en-US" sz="1800"/>
                    <a:t>Deciding on a sampling strategy</a:t>
                  </a:r>
                  <a:endParaRPr lang="en-US" altLang="en-US" sz="1800"/>
                </a:p>
              </p:txBody>
            </p:sp>
            <p:sp>
              <p:nvSpPr>
                <p:cNvPr id="9238" name="Text Box 10">
                  <a:extLst>
                    <a:ext uri="{FF2B5EF4-FFF2-40B4-BE49-F238E27FC236}">
                      <a16:creationId xmlns:a16="http://schemas.microsoft.com/office/drawing/2014/main" id="{1AD989C8-687F-491F-8A99-C2ACD50CC3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8654" y="1308607"/>
                  <a:ext cx="4679950" cy="37623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GB" altLang="en-US" sz="1800"/>
                    <a:t>Plan data analysis process</a:t>
                  </a:r>
                  <a:endParaRPr lang="en-US" altLang="en-US" sz="1800"/>
                </a:p>
              </p:txBody>
            </p:sp>
          </p:grpSp>
          <p:sp>
            <p:nvSpPr>
              <p:cNvPr id="9221" name="Line 18">
                <a:extLst>
                  <a:ext uri="{FF2B5EF4-FFF2-40B4-BE49-F238E27FC236}">
                    <a16:creationId xmlns:a16="http://schemas.microsoft.com/office/drawing/2014/main" id="{860F3C37-A123-41B8-8D72-2A021038C8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96188" y="1497013"/>
                <a:ext cx="0" cy="34496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G"/>
              </a:p>
            </p:txBody>
          </p:sp>
          <p:sp>
            <p:nvSpPr>
              <p:cNvPr id="9222" name="Line 22">
                <a:extLst>
                  <a:ext uri="{FF2B5EF4-FFF2-40B4-BE49-F238E27FC236}">
                    <a16:creationId xmlns:a16="http://schemas.microsoft.com/office/drawing/2014/main" id="{7F7EEE77-25E7-4234-BF21-984DCF6D4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29363" y="3716338"/>
                <a:ext cx="12668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G"/>
              </a:p>
            </p:txBody>
          </p:sp>
          <p:sp>
            <p:nvSpPr>
              <p:cNvPr id="9223" name="Line 23">
                <a:extLst>
                  <a:ext uri="{FF2B5EF4-FFF2-40B4-BE49-F238E27FC236}">
                    <a16:creationId xmlns:a16="http://schemas.microsoft.com/office/drawing/2014/main" id="{8D4E3B2B-09C2-4BFA-AD4A-756465A52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96088" y="2903538"/>
                <a:ext cx="7921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G"/>
              </a:p>
            </p:txBody>
          </p:sp>
          <p:sp>
            <p:nvSpPr>
              <p:cNvPr id="9224" name="Line 22">
                <a:extLst>
                  <a:ext uri="{FF2B5EF4-FFF2-40B4-BE49-F238E27FC236}">
                    <a16:creationId xmlns:a16="http://schemas.microsoft.com/office/drawing/2014/main" id="{F2C0D52B-30CB-41BE-80A7-D90655575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29363" y="2101850"/>
                <a:ext cx="12668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G"/>
              </a:p>
            </p:txBody>
          </p:sp>
          <p:sp>
            <p:nvSpPr>
              <p:cNvPr id="9225" name="Line 22">
                <a:extLst>
                  <a:ext uri="{FF2B5EF4-FFF2-40B4-BE49-F238E27FC236}">
                    <a16:creationId xmlns:a16="http://schemas.microsoft.com/office/drawing/2014/main" id="{6D8DDEBF-D109-481D-8557-1AB117A75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329363" y="1497013"/>
                <a:ext cx="12588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G"/>
              </a:p>
            </p:txBody>
          </p:sp>
          <p:sp>
            <p:nvSpPr>
              <p:cNvPr id="9226" name="Line 22">
                <a:extLst>
                  <a:ext uri="{FF2B5EF4-FFF2-40B4-BE49-F238E27FC236}">
                    <a16:creationId xmlns:a16="http://schemas.microsoft.com/office/drawing/2014/main" id="{4F045358-1412-4599-869E-7A15C6552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29363" y="4311650"/>
                <a:ext cx="13065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G"/>
              </a:p>
            </p:txBody>
          </p:sp>
          <p:sp>
            <p:nvSpPr>
              <p:cNvPr id="9227" name="Line 22">
                <a:extLst>
                  <a:ext uri="{FF2B5EF4-FFF2-40B4-BE49-F238E27FC236}">
                    <a16:creationId xmlns:a16="http://schemas.microsoft.com/office/drawing/2014/main" id="{1E5520E5-780C-4C77-A5F4-ED8C7DAF9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29363" y="4946650"/>
                <a:ext cx="12588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G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D92996BF-DB98-41F4-B809-BF9326C21CEF}"/>
                  </a:ext>
                </a:extLst>
              </p:cNvPr>
              <p:cNvCxnSpPr>
                <a:stCxn id="9233" idx="0"/>
                <a:endCxn id="9234" idx="2"/>
              </p:cNvCxnSpPr>
              <p:nvPr/>
            </p:nvCxnSpPr>
            <p:spPr>
              <a:xfrm flipV="1">
                <a:off x="3989388" y="4498975"/>
                <a:ext cx="0" cy="26035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6C5D0A9-04A5-4360-AC29-4EF920D4EF69}"/>
                  </a:ext>
                </a:extLst>
              </p:cNvPr>
              <p:cNvCxnSpPr>
                <a:stCxn id="9234" idx="0"/>
                <a:endCxn id="9235" idx="2"/>
              </p:cNvCxnSpPr>
              <p:nvPr/>
            </p:nvCxnSpPr>
            <p:spPr>
              <a:xfrm flipV="1">
                <a:off x="3989388" y="3862388"/>
                <a:ext cx="0" cy="2603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321D4F7-D080-4EE5-BEFA-E54F634D63AE}"/>
                  </a:ext>
                </a:extLst>
              </p:cNvPr>
              <p:cNvCxnSpPr>
                <a:stCxn id="9235" idx="0"/>
                <a:endCxn id="9236" idx="2"/>
              </p:cNvCxnSpPr>
              <p:nvPr/>
            </p:nvCxnSpPr>
            <p:spPr>
              <a:xfrm flipV="1">
                <a:off x="3989388" y="3227388"/>
                <a:ext cx="0" cy="2587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C10E025-196E-42FD-8EA2-2BB023C0F94F}"/>
                  </a:ext>
                </a:extLst>
              </p:cNvPr>
              <p:cNvCxnSpPr>
                <a:stCxn id="9236" idx="0"/>
                <a:endCxn id="9237" idx="2"/>
              </p:cNvCxnSpPr>
              <p:nvPr/>
            </p:nvCxnSpPr>
            <p:spPr>
              <a:xfrm flipH="1" flipV="1">
                <a:off x="3989388" y="2320925"/>
                <a:ext cx="0" cy="2603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013A61D-387B-483E-A769-E7C5219C0DDB}"/>
                  </a:ext>
                </a:extLst>
              </p:cNvPr>
              <p:cNvCxnSpPr>
                <a:stCxn id="9237" idx="0"/>
                <a:endCxn id="9238" idx="2"/>
              </p:cNvCxnSpPr>
              <p:nvPr/>
            </p:nvCxnSpPr>
            <p:spPr>
              <a:xfrm flipV="1">
                <a:off x="3989388" y="1684338"/>
                <a:ext cx="0" cy="2603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362"/>
    </mc:Choice>
    <mc:Fallback xmlns="">
      <p:transition spd="slow" advTm="20936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98019573-4B8C-457A-B8D7-9E20FC9F3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Volumes of data for inductive and deductive approaches</a:t>
            </a:r>
            <a:endParaRPr lang="en-US" altLang="en-US"/>
          </a:p>
        </p:txBody>
      </p:sp>
      <p:pic>
        <p:nvPicPr>
          <p:cNvPr id="10243" name="Picture 5">
            <a:extLst>
              <a:ext uri="{FF2B5EF4-FFF2-40B4-BE49-F238E27FC236}">
                <a16:creationId xmlns:a16="http://schemas.microsoft.com/office/drawing/2014/main" id="{CBD2B280-CB9A-4D69-99C2-F2A366017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78725"/>
            <a:ext cx="7025769" cy="526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374"/>
    </mc:Choice>
    <mc:Fallback xmlns="">
      <p:transition spd="slow" advTm="21537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2.7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Cambria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1357</Words>
  <Application>Microsoft Office PowerPoint</Application>
  <PresentationFormat>On-screen Show (4:3)</PresentationFormat>
  <Paragraphs>133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Bookman Old Style</vt:lpstr>
      <vt:lpstr>Cambria</vt:lpstr>
      <vt:lpstr>Default Design</vt:lpstr>
      <vt:lpstr>Research design: qualitative methods</vt:lpstr>
      <vt:lpstr>Objectives</vt:lpstr>
      <vt:lpstr>Why qualitative? Some  criticisms of quantitative methods</vt:lpstr>
      <vt:lpstr>Characteristics of qualitative  research</vt:lpstr>
      <vt:lpstr>Qualitative paradigms and  perspectives</vt:lpstr>
      <vt:lpstr>Qualitative strategies of inquiry (1)</vt:lpstr>
      <vt:lpstr>Qualitative strategies of inquiry (2)</vt:lpstr>
      <vt:lpstr>Approaches to qualitative  inquiry</vt:lpstr>
      <vt:lpstr>Volumes of data for inductive and deductive approaches</vt:lpstr>
      <vt:lpstr>Sampling strategies (examples)</vt:lpstr>
      <vt:lpstr>Role of the researcher</vt:lpstr>
      <vt:lpstr>The role of the literature</vt:lpstr>
      <vt:lpstr>Collecting qualitative data:  interviewing</vt:lpstr>
      <vt:lpstr>Collecting qualitative data:  observation</vt:lpstr>
      <vt:lpstr>Collecting qualitative data:  using visual sources</vt:lpstr>
      <vt:lpstr>Collecting qualitative data:  unobtrusive measures</vt:lpstr>
      <vt:lpstr>Collecting qualitative data:  research diaries</vt:lpstr>
      <vt:lpstr>Ethical checklist in  qualitative research</vt:lpstr>
      <vt:lpstr>Generating validity</vt:lpstr>
      <vt:lpstr>External validity - generalising</vt:lpstr>
      <vt:lpstr>But in generalising, qualitative researchers need to be….</vt:lpstr>
      <vt:lpstr>Designing for reliability</vt:lpstr>
      <vt:lpstr>But we could abandon  conventional terms and seek instead…</vt:lpstr>
      <vt:lpstr>Summary</vt:lpstr>
      <vt:lpstr>Questions, lets use the discussion forum on moodle</vt:lpstr>
    </vt:vector>
  </TitlesOfParts>
  <Company>University of Surrey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design: qualitative methods</dc:title>
  <dc:creator>Gray</dc:creator>
  <cp:lastModifiedBy>Sheba Rusoke Nyakaisiki</cp:lastModifiedBy>
  <cp:revision>66</cp:revision>
  <dcterms:created xsi:type="dcterms:W3CDTF">2008-06-12T19:38:20Z</dcterms:created>
  <dcterms:modified xsi:type="dcterms:W3CDTF">2022-02-16T14:41:35Z</dcterms:modified>
</cp:coreProperties>
</file>