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jpg"/>
  <Override PartName="/ppt/media/image16.jpg" ContentType="image/jpg"/>
  <Override PartName="/ppt/media/image18.jpg" ContentType="image/jpg"/>
  <Override PartName="/ppt/media/image2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B4CF-DE78-4329-BE25-8E99C982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DAD97-AC37-497E-8068-C616A9FEF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C26D-AD64-49EF-A28B-99C61980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D2ED-6FEE-4E09-B099-21EF68F3EBD6}" type="datetimeFigureOut">
              <a:rPr lang="en-UG" smtClean="0"/>
              <a:t>23/10/2023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03FC-48B2-4E40-A904-5375074C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3188-0608-49F5-AE02-DCA13782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DDB89A-3B0C-4C8F-A012-14CA87219BA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6859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F1D3-C830-4479-8CF8-A81CABAD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B8FA1-0629-4706-A009-B3377F5B6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14D1-A334-40DF-87FA-8B5C2FED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D2ED-6FEE-4E09-B099-21EF68F3EBD6}" type="datetimeFigureOut">
              <a:rPr lang="en-UG" smtClean="0"/>
              <a:t>23/10/2023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F6987-643C-4E17-8F56-333E710A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A4BDF-CA35-4ECF-A87E-F7101396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DDB89A-3B0C-4C8F-A012-14CA87219BA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1447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15B1B-C5B8-49CE-9E4C-D37F8D4FA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1CAFA-F97D-4EB2-85AE-61FD00C72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ACE2-3595-4C13-87CE-307EE9F6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D2ED-6FEE-4E09-B099-21EF68F3EBD6}" type="datetimeFigureOut">
              <a:rPr lang="en-UG" smtClean="0"/>
              <a:t>23/10/2023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9C2F-D38D-4993-959F-163C4A2B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55022-D457-4E5D-8C3D-364C0F07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DDB89A-3B0C-4C8F-A012-14CA87219BA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2140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DA4A-0899-4571-B633-1E63FF05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F4CC-FA4A-4B4E-AE27-E1B8BCCB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8309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B9ED-D4CF-4CC6-9CFD-A1D1AA42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A1367-566D-448A-8579-E36B7A94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BB6B-2248-4567-B729-959E4234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D2ED-6FEE-4E09-B099-21EF68F3EBD6}" type="datetimeFigureOut">
              <a:rPr lang="en-UG" smtClean="0"/>
              <a:t>23/10/2023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3FBB-3430-4BB0-BAC4-25412450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00B7-0FC4-4A0E-AB5C-B58B8C35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DDB89A-3B0C-4C8F-A012-14CA87219BA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8385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F4E0-34C5-4C24-9CC2-A59FFB58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C70A-6732-444D-AF5A-E5CD8ECEF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BF7BD-A764-4F96-AAEE-DC057FBFB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61630-A6B9-4C5B-8CC7-241173A1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D2ED-6FEE-4E09-B099-21EF68F3EBD6}" type="datetimeFigureOut">
              <a:rPr lang="en-UG" smtClean="0"/>
              <a:t>23/10/2023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BB22A-B34C-4800-AD10-BFE7D98B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36545-A5CD-44BE-BDFE-2D62BD98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DDB89A-3B0C-4C8F-A012-14CA87219BA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63588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A22-9A20-43F0-878A-80569AEB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0480-BB00-46AF-802C-314A4322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4E0E6-0A1E-4504-8384-C36EAB10E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D6A3E-A043-4E63-A1DD-B42448458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6678A-B1BA-48F4-86F9-0E0D59F48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512A1-C30F-4D3D-8E96-ECA58B63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D2ED-6FEE-4E09-B099-21EF68F3EBD6}" type="datetimeFigureOut">
              <a:rPr lang="en-UG" smtClean="0"/>
              <a:t>23/10/2023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DE9C5A-469D-4E0F-A40A-3A873869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B20EC-4E2A-4EE4-B711-E4E2A906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DDB89A-3B0C-4C8F-A012-14CA87219BA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716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1191-E2E3-4BB8-90C4-C267DE09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4CB0B-5525-4454-ACE3-72D57DCB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D2ED-6FEE-4E09-B099-21EF68F3EBD6}" type="datetimeFigureOut">
              <a:rPr lang="en-UG" smtClean="0"/>
              <a:t>23/10/2023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12A2F-FC47-4AC8-AF7E-9DE07935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4F3B4-434F-404C-B3DC-F0745C73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DDB89A-3B0C-4C8F-A012-14CA87219BA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8883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19289-331E-4F18-BE6F-3182869D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D2ED-6FEE-4E09-B099-21EF68F3EBD6}" type="datetimeFigureOut">
              <a:rPr lang="en-UG" smtClean="0"/>
              <a:t>23/10/2023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136B4-D553-48F5-9957-CFC30E8F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4A43E-A9B8-427C-B786-064378BE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DDB89A-3B0C-4C8F-A012-14CA87219BA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7818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3D82-87C9-4406-9E11-1AE823AC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747D-F924-4A39-97EC-7ABD53EE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4EBC8-7DA5-46B3-8AE9-A10B68E60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5A15-E2DE-4A8B-9CF0-1EA73482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D2ED-6FEE-4E09-B099-21EF68F3EBD6}" type="datetimeFigureOut">
              <a:rPr lang="en-UG" smtClean="0"/>
              <a:t>23/10/2023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CFB3C-DA62-4B6B-B289-972E4570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5A29C-066E-4707-85FF-1DABB072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DDB89A-3B0C-4C8F-A012-14CA87219BA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8621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C3FA-FFE9-4AED-B46A-609546E2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604CB-9258-4756-B09E-F6A5C507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34958-043B-41C2-91C2-7345FB09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E8F42-A577-4F00-86C7-1C2A5B50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D2ED-6FEE-4E09-B099-21EF68F3EBD6}" type="datetimeFigureOut">
              <a:rPr lang="en-UG" smtClean="0"/>
              <a:t>23/10/2023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6FC4A-9541-4141-9D9A-AC16CB1E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F97F6-CD5A-42A0-8219-F4A61A0E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DDB89A-3B0C-4C8F-A012-14CA87219BA7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6727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02C6E-B3E1-42A2-8DDF-63E93411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07FC-FC06-4569-BCB2-F74FBEC9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81A1-0785-409C-B5CC-9E37EBC62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D2ED-6FEE-4E09-B099-21EF68F3EBD6}" type="datetimeFigureOut">
              <a:rPr lang="en-UG" smtClean="0"/>
              <a:t>23/10/2023</a:t>
            </a:fld>
            <a:endParaRPr lang="en-U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93C447-81FD-4051-8E51-79138B7937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027" y="377563"/>
            <a:ext cx="1282773" cy="13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142-E4A7-487F-A2BF-31D4E747E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Methods</a:t>
            </a: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BCBB7-6C23-44AA-8AB9-71747E935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Quantitative Analysis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54126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496"/>
    </mc:Choice>
    <mc:Fallback>
      <p:transition spd="slow" advTm="414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9843" y="1458213"/>
            <a:ext cx="561276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5" dirty="0">
                <a:cs typeface="Calibri"/>
              </a:rPr>
              <a:t>Present</a:t>
            </a:r>
            <a:r>
              <a:rPr sz="2800" spc="5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data</a:t>
            </a:r>
            <a:r>
              <a:rPr sz="280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in</a:t>
            </a:r>
            <a:r>
              <a:rPr sz="2800" spc="10" dirty="0">
                <a:cs typeface="Calibri"/>
              </a:rPr>
              <a:t> </a:t>
            </a:r>
            <a:r>
              <a:rPr sz="2800" spc="-25" dirty="0">
                <a:cs typeface="Calibri"/>
              </a:rPr>
              <a:t>form</a:t>
            </a:r>
            <a:r>
              <a:rPr sz="2800" spc="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of</a:t>
            </a:r>
            <a:r>
              <a:rPr sz="280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an</a:t>
            </a:r>
            <a:r>
              <a:rPr sz="2800" spc="-10" dirty="0">
                <a:cs typeface="Calibri"/>
              </a:rPr>
              <a:t> </a:t>
            </a:r>
            <a:r>
              <a:rPr sz="2800" spc="-25" dirty="0">
                <a:cs typeface="Calibri"/>
              </a:rPr>
              <a:t>average:</a:t>
            </a:r>
            <a:endParaRPr sz="2800" dirty="0"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800" y="2325706"/>
            <a:ext cx="7772400" cy="1200785"/>
          </a:xfrm>
          <a:custGeom>
            <a:avLst/>
            <a:gdLst/>
            <a:ahLst/>
            <a:cxnLst/>
            <a:rect l="l" t="t" r="r" b="b"/>
            <a:pathLst>
              <a:path w="7772400" h="1200785">
                <a:moveTo>
                  <a:pt x="7772400" y="0"/>
                </a:moveTo>
                <a:lnTo>
                  <a:pt x="0" y="0"/>
                </a:lnTo>
                <a:lnTo>
                  <a:pt x="0" y="1200327"/>
                </a:lnTo>
                <a:lnTo>
                  <a:pt x="7772400" y="1200327"/>
                </a:lnTo>
                <a:lnTo>
                  <a:pt x="7772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90800" y="2285950"/>
            <a:ext cx="7772400" cy="78226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2650" dirty="0">
              <a:cs typeface="Times New Roman"/>
            </a:endParaRPr>
          </a:p>
          <a:p>
            <a:pPr marL="91440">
              <a:tabLst>
                <a:tab pos="1292225" algn="l"/>
              </a:tabLst>
            </a:pPr>
            <a:r>
              <a:rPr sz="2400" spc="-5" dirty="0">
                <a:cs typeface="Calibri"/>
              </a:rPr>
              <a:t>1.</a:t>
            </a:r>
            <a:r>
              <a:rPr sz="2400" spc="360" dirty="0">
                <a:cs typeface="Calibri"/>
              </a:rPr>
              <a:t> </a:t>
            </a:r>
            <a:r>
              <a:rPr sz="2400" dirty="0">
                <a:cs typeface="Calibri"/>
              </a:rPr>
              <a:t>Mean	=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1" y="2514600"/>
            <a:ext cx="3140329" cy="838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90800" y="3733762"/>
            <a:ext cx="7772400" cy="580928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209550" rIns="0" bIns="0" rtlCol="0">
            <a:spAutoFit/>
          </a:bodyPr>
          <a:lstStyle/>
          <a:p>
            <a:pPr marL="91440">
              <a:spcBef>
                <a:spcPts val="1650"/>
              </a:spcBef>
              <a:tabLst>
                <a:tab pos="457200" algn="l"/>
              </a:tabLst>
            </a:pPr>
            <a:r>
              <a:rPr sz="2400" spc="-5" dirty="0">
                <a:cs typeface="Calibri"/>
              </a:rPr>
              <a:t>2.	</a:t>
            </a:r>
            <a:r>
              <a:rPr sz="2400" dirty="0">
                <a:cs typeface="Calibri"/>
              </a:rPr>
              <a:t>Mode</a:t>
            </a:r>
            <a:r>
              <a:rPr sz="2400" spc="-10" dirty="0">
                <a:cs typeface="Calibri"/>
              </a:rPr>
              <a:t> </a:t>
            </a:r>
            <a:r>
              <a:rPr sz="2400" dirty="0">
                <a:cs typeface="Calibri"/>
              </a:rPr>
              <a:t>=</a:t>
            </a:r>
            <a:r>
              <a:rPr sz="2400" spc="-1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most</a:t>
            </a:r>
            <a:r>
              <a:rPr sz="2400" spc="-2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frequently</a:t>
            </a:r>
            <a:r>
              <a:rPr sz="2400" spc="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occurring</a:t>
            </a:r>
            <a:r>
              <a:rPr sz="2400" spc="-2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attribute</a:t>
            </a:r>
            <a:endParaRPr sz="2400" dirty="0"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90800" y="4800601"/>
            <a:ext cx="7772400" cy="1200785"/>
          </a:xfrm>
          <a:custGeom>
            <a:avLst/>
            <a:gdLst/>
            <a:ahLst/>
            <a:cxnLst/>
            <a:rect l="l" t="t" r="r" b="b"/>
            <a:pathLst>
              <a:path w="7772400" h="1200785">
                <a:moveTo>
                  <a:pt x="7772400" y="0"/>
                </a:moveTo>
                <a:lnTo>
                  <a:pt x="0" y="0"/>
                </a:lnTo>
                <a:lnTo>
                  <a:pt x="0" y="1200327"/>
                </a:lnTo>
                <a:lnTo>
                  <a:pt x="7772400" y="1200327"/>
                </a:lnTo>
                <a:lnTo>
                  <a:pt x="7772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2544" y="4997577"/>
            <a:ext cx="154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3.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1295" y="4997578"/>
            <a:ext cx="57727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5715">
              <a:spcBef>
                <a:spcPts val="100"/>
              </a:spcBef>
            </a:pPr>
            <a:r>
              <a:rPr sz="2400" dirty="0">
                <a:cs typeface="Calibri"/>
              </a:rPr>
              <a:t>Middle</a:t>
            </a:r>
            <a:r>
              <a:rPr sz="2400" spc="24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attribute</a:t>
            </a:r>
            <a:r>
              <a:rPr sz="2400" spc="245" dirty="0">
                <a:cs typeface="Calibri"/>
              </a:rPr>
              <a:t> </a:t>
            </a:r>
            <a:r>
              <a:rPr sz="2400" dirty="0">
                <a:cs typeface="Calibri"/>
              </a:rPr>
              <a:t>in</a:t>
            </a:r>
            <a:r>
              <a:rPr sz="2400" spc="235" dirty="0">
                <a:cs typeface="Calibri"/>
              </a:rPr>
              <a:t> </a:t>
            </a:r>
            <a:r>
              <a:rPr sz="2400" dirty="0">
                <a:cs typeface="Calibri"/>
              </a:rPr>
              <a:t>the</a:t>
            </a:r>
            <a:r>
              <a:rPr sz="2400" spc="240" dirty="0">
                <a:cs typeface="Calibri"/>
              </a:rPr>
              <a:t> </a:t>
            </a:r>
            <a:r>
              <a:rPr sz="2400" spc="-20" dirty="0">
                <a:cs typeface="Calibri"/>
              </a:rPr>
              <a:t>ranked</a:t>
            </a:r>
            <a:r>
              <a:rPr sz="2400" spc="24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distribution</a:t>
            </a:r>
            <a:r>
              <a:rPr sz="2400" spc="24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of </a:t>
            </a:r>
            <a:r>
              <a:rPr sz="2400" spc="-53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observed</a:t>
            </a:r>
            <a:r>
              <a:rPr sz="240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attribute</a:t>
            </a:r>
            <a:endParaRPr sz="2400" dirty="0"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17445" y="386537"/>
            <a:ext cx="4394835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Central</a:t>
            </a:r>
            <a:r>
              <a:rPr sz="4000" spc="-120" dirty="0"/>
              <a:t> </a:t>
            </a:r>
            <a:r>
              <a:rPr sz="4000" spc="-20" dirty="0"/>
              <a:t>Tendency</a:t>
            </a:r>
            <a:endParaRPr sz="400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63"/>
    </mc:Choice>
    <mc:Fallback>
      <p:transition spd="slow" advTm="1586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404825"/>
            <a:ext cx="563880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Cent</a:t>
            </a:r>
            <a:r>
              <a:rPr sz="4000" spc="-65" dirty="0"/>
              <a:t>r</a:t>
            </a:r>
            <a:r>
              <a:rPr sz="4000" spc="-10" dirty="0"/>
              <a:t>a</a:t>
            </a:r>
            <a:r>
              <a:rPr sz="4000" spc="-5" dirty="0"/>
              <a:t>l</a:t>
            </a:r>
            <a:r>
              <a:rPr sz="4000" spc="-55" dirty="0"/>
              <a:t> </a:t>
            </a:r>
            <a:r>
              <a:rPr sz="4000" spc="-160" dirty="0"/>
              <a:t>Ten</a:t>
            </a:r>
            <a:r>
              <a:rPr sz="4000" spc="-155" dirty="0"/>
              <a:t>d</a:t>
            </a:r>
            <a:r>
              <a:rPr sz="4000" spc="114" dirty="0"/>
              <a:t>enc</a:t>
            </a:r>
            <a:r>
              <a:rPr sz="4000" spc="120" dirty="0"/>
              <a:t>y</a:t>
            </a:r>
            <a:r>
              <a:rPr sz="4000" spc="-390" dirty="0"/>
              <a:t> </a:t>
            </a:r>
            <a:r>
              <a:rPr sz="2800" i="1" spc="-155" dirty="0">
                <a:cs typeface="Verdana"/>
              </a:rPr>
              <a:t>(</a:t>
            </a:r>
            <a:r>
              <a:rPr sz="2800" i="1" spc="-160" dirty="0">
                <a:cs typeface="Verdana"/>
              </a:rPr>
              <a:t>c</a:t>
            </a:r>
            <a:r>
              <a:rPr sz="2800" i="1" spc="-305" dirty="0">
                <a:cs typeface="Verdana"/>
              </a:rPr>
              <a:t>ont’)</a:t>
            </a:r>
            <a:endParaRPr sz="2800" dirty="0"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14600" y="1447736"/>
            <a:ext cx="5029200" cy="250190"/>
            <a:chOff x="990600" y="1447736"/>
            <a:chExt cx="5029200" cy="250190"/>
          </a:xfrm>
        </p:grpSpPr>
        <p:sp>
          <p:nvSpPr>
            <p:cNvPr id="4" name="object 4"/>
            <p:cNvSpPr/>
            <p:nvPr/>
          </p:nvSpPr>
          <p:spPr>
            <a:xfrm>
              <a:off x="990600" y="1447736"/>
              <a:ext cx="5029200" cy="243840"/>
            </a:xfrm>
            <a:custGeom>
              <a:avLst/>
              <a:gdLst/>
              <a:ahLst/>
              <a:cxnLst/>
              <a:rect l="l" t="t" r="r" b="b"/>
              <a:pathLst>
                <a:path w="5029200" h="243839">
                  <a:moveTo>
                    <a:pt x="5029200" y="0"/>
                  </a:moveTo>
                  <a:lnTo>
                    <a:pt x="5029200" y="0"/>
                  </a:lnTo>
                  <a:lnTo>
                    <a:pt x="0" y="0"/>
                  </a:lnTo>
                  <a:lnTo>
                    <a:pt x="0" y="243522"/>
                  </a:lnTo>
                  <a:lnTo>
                    <a:pt x="5029200" y="243522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403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0600" y="1691259"/>
              <a:ext cx="5029200" cy="0"/>
            </a:xfrm>
            <a:custGeom>
              <a:avLst/>
              <a:gdLst/>
              <a:ahLst/>
              <a:cxnLst/>
              <a:rect l="l" t="t" r="r" b="b"/>
              <a:pathLst>
                <a:path w="5029200">
                  <a:moveTo>
                    <a:pt x="0" y="0"/>
                  </a:moveTo>
                  <a:lnTo>
                    <a:pt x="50292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514600" y="4838700"/>
            <a:ext cx="5029200" cy="256540"/>
            <a:chOff x="990600" y="4838700"/>
            <a:chExt cx="5029200" cy="256540"/>
          </a:xfrm>
        </p:grpSpPr>
        <p:sp>
          <p:nvSpPr>
            <p:cNvPr id="7" name="object 7"/>
            <p:cNvSpPr/>
            <p:nvPr/>
          </p:nvSpPr>
          <p:spPr>
            <a:xfrm>
              <a:off x="990600" y="4851336"/>
              <a:ext cx="5029200" cy="243840"/>
            </a:xfrm>
            <a:custGeom>
              <a:avLst/>
              <a:gdLst/>
              <a:ahLst/>
              <a:cxnLst/>
              <a:rect l="l" t="t" r="r" b="b"/>
              <a:pathLst>
                <a:path w="5029200" h="243839">
                  <a:moveTo>
                    <a:pt x="5029200" y="0"/>
                  </a:moveTo>
                  <a:lnTo>
                    <a:pt x="5029200" y="0"/>
                  </a:lnTo>
                  <a:lnTo>
                    <a:pt x="0" y="0"/>
                  </a:lnTo>
                  <a:lnTo>
                    <a:pt x="0" y="243522"/>
                  </a:lnTo>
                  <a:lnTo>
                    <a:pt x="5029200" y="243522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0600" y="4838699"/>
              <a:ext cx="5029200" cy="25400"/>
            </a:xfrm>
            <a:custGeom>
              <a:avLst/>
              <a:gdLst/>
              <a:ahLst/>
              <a:cxnLst/>
              <a:rect l="l" t="t" r="r" b="b"/>
              <a:pathLst>
                <a:path w="5029200" h="25400">
                  <a:moveTo>
                    <a:pt x="5029200" y="16891"/>
                  </a:moveTo>
                  <a:lnTo>
                    <a:pt x="0" y="16891"/>
                  </a:lnTo>
                  <a:lnTo>
                    <a:pt x="0" y="25400"/>
                  </a:lnTo>
                  <a:lnTo>
                    <a:pt x="5029200" y="25400"/>
                  </a:lnTo>
                  <a:lnTo>
                    <a:pt x="5029200" y="16891"/>
                  </a:lnTo>
                  <a:close/>
                </a:path>
                <a:path w="5029200" h="25400">
                  <a:moveTo>
                    <a:pt x="5029200" y="0"/>
                  </a:moveTo>
                  <a:lnTo>
                    <a:pt x="0" y="0"/>
                  </a:lnTo>
                  <a:lnTo>
                    <a:pt x="0" y="8509"/>
                  </a:lnTo>
                  <a:lnTo>
                    <a:pt x="5029200" y="8509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14600" y="1416887"/>
            <a:ext cx="5029200" cy="51180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668780">
              <a:spcBef>
                <a:spcPts val="330"/>
              </a:spcBef>
              <a:tabLst>
                <a:tab pos="2620645" algn="l"/>
                <a:tab pos="3413125" algn="l"/>
                <a:tab pos="4343400" algn="l"/>
              </a:tabLst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Age	GPA	Gender	Hours</a:t>
            </a:r>
            <a:endParaRPr sz="1400">
              <a:latin typeface="Courier New"/>
              <a:cs typeface="Courier New"/>
            </a:endParaRPr>
          </a:p>
          <a:p>
            <a:pPr marL="174625">
              <a:spcBef>
                <a:spcPts val="235"/>
              </a:spcBef>
              <a:tabLst>
                <a:tab pos="465455" algn="l"/>
                <a:tab pos="1721485" algn="l"/>
                <a:tab pos="2620645" algn="l"/>
                <a:tab pos="3680460" algn="l"/>
                <a:tab pos="4556760" algn="l"/>
              </a:tabLst>
            </a:pPr>
            <a:r>
              <a:rPr sz="1400" dirty="0">
                <a:latin typeface="Courier New"/>
                <a:cs typeface="Courier New"/>
              </a:rPr>
              <a:t>1	Dick	20	1.9	M	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4600" y="1934362"/>
            <a:ext cx="5029200" cy="226344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10795" rIns="0" bIns="0" rtlCol="0">
            <a:spAutoFit/>
          </a:bodyPr>
          <a:lstStyle/>
          <a:p>
            <a:pPr marL="174625">
              <a:spcBef>
                <a:spcPts val="85"/>
              </a:spcBef>
              <a:tabLst>
                <a:tab pos="465455" algn="l"/>
                <a:tab pos="1721485" algn="l"/>
                <a:tab pos="2620645" algn="l"/>
                <a:tab pos="3680460" algn="l"/>
                <a:tab pos="4556760" algn="l"/>
              </a:tabLst>
            </a:pPr>
            <a:r>
              <a:rPr sz="1400" dirty="0">
                <a:latin typeface="Courier New"/>
                <a:cs typeface="Courier New"/>
              </a:rPr>
              <a:t>2	</a:t>
            </a:r>
            <a:r>
              <a:rPr sz="1400" spc="-5" dirty="0">
                <a:latin typeface="Courier New"/>
                <a:cs typeface="Courier New"/>
              </a:rPr>
              <a:t>Edward	19	1.5	</a:t>
            </a:r>
            <a:r>
              <a:rPr sz="1400" dirty="0">
                <a:latin typeface="Courier New"/>
                <a:cs typeface="Courier New"/>
              </a:rPr>
              <a:t>M	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6855" y="2175130"/>
            <a:ext cx="4514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03530" algn="l"/>
                <a:tab pos="1558925" algn="l"/>
                <a:tab pos="2458720" algn="l"/>
                <a:tab pos="3517900" algn="l"/>
                <a:tab pos="4394200" algn="l"/>
              </a:tabLst>
            </a:pPr>
            <a:r>
              <a:rPr sz="1400" dirty="0">
                <a:latin typeface="Courier New"/>
                <a:cs typeface="Courier New"/>
              </a:rPr>
              <a:t>3	</a:t>
            </a:r>
            <a:r>
              <a:rPr sz="1400" spc="-5" dirty="0">
                <a:latin typeface="Courier New"/>
                <a:cs typeface="Courier New"/>
              </a:rPr>
              <a:t>Emmet</a:t>
            </a:r>
            <a:r>
              <a:rPr sz="1400" dirty="0">
                <a:latin typeface="Courier New"/>
                <a:cs typeface="Courier New"/>
              </a:rPr>
              <a:t>t	</a:t>
            </a:r>
            <a:r>
              <a:rPr sz="1400" spc="-5" dirty="0"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0	</a:t>
            </a:r>
            <a:r>
              <a:rPr sz="1400" spc="-5" dirty="0">
                <a:latin typeface="Courier New"/>
                <a:cs typeface="Courier New"/>
              </a:rPr>
              <a:t>2.</a:t>
            </a:r>
            <a:r>
              <a:rPr sz="1400" dirty="0">
                <a:latin typeface="Courier New"/>
                <a:cs typeface="Courier New"/>
              </a:rPr>
              <a:t>1	M	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4600" y="2420391"/>
            <a:ext cx="5029200" cy="226344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10795" rIns="0" bIns="0" rtlCol="0">
            <a:spAutoFit/>
          </a:bodyPr>
          <a:lstStyle/>
          <a:p>
            <a:pPr marL="174625">
              <a:spcBef>
                <a:spcPts val="85"/>
              </a:spcBef>
              <a:tabLst>
                <a:tab pos="465455" algn="l"/>
                <a:tab pos="1721485" algn="l"/>
                <a:tab pos="2620645" algn="l"/>
                <a:tab pos="3680460" algn="l"/>
                <a:tab pos="4556760" algn="l"/>
              </a:tabLst>
            </a:pPr>
            <a:r>
              <a:rPr sz="1400" dirty="0">
                <a:latin typeface="Courier New"/>
                <a:cs typeface="Courier New"/>
              </a:rPr>
              <a:t>4	</a:t>
            </a:r>
            <a:r>
              <a:rPr sz="1400" spc="-5" dirty="0">
                <a:latin typeface="Courier New"/>
                <a:cs typeface="Courier New"/>
              </a:rPr>
              <a:t>Lauren	20	2.4	</a:t>
            </a:r>
            <a:r>
              <a:rPr sz="1400" dirty="0">
                <a:latin typeface="Courier New"/>
                <a:cs typeface="Courier New"/>
              </a:rPr>
              <a:t>F	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6855" y="2661286"/>
            <a:ext cx="4514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03530" algn="l"/>
                <a:tab pos="1558925" algn="l"/>
                <a:tab pos="2405380" algn="l"/>
                <a:tab pos="3517900" algn="l"/>
                <a:tab pos="4394200" algn="l"/>
              </a:tabLst>
            </a:pPr>
            <a:r>
              <a:rPr sz="1400" dirty="0">
                <a:latin typeface="Courier New"/>
                <a:cs typeface="Courier New"/>
              </a:rPr>
              <a:t>5	</a:t>
            </a:r>
            <a:r>
              <a:rPr sz="1400" spc="-5" dirty="0">
                <a:latin typeface="Courier New"/>
                <a:cs typeface="Courier New"/>
              </a:rPr>
              <a:t>Mik</a:t>
            </a:r>
            <a:r>
              <a:rPr sz="1400" dirty="0">
                <a:latin typeface="Courier New"/>
                <a:cs typeface="Courier New"/>
              </a:rPr>
              <a:t>e	</a:t>
            </a:r>
            <a:r>
              <a:rPr sz="1400" spc="-5" dirty="0"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9	</a:t>
            </a:r>
            <a:r>
              <a:rPr sz="1400" spc="-5" dirty="0">
                <a:latin typeface="Courier New"/>
                <a:cs typeface="Courier New"/>
              </a:rPr>
              <a:t>2.7</a:t>
            </a:r>
            <a:r>
              <a:rPr sz="1400" dirty="0">
                <a:latin typeface="Courier New"/>
                <a:cs typeface="Courier New"/>
              </a:rPr>
              <a:t>5	M	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4600" y="2906547"/>
            <a:ext cx="5029200" cy="226344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10795" rIns="0" bIns="0" rtlCol="0">
            <a:spAutoFit/>
          </a:bodyPr>
          <a:lstStyle/>
          <a:p>
            <a:pPr marL="174625">
              <a:spcBef>
                <a:spcPts val="85"/>
              </a:spcBef>
              <a:tabLst>
                <a:tab pos="465455" algn="l"/>
                <a:tab pos="1721485" algn="l"/>
                <a:tab pos="2727325" algn="l"/>
                <a:tab pos="3680460" algn="l"/>
                <a:tab pos="4556760" algn="l"/>
              </a:tabLst>
            </a:pPr>
            <a:r>
              <a:rPr sz="1400" dirty="0">
                <a:latin typeface="Courier New"/>
                <a:cs typeface="Courier New"/>
              </a:rPr>
              <a:t>6	</a:t>
            </a:r>
            <a:r>
              <a:rPr sz="1400" spc="-5" dirty="0">
                <a:latin typeface="Courier New"/>
                <a:cs typeface="Courier New"/>
              </a:rPr>
              <a:t>Benjie	18	</a:t>
            </a:r>
            <a:r>
              <a:rPr sz="1400" dirty="0">
                <a:latin typeface="Courier New"/>
                <a:cs typeface="Courier New"/>
              </a:rPr>
              <a:t>3	M	4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6855" y="3147442"/>
            <a:ext cx="45148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303530" algn="l"/>
                <a:tab pos="1558925" algn="l"/>
                <a:tab pos="2405380" algn="l"/>
                <a:tab pos="3517900" algn="l"/>
                <a:tab pos="4394200" algn="l"/>
              </a:tabLst>
            </a:pPr>
            <a:r>
              <a:rPr sz="1400" dirty="0">
                <a:latin typeface="Courier New"/>
                <a:cs typeface="Courier New"/>
              </a:rPr>
              <a:t>7	</a:t>
            </a:r>
            <a:r>
              <a:rPr sz="1400" spc="-5" dirty="0">
                <a:latin typeface="Courier New"/>
                <a:cs typeface="Courier New"/>
              </a:rPr>
              <a:t>Jo</a:t>
            </a:r>
            <a:r>
              <a:rPr sz="1400" dirty="0">
                <a:latin typeface="Courier New"/>
                <a:cs typeface="Courier New"/>
              </a:rPr>
              <a:t>e	</a:t>
            </a:r>
            <a:r>
              <a:rPr sz="1400" spc="-5" dirty="0"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9	</a:t>
            </a:r>
            <a:r>
              <a:rPr sz="1400" spc="-5" dirty="0">
                <a:latin typeface="Courier New"/>
                <a:cs typeface="Courier New"/>
              </a:rPr>
              <a:t>2.8</a:t>
            </a:r>
            <a:r>
              <a:rPr sz="1400" dirty="0">
                <a:latin typeface="Courier New"/>
                <a:cs typeface="Courier New"/>
              </a:rPr>
              <a:t>5	M	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14600" y="3392703"/>
            <a:ext cx="5029200" cy="226344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10795" rIns="0" bIns="0" rtlCol="0">
            <a:spAutoFit/>
          </a:bodyPr>
          <a:lstStyle/>
          <a:p>
            <a:pPr marL="174625">
              <a:spcBef>
                <a:spcPts val="85"/>
              </a:spcBef>
              <a:tabLst>
                <a:tab pos="465455" algn="l"/>
                <a:tab pos="1721485" algn="l"/>
                <a:tab pos="2567305" algn="l"/>
                <a:tab pos="3680460" algn="l"/>
                <a:tab pos="4556760" algn="l"/>
              </a:tabLst>
            </a:pPr>
            <a:r>
              <a:rPr sz="1400" dirty="0">
                <a:latin typeface="Courier New"/>
                <a:cs typeface="Courier New"/>
              </a:rPr>
              <a:t>8	</a:t>
            </a:r>
            <a:r>
              <a:rPr sz="1400" spc="-5" dirty="0">
                <a:latin typeface="Courier New"/>
                <a:cs typeface="Courier New"/>
              </a:rPr>
              <a:t>Larry	17	2.75	</a:t>
            </a:r>
            <a:r>
              <a:rPr sz="1400" dirty="0">
                <a:latin typeface="Courier New"/>
                <a:cs typeface="Courier New"/>
              </a:rPr>
              <a:t>M	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6855" y="3633596"/>
            <a:ext cx="45148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03530" algn="l"/>
                <a:tab pos="1558925" algn="l"/>
                <a:tab pos="2458720" algn="l"/>
                <a:tab pos="3517900" algn="l"/>
                <a:tab pos="4394200" algn="l"/>
              </a:tabLst>
            </a:pPr>
            <a:r>
              <a:rPr sz="1400" dirty="0">
                <a:latin typeface="Courier New"/>
                <a:cs typeface="Courier New"/>
              </a:rPr>
              <a:t>9	</a:t>
            </a:r>
            <a:r>
              <a:rPr sz="1400" spc="-5" dirty="0">
                <a:latin typeface="Courier New"/>
                <a:cs typeface="Courier New"/>
              </a:rPr>
              <a:t>Ros</a:t>
            </a:r>
            <a:r>
              <a:rPr sz="1400" dirty="0">
                <a:latin typeface="Courier New"/>
                <a:cs typeface="Courier New"/>
              </a:rPr>
              <a:t>e	</a:t>
            </a:r>
            <a:r>
              <a:rPr sz="1400" spc="-5" dirty="0"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8	</a:t>
            </a:r>
            <a:r>
              <a:rPr sz="1400" spc="-5" dirty="0">
                <a:latin typeface="Courier New"/>
                <a:cs typeface="Courier New"/>
              </a:rPr>
              <a:t>3.</a:t>
            </a:r>
            <a:r>
              <a:rPr sz="1400" dirty="0">
                <a:latin typeface="Courier New"/>
                <a:cs typeface="Courier New"/>
              </a:rPr>
              <a:t>3	F	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4600" y="3878732"/>
            <a:ext cx="5029200" cy="226344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10795" rIns="0" bIns="0" rtlCol="0">
            <a:spAutoFit/>
          </a:bodyPr>
          <a:lstStyle/>
          <a:p>
            <a:pPr marL="121285">
              <a:spcBef>
                <a:spcPts val="85"/>
              </a:spcBef>
              <a:tabLst>
                <a:tab pos="1721485" algn="l"/>
                <a:tab pos="2620645" algn="l"/>
                <a:tab pos="3680460" algn="l"/>
                <a:tab pos="4556760" algn="l"/>
              </a:tabLst>
            </a:pPr>
            <a:r>
              <a:rPr sz="1400" dirty="0">
                <a:latin typeface="Courier New"/>
                <a:cs typeface="Courier New"/>
              </a:rPr>
              <a:t>10</a:t>
            </a:r>
            <a:r>
              <a:rPr sz="1400" spc="18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Bob	18	3.1	M	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23515" y="4119752"/>
            <a:ext cx="45681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12265" algn="l"/>
                <a:tab pos="2512060" algn="l"/>
                <a:tab pos="3571240" algn="l"/>
                <a:tab pos="4447540" algn="l"/>
              </a:tabLst>
            </a:pPr>
            <a:r>
              <a:rPr sz="1400" spc="-5" dirty="0"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1</a:t>
            </a:r>
            <a:r>
              <a:rPr sz="1400" spc="18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Kat</a:t>
            </a:r>
            <a:r>
              <a:rPr sz="1400" dirty="0">
                <a:latin typeface="Courier New"/>
                <a:cs typeface="Courier New"/>
              </a:rPr>
              <a:t>e	</a:t>
            </a:r>
            <a:r>
              <a:rPr sz="1400" spc="-5" dirty="0"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9	</a:t>
            </a:r>
            <a:r>
              <a:rPr sz="1400" spc="-5" dirty="0">
                <a:latin typeface="Courier New"/>
                <a:cs typeface="Courier New"/>
              </a:rPr>
              <a:t>3.</a:t>
            </a:r>
            <a:r>
              <a:rPr sz="1400" dirty="0">
                <a:latin typeface="Courier New"/>
                <a:cs typeface="Courier New"/>
              </a:rPr>
              <a:t>4	F	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14600" y="4364888"/>
            <a:ext cx="5029200" cy="226344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10795" rIns="0" bIns="0" rtlCol="0">
            <a:spAutoFit/>
          </a:bodyPr>
          <a:lstStyle/>
          <a:p>
            <a:pPr marL="121285">
              <a:spcBef>
                <a:spcPts val="85"/>
              </a:spcBef>
              <a:tabLst>
                <a:tab pos="1721485" algn="l"/>
                <a:tab pos="2727325" algn="l"/>
                <a:tab pos="3680460" algn="l"/>
                <a:tab pos="4556760" algn="l"/>
              </a:tabLst>
            </a:pPr>
            <a:r>
              <a:rPr sz="1400" spc="-5" dirty="0">
                <a:latin typeface="Courier New"/>
                <a:cs typeface="Courier New"/>
              </a:rPr>
              <a:t>12</a:t>
            </a:r>
            <a:r>
              <a:rPr sz="1400" spc="2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Sally	21	</a:t>
            </a:r>
            <a:r>
              <a:rPr sz="1400" dirty="0">
                <a:latin typeface="Courier New"/>
                <a:cs typeface="Courier New"/>
              </a:rPr>
              <a:t>4	F	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23515" y="4606544"/>
            <a:ext cx="45681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12265" algn="l"/>
                <a:tab pos="2512060" algn="l"/>
                <a:tab pos="3571240" algn="l"/>
                <a:tab pos="4447540" algn="l"/>
              </a:tabLst>
            </a:pPr>
            <a:r>
              <a:rPr sz="1400" spc="-5" dirty="0"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3</a:t>
            </a:r>
            <a:r>
              <a:rPr sz="1400" spc="18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Sylvi</a:t>
            </a:r>
            <a:r>
              <a:rPr sz="1400" dirty="0">
                <a:latin typeface="Courier New"/>
                <a:cs typeface="Courier New"/>
              </a:rPr>
              <a:t>a	</a:t>
            </a:r>
            <a:r>
              <a:rPr sz="1400" spc="-5" dirty="0"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3	</a:t>
            </a:r>
            <a:r>
              <a:rPr sz="1400" spc="-5" dirty="0">
                <a:latin typeface="Courier New"/>
                <a:cs typeface="Courier New"/>
              </a:rPr>
              <a:t>3.</a:t>
            </a:r>
            <a:r>
              <a:rPr sz="1400" dirty="0">
                <a:latin typeface="Courier New"/>
                <a:cs typeface="Courier New"/>
              </a:rPr>
              <a:t>9	F	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4600" y="4850129"/>
            <a:ext cx="5029200" cy="489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090">
              <a:spcBef>
                <a:spcPts val="100"/>
              </a:spcBef>
              <a:tabLst>
                <a:tab pos="1668145" algn="l"/>
                <a:tab pos="2513965" algn="l"/>
                <a:tab pos="4503420" algn="l"/>
              </a:tabLst>
            </a:pPr>
            <a:r>
              <a:rPr sz="1400" spc="-5" dirty="0">
                <a:latin typeface="Courier New"/>
                <a:cs typeface="Courier New"/>
              </a:rPr>
              <a:t>Sum	251	36.95	59</a:t>
            </a:r>
            <a:endParaRPr sz="1400">
              <a:latin typeface="Courier New"/>
              <a:cs typeface="Courier New"/>
            </a:endParaRPr>
          </a:p>
          <a:p>
            <a:pPr marL="466090">
              <a:spcBef>
                <a:spcPts val="50"/>
              </a:spcBef>
              <a:tabLst>
                <a:tab pos="1462405" algn="l"/>
                <a:tab pos="2414905" algn="l"/>
                <a:tab pos="4244340" algn="l"/>
              </a:tabLst>
            </a:pPr>
            <a:r>
              <a:rPr sz="1600" b="1" spc="-5" dirty="0">
                <a:latin typeface="Courier New"/>
                <a:cs typeface="Courier New"/>
              </a:rPr>
              <a:t>Mean	19.308	2.8423	4.5385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14600" y="5347259"/>
            <a:ext cx="5029200" cy="226985"/>
          </a:xfrm>
          <a:prstGeom prst="rect">
            <a:avLst/>
          </a:prstGeom>
          <a:solidFill>
            <a:srgbClr val="FF99CC"/>
          </a:solidFill>
        </p:spPr>
        <p:txBody>
          <a:bodyPr vert="horz" wrap="square" lIns="0" tIns="11430" rIns="0" bIns="0" rtlCol="0">
            <a:spAutoFit/>
          </a:bodyPr>
          <a:lstStyle/>
          <a:p>
            <a:pPr marL="466090">
              <a:spcBef>
                <a:spcPts val="90"/>
              </a:spcBef>
              <a:tabLst>
                <a:tab pos="1508125" algn="l"/>
                <a:tab pos="2460625" algn="l"/>
                <a:tab pos="4290060" algn="l"/>
              </a:tabLst>
            </a:pPr>
            <a:r>
              <a:rPr sz="1400" spc="-5" dirty="0">
                <a:latin typeface="Courier New"/>
                <a:cs typeface="Courier New"/>
              </a:rPr>
              <a:t>Variance	2.3974	0.5437	5.6026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7990" y="5588609"/>
            <a:ext cx="44367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54735" algn="l"/>
                <a:tab pos="2007235" algn="l"/>
                <a:tab pos="3890010" algn="l"/>
              </a:tabLst>
            </a:pPr>
            <a:r>
              <a:rPr sz="1400" spc="-5" dirty="0">
                <a:latin typeface="Courier New"/>
                <a:cs typeface="Courier New"/>
              </a:rPr>
              <a:t>St</a:t>
            </a:r>
            <a:r>
              <a:rPr sz="1400" dirty="0">
                <a:latin typeface="Courier New"/>
                <a:cs typeface="Courier New"/>
              </a:rPr>
              <a:t>d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De</a:t>
            </a:r>
            <a:r>
              <a:rPr sz="1400" dirty="0">
                <a:latin typeface="Courier New"/>
                <a:cs typeface="Courier New"/>
              </a:rPr>
              <a:t>v	</a:t>
            </a:r>
            <a:r>
              <a:rPr sz="1400" spc="-5" dirty="0">
                <a:latin typeface="Courier New"/>
                <a:cs typeface="Courier New"/>
              </a:rPr>
              <a:t>1.548</a:t>
            </a:r>
            <a:r>
              <a:rPr sz="1400" dirty="0">
                <a:latin typeface="Courier New"/>
                <a:cs typeface="Courier New"/>
              </a:rPr>
              <a:t>4	</a:t>
            </a:r>
            <a:r>
              <a:rPr sz="1400" spc="-5" dirty="0">
                <a:latin typeface="Courier New"/>
                <a:cs typeface="Courier New"/>
              </a:rPr>
              <a:t>0.737</a:t>
            </a:r>
            <a:r>
              <a:rPr sz="1400" dirty="0">
                <a:latin typeface="Courier New"/>
                <a:cs typeface="Courier New"/>
              </a:rPr>
              <a:t>4	</a:t>
            </a:r>
            <a:r>
              <a:rPr sz="1400" spc="-5" dirty="0">
                <a:latin typeface="Courier New"/>
                <a:cs typeface="Courier New"/>
              </a:rPr>
              <a:t>2.367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4600" y="5833364"/>
            <a:ext cx="5029200" cy="234680"/>
          </a:xfrm>
          <a:prstGeom prst="rect">
            <a:avLst/>
          </a:prstGeom>
          <a:solidFill>
            <a:srgbClr val="FF99CC"/>
          </a:solidFill>
        </p:spPr>
        <p:txBody>
          <a:bodyPr vert="horz" wrap="square" lIns="0" tIns="0" rIns="0" bIns="0" rtlCol="0">
            <a:spAutoFit/>
          </a:bodyPr>
          <a:lstStyle/>
          <a:p>
            <a:pPr marL="466090">
              <a:lnSpc>
                <a:spcPts val="1825"/>
              </a:lnSpc>
              <a:tabLst>
                <a:tab pos="1706245" algn="l"/>
                <a:tab pos="2536825" algn="l"/>
                <a:tab pos="4549140" algn="l"/>
              </a:tabLst>
            </a:pPr>
            <a:r>
              <a:rPr sz="1600" b="1" spc="-5" dirty="0">
                <a:latin typeface="Courier New"/>
                <a:cs typeface="Courier New"/>
              </a:rPr>
              <a:t>Median	19	2.85	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72401" y="1722756"/>
            <a:ext cx="2763077" cy="781624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2545" rIns="0" bIns="0" rtlCol="0">
            <a:spAutoFit/>
          </a:bodyPr>
          <a:lstStyle/>
          <a:p>
            <a:pPr marL="106045">
              <a:spcBef>
                <a:spcPts val="335"/>
              </a:spcBef>
            </a:pPr>
            <a:r>
              <a:rPr lang="en-US" sz="2400" dirty="0">
                <a:cs typeface="Tahoma"/>
              </a:rPr>
              <a:t>AGE OF RESPONDENTS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7772400" y="2633787"/>
            <a:ext cx="2514600" cy="1676100"/>
            <a:chOff x="6248400" y="2209800"/>
            <a:chExt cx="2514600" cy="1569720"/>
          </a:xfrm>
        </p:grpSpPr>
        <p:sp>
          <p:nvSpPr>
            <p:cNvPr id="28" name="object 28"/>
            <p:cNvSpPr/>
            <p:nvPr/>
          </p:nvSpPr>
          <p:spPr>
            <a:xfrm>
              <a:off x="6248400" y="2209800"/>
              <a:ext cx="2514600" cy="1569720"/>
            </a:xfrm>
            <a:custGeom>
              <a:avLst/>
              <a:gdLst/>
              <a:ahLst/>
              <a:cxnLst/>
              <a:rect l="l" t="t" r="r" b="b"/>
              <a:pathLst>
                <a:path w="2514600" h="1569720">
                  <a:moveTo>
                    <a:pt x="251460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2514600" y="156972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461503" y="2596895"/>
              <a:ext cx="452755" cy="18415"/>
            </a:xfrm>
            <a:custGeom>
              <a:avLst/>
              <a:gdLst/>
              <a:ahLst/>
              <a:cxnLst/>
              <a:rect l="l" t="t" r="r" b="b"/>
              <a:pathLst>
                <a:path w="452754" h="18414">
                  <a:moveTo>
                    <a:pt x="452627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452627" y="1828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772400" y="2633787"/>
            <a:ext cx="2514600" cy="1676100"/>
          </a:xfrm>
          <a:prstGeom prst="rect">
            <a:avLst/>
          </a:prstGeom>
          <a:ln w="28575">
            <a:solidFill>
              <a:srgbClr val="A30F9D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spcBef>
                <a:spcPts val="350"/>
              </a:spcBef>
              <a:tabLst>
                <a:tab pos="816610" algn="l"/>
                <a:tab pos="1214120" algn="l"/>
              </a:tabLst>
            </a:pPr>
            <a:r>
              <a:rPr lang="en-US" sz="2400" dirty="0">
                <a:latin typeface="Tahoma"/>
                <a:cs typeface="Tahoma"/>
              </a:rPr>
              <a:t>MEAN =SUM</a:t>
            </a:r>
          </a:p>
          <a:p>
            <a:pPr marL="92075">
              <a:spcBef>
                <a:spcPts val="350"/>
              </a:spcBef>
              <a:tabLst>
                <a:tab pos="816610" algn="l"/>
                <a:tab pos="1214120" algn="l"/>
              </a:tabLst>
            </a:pPr>
            <a:r>
              <a:rPr lang="en-US" sz="2400" dirty="0">
                <a:latin typeface="Tahoma"/>
                <a:cs typeface="Tahoma"/>
              </a:rPr>
              <a:t>		 N</a:t>
            </a:r>
          </a:p>
          <a:p>
            <a:pPr marL="92075">
              <a:spcBef>
                <a:spcPts val="350"/>
              </a:spcBef>
              <a:tabLst>
                <a:tab pos="816610" algn="l"/>
                <a:tab pos="1214120" algn="l"/>
              </a:tabLst>
            </a:pPr>
            <a:r>
              <a:rPr lang="en-US" sz="2400" dirty="0">
                <a:latin typeface="Tahoma"/>
                <a:cs typeface="Tahoma"/>
              </a:rPr>
              <a:t>	   =251</a:t>
            </a:r>
          </a:p>
          <a:p>
            <a:pPr marL="92075">
              <a:spcBef>
                <a:spcPts val="350"/>
              </a:spcBef>
              <a:tabLst>
                <a:tab pos="816610" algn="l"/>
                <a:tab pos="1214120" algn="l"/>
              </a:tabLst>
            </a:pPr>
            <a:r>
              <a:rPr lang="en-US" sz="2400" dirty="0">
                <a:latin typeface="Tahoma"/>
                <a:cs typeface="Tahoma"/>
              </a:rPr>
              <a:t>		  13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7745896" y="4506581"/>
            <a:ext cx="2763077" cy="1204817"/>
          </a:xfrm>
          <a:prstGeom prst="rect">
            <a:avLst/>
          </a:prstGeom>
          <a:solidFill>
            <a:srgbClr val="FFFF99"/>
          </a:solidFill>
          <a:ln w="28575">
            <a:solidFill>
              <a:srgbClr val="A30F9D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R="3175" algn="ctr">
              <a:spcBef>
                <a:spcPts val="355"/>
              </a:spcBef>
            </a:pPr>
            <a:r>
              <a:rPr lang="en-US" sz="2400" dirty="0">
                <a:latin typeface="Tahoma"/>
                <a:cs typeface="Tahoma"/>
              </a:rPr>
              <a:t>Mode = Most Frequent value</a:t>
            </a:r>
          </a:p>
          <a:p>
            <a:pPr marR="3175" algn="ctr">
              <a:spcBef>
                <a:spcPts val="355"/>
              </a:spcBef>
            </a:pPr>
            <a:r>
              <a:rPr lang="en-US" sz="2400" dirty="0">
                <a:latin typeface="Tahoma"/>
                <a:cs typeface="Tahoma"/>
              </a:rPr>
              <a:t>= 19(4)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72400" y="5815777"/>
            <a:ext cx="2514600" cy="414857"/>
          </a:xfrm>
          <a:prstGeom prst="rect">
            <a:avLst/>
          </a:prstGeom>
          <a:solidFill>
            <a:srgbClr val="FFFF99"/>
          </a:solidFill>
          <a:ln w="28575">
            <a:solidFill>
              <a:srgbClr val="A30F9D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spcBef>
                <a:spcPts val="355"/>
              </a:spcBef>
            </a:pPr>
            <a:r>
              <a:rPr lang="en-US" sz="2400" dirty="0">
                <a:latin typeface="Tahoma"/>
                <a:cs typeface="Tahoma"/>
              </a:rPr>
              <a:t>Median = 19</a:t>
            </a:r>
            <a:endParaRPr sz="2400" dirty="0">
              <a:latin typeface="Tahoma"/>
              <a:cs typeface="Tahoma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C2B9C1-247B-45D0-8127-3145DAC6ED66}"/>
              </a:ext>
            </a:extLst>
          </p:cNvPr>
          <p:cNvCxnSpPr/>
          <p:nvPr/>
        </p:nvCxnSpPr>
        <p:spPr>
          <a:xfrm>
            <a:off x="9087679" y="3429000"/>
            <a:ext cx="5234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829"/>
    </mc:Choice>
    <mc:Fallback>
      <p:transition spd="slow" advTm="2882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418285"/>
            <a:ext cx="2522855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0" dirty="0"/>
              <a:t>Dispersion</a:t>
            </a:r>
            <a:endParaRPr sz="40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669844" y="1232662"/>
            <a:ext cx="690245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 marR="5080" indent="-186690">
              <a:spcBef>
                <a:spcPts val="100"/>
              </a:spcBef>
              <a:buFont typeface="Arial"/>
              <a:buChar char="•"/>
              <a:tabLst>
                <a:tab pos="186690" algn="l"/>
              </a:tabLst>
            </a:pPr>
            <a:r>
              <a:rPr sz="2400" spc="-5" dirty="0">
                <a:cs typeface="Calibri"/>
              </a:rPr>
              <a:t>Distribution of </a:t>
            </a:r>
            <a:r>
              <a:rPr sz="2400" spc="-10" dirty="0">
                <a:cs typeface="Calibri"/>
              </a:rPr>
              <a:t>values around </a:t>
            </a:r>
            <a:r>
              <a:rPr sz="2400" spc="-5" dirty="0">
                <a:cs typeface="Calibri"/>
              </a:rPr>
              <a:t>some </a:t>
            </a:r>
            <a:r>
              <a:rPr sz="2400" spc="-10" dirty="0">
                <a:cs typeface="Calibri"/>
              </a:rPr>
              <a:t>central value, </a:t>
            </a:r>
            <a:r>
              <a:rPr sz="2400" spc="-5" dirty="0">
                <a:cs typeface="Calibri"/>
              </a:rPr>
              <a:t>such </a:t>
            </a:r>
            <a:r>
              <a:rPr sz="2400" spc="-530" dirty="0">
                <a:cs typeface="Calibri"/>
              </a:rPr>
              <a:t> </a:t>
            </a:r>
            <a:r>
              <a:rPr sz="2400" dirty="0">
                <a:cs typeface="Calibri"/>
              </a:rPr>
              <a:t>an</a:t>
            </a:r>
            <a:r>
              <a:rPr sz="2400" spc="-10" dirty="0">
                <a:cs typeface="Calibri"/>
              </a:rPr>
              <a:t> </a:t>
            </a:r>
            <a:r>
              <a:rPr sz="2400" spc="-20" dirty="0">
                <a:cs typeface="Calibri"/>
              </a:rPr>
              <a:t>average.</a:t>
            </a:r>
            <a:endParaRPr sz="2400" dirty="0">
              <a:cs typeface="Calibri"/>
            </a:endParaRPr>
          </a:p>
          <a:p>
            <a:pPr marL="186055" indent="-173990">
              <a:spcBef>
                <a:spcPts val="1440"/>
              </a:spcBef>
              <a:buFont typeface="Arial"/>
              <a:buChar char="•"/>
              <a:tabLst>
                <a:tab pos="186690" algn="l"/>
              </a:tabLst>
            </a:pPr>
            <a:r>
              <a:rPr sz="2400" spc="-10" dirty="0">
                <a:cs typeface="Calibri"/>
              </a:rPr>
              <a:t>Example</a:t>
            </a:r>
            <a:r>
              <a:rPr sz="2400" spc="-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measure</a:t>
            </a:r>
            <a:r>
              <a:rPr sz="2400" spc="-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of</a:t>
            </a:r>
            <a:r>
              <a:rPr sz="240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dispersion:</a:t>
            </a:r>
            <a:endParaRPr sz="2400" dirty="0"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7000" y="2603333"/>
            <a:ext cx="7543800" cy="860877"/>
          </a:xfrm>
          <a:prstGeom prst="rect">
            <a:avLst/>
          </a:prstGeom>
          <a:solidFill>
            <a:srgbClr val="FFFF99"/>
          </a:solidFill>
          <a:ln w="28575">
            <a:solidFill>
              <a:srgbClr val="A30F9D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ts val="3785"/>
              </a:lnSpc>
              <a:spcBef>
                <a:spcPts val="320"/>
              </a:spcBef>
            </a:pPr>
            <a:r>
              <a:rPr lang="en-US" sz="2000" dirty="0">
                <a:cs typeface="Bahnschrift Condensed"/>
              </a:rPr>
              <a:t>Range:</a:t>
            </a:r>
          </a:p>
          <a:p>
            <a:pPr marL="91440">
              <a:lnSpc>
                <a:spcPts val="2825"/>
              </a:lnSpc>
            </a:pPr>
            <a:r>
              <a:rPr lang="en-US" sz="2000" spc="-5" dirty="0">
                <a:cs typeface="Calibri"/>
              </a:rPr>
              <a:t>The </a:t>
            </a:r>
            <a:r>
              <a:rPr lang="en-US" sz="2000" spc="-10" dirty="0">
                <a:cs typeface="Calibri"/>
              </a:rPr>
              <a:t>distance</a:t>
            </a:r>
            <a:r>
              <a:rPr lang="en-US" sz="2000" spc="-2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separating</a:t>
            </a:r>
            <a:r>
              <a:rPr lang="en-US" sz="2000" spc="-1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 </a:t>
            </a:r>
            <a:r>
              <a:rPr lang="en-US" sz="2000" spc="-10" dirty="0">
                <a:cs typeface="Calibri"/>
              </a:rPr>
              <a:t>highest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from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</a:t>
            </a:r>
            <a:r>
              <a:rPr lang="en-US" sz="2000" spc="-10" dirty="0">
                <a:cs typeface="Calibri"/>
              </a:rPr>
              <a:t> </a:t>
            </a:r>
            <a:r>
              <a:rPr lang="en-US" sz="2000" spc="-15" dirty="0">
                <a:cs typeface="Calibri"/>
              </a:rPr>
              <a:t>lowest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value.</a:t>
            </a:r>
            <a:endParaRPr lang="en-US" sz="2000" dirty="0"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7000" y="3800097"/>
            <a:ext cx="7543800" cy="759182"/>
          </a:xfrm>
          <a:prstGeom prst="rect">
            <a:avLst/>
          </a:prstGeom>
          <a:solidFill>
            <a:srgbClr val="FFFF99"/>
          </a:solidFill>
          <a:ln w="28575">
            <a:solidFill>
              <a:srgbClr val="A30F9D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ts val="2825"/>
              </a:lnSpc>
            </a:pPr>
            <a:r>
              <a:rPr lang="en-US" sz="2000" spc="-114" dirty="0">
                <a:cs typeface="Calibri"/>
              </a:rPr>
              <a:t>Variance:</a:t>
            </a:r>
          </a:p>
          <a:p>
            <a:pPr marL="91440">
              <a:lnSpc>
                <a:spcPts val="2825"/>
              </a:lnSpc>
            </a:pPr>
            <a:r>
              <a:rPr sz="2000" spc="-114" dirty="0">
                <a:cs typeface="Calibri"/>
              </a:rPr>
              <a:t>To</a:t>
            </a:r>
            <a:r>
              <a:rPr sz="2000" spc="-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describe </a:t>
            </a:r>
            <a:r>
              <a:rPr sz="2000" dirty="0">
                <a:cs typeface="Calibri"/>
              </a:rPr>
              <a:t>the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variability</a:t>
            </a:r>
            <a:r>
              <a:rPr sz="200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of </a:t>
            </a:r>
            <a:r>
              <a:rPr sz="2000" dirty="0">
                <a:cs typeface="Calibri"/>
              </a:rPr>
              <a:t>the </a:t>
            </a:r>
            <a:r>
              <a:rPr sz="2000" spc="-5" dirty="0">
                <a:cs typeface="Calibri"/>
              </a:rPr>
              <a:t>distribution.</a:t>
            </a:r>
            <a:endParaRPr sz="2000" dirty="0"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00" y="4800587"/>
            <a:ext cx="7543800" cy="1374735"/>
          </a:xfrm>
          <a:prstGeom prst="rect">
            <a:avLst/>
          </a:prstGeom>
          <a:solidFill>
            <a:srgbClr val="FFFF99"/>
          </a:solidFill>
          <a:ln w="28575">
            <a:solidFill>
              <a:srgbClr val="A30F9D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ts val="2825"/>
              </a:lnSpc>
              <a:tabLst>
                <a:tab pos="575945" algn="l"/>
                <a:tab pos="1394460" algn="l"/>
                <a:tab pos="1795145" algn="l"/>
                <a:tab pos="2357755" algn="l"/>
                <a:tab pos="3473450" algn="l"/>
                <a:tab pos="3874135" algn="l"/>
                <a:tab pos="5236845" algn="l"/>
                <a:tab pos="5614670" algn="l"/>
                <a:tab pos="5909310" algn="l"/>
                <a:tab pos="6427470" algn="l"/>
                <a:tab pos="6828155" algn="l"/>
              </a:tabLst>
            </a:pPr>
            <a:r>
              <a:rPr lang="en-US" sz="2000" dirty="0">
                <a:cs typeface="Calibri"/>
              </a:rPr>
              <a:t>Standard Deviation</a:t>
            </a:r>
          </a:p>
          <a:p>
            <a:pPr marL="91440">
              <a:lnSpc>
                <a:spcPts val="2825"/>
              </a:lnSpc>
              <a:tabLst>
                <a:tab pos="575945" algn="l"/>
                <a:tab pos="1394460" algn="l"/>
                <a:tab pos="1795145" algn="l"/>
                <a:tab pos="2357755" algn="l"/>
                <a:tab pos="3473450" algn="l"/>
                <a:tab pos="3874135" algn="l"/>
                <a:tab pos="5236845" algn="l"/>
                <a:tab pos="5614670" algn="l"/>
                <a:tab pos="5909310" algn="l"/>
                <a:tab pos="6427470" algn="l"/>
                <a:tab pos="6828155" algn="l"/>
              </a:tabLst>
            </a:pPr>
            <a:r>
              <a:rPr lang="en-US" sz="2000" dirty="0">
                <a:cs typeface="Calibri"/>
              </a:rPr>
              <a:t>A</a:t>
            </a:r>
            <a:r>
              <a:rPr sz="2000" dirty="0">
                <a:cs typeface="Calibri"/>
              </a:rPr>
              <a:t>n	</a:t>
            </a:r>
            <a:r>
              <a:rPr sz="2000" spc="-10" dirty="0">
                <a:cs typeface="Calibri"/>
              </a:rPr>
              <a:t>index	</a:t>
            </a:r>
            <a:r>
              <a:rPr lang="en-US"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of</a:t>
            </a:r>
            <a:r>
              <a:rPr lang="en-US" sz="2000" spc="-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	</a:t>
            </a:r>
            <a:r>
              <a:rPr sz="2000" spc="-10" dirty="0">
                <a:cs typeface="Calibri"/>
              </a:rPr>
              <a:t>amount</a:t>
            </a:r>
            <a:r>
              <a:rPr lang="en-US"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of</a:t>
            </a:r>
            <a:r>
              <a:rPr lang="en-US" sz="2000" spc="-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variability	</a:t>
            </a:r>
            <a:r>
              <a:rPr sz="2000" dirty="0">
                <a:cs typeface="Calibri"/>
              </a:rPr>
              <a:t>in	a</a:t>
            </a:r>
            <a:r>
              <a:rPr lang="en-US" sz="200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set</a:t>
            </a:r>
            <a:r>
              <a:rPr lang="en-US" sz="2000" spc="-1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of</a:t>
            </a:r>
            <a:r>
              <a:rPr lang="en-US" sz="2000" spc="-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data.</a:t>
            </a:r>
            <a:endParaRPr sz="2000" dirty="0">
              <a:cs typeface="Calibri"/>
            </a:endParaRPr>
          </a:p>
          <a:p>
            <a:pPr marL="91440"/>
            <a:r>
              <a:rPr sz="2000" spc="-5" dirty="0">
                <a:cs typeface="Calibri"/>
              </a:rPr>
              <a:t>Higher</a:t>
            </a:r>
            <a:r>
              <a:rPr sz="2000" spc="-30" dirty="0">
                <a:cs typeface="Calibri"/>
              </a:rPr>
              <a:t> </a:t>
            </a:r>
            <a:r>
              <a:rPr sz="2000" dirty="0">
                <a:cs typeface="Calibri"/>
              </a:rPr>
              <a:t>SD</a:t>
            </a:r>
            <a:r>
              <a:rPr sz="2000" spc="-10" dirty="0">
                <a:cs typeface="Calibri"/>
              </a:rPr>
              <a:t> </a:t>
            </a:r>
            <a:r>
              <a:rPr sz="2000" dirty="0">
                <a:cs typeface="Calibri"/>
              </a:rPr>
              <a:t>means</a:t>
            </a:r>
            <a:r>
              <a:rPr sz="2000" spc="-2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data</a:t>
            </a:r>
            <a:r>
              <a:rPr sz="2000" spc="-2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are</a:t>
            </a:r>
            <a:r>
              <a:rPr sz="2000" spc="-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more</a:t>
            </a:r>
            <a:r>
              <a:rPr sz="2000" spc="-1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dispersed.</a:t>
            </a:r>
            <a:endParaRPr sz="2000" dirty="0">
              <a:cs typeface="Calibri"/>
            </a:endParaRPr>
          </a:p>
          <a:p>
            <a:pPr marL="91440">
              <a:tabLst>
                <a:tab pos="2272665" algn="l"/>
              </a:tabLst>
            </a:pPr>
            <a:r>
              <a:rPr sz="2000" spc="-10" dirty="0">
                <a:cs typeface="Calibri"/>
              </a:rPr>
              <a:t>Lower </a:t>
            </a:r>
            <a:r>
              <a:rPr sz="2000" dirty="0">
                <a:cs typeface="Calibri"/>
              </a:rPr>
              <a:t>SD</a:t>
            </a:r>
            <a:r>
              <a:rPr sz="2000" spc="-5" dirty="0">
                <a:cs typeface="Calibri"/>
              </a:rPr>
              <a:t> </a:t>
            </a:r>
            <a:r>
              <a:rPr sz="2000" dirty="0">
                <a:cs typeface="Calibri"/>
              </a:rPr>
              <a:t>means	</a:t>
            </a:r>
            <a:r>
              <a:rPr sz="2000" spc="-10" dirty="0">
                <a:cs typeface="Calibri"/>
              </a:rPr>
              <a:t>that</a:t>
            </a:r>
            <a:r>
              <a:rPr sz="2000" spc="-3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they</a:t>
            </a:r>
            <a:r>
              <a:rPr sz="2000" spc="-20" dirty="0">
                <a:cs typeface="Calibri"/>
              </a:rPr>
              <a:t> </a:t>
            </a:r>
            <a:r>
              <a:rPr sz="2000" spc="-15" dirty="0">
                <a:cs typeface="Calibri"/>
              </a:rPr>
              <a:t>are</a:t>
            </a:r>
            <a:r>
              <a:rPr sz="2000" spc="-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more </a:t>
            </a:r>
            <a:r>
              <a:rPr sz="2000" spc="-5" dirty="0">
                <a:cs typeface="Calibri"/>
              </a:rPr>
              <a:t>bunched </a:t>
            </a:r>
            <a:r>
              <a:rPr sz="2000" spc="-35" dirty="0">
                <a:cs typeface="Calibri"/>
              </a:rPr>
              <a:t>together.</a:t>
            </a:r>
            <a:endParaRPr sz="20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875"/>
    </mc:Choice>
    <mc:Fallback>
      <p:transition spd="slow" advTm="8687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4498" y="409398"/>
            <a:ext cx="7958455" cy="57467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5190" algn="l"/>
              </a:tabLst>
            </a:pPr>
            <a:r>
              <a:rPr sz="3200" spc="-200" dirty="0">
                <a:solidFill>
                  <a:srgbClr val="000000"/>
                </a:solidFill>
              </a:rPr>
              <a:t>	</a:t>
            </a:r>
            <a:r>
              <a:rPr sz="3600" spc="-95" dirty="0">
                <a:solidFill>
                  <a:srgbClr val="460046"/>
                </a:solidFill>
              </a:rPr>
              <a:t>Continuous</a:t>
            </a:r>
            <a:r>
              <a:rPr sz="3600" spc="-50" dirty="0">
                <a:solidFill>
                  <a:srgbClr val="460046"/>
                </a:solidFill>
              </a:rPr>
              <a:t> </a:t>
            </a:r>
            <a:r>
              <a:rPr sz="3600" spc="-365" dirty="0">
                <a:solidFill>
                  <a:srgbClr val="460046"/>
                </a:solidFill>
              </a:rPr>
              <a:t>&amp;</a:t>
            </a:r>
            <a:r>
              <a:rPr sz="3600" spc="-50" dirty="0">
                <a:solidFill>
                  <a:srgbClr val="460046"/>
                </a:solidFill>
              </a:rPr>
              <a:t> </a:t>
            </a:r>
            <a:r>
              <a:rPr sz="3600" spc="-105" dirty="0">
                <a:solidFill>
                  <a:srgbClr val="460046"/>
                </a:solidFill>
              </a:rPr>
              <a:t>Discrete</a:t>
            </a:r>
            <a:r>
              <a:rPr sz="3600" spc="-45" dirty="0">
                <a:solidFill>
                  <a:srgbClr val="460046"/>
                </a:solidFill>
              </a:rPr>
              <a:t> Variables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2057400" y="1411356"/>
            <a:ext cx="8305800" cy="2493010"/>
          </a:xfrm>
          <a:custGeom>
            <a:avLst/>
            <a:gdLst/>
            <a:ahLst/>
            <a:cxnLst/>
            <a:rect l="l" t="t" r="r" b="b"/>
            <a:pathLst>
              <a:path w="8305800" h="2493010">
                <a:moveTo>
                  <a:pt x="0" y="2493010"/>
                </a:moveTo>
                <a:lnTo>
                  <a:pt x="8305800" y="2493010"/>
                </a:lnTo>
                <a:lnTo>
                  <a:pt x="8305800" y="0"/>
                </a:lnTo>
                <a:lnTo>
                  <a:pt x="0" y="0"/>
                </a:lnTo>
                <a:lnTo>
                  <a:pt x="0" y="2493010"/>
                </a:lnTo>
                <a:close/>
              </a:path>
            </a:pathLst>
          </a:custGeom>
          <a:ln w="28575">
            <a:solidFill>
              <a:srgbClr val="A30F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6140" y="1401827"/>
            <a:ext cx="8227060" cy="238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algn="ctr">
              <a:lnSpc>
                <a:spcPts val="4255"/>
              </a:lnSpc>
              <a:spcBef>
                <a:spcPts val="100"/>
              </a:spcBef>
            </a:pPr>
            <a:r>
              <a:rPr lang="en-US" sz="3600" dirty="0">
                <a:cs typeface="Tahoma"/>
              </a:rPr>
              <a:t>Continuous Variable</a:t>
            </a:r>
          </a:p>
          <a:p>
            <a:pPr marL="186055" indent="-173990">
              <a:lnSpc>
                <a:spcPts val="2815"/>
              </a:lnSpc>
              <a:buFont typeface="Arial"/>
              <a:buChar char="•"/>
              <a:tabLst>
                <a:tab pos="18669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variable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take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 dirty="0">
              <a:latin typeface="Calibri"/>
              <a:cs typeface="Calibri"/>
            </a:endParaRPr>
          </a:p>
          <a:p>
            <a:pPr marL="186055" indent="-173990">
              <a:buFont typeface="Arial"/>
              <a:buChar char="•"/>
              <a:tabLst>
                <a:tab pos="18669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infinite</a:t>
            </a:r>
            <a:r>
              <a:rPr sz="2400" spc="-5" dirty="0">
                <a:latin typeface="Calibri"/>
                <a:cs typeface="Calibri"/>
              </a:rPr>
              <a:t> number of</a:t>
            </a:r>
            <a:r>
              <a:rPr sz="2400" spc="-10" dirty="0">
                <a:latin typeface="Calibri"/>
                <a:cs typeface="Calibri"/>
              </a:rPr>
              <a:t> values.</a:t>
            </a:r>
            <a:endParaRPr sz="2400" dirty="0">
              <a:latin typeface="Calibri"/>
              <a:cs typeface="Calibri"/>
            </a:endParaRPr>
          </a:p>
          <a:p>
            <a:pPr marL="186055" indent="-173990">
              <a:buFont typeface="Arial"/>
              <a:buChar char="•"/>
              <a:tabLst>
                <a:tab pos="186690" algn="l"/>
              </a:tabLst>
            </a:pPr>
            <a:r>
              <a:rPr sz="2400" dirty="0">
                <a:latin typeface="Calibri"/>
                <a:cs typeface="Calibri"/>
              </a:rPr>
              <a:t>Also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quantitative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endParaRPr sz="2400" dirty="0">
              <a:latin typeface="Calibri"/>
              <a:cs typeface="Calibri"/>
            </a:endParaRPr>
          </a:p>
          <a:p>
            <a:pPr marL="927100" marR="4293870"/>
            <a:r>
              <a:rPr sz="2400" i="1" spc="-5" dirty="0">
                <a:latin typeface="Calibri"/>
                <a:cs typeface="Calibri"/>
              </a:rPr>
              <a:t>E.g. </a:t>
            </a:r>
            <a:r>
              <a:rPr sz="2400" i="1" spc="-10" dirty="0">
                <a:latin typeface="Calibri"/>
                <a:cs typeface="Calibri"/>
              </a:rPr>
              <a:t>Income </a:t>
            </a:r>
            <a:r>
              <a:rPr sz="2400" i="1" dirty="0">
                <a:latin typeface="Calibri"/>
                <a:cs typeface="Calibri"/>
              </a:rPr>
              <a:t>&amp; age </a:t>
            </a:r>
            <a:r>
              <a:rPr sz="2400" i="1" spc="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Scale: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Interval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&amp;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Ratio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017644" y="4048503"/>
            <a:ext cx="8425070" cy="2790508"/>
          </a:xfrm>
          <a:prstGeom prst="rect">
            <a:avLst/>
          </a:prstGeom>
          <a:ln w="28575">
            <a:solidFill>
              <a:srgbClr val="A30F9D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ts val="4255"/>
              </a:lnSpc>
              <a:spcBef>
                <a:spcPts val="340"/>
              </a:spcBef>
            </a:pPr>
            <a:r>
              <a:rPr lang="en-US" sz="3600" dirty="0">
                <a:cs typeface="Tahoma"/>
              </a:rPr>
              <a:t>Discrete Variable</a:t>
            </a:r>
            <a:endParaRPr sz="3600" dirty="0">
              <a:cs typeface="Tahoma"/>
            </a:endParaRPr>
          </a:p>
          <a:p>
            <a:pPr marL="264795" indent="-173990">
              <a:lnSpc>
                <a:spcPts val="2815"/>
              </a:lnSpc>
              <a:buFont typeface="Arial"/>
              <a:buChar char="•"/>
              <a:tabLst>
                <a:tab pos="265430" algn="l"/>
              </a:tabLst>
            </a:pPr>
            <a:r>
              <a:rPr sz="2400" dirty="0">
                <a:cs typeface="Calibri"/>
              </a:rPr>
              <a:t>A</a:t>
            </a:r>
            <a:r>
              <a:rPr sz="2400" spc="-1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variable</a:t>
            </a:r>
            <a:r>
              <a:rPr sz="2400" spc="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whose</a:t>
            </a:r>
            <a:r>
              <a:rPr sz="240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attribute</a:t>
            </a:r>
            <a:r>
              <a:rPr sz="2400" spc="-15" dirty="0">
                <a:cs typeface="Calibri"/>
              </a:rPr>
              <a:t> are</a:t>
            </a:r>
            <a:r>
              <a:rPr sz="2400" dirty="0">
                <a:cs typeface="Calibri"/>
              </a:rPr>
              <a:t> </a:t>
            </a:r>
            <a:r>
              <a:rPr sz="2400" spc="-15" dirty="0">
                <a:cs typeface="Calibri"/>
              </a:rPr>
              <a:t>separate</a:t>
            </a:r>
            <a:r>
              <a:rPr sz="2400" spc="-5" dirty="0">
                <a:cs typeface="Calibri"/>
              </a:rPr>
              <a:t> </a:t>
            </a:r>
            <a:r>
              <a:rPr sz="2400" spc="-15" dirty="0">
                <a:cs typeface="Calibri"/>
              </a:rPr>
              <a:t>from</a:t>
            </a:r>
            <a:r>
              <a:rPr sz="2400" spc="-2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one </a:t>
            </a:r>
            <a:r>
              <a:rPr sz="2400" spc="-30" dirty="0">
                <a:cs typeface="Calibri"/>
              </a:rPr>
              <a:t>another.</a:t>
            </a:r>
            <a:endParaRPr sz="2400" dirty="0">
              <a:cs typeface="Calibri"/>
            </a:endParaRPr>
          </a:p>
          <a:p>
            <a:pPr marL="264795" indent="-173990">
              <a:buFont typeface="Arial"/>
              <a:buChar char="•"/>
              <a:tabLst>
                <a:tab pos="265430" algn="l"/>
              </a:tabLst>
            </a:pPr>
            <a:r>
              <a:rPr sz="2400" dirty="0">
                <a:cs typeface="Calibri"/>
              </a:rPr>
              <a:t>Also</a:t>
            </a:r>
            <a:r>
              <a:rPr sz="2400" spc="-3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known</a:t>
            </a:r>
            <a:r>
              <a:rPr sz="2400" spc="-20" dirty="0">
                <a:cs typeface="Calibri"/>
              </a:rPr>
              <a:t> </a:t>
            </a:r>
            <a:r>
              <a:rPr sz="2400" dirty="0">
                <a:cs typeface="Calibri"/>
              </a:rPr>
              <a:t>as</a:t>
            </a:r>
            <a:r>
              <a:rPr sz="2400" spc="-2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qualitative variable</a:t>
            </a:r>
            <a:endParaRPr sz="2400" dirty="0">
              <a:cs typeface="Calibri"/>
            </a:endParaRPr>
          </a:p>
          <a:p>
            <a:pPr marL="1005840" marR="2277745">
              <a:spcBef>
                <a:spcPts val="5"/>
              </a:spcBef>
            </a:pPr>
            <a:r>
              <a:rPr sz="2400" i="1" spc="-5" dirty="0">
                <a:cs typeface="Calibri"/>
              </a:rPr>
              <a:t>E.g.</a:t>
            </a:r>
            <a:r>
              <a:rPr sz="2400" i="1" spc="-25" dirty="0">
                <a:cs typeface="Calibri"/>
              </a:rPr>
              <a:t> </a:t>
            </a:r>
            <a:r>
              <a:rPr sz="2400" i="1" spc="-10" dirty="0">
                <a:cs typeface="Calibri"/>
              </a:rPr>
              <a:t>Marital </a:t>
            </a:r>
            <a:r>
              <a:rPr sz="2400" i="1" spc="-15" dirty="0">
                <a:cs typeface="Calibri"/>
              </a:rPr>
              <a:t>status,</a:t>
            </a:r>
            <a:r>
              <a:rPr sz="2400" i="1" spc="5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gender </a:t>
            </a:r>
            <a:r>
              <a:rPr sz="2400" i="1" dirty="0">
                <a:cs typeface="Calibri"/>
              </a:rPr>
              <a:t>&amp;</a:t>
            </a:r>
            <a:r>
              <a:rPr sz="2400" i="1" spc="5" dirty="0">
                <a:cs typeface="Calibri"/>
              </a:rPr>
              <a:t> </a:t>
            </a:r>
            <a:r>
              <a:rPr sz="2400" i="1" spc="-15" dirty="0">
                <a:cs typeface="Calibri"/>
              </a:rPr>
              <a:t>nationality. </a:t>
            </a:r>
            <a:r>
              <a:rPr sz="2400" i="1" spc="-525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Scale:</a:t>
            </a:r>
            <a:r>
              <a:rPr sz="2400" i="1" spc="-30" dirty="0">
                <a:cs typeface="Calibri"/>
              </a:rPr>
              <a:t> </a:t>
            </a:r>
            <a:r>
              <a:rPr sz="2400" i="1" dirty="0">
                <a:cs typeface="Calibri"/>
              </a:rPr>
              <a:t>Nominal</a:t>
            </a:r>
            <a:r>
              <a:rPr sz="2400" i="1" spc="10" dirty="0">
                <a:cs typeface="Calibri"/>
              </a:rPr>
              <a:t> </a:t>
            </a:r>
            <a:r>
              <a:rPr sz="2400" i="1" dirty="0">
                <a:cs typeface="Calibri"/>
              </a:rPr>
              <a:t>&amp;</a:t>
            </a:r>
            <a:r>
              <a:rPr sz="2400" i="1" spc="-10" dirty="0">
                <a:cs typeface="Calibri"/>
              </a:rPr>
              <a:t> </a:t>
            </a:r>
            <a:r>
              <a:rPr sz="2400" i="1" spc="-5" dirty="0">
                <a:cs typeface="Calibri"/>
              </a:rPr>
              <a:t>Ordinal</a:t>
            </a:r>
            <a:endParaRPr sz="24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663"/>
    </mc:Choice>
    <mc:Fallback>
      <p:transition spd="slow" advTm="4366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44497" y="38348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204" dirty="0">
                <a:solidFill>
                  <a:srgbClr val="FFFFFF"/>
                </a:solidFill>
                <a:latin typeface="Tahoma"/>
                <a:cs typeface="Tahoma"/>
              </a:rPr>
              <a:t>4.0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7444" y="310337"/>
            <a:ext cx="625094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35" dirty="0"/>
              <a:t>SUBGRO</a:t>
            </a:r>
            <a:r>
              <a:rPr sz="4000" spc="-250" dirty="0"/>
              <a:t>U</a:t>
            </a:r>
            <a:r>
              <a:rPr sz="4000" spc="-390" dirty="0"/>
              <a:t>P</a:t>
            </a:r>
            <a:r>
              <a:rPr sz="4000" spc="-35" dirty="0"/>
              <a:t> </a:t>
            </a:r>
            <a:r>
              <a:rPr sz="4000" spc="-5" dirty="0"/>
              <a:t>COMPA</a:t>
            </a:r>
            <a:r>
              <a:rPr sz="4000" spc="-20" dirty="0"/>
              <a:t>R</a:t>
            </a:r>
            <a:r>
              <a:rPr sz="4000" spc="-280" dirty="0"/>
              <a:t>ISON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774482" y="1598462"/>
            <a:ext cx="10515600" cy="1485022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lang="en-US" sz="2400" dirty="0">
                <a:cs typeface="Calibri"/>
              </a:rPr>
              <a:t>Bi</a:t>
            </a:r>
            <a:r>
              <a:rPr lang="en-US" sz="2400" spc="-40" dirty="0">
                <a:cs typeface="Calibri"/>
              </a:rPr>
              <a:t>v</a:t>
            </a:r>
            <a:r>
              <a:rPr lang="en-US" sz="2400" dirty="0">
                <a:cs typeface="Calibri"/>
              </a:rPr>
              <a:t>ari</a:t>
            </a:r>
            <a:r>
              <a:rPr lang="en-US" sz="2400" spc="-20" dirty="0">
                <a:cs typeface="Calibri"/>
              </a:rPr>
              <a:t>a</a:t>
            </a:r>
            <a:r>
              <a:rPr lang="en-US" sz="2400" spc="-2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e </a:t>
            </a:r>
            <a:r>
              <a:rPr lang="en-US" sz="2400" spc="-10" dirty="0">
                <a:cs typeface="Calibri"/>
              </a:rPr>
              <a:t>a</a:t>
            </a:r>
            <a:r>
              <a:rPr lang="en-US" sz="2400" spc="-5" dirty="0">
                <a:cs typeface="Calibri"/>
              </a:rPr>
              <a:t>n</a:t>
            </a:r>
            <a:r>
              <a:rPr lang="en-US" sz="2400" dirty="0">
                <a:cs typeface="Calibri"/>
              </a:rPr>
              <a:t>d multi</a:t>
            </a:r>
            <a:r>
              <a:rPr lang="en-US" sz="2400" spc="-40" dirty="0">
                <a:cs typeface="Calibri"/>
              </a:rPr>
              <a:t>v</a:t>
            </a:r>
            <a:r>
              <a:rPr lang="en-US" sz="2400" dirty="0">
                <a:cs typeface="Calibri"/>
              </a:rPr>
              <a:t>ari</a:t>
            </a:r>
            <a:r>
              <a:rPr lang="en-US" sz="2400" spc="-20" dirty="0">
                <a:cs typeface="Calibri"/>
              </a:rPr>
              <a:t>a</a:t>
            </a:r>
            <a:r>
              <a:rPr lang="en-US" sz="2400" spc="-25" dirty="0">
                <a:cs typeface="Calibri"/>
              </a:rPr>
              <a:t>t</a:t>
            </a:r>
            <a:r>
              <a:rPr lang="en-US" sz="2400" dirty="0">
                <a:cs typeface="Calibri"/>
              </a:rPr>
              <a:t>e anal</a:t>
            </a:r>
            <a:r>
              <a:rPr lang="en-US" sz="2400" spc="-40" dirty="0">
                <a:cs typeface="Calibri"/>
              </a:rPr>
              <a:t>y</a:t>
            </a:r>
            <a:r>
              <a:rPr lang="en-US" sz="2400" spc="-5" dirty="0">
                <a:cs typeface="Calibri"/>
              </a:rPr>
              <a:t>se</a:t>
            </a:r>
            <a:r>
              <a:rPr lang="en-US" sz="2400" dirty="0">
                <a:cs typeface="Calibri"/>
              </a:rPr>
              <a:t>s aim</a:t>
            </a:r>
            <a:r>
              <a:rPr lang="en-US" sz="2400" spc="5" dirty="0">
                <a:cs typeface="Calibri"/>
              </a:rPr>
              <a:t>e</a:t>
            </a:r>
            <a:r>
              <a:rPr lang="en-US" sz="2400" dirty="0">
                <a:cs typeface="Calibri"/>
              </a:rPr>
              <a:t>d </a:t>
            </a:r>
            <a:r>
              <a:rPr lang="en-US" sz="2400" spc="-5" dirty="0">
                <a:cs typeface="Calibri"/>
              </a:rPr>
              <a:t>primaril</a:t>
            </a:r>
            <a:r>
              <a:rPr lang="en-US" sz="2400" dirty="0">
                <a:cs typeface="Calibri"/>
              </a:rPr>
              <a:t>y </a:t>
            </a:r>
            <a:r>
              <a:rPr lang="en-US" sz="2400" spc="-25" dirty="0">
                <a:cs typeface="Calibri"/>
              </a:rPr>
              <a:t>at </a:t>
            </a:r>
            <a:r>
              <a:rPr sz="2400" spc="-10" dirty="0"/>
              <a:t>explanation.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20" dirty="0"/>
              <a:t>Before</a:t>
            </a:r>
            <a:r>
              <a:rPr sz="2400" spc="95" dirty="0"/>
              <a:t> </a:t>
            </a:r>
            <a:r>
              <a:rPr sz="2400" dirty="0"/>
              <a:t>turning</a:t>
            </a:r>
            <a:r>
              <a:rPr sz="2400" spc="85" dirty="0"/>
              <a:t> </a:t>
            </a:r>
            <a:r>
              <a:rPr sz="2400" spc="-15" dirty="0"/>
              <a:t>into</a:t>
            </a:r>
            <a:r>
              <a:rPr sz="2400" spc="90" dirty="0"/>
              <a:t> </a:t>
            </a:r>
            <a:r>
              <a:rPr sz="2400" spc="-10" dirty="0"/>
              <a:t>explanation,</a:t>
            </a:r>
            <a:r>
              <a:rPr sz="2400" spc="85" dirty="0"/>
              <a:t> </a:t>
            </a:r>
            <a:r>
              <a:rPr sz="2400" spc="-15" dirty="0"/>
              <a:t>we</a:t>
            </a:r>
            <a:r>
              <a:rPr sz="2400" spc="105" dirty="0"/>
              <a:t> </a:t>
            </a:r>
            <a:r>
              <a:rPr sz="2400" spc="-5" dirty="0"/>
              <a:t>should</a:t>
            </a:r>
            <a:r>
              <a:rPr sz="2400" spc="85" dirty="0"/>
              <a:t> </a:t>
            </a:r>
            <a:r>
              <a:rPr sz="2400" spc="-10" dirty="0"/>
              <a:t>consider</a:t>
            </a:r>
            <a:r>
              <a:rPr sz="2400" spc="110" dirty="0"/>
              <a:t> </a:t>
            </a:r>
            <a:r>
              <a:rPr sz="2400" spc="-5" dirty="0"/>
              <a:t>the</a:t>
            </a:r>
            <a:r>
              <a:rPr sz="2400" spc="95" dirty="0"/>
              <a:t> </a:t>
            </a:r>
            <a:r>
              <a:rPr sz="2400" spc="-5" dirty="0"/>
              <a:t>case</a:t>
            </a:r>
            <a:r>
              <a:rPr lang="en-US" sz="2400" spc="-5" dirty="0"/>
              <a:t> </a:t>
            </a:r>
            <a:r>
              <a:rPr sz="2400" spc="-5" dirty="0"/>
              <a:t>of</a:t>
            </a:r>
            <a:r>
              <a:rPr sz="2400" spc="-40" dirty="0"/>
              <a:t> </a:t>
            </a:r>
            <a:r>
              <a:rPr sz="2400" spc="-10" dirty="0"/>
              <a:t>subgroup</a:t>
            </a:r>
            <a:r>
              <a:rPr sz="2400" spc="-15" dirty="0"/>
              <a:t> </a:t>
            </a:r>
            <a:r>
              <a:rPr sz="2400" spc="-5" dirty="0"/>
              <a:t>description.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3870"/>
              </p:ext>
            </p:extLst>
          </p:nvPr>
        </p:nvGraphicFramePr>
        <p:xfrm>
          <a:off x="1457270" y="3654201"/>
          <a:ext cx="7542528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0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Unde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8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21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20" dirty="0">
                          <a:latin typeface="Tahoma"/>
                          <a:cs typeface="Tahoma"/>
                        </a:rPr>
                        <a:t>21-35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20" dirty="0">
                          <a:latin typeface="Tahoma"/>
                          <a:cs typeface="Tahoma"/>
                        </a:rPr>
                        <a:t>36-54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5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ol</a:t>
                      </a:r>
                      <a:r>
                        <a:rPr sz="1800" b="1" spc="-10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lnB w="12700">
                      <a:solidFill>
                        <a:srgbClr val="C0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Shoul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legalized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05" dirty="0">
                          <a:latin typeface="Tahoma"/>
                          <a:cs typeface="Tahoma"/>
                        </a:rPr>
                        <a:t>27%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05" dirty="0">
                          <a:latin typeface="Tahoma"/>
                          <a:cs typeface="Tahoma"/>
                        </a:rPr>
                        <a:t>40%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05" dirty="0">
                          <a:latin typeface="Tahoma"/>
                          <a:cs typeface="Tahoma"/>
                        </a:rPr>
                        <a:t>37%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305" dirty="0">
                          <a:latin typeface="Tahoma"/>
                          <a:cs typeface="Tahoma"/>
                        </a:rPr>
                        <a:t>24%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C0504D"/>
                      </a:solidFill>
                      <a:prstDash val="solid"/>
                    </a:lnT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ahoma"/>
                          <a:cs typeface="Tahoma"/>
                        </a:rPr>
                        <a:t>Shoul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d</a:t>
                      </a:r>
                      <a:r>
                        <a:rPr sz="18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no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8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latin typeface="Tahoma"/>
                          <a:cs typeface="Tahoma"/>
                        </a:rPr>
                        <a:t>b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1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dirty="0">
                          <a:latin typeface="Tahoma"/>
                          <a:cs typeface="Tahoma"/>
                        </a:rPr>
                        <a:t>legalized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45" dirty="0">
                          <a:latin typeface="Tahoma"/>
                          <a:cs typeface="Tahoma"/>
                        </a:rPr>
                        <a:t>73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45" dirty="0">
                          <a:latin typeface="Tahoma"/>
                          <a:cs typeface="Tahoma"/>
                        </a:rPr>
                        <a:t>60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45" dirty="0">
                          <a:latin typeface="Tahoma"/>
                          <a:cs typeface="Tahoma"/>
                        </a:rPr>
                        <a:t>63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45" dirty="0">
                          <a:latin typeface="Tahoma"/>
                          <a:cs typeface="Tahoma"/>
                        </a:rPr>
                        <a:t>76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90" dirty="0">
                          <a:latin typeface="Tahoma"/>
                          <a:cs typeface="Tahoma"/>
                        </a:rPr>
                        <a:t>100%=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40" dirty="0">
                          <a:latin typeface="Tahoma"/>
                          <a:cs typeface="Tahoma"/>
                        </a:rPr>
                        <a:t>(34)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40" dirty="0">
                          <a:latin typeface="Tahoma"/>
                          <a:cs typeface="Tahoma"/>
                        </a:rPr>
                        <a:t>(238)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40" dirty="0">
                          <a:latin typeface="Tahoma"/>
                          <a:cs typeface="Tahoma"/>
                        </a:rPr>
                        <a:t>(338)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40" dirty="0">
                          <a:latin typeface="Tahoma"/>
                          <a:cs typeface="Tahoma"/>
                        </a:rPr>
                        <a:t>(265)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B w="12700">
                      <a:solidFill>
                        <a:srgbClr val="C0504D"/>
                      </a:solidFill>
                      <a:prstDash val="soli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61192" y="3333427"/>
            <a:ext cx="810910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225" dirty="0">
                <a:cs typeface="Tahoma"/>
              </a:rPr>
              <a:t> </a:t>
            </a:r>
            <a:r>
              <a:rPr lang="en-US" sz="2000" spc="-225" dirty="0">
                <a:cs typeface="Tahoma"/>
              </a:rPr>
              <a:t>Marijuana Legalization by Age of Respondent, 2004</a:t>
            </a:r>
            <a:endParaRPr sz="2000" dirty="0"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2381" y="5885789"/>
            <a:ext cx="76142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Subgroup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comparisons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tell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groups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responded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question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pattern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results.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A1D18-B165-450C-8D5F-6687EDFD3BE2}"/>
              </a:ext>
            </a:extLst>
          </p:cNvPr>
          <p:cNvSpPr txBox="1"/>
          <p:nvPr/>
        </p:nvSpPr>
        <p:spPr>
          <a:xfrm>
            <a:off x="1510750" y="5247861"/>
            <a:ext cx="604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280" dirty="0">
                <a:cs typeface="Tahoma"/>
              </a:rPr>
              <a:t>Source:</a:t>
            </a:r>
            <a:r>
              <a:rPr lang="en-US" sz="1800" spc="-114" dirty="0">
                <a:cs typeface="Tahoma"/>
              </a:rPr>
              <a:t> </a:t>
            </a:r>
            <a:r>
              <a:rPr lang="en-US" sz="1800" spc="-300" dirty="0">
                <a:cs typeface="Tahoma"/>
              </a:rPr>
              <a:t>General</a:t>
            </a:r>
            <a:r>
              <a:rPr lang="en-US" sz="1800" spc="-90" dirty="0">
                <a:cs typeface="Tahoma"/>
              </a:rPr>
              <a:t> </a:t>
            </a:r>
            <a:r>
              <a:rPr lang="en-US" sz="1800" spc="-254" dirty="0">
                <a:cs typeface="Tahoma"/>
              </a:rPr>
              <a:t>Social</a:t>
            </a:r>
            <a:r>
              <a:rPr lang="en-US" sz="1800" spc="-120" dirty="0">
                <a:cs typeface="Tahoma"/>
              </a:rPr>
              <a:t> </a:t>
            </a:r>
            <a:r>
              <a:rPr lang="en-US" sz="1800" spc="-270" dirty="0">
                <a:cs typeface="Tahoma"/>
              </a:rPr>
              <a:t>Survey,</a:t>
            </a:r>
            <a:r>
              <a:rPr lang="en-US" sz="1800" spc="-120" dirty="0">
                <a:cs typeface="Tahoma"/>
              </a:rPr>
              <a:t> </a:t>
            </a:r>
            <a:r>
              <a:rPr lang="en-US" sz="1800" spc="-275" dirty="0">
                <a:cs typeface="Tahoma"/>
              </a:rPr>
              <a:t>2004,</a:t>
            </a:r>
            <a:r>
              <a:rPr lang="en-US" sz="1800" spc="-140" dirty="0">
                <a:cs typeface="Tahoma"/>
              </a:rPr>
              <a:t> </a:t>
            </a:r>
            <a:r>
              <a:rPr lang="en-US" sz="1800" spc="-305" dirty="0">
                <a:cs typeface="Tahoma"/>
              </a:rPr>
              <a:t>National</a:t>
            </a:r>
            <a:r>
              <a:rPr lang="en-US" sz="1800" spc="-125" dirty="0">
                <a:cs typeface="Tahoma"/>
              </a:rPr>
              <a:t> </a:t>
            </a:r>
            <a:r>
              <a:rPr lang="en-US" sz="1800" spc="-325" dirty="0">
                <a:cs typeface="Tahoma"/>
              </a:rPr>
              <a:t>Opinion</a:t>
            </a:r>
            <a:r>
              <a:rPr lang="en-US" sz="1800" spc="-155" dirty="0">
                <a:cs typeface="Tahoma"/>
              </a:rPr>
              <a:t> </a:t>
            </a:r>
            <a:r>
              <a:rPr lang="en-US" sz="1800" spc="-290" dirty="0">
                <a:cs typeface="Tahoma"/>
              </a:rPr>
              <a:t>Research</a:t>
            </a:r>
            <a:r>
              <a:rPr lang="en-US" sz="1800" spc="-95" dirty="0">
                <a:cs typeface="Tahoma"/>
              </a:rPr>
              <a:t> </a:t>
            </a:r>
            <a:r>
              <a:rPr lang="en-US" sz="1800" spc="-270" dirty="0">
                <a:cs typeface="Tahoma"/>
              </a:rPr>
              <a:t>Center.</a:t>
            </a:r>
            <a:endParaRPr lang="en-US" sz="1800" dirty="0">
              <a:cs typeface="Tahoma"/>
            </a:endParaRPr>
          </a:p>
          <a:p>
            <a:endParaRPr lang="en-UG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969"/>
    </mc:Choice>
    <mc:Fallback>
      <p:transition spd="slow" advTm="5196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7445" y="162560"/>
            <a:ext cx="6793865" cy="5137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5" dirty="0">
                <a:cs typeface="Verdana"/>
              </a:rPr>
              <a:t>“Colla</a:t>
            </a:r>
            <a:r>
              <a:rPr sz="3200" spc="-204" dirty="0">
                <a:cs typeface="Verdana"/>
              </a:rPr>
              <a:t>p</a:t>
            </a:r>
            <a:r>
              <a:rPr sz="3200" spc="-305" dirty="0">
                <a:cs typeface="Verdana"/>
              </a:rPr>
              <a:t>sin</a:t>
            </a:r>
            <a:r>
              <a:rPr sz="3200" spc="-405" dirty="0">
                <a:cs typeface="Verdana"/>
              </a:rPr>
              <a:t>g</a:t>
            </a:r>
            <a:r>
              <a:rPr sz="3200" spc="-345" dirty="0">
                <a:cs typeface="Verdana"/>
              </a:rPr>
              <a:t>”</a:t>
            </a:r>
            <a:r>
              <a:rPr sz="3200" spc="-210" dirty="0">
                <a:cs typeface="Verdana"/>
              </a:rPr>
              <a:t> </a:t>
            </a:r>
            <a:r>
              <a:rPr sz="3200" spc="-465" dirty="0"/>
              <a:t>R</a:t>
            </a:r>
            <a:r>
              <a:rPr sz="3200" spc="-55" dirty="0"/>
              <a:t>espons</a:t>
            </a:r>
            <a:r>
              <a:rPr sz="3200" spc="150" dirty="0"/>
              <a:t>e</a:t>
            </a:r>
            <a:r>
              <a:rPr sz="3200" spc="-20" dirty="0"/>
              <a:t> </a:t>
            </a:r>
            <a:r>
              <a:rPr sz="3200" spc="20" dirty="0"/>
              <a:t>Catego</a:t>
            </a:r>
            <a:r>
              <a:rPr sz="3200" dirty="0"/>
              <a:t>r</a:t>
            </a:r>
            <a:r>
              <a:rPr sz="3200" spc="-95" dirty="0"/>
              <a:t>ies</a:t>
            </a:r>
            <a:endParaRPr sz="3200" dirty="0"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39900" y="2286000"/>
            <a:ext cx="3898900" cy="3124200"/>
            <a:chOff x="215900" y="2286000"/>
            <a:chExt cx="3898900" cy="31242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971800"/>
              <a:ext cx="3657600" cy="2438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8600" y="3886200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0" y="304800"/>
                  </a:moveTo>
                  <a:lnTo>
                    <a:pt x="9914" y="259772"/>
                  </a:lnTo>
                  <a:lnTo>
                    <a:pt x="38715" y="216792"/>
                  </a:lnTo>
                  <a:lnTo>
                    <a:pt x="84987" y="176330"/>
                  </a:lnTo>
                  <a:lnTo>
                    <a:pt x="147317" y="138860"/>
                  </a:lnTo>
                  <a:lnTo>
                    <a:pt x="184061" y="121394"/>
                  </a:lnTo>
                  <a:lnTo>
                    <a:pt x="224289" y="104853"/>
                  </a:lnTo>
                  <a:lnTo>
                    <a:pt x="267823" y="89296"/>
                  </a:lnTo>
                  <a:lnTo>
                    <a:pt x="314489" y="74783"/>
                  </a:lnTo>
                  <a:lnTo>
                    <a:pt x="364107" y="61371"/>
                  </a:lnTo>
                  <a:lnTo>
                    <a:pt x="416502" y="49120"/>
                  </a:lnTo>
                  <a:lnTo>
                    <a:pt x="471497" y="38090"/>
                  </a:lnTo>
                  <a:lnTo>
                    <a:pt x="528914" y="28338"/>
                  </a:lnTo>
                  <a:lnTo>
                    <a:pt x="588578" y="19925"/>
                  </a:lnTo>
                  <a:lnTo>
                    <a:pt x="650311" y="12909"/>
                  </a:lnTo>
                  <a:lnTo>
                    <a:pt x="713936" y="7350"/>
                  </a:lnTo>
                  <a:lnTo>
                    <a:pt x="779278" y="3306"/>
                  </a:lnTo>
                  <a:lnTo>
                    <a:pt x="846158" y="836"/>
                  </a:lnTo>
                  <a:lnTo>
                    <a:pt x="914400" y="0"/>
                  </a:lnTo>
                  <a:lnTo>
                    <a:pt x="982635" y="836"/>
                  </a:lnTo>
                  <a:lnTo>
                    <a:pt x="1049510" y="3306"/>
                  </a:lnTo>
                  <a:lnTo>
                    <a:pt x="1114847" y="7350"/>
                  </a:lnTo>
                  <a:lnTo>
                    <a:pt x="1178469" y="12909"/>
                  </a:lnTo>
                  <a:lnTo>
                    <a:pt x="1240200" y="19925"/>
                  </a:lnTo>
                  <a:lnTo>
                    <a:pt x="1299863" y="28338"/>
                  </a:lnTo>
                  <a:lnTo>
                    <a:pt x="1357280" y="38090"/>
                  </a:lnTo>
                  <a:lnTo>
                    <a:pt x="1412275" y="49120"/>
                  </a:lnTo>
                  <a:lnTo>
                    <a:pt x="1464670" y="61371"/>
                  </a:lnTo>
                  <a:lnTo>
                    <a:pt x="1514290" y="74783"/>
                  </a:lnTo>
                  <a:lnTo>
                    <a:pt x="1560956" y="89296"/>
                  </a:lnTo>
                  <a:lnTo>
                    <a:pt x="1604493" y="104853"/>
                  </a:lnTo>
                  <a:lnTo>
                    <a:pt x="1644723" y="121394"/>
                  </a:lnTo>
                  <a:lnTo>
                    <a:pt x="1681470" y="138860"/>
                  </a:lnTo>
                  <a:lnTo>
                    <a:pt x="1743804" y="176330"/>
                  </a:lnTo>
                  <a:lnTo>
                    <a:pt x="1790080" y="216792"/>
                  </a:lnTo>
                  <a:lnTo>
                    <a:pt x="1818884" y="259772"/>
                  </a:lnTo>
                  <a:lnTo>
                    <a:pt x="1828800" y="304800"/>
                  </a:lnTo>
                  <a:lnTo>
                    <a:pt x="1826291" y="327539"/>
                  </a:lnTo>
                  <a:lnTo>
                    <a:pt x="1818884" y="349827"/>
                  </a:lnTo>
                  <a:lnTo>
                    <a:pt x="1790080" y="392807"/>
                  </a:lnTo>
                  <a:lnTo>
                    <a:pt x="1743804" y="433269"/>
                  </a:lnTo>
                  <a:lnTo>
                    <a:pt x="1681470" y="470739"/>
                  </a:lnTo>
                  <a:lnTo>
                    <a:pt x="1644723" y="488205"/>
                  </a:lnTo>
                  <a:lnTo>
                    <a:pt x="1604493" y="504746"/>
                  </a:lnTo>
                  <a:lnTo>
                    <a:pt x="1560957" y="520303"/>
                  </a:lnTo>
                  <a:lnTo>
                    <a:pt x="1514290" y="534816"/>
                  </a:lnTo>
                  <a:lnTo>
                    <a:pt x="1464670" y="548228"/>
                  </a:lnTo>
                  <a:lnTo>
                    <a:pt x="1412275" y="560479"/>
                  </a:lnTo>
                  <a:lnTo>
                    <a:pt x="1357280" y="571509"/>
                  </a:lnTo>
                  <a:lnTo>
                    <a:pt x="1299863" y="581261"/>
                  </a:lnTo>
                  <a:lnTo>
                    <a:pt x="1240200" y="589674"/>
                  </a:lnTo>
                  <a:lnTo>
                    <a:pt x="1178469" y="596690"/>
                  </a:lnTo>
                  <a:lnTo>
                    <a:pt x="1114847" y="602249"/>
                  </a:lnTo>
                  <a:lnTo>
                    <a:pt x="1049510" y="606293"/>
                  </a:lnTo>
                  <a:lnTo>
                    <a:pt x="982635" y="608763"/>
                  </a:lnTo>
                  <a:lnTo>
                    <a:pt x="914400" y="609600"/>
                  </a:lnTo>
                  <a:lnTo>
                    <a:pt x="846158" y="608763"/>
                  </a:lnTo>
                  <a:lnTo>
                    <a:pt x="779278" y="606293"/>
                  </a:lnTo>
                  <a:lnTo>
                    <a:pt x="713936" y="602249"/>
                  </a:lnTo>
                  <a:lnTo>
                    <a:pt x="650311" y="596690"/>
                  </a:lnTo>
                  <a:lnTo>
                    <a:pt x="588578" y="589674"/>
                  </a:lnTo>
                  <a:lnTo>
                    <a:pt x="528914" y="581261"/>
                  </a:lnTo>
                  <a:lnTo>
                    <a:pt x="471497" y="571509"/>
                  </a:lnTo>
                  <a:lnTo>
                    <a:pt x="416502" y="560479"/>
                  </a:lnTo>
                  <a:lnTo>
                    <a:pt x="364107" y="548228"/>
                  </a:lnTo>
                  <a:lnTo>
                    <a:pt x="314489" y="534816"/>
                  </a:lnTo>
                  <a:lnTo>
                    <a:pt x="267823" y="520303"/>
                  </a:lnTo>
                  <a:lnTo>
                    <a:pt x="224289" y="504746"/>
                  </a:lnTo>
                  <a:lnTo>
                    <a:pt x="184061" y="488205"/>
                  </a:lnTo>
                  <a:lnTo>
                    <a:pt x="147317" y="470739"/>
                  </a:lnTo>
                  <a:lnTo>
                    <a:pt x="84987" y="433269"/>
                  </a:lnTo>
                  <a:lnTo>
                    <a:pt x="38715" y="392807"/>
                  </a:lnTo>
                  <a:lnTo>
                    <a:pt x="9914" y="34982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8600" y="4495800"/>
              <a:ext cx="1828800" cy="609600"/>
            </a:xfrm>
            <a:custGeom>
              <a:avLst/>
              <a:gdLst/>
              <a:ahLst/>
              <a:cxnLst/>
              <a:rect l="l" t="t" r="r" b="b"/>
              <a:pathLst>
                <a:path w="1828800" h="609600">
                  <a:moveTo>
                    <a:pt x="0" y="304800"/>
                  </a:moveTo>
                  <a:lnTo>
                    <a:pt x="9914" y="259772"/>
                  </a:lnTo>
                  <a:lnTo>
                    <a:pt x="38715" y="216792"/>
                  </a:lnTo>
                  <a:lnTo>
                    <a:pt x="84987" y="176330"/>
                  </a:lnTo>
                  <a:lnTo>
                    <a:pt x="147317" y="138860"/>
                  </a:lnTo>
                  <a:lnTo>
                    <a:pt x="184061" y="121394"/>
                  </a:lnTo>
                  <a:lnTo>
                    <a:pt x="224289" y="104853"/>
                  </a:lnTo>
                  <a:lnTo>
                    <a:pt x="267823" y="89296"/>
                  </a:lnTo>
                  <a:lnTo>
                    <a:pt x="314489" y="74783"/>
                  </a:lnTo>
                  <a:lnTo>
                    <a:pt x="364107" y="61371"/>
                  </a:lnTo>
                  <a:lnTo>
                    <a:pt x="416502" y="49120"/>
                  </a:lnTo>
                  <a:lnTo>
                    <a:pt x="471497" y="38090"/>
                  </a:lnTo>
                  <a:lnTo>
                    <a:pt x="528914" y="28338"/>
                  </a:lnTo>
                  <a:lnTo>
                    <a:pt x="588578" y="19925"/>
                  </a:lnTo>
                  <a:lnTo>
                    <a:pt x="650311" y="12909"/>
                  </a:lnTo>
                  <a:lnTo>
                    <a:pt x="713936" y="7350"/>
                  </a:lnTo>
                  <a:lnTo>
                    <a:pt x="779278" y="3306"/>
                  </a:lnTo>
                  <a:lnTo>
                    <a:pt x="846158" y="836"/>
                  </a:lnTo>
                  <a:lnTo>
                    <a:pt x="914400" y="0"/>
                  </a:lnTo>
                  <a:lnTo>
                    <a:pt x="982635" y="836"/>
                  </a:lnTo>
                  <a:lnTo>
                    <a:pt x="1049510" y="3306"/>
                  </a:lnTo>
                  <a:lnTo>
                    <a:pt x="1114847" y="7350"/>
                  </a:lnTo>
                  <a:lnTo>
                    <a:pt x="1178469" y="12909"/>
                  </a:lnTo>
                  <a:lnTo>
                    <a:pt x="1240200" y="19925"/>
                  </a:lnTo>
                  <a:lnTo>
                    <a:pt x="1299863" y="28338"/>
                  </a:lnTo>
                  <a:lnTo>
                    <a:pt x="1357280" y="38090"/>
                  </a:lnTo>
                  <a:lnTo>
                    <a:pt x="1412275" y="49120"/>
                  </a:lnTo>
                  <a:lnTo>
                    <a:pt x="1464670" y="61371"/>
                  </a:lnTo>
                  <a:lnTo>
                    <a:pt x="1514290" y="74783"/>
                  </a:lnTo>
                  <a:lnTo>
                    <a:pt x="1560956" y="89296"/>
                  </a:lnTo>
                  <a:lnTo>
                    <a:pt x="1604493" y="104853"/>
                  </a:lnTo>
                  <a:lnTo>
                    <a:pt x="1644723" y="121394"/>
                  </a:lnTo>
                  <a:lnTo>
                    <a:pt x="1681470" y="138860"/>
                  </a:lnTo>
                  <a:lnTo>
                    <a:pt x="1743804" y="176330"/>
                  </a:lnTo>
                  <a:lnTo>
                    <a:pt x="1790080" y="216792"/>
                  </a:lnTo>
                  <a:lnTo>
                    <a:pt x="1818884" y="259772"/>
                  </a:lnTo>
                  <a:lnTo>
                    <a:pt x="1828800" y="304800"/>
                  </a:lnTo>
                  <a:lnTo>
                    <a:pt x="1826291" y="327539"/>
                  </a:lnTo>
                  <a:lnTo>
                    <a:pt x="1818884" y="349827"/>
                  </a:lnTo>
                  <a:lnTo>
                    <a:pt x="1790080" y="392807"/>
                  </a:lnTo>
                  <a:lnTo>
                    <a:pt x="1743804" y="433269"/>
                  </a:lnTo>
                  <a:lnTo>
                    <a:pt x="1681470" y="470739"/>
                  </a:lnTo>
                  <a:lnTo>
                    <a:pt x="1644723" y="488205"/>
                  </a:lnTo>
                  <a:lnTo>
                    <a:pt x="1604493" y="504746"/>
                  </a:lnTo>
                  <a:lnTo>
                    <a:pt x="1560957" y="520303"/>
                  </a:lnTo>
                  <a:lnTo>
                    <a:pt x="1514290" y="534816"/>
                  </a:lnTo>
                  <a:lnTo>
                    <a:pt x="1464670" y="548228"/>
                  </a:lnTo>
                  <a:lnTo>
                    <a:pt x="1412275" y="560479"/>
                  </a:lnTo>
                  <a:lnTo>
                    <a:pt x="1357280" y="571509"/>
                  </a:lnTo>
                  <a:lnTo>
                    <a:pt x="1299863" y="581261"/>
                  </a:lnTo>
                  <a:lnTo>
                    <a:pt x="1240200" y="589674"/>
                  </a:lnTo>
                  <a:lnTo>
                    <a:pt x="1178469" y="596690"/>
                  </a:lnTo>
                  <a:lnTo>
                    <a:pt x="1114847" y="602249"/>
                  </a:lnTo>
                  <a:lnTo>
                    <a:pt x="1049510" y="606293"/>
                  </a:lnTo>
                  <a:lnTo>
                    <a:pt x="982635" y="608763"/>
                  </a:lnTo>
                  <a:lnTo>
                    <a:pt x="914400" y="609600"/>
                  </a:lnTo>
                  <a:lnTo>
                    <a:pt x="846158" y="608763"/>
                  </a:lnTo>
                  <a:lnTo>
                    <a:pt x="779278" y="606293"/>
                  </a:lnTo>
                  <a:lnTo>
                    <a:pt x="713936" y="602249"/>
                  </a:lnTo>
                  <a:lnTo>
                    <a:pt x="650311" y="596690"/>
                  </a:lnTo>
                  <a:lnTo>
                    <a:pt x="588578" y="589674"/>
                  </a:lnTo>
                  <a:lnTo>
                    <a:pt x="528914" y="581261"/>
                  </a:lnTo>
                  <a:lnTo>
                    <a:pt x="471497" y="571509"/>
                  </a:lnTo>
                  <a:lnTo>
                    <a:pt x="416502" y="560479"/>
                  </a:lnTo>
                  <a:lnTo>
                    <a:pt x="364107" y="548228"/>
                  </a:lnTo>
                  <a:lnTo>
                    <a:pt x="314489" y="534816"/>
                  </a:lnTo>
                  <a:lnTo>
                    <a:pt x="267823" y="520303"/>
                  </a:lnTo>
                  <a:lnTo>
                    <a:pt x="224289" y="504746"/>
                  </a:lnTo>
                  <a:lnTo>
                    <a:pt x="184061" y="488205"/>
                  </a:lnTo>
                  <a:lnTo>
                    <a:pt x="147317" y="470739"/>
                  </a:lnTo>
                  <a:lnTo>
                    <a:pt x="84987" y="433269"/>
                  </a:lnTo>
                  <a:lnTo>
                    <a:pt x="38715" y="392807"/>
                  </a:lnTo>
                  <a:lnTo>
                    <a:pt x="9914" y="349827"/>
                  </a:lnTo>
                  <a:lnTo>
                    <a:pt x="0" y="304800"/>
                  </a:lnTo>
                  <a:close/>
                </a:path>
              </a:pathLst>
            </a:custGeom>
            <a:ln w="25400">
              <a:solidFill>
                <a:srgbClr val="00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2286000"/>
              <a:ext cx="3657600" cy="685800"/>
            </a:xfrm>
            <a:custGeom>
              <a:avLst/>
              <a:gdLst/>
              <a:ahLst/>
              <a:cxnLst/>
              <a:rect l="l" t="t" r="r" b="b"/>
              <a:pathLst>
                <a:path w="3657600" h="685800">
                  <a:moveTo>
                    <a:pt x="3657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657600" y="6858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52601" y="973582"/>
            <a:ext cx="8703364" cy="249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08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Combining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</a:t>
            </a:r>
            <a:r>
              <a:rPr sz="2400" spc="43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range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variation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better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picture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meaningful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analyses.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3200" dirty="0">
              <a:latin typeface="Calibri"/>
              <a:cs typeface="Calibri"/>
            </a:endParaRPr>
          </a:p>
          <a:p>
            <a:pPr marL="12700" marR="4578985" algn="just"/>
            <a:endParaRPr lang="en-US" dirty="0">
              <a:cs typeface="Tahoma"/>
            </a:endParaRPr>
          </a:p>
          <a:p>
            <a:pPr marL="12700" marR="4578985" algn="just"/>
            <a:r>
              <a:rPr lang="en-US" dirty="0">
                <a:cs typeface="Tahoma"/>
              </a:rPr>
              <a:t>Attitudes towards the United</a:t>
            </a:r>
          </a:p>
          <a:p>
            <a:pPr marL="12700" marR="4578985" algn="just"/>
            <a:r>
              <a:rPr lang="en-US" dirty="0">
                <a:cs typeface="Tahoma"/>
              </a:rPr>
              <a:t>Nations</a:t>
            </a:r>
            <a:endParaRPr dirty="0">
              <a:cs typeface="Tahoma"/>
            </a:endParaRPr>
          </a:p>
          <a:p>
            <a:pPr marL="4128135">
              <a:spcBef>
                <a:spcPts val="1080"/>
              </a:spcBef>
              <a:tabLst>
                <a:tab pos="5085080" algn="l"/>
              </a:tabLst>
            </a:pPr>
            <a:r>
              <a:rPr lang="en-US" dirty="0">
                <a:cs typeface="Tahoma"/>
              </a:rPr>
              <a:t>Collapsing extreme categories</a:t>
            </a:r>
            <a:endParaRPr dirty="0"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5000" y="5410200"/>
            <a:ext cx="3733800" cy="533400"/>
          </a:xfrm>
          <a:custGeom>
            <a:avLst/>
            <a:gdLst/>
            <a:ahLst/>
            <a:cxnLst/>
            <a:rect l="l" t="t" r="r" b="b"/>
            <a:pathLst>
              <a:path w="3733800" h="533400">
                <a:moveTo>
                  <a:pt x="3733800" y="0"/>
                </a:moveTo>
                <a:lnTo>
                  <a:pt x="0" y="0"/>
                </a:lnTo>
                <a:lnTo>
                  <a:pt x="0" y="533400"/>
                </a:lnTo>
                <a:lnTo>
                  <a:pt x="3733800" y="533400"/>
                </a:lnTo>
                <a:lnTo>
                  <a:pt x="3733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81200" y="5376323"/>
            <a:ext cx="3657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295" dirty="0">
                <a:cs typeface="Tahoma"/>
              </a:rPr>
              <a:t>Source.</a:t>
            </a:r>
            <a:r>
              <a:rPr spc="-10" dirty="0">
                <a:cs typeface="Tahoma"/>
              </a:rPr>
              <a:t> </a:t>
            </a:r>
            <a:r>
              <a:rPr spc="-330" dirty="0">
                <a:cs typeface="Tahoma"/>
              </a:rPr>
              <a:t>“5-Nation</a:t>
            </a:r>
            <a:r>
              <a:rPr spc="55" dirty="0">
                <a:cs typeface="Tahoma"/>
              </a:rPr>
              <a:t> </a:t>
            </a:r>
            <a:r>
              <a:rPr spc="-315" dirty="0">
                <a:cs typeface="Tahoma"/>
              </a:rPr>
              <a:t>Survey</a:t>
            </a:r>
            <a:r>
              <a:rPr spc="10" dirty="0">
                <a:cs typeface="Tahoma"/>
              </a:rPr>
              <a:t> </a:t>
            </a:r>
            <a:r>
              <a:rPr spc="-325" dirty="0">
                <a:cs typeface="Tahoma"/>
              </a:rPr>
              <a:t>Finds</a:t>
            </a:r>
            <a:r>
              <a:rPr spc="50" dirty="0">
                <a:cs typeface="Tahoma"/>
              </a:rPr>
              <a:t> </a:t>
            </a:r>
            <a:r>
              <a:rPr spc="-420" dirty="0">
                <a:cs typeface="Tahoma"/>
              </a:rPr>
              <a:t>Hope</a:t>
            </a:r>
            <a:r>
              <a:rPr spc="-215" dirty="0">
                <a:cs typeface="Tahoma"/>
              </a:rPr>
              <a:t> </a:t>
            </a:r>
            <a:r>
              <a:rPr spc="-240" dirty="0">
                <a:cs typeface="Tahoma"/>
              </a:rPr>
              <a:t>for </a:t>
            </a:r>
            <a:r>
              <a:rPr spc="-515" dirty="0">
                <a:cs typeface="Tahoma"/>
              </a:rPr>
              <a:t> </a:t>
            </a:r>
            <a:r>
              <a:rPr spc="-484" dirty="0">
                <a:cs typeface="Tahoma"/>
              </a:rPr>
              <a:t>U</a:t>
            </a:r>
            <a:r>
              <a:rPr spc="-235" dirty="0">
                <a:cs typeface="Tahoma"/>
              </a:rPr>
              <a:t>.</a:t>
            </a:r>
            <a:r>
              <a:rPr spc="-515" dirty="0">
                <a:cs typeface="Tahoma"/>
              </a:rPr>
              <a:t>N</a:t>
            </a:r>
            <a:r>
              <a:rPr spc="-235" dirty="0">
                <a:cs typeface="Tahoma"/>
              </a:rPr>
              <a:t>.,</a:t>
            </a:r>
            <a:r>
              <a:rPr spc="-175" dirty="0">
                <a:cs typeface="Tahoma"/>
              </a:rPr>
              <a:t> </a:t>
            </a:r>
            <a:r>
              <a:rPr spc="-515" dirty="0">
                <a:cs typeface="Tahoma"/>
              </a:rPr>
              <a:t>N</a:t>
            </a:r>
            <a:r>
              <a:rPr spc="-490" dirty="0">
                <a:cs typeface="Tahoma"/>
              </a:rPr>
              <a:t>ew</a:t>
            </a:r>
            <a:r>
              <a:rPr spc="-160" dirty="0">
                <a:cs typeface="Tahoma"/>
              </a:rPr>
              <a:t> </a:t>
            </a:r>
            <a:r>
              <a:rPr spc="-405" dirty="0">
                <a:cs typeface="Tahoma"/>
              </a:rPr>
              <a:t>Y</a:t>
            </a:r>
            <a:r>
              <a:rPr spc="-400" dirty="0">
                <a:cs typeface="Tahoma"/>
              </a:rPr>
              <a:t>o</a:t>
            </a:r>
            <a:r>
              <a:rPr spc="-260" dirty="0">
                <a:cs typeface="Tahoma"/>
              </a:rPr>
              <a:t>rk</a:t>
            </a:r>
            <a:r>
              <a:rPr spc="-155" dirty="0">
                <a:cs typeface="Tahoma"/>
              </a:rPr>
              <a:t> </a:t>
            </a:r>
            <a:r>
              <a:rPr spc="-400" dirty="0">
                <a:cs typeface="Tahoma"/>
              </a:rPr>
              <a:t>T</a:t>
            </a:r>
            <a:r>
              <a:rPr spc="-215" dirty="0">
                <a:cs typeface="Tahoma"/>
              </a:rPr>
              <a:t>i</a:t>
            </a:r>
            <a:r>
              <a:rPr spc="-585" dirty="0">
                <a:cs typeface="Tahoma"/>
              </a:rPr>
              <a:t>m</a:t>
            </a:r>
            <a:r>
              <a:rPr spc="-310" dirty="0">
                <a:cs typeface="Tahoma"/>
              </a:rPr>
              <a:t>e</a:t>
            </a:r>
            <a:r>
              <a:rPr spc="-265" dirty="0">
                <a:cs typeface="Tahoma"/>
              </a:rPr>
              <a:t>s</a:t>
            </a:r>
            <a:r>
              <a:rPr spc="-235" dirty="0">
                <a:cs typeface="Tahoma"/>
              </a:rPr>
              <a:t>,</a:t>
            </a:r>
            <a:r>
              <a:rPr spc="-160" dirty="0">
                <a:cs typeface="Tahoma"/>
              </a:rPr>
              <a:t> </a:t>
            </a:r>
            <a:r>
              <a:rPr spc="-240" dirty="0">
                <a:cs typeface="Tahoma"/>
              </a:rPr>
              <a:t>J</a:t>
            </a:r>
            <a:r>
              <a:rPr spc="-300" dirty="0">
                <a:cs typeface="Tahoma"/>
              </a:rPr>
              <a:t>u</a:t>
            </a:r>
            <a:r>
              <a:rPr spc="-415" dirty="0">
                <a:cs typeface="Tahoma"/>
              </a:rPr>
              <a:t>n</a:t>
            </a:r>
            <a:r>
              <a:rPr spc="-350" dirty="0">
                <a:cs typeface="Tahoma"/>
              </a:rPr>
              <a:t>e</a:t>
            </a:r>
            <a:r>
              <a:rPr spc="-140" dirty="0">
                <a:cs typeface="Tahoma"/>
              </a:rPr>
              <a:t> </a:t>
            </a:r>
            <a:r>
              <a:rPr spc="-340" dirty="0">
                <a:cs typeface="Tahoma"/>
              </a:rPr>
              <a:t>26</a:t>
            </a:r>
            <a:r>
              <a:rPr spc="-235" dirty="0">
                <a:cs typeface="Tahoma"/>
              </a:rPr>
              <a:t>,</a:t>
            </a:r>
            <a:r>
              <a:rPr spc="-165" dirty="0">
                <a:cs typeface="Tahoma"/>
              </a:rPr>
              <a:t> </a:t>
            </a:r>
            <a:r>
              <a:rPr spc="-720" dirty="0">
                <a:cs typeface="Tahoma"/>
              </a:rPr>
              <a:t>1</a:t>
            </a:r>
            <a:r>
              <a:rPr spc="-310" dirty="0">
                <a:cs typeface="Tahoma"/>
              </a:rPr>
              <a:t>9</a:t>
            </a:r>
            <a:r>
              <a:rPr spc="-320" dirty="0">
                <a:cs typeface="Tahoma"/>
              </a:rPr>
              <a:t>8</a:t>
            </a:r>
            <a:r>
              <a:rPr spc="-330" dirty="0">
                <a:cs typeface="Tahoma"/>
              </a:rPr>
              <a:t>5</a:t>
            </a:r>
            <a:r>
              <a:rPr spc="-235" dirty="0">
                <a:cs typeface="Tahoma"/>
              </a:rPr>
              <a:t>,</a:t>
            </a:r>
            <a:r>
              <a:rPr spc="-155" dirty="0">
                <a:cs typeface="Tahoma"/>
              </a:rPr>
              <a:t> </a:t>
            </a:r>
            <a:r>
              <a:rPr spc="-395" dirty="0">
                <a:cs typeface="Tahoma"/>
              </a:rPr>
              <a:t>p</a:t>
            </a:r>
            <a:r>
              <a:rPr spc="-235" dirty="0">
                <a:cs typeface="Tahoma"/>
              </a:rPr>
              <a:t>.</a:t>
            </a:r>
            <a:r>
              <a:rPr spc="-320" dirty="0">
                <a:cs typeface="Tahoma"/>
              </a:rPr>
              <a:t>6</a:t>
            </a:r>
            <a:endParaRPr dirty="0"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30901" y="3581929"/>
            <a:ext cx="4170045" cy="2056764"/>
            <a:chOff x="4406900" y="3581929"/>
            <a:chExt cx="4170045" cy="2056764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9582" y="3581929"/>
              <a:ext cx="3867108" cy="20563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419600" y="4343399"/>
              <a:ext cx="1828800" cy="533400"/>
            </a:xfrm>
            <a:custGeom>
              <a:avLst/>
              <a:gdLst/>
              <a:ahLst/>
              <a:cxnLst/>
              <a:rect l="l" t="t" r="r" b="b"/>
              <a:pathLst>
                <a:path w="1828800" h="533400">
                  <a:moveTo>
                    <a:pt x="0" y="266700"/>
                  </a:moveTo>
                  <a:lnTo>
                    <a:pt x="10870" y="225447"/>
                  </a:lnTo>
                  <a:lnTo>
                    <a:pt x="42396" y="186190"/>
                  </a:lnTo>
                  <a:lnTo>
                    <a:pt x="92950" y="149400"/>
                  </a:lnTo>
                  <a:lnTo>
                    <a:pt x="160906" y="115553"/>
                  </a:lnTo>
                  <a:lnTo>
                    <a:pt x="200901" y="99881"/>
                  </a:lnTo>
                  <a:lnTo>
                    <a:pt x="244636" y="85123"/>
                  </a:lnTo>
                  <a:lnTo>
                    <a:pt x="291908" y="71337"/>
                  </a:lnTo>
                  <a:lnTo>
                    <a:pt x="342513" y="58582"/>
                  </a:lnTo>
                  <a:lnTo>
                    <a:pt x="396248" y="46919"/>
                  </a:lnTo>
                  <a:lnTo>
                    <a:pt x="452910" y="36406"/>
                  </a:lnTo>
                  <a:lnTo>
                    <a:pt x="512295" y="27103"/>
                  </a:lnTo>
                  <a:lnTo>
                    <a:pt x="574199" y="19068"/>
                  </a:lnTo>
                  <a:lnTo>
                    <a:pt x="638420" y="12361"/>
                  </a:lnTo>
                  <a:lnTo>
                    <a:pt x="704754" y="7042"/>
                  </a:lnTo>
                  <a:lnTo>
                    <a:pt x="772997" y="3169"/>
                  </a:lnTo>
                  <a:lnTo>
                    <a:pt x="842947" y="802"/>
                  </a:lnTo>
                  <a:lnTo>
                    <a:pt x="914400" y="0"/>
                  </a:lnTo>
                  <a:lnTo>
                    <a:pt x="985852" y="802"/>
                  </a:lnTo>
                  <a:lnTo>
                    <a:pt x="1055802" y="3169"/>
                  </a:lnTo>
                  <a:lnTo>
                    <a:pt x="1124045" y="7042"/>
                  </a:lnTo>
                  <a:lnTo>
                    <a:pt x="1190379" y="12361"/>
                  </a:lnTo>
                  <a:lnTo>
                    <a:pt x="1254600" y="19068"/>
                  </a:lnTo>
                  <a:lnTo>
                    <a:pt x="1316504" y="27103"/>
                  </a:lnTo>
                  <a:lnTo>
                    <a:pt x="1375889" y="36406"/>
                  </a:lnTo>
                  <a:lnTo>
                    <a:pt x="1432551" y="46919"/>
                  </a:lnTo>
                  <a:lnTo>
                    <a:pt x="1486286" y="58582"/>
                  </a:lnTo>
                  <a:lnTo>
                    <a:pt x="1536891" y="71337"/>
                  </a:lnTo>
                  <a:lnTo>
                    <a:pt x="1584163" y="85123"/>
                  </a:lnTo>
                  <a:lnTo>
                    <a:pt x="1627898" y="99881"/>
                  </a:lnTo>
                  <a:lnTo>
                    <a:pt x="1667893" y="115553"/>
                  </a:lnTo>
                  <a:lnTo>
                    <a:pt x="1703944" y="132079"/>
                  </a:lnTo>
                  <a:lnTo>
                    <a:pt x="1763403" y="167457"/>
                  </a:lnTo>
                  <a:lnTo>
                    <a:pt x="1804647" y="205540"/>
                  </a:lnTo>
                  <a:lnTo>
                    <a:pt x="1826048" y="245854"/>
                  </a:lnTo>
                  <a:lnTo>
                    <a:pt x="1828800" y="266700"/>
                  </a:lnTo>
                  <a:lnTo>
                    <a:pt x="1826048" y="287545"/>
                  </a:lnTo>
                  <a:lnTo>
                    <a:pt x="1817929" y="307952"/>
                  </a:lnTo>
                  <a:lnTo>
                    <a:pt x="1786403" y="347209"/>
                  </a:lnTo>
                  <a:lnTo>
                    <a:pt x="1735849" y="383999"/>
                  </a:lnTo>
                  <a:lnTo>
                    <a:pt x="1667893" y="417846"/>
                  </a:lnTo>
                  <a:lnTo>
                    <a:pt x="1627898" y="433518"/>
                  </a:lnTo>
                  <a:lnTo>
                    <a:pt x="1584163" y="448276"/>
                  </a:lnTo>
                  <a:lnTo>
                    <a:pt x="1536891" y="462062"/>
                  </a:lnTo>
                  <a:lnTo>
                    <a:pt x="1486286" y="474817"/>
                  </a:lnTo>
                  <a:lnTo>
                    <a:pt x="1432551" y="486480"/>
                  </a:lnTo>
                  <a:lnTo>
                    <a:pt x="1375889" y="496993"/>
                  </a:lnTo>
                  <a:lnTo>
                    <a:pt x="1316504" y="506296"/>
                  </a:lnTo>
                  <a:lnTo>
                    <a:pt x="1254600" y="514331"/>
                  </a:lnTo>
                  <a:lnTo>
                    <a:pt x="1190379" y="521038"/>
                  </a:lnTo>
                  <a:lnTo>
                    <a:pt x="1124045" y="526357"/>
                  </a:lnTo>
                  <a:lnTo>
                    <a:pt x="1055802" y="530230"/>
                  </a:lnTo>
                  <a:lnTo>
                    <a:pt x="985852" y="532597"/>
                  </a:lnTo>
                  <a:lnTo>
                    <a:pt x="914400" y="533400"/>
                  </a:lnTo>
                  <a:lnTo>
                    <a:pt x="842947" y="532597"/>
                  </a:lnTo>
                  <a:lnTo>
                    <a:pt x="772997" y="530230"/>
                  </a:lnTo>
                  <a:lnTo>
                    <a:pt x="704754" y="526357"/>
                  </a:lnTo>
                  <a:lnTo>
                    <a:pt x="638420" y="521038"/>
                  </a:lnTo>
                  <a:lnTo>
                    <a:pt x="574199" y="514331"/>
                  </a:lnTo>
                  <a:lnTo>
                    <a:pt x="512295" y="506296"/>
                  </a:lnTo>
                  <a:lnTo>
                    <a:pt x="452910" y="496993"/>
                  </a:lnTo>
                  <a:lnTo>
                    <a:pt x="396248" y="486480"/>
                  </a:lnTo>
                  <a:lnTo>
                    <a:pt x="342513" y="474817"/>
                  </a:lnTo>
                  <a:lnTo>
                    <a:pt x="291908" y="462062"/>
                  </a:lnTo>
                  <a:lnTo>
                    <a:pt x="244636" y="448276"/>
                  </a:lnTo>
                  <a:lnTo>
                    <a:pt x="200901" y="433518"/>
                  </a:lnTo>
                  <a:lnTo>
                    <a:pt x="160906" y="417846"/>
                  </a:lnTo>
                  <a:lnTo>
                    <a:pt x="124855" y="401320"/>
                  </a:lnTo>
                  <a:lnTo>
                    <a:pt x="65396" y="365942"/>
                  </a:lnTo>
                  <a:lnTo>
                    <a:pt x="24152" y="327859"/>
                  </a:lnTo>
                  <a:lnTo>
                    <a:pt x="2751" y="287545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19600" y="4876799"/>
              <a:ext cx="1828800" cy="533400"/>
            </a:xfrm>
            <a:custGeom>
              <a:avLst/>
              <a:gdLst/>
              <a:ahLst/>
              <a:cxnLst/>
              <a:rect l="l" t="t" r="r" b="b"/>
              <a:pathLst>
                <a:path w="1828800" h="533400">
                  <a:moveTo>
                    <a:pt x="0" y="266700"/>
                  </a:moveTo>
                  <a:lnTo>
                    <a:pt x="10870" y="225447"/>
                  </a:lnTo>
                  <a:lnTo>
                    <a:pt x="42396" y="186190"/>
                  </a:lnTo>
                  <a:lnTo>
                    <a:pt x="92950" y="149400"/>
                  </a:lnTo>
                  <a:lnTo>
                    <a:pt x="160906" y="115553"/>
                  </a:lnTo>
                  <a:lnTo>
                    <a:pt x="200901" y="99881"/>
                  </a:lnTo>
                  <a:lnTo>
                    <a:pt x="244636" y="85123"/>
                  </a:lnTo>
                  <a:lnTo>
                    <a:pt x="291908" y="71337"/>
                  </a:lnTo>
                  <a:lnTo>
                    <a:pt x="342513" y="58582"/>
                  </a:lnTo>
                  <a:lnTo>
                    <a:pt x="396248" y="46919"/>
                  </a:lnTo>
                  <a:lnTo>
                    <a:pt x="452910" y="36406"/>
                  </a:lnTo>
                  <a:lnTo>
                    <a:pt x="512295" y="27103"/>
                  </a:lnTo>
                  <a:lnTo>
                    <a:pt x="574199" y="19068"/>
                  </a:lnTo>
                  <a:lnTo>
                    <a:pt x="638420" y="12361"/>
                  </a:lnTo>
                  <a:lnTo>
                    <a:pt x="704754" y="7042"/>
                  </a:lnTo>
                  <a:lnTo>
                    <a:pt x="772997" y="3169"/>
                  </a:lnTo>
                  <a:lnTo>
                    <a:pt x="842947" y="802"/>
                  </a:lnTo>
                  <a:lnTo>
                    <a:pt x="914400" y="0"/>
                  </a:lnTo>
                  <a:lnTo>
                    <a:pt x="985852" y="802"/>
                  </a:lnTo>
                  <a:lnTo>
                    <a:pt x="1055802" y="3169"/>
                  </a:lnTo>
                  <a:lnTo>
                    <a:pt x="1124045" y="7042"/>
                  </a:lnTo>
                  <a:lnTo>
                    <a:pt x="1190379" y="12361"/>
                  </a:lnTo>
                  <a:lnTo>
                    <a:pt x="1254600" y="19068"/>
                  </a:lnTo>
                  <a:lnTo>
                    <a:pt x="1316504" y="27103"/>
                  </a:lnTo>
                  <a:lnTo>
                    <a:pt x="1375889" y="36406"/>
                  </a:lnTo>
                  <a:lnTo>
                    <a:pt x="1432551" y="46919"/>
                  </a:lnTo>
                  <a:lnTo>
                    <a:pt x="1486286" y="58582"/>
                  </a:lnTo>
                  <a:lnTo>
                    <a:pt x="1536891" y="71337"/>
                  </a:lnTo>
                  <a:lnTo>
                    <a:pt x="1584163" y="85123"/>
                  </a:lnTo>
                  <a:lnTo>
                    <a:pt x="1627898" y="99881"/>
                  </a:lnTo>
                  <a:lnTo>
                    <a:pt x="1667893" y="115553"/>
                  </a:lnTo>
                  <a:lnTo>
                    <a:pt x="1703944" y="132079"/>
                  </a:lnTo>
                  <a:lnTo>
                    <a:pt x="1763403" y="167457"/>
                  </a:lnTo>
                  <a:lnTo>
                    <a:pt x="1804647" y="205540"/>
                  </a:lnTo>
                  <a:lnTo>
                    <a:pt x="1826048" y="245854"/>
                  </a:lnTo>
                  <a:lnTo>
                    <a:pt x="1828800" y="266700"/>
                  </a:lnTo>
                  <a:lnTo>
                    <a:pt x="1826048" y="287545"/>
                  </a:lnTo>
                  <a:lnTo>
                    <a:pt x="1817929" y="307952"/>
                  </a:lnTo>
                  <a:lnTo>
                    <a:pt x="1786403" y="347209"/>
                  </a:lnTo>
                  <a:lnTo>
                    <a:pt x="1735849" y="383999"/>
                  </a:lnTo>
                  <a:lnTo>
                    <a:pt x="1667893" y="417846"/>
                  </a:lnTo>
                  <a:lnTo>
                    <a:pt x="1627898" y="433518"/>
                  </a:lnTo>
                  <a:lnTo>
                    <a:pt x="1584163" y="448276"/>
                  </a:lnTo>
                  <a:lnTo>
                    <a:pt x="1536891" y="462062"/>
                  </a:lnTo>
                  <a:lnTo>
                    <a:pt x="1486286" y="474817"/>
                  </a:lnTo>
                  <a:lnTo>
                    <a:pt x="1432551" y="486480"/>
                  </a:lnTo>
                  <a:lnTo>
                    <a:pt x="1375889" y="496993"/>
                  </a:lnTo>
                  <a:lnTo>
                    <a:pt x="1316504" y="506296"/>
                  </a:lnTo>
                  <a:lnTo>
                    <a:pt x="1254600" y="514331"/>
                  </a:lnTo>
                  <a:lnTo>
                    <a:pt x="1190379" y="521038"/>
                  </a:lnTo>
                  <a:lnTo>
                    <a:pt x="1124045" y="526357"/>
                  </a:lnTo>
                  <a:lnTo>
                    <a:pt x="1055802" y="530230"/>
                  </a:lnTo>
                  <a:lnTo>
                    <a:pt x="985852" y="532597"/>
                  </a:lnTo>
                  <a:lnTo>
                    <a:pt x="914400" y="533400"/>
                  </a:lnTo>
                  <a:lnTo>
                    <a:pt x="842947" y="532597"/>
                  </a:lnTo>
                  <a:lnTo>
                    <a:pt x="772997" y="530230"/>
                  </a:lnTo>
                  <a:lnTo>
                    <a:pt x="704754" y="526357"/>
                  </a:lnTo>
                  <a:lnTo>
                    <a:pt x="638420" y="521038"/>
                  </a:lnTo>
                  <a:lnTo>
                    <a:pt x="574199" y="514331"/>
                  </a:lnTo>
                  <a:lnTo>
                    <a:pt x="512295" y="506296"/>
                  </a:lnTo>
                  <a:lnTo>
                    <a:pt x="452910" y="496993"/>
                  </a:lnTo>
                  <a:lnTo>
                    <a:pt x="396248" y="486480"/>
                  </a:lnTo>
                  <a:lnTo>
                    <a:pt x="342513" y="474817"/>
                  </a:lnTo>
                  <a:lnTo>
                    <a:pt x="291908" y="462062"/>
                  </a:lnTo>
                  <a:lnTo>
                    <a:pt x="244636" y="448276"/>
                  </a:lnTo>
                  <a:lnTo>
                    <a:pt x="200901" y="433518"/>
                  </a:lnTo>
                  <a:lnTo>
                    <a:pt x="160906" y="417846"/>
                  </a:lnTo>
                  <a:lnTo>
                    <a:pt x="124855" y="401319"/>
                  </a:lnTo>
                  <a:lnTo>
                    <a:pt x="65396" y="365942"/>
                  </a:lnTo>
                  <a:lnTo>
                    <a:pt x="24152" y="327859"/>
                  </a:lnTo>
                  <a:lnTo>
                    <a:pt x="2751" y="287545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99"/>
    </mc:Choice>
    <mc:Fallback>
      <p:transition spd="slow" advTm="3319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7445" y="162560"/>
            <a:ext cx="4693285" cy="5137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70" dirty="0">
                <a:cs typeface="Verdana"/>
              </a:rPr>
              <a:t>Handlin</a:t>
            </a:r>
            <a:r>
              <a:rPr sz="3200" spc="-300" dirty="0">
                <a:cs typeface="Verdana"/>
              </a:rPr>
              <a:t>g</a:t>
            </a:r>
            <a:r>
              <a:rPr sz="3200" spc="-229" dirty="0">
                <a:cs typeface="Verdana"/>
              </a:rPr>
              <a:t> </a:t>
            </a:r>
            <a:r>
              <a:rPr sz="3200" spc="-325" dirty="0">
                <a:cs typeface="Verdana"/>
              </a:rPr>
              <a:t>“Don’t</a:t>
            </a:r>
            <a:r>
              <a:rPr sz="3200" spc="-200" dirty="0">
                <a:cs typeface="Verdana"/>
              </a:rPr>
              <a:t> </a:t>
            </a:r>
            <a:r>
              <a:rPr sz="3200" spc="-365" dirty="0">
                <a:cs typeface="Verdana"/>
              </a:rPr>
              <a:t>Kno</a:t>
            </a:r>
            <a:r>
              <a:rPr sz="3200" spc="-480" dirty="0">
                <a:cs typeface="Verdana"/>
              </a:rPr>
              <a:t>w</a:t>
            </a:r>
            <a:r>
              <a:rPr sz="3200" spc="-420" dirty="0">
                <a:cs typeface="Verdana"/>
              </a:rPr>
              <a:t>s”</a:t>
            </a:r>
            <a:endParaRPr sz="3200" dirty="0"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445" y="859282"/>
            <a:ext cx="7460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Whether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include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15" dirty="0">
                <a:latin typeface="Calibri"/>
                <a:cs typeface="Calibri"/>
              </a:rPr>
              <a:t>exclude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‘don’t </a:t>
            </a:r>
            <a:r>
              <a:rPr sz="2400" spc="-10" dirty="0">
                <a:latin typeface="Calibri"/>
                <a:cs typeface="Calibri"/>
              </a:rPr>
              <a:t>knows’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harder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decide.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5374" y="1871339"/>
            <a:ext cx="426402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69644" algn="l"/>
              </a:tabLst>
            </a:pPr>
            <a:r>
              <a:rPr lang="en-US" dirty="0">
                <a:latin typeface="Tahoma"/>
                <a:cs typeface="Tahoma"/>
              </a:rPr>
              <a:t>Omitting the “</a:t>
            </a:r>
            <a:r>
              <a:rPr lang="en-US" dirty="0">
                <a:cs typeface="Tahoma"/>
              </a:rPr>
              <a:t>Don’t</a:t>
            </a:r>
            <a:r>
              <a:rPr lang="en-US" dirty="0">
                <a:latin typeface="Tahoma"/>
                <a:cs typeface="Tahoma"/>
              </a:rPr>
              <a:t> knows”</a:t>
            </a:r>
            <a:endParaRPr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36726" y="1752589"/>
            <a:ext cx="4279900" cy="2527300"/>
            <a:chOff x="215900" y="1752600"/>
            <a:chExt cx="4279900" cy="25273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057400"/>
              <a:ext cx="3928491" cy="2209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8600" y="3886200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0" y="190500"/>
                  </a:moveTo>
                  <a:lnTo>
                    <a:pt x="26575" y="144738"/>
                  </a:lnTo>
                  <a:lnTo>
                    <a:pt x="71858" y="116371"/>
                  </a:lnTo>
                  <a:lnTo>
                    <a:pt x="136999" y="90176"/>
                  </a:lnTo>
                  <a:lnTo>
                    <a:pt x="176427" y="78016"/>
                  </a:lnTo>
                  <a:lnTo>
                    <a:pt x="220114" y="66546"/>
                  </a:lnTo>
                  <a:lnTo>
                    <a:pt x="267823" y="55816"/>
                  </a:lnTo>
                  <a:lnTo>
                    <a:pt x="319320" y="45874"/>
                  </a:lnTo>
                  <a:lnTo>
                    <a:pt x="374369" y="36771"/>
                  </a:lnTo>
                  <a:lnTo>
                    <a:pt x="432735" y="28554"/>
                  </a:lnTo>
                  <a:lnTo>
                    <a:pt x="494183" y="21273"/>
                  </a:lnTo>
                  <a:lnTo>
                    <a:pt x="558476" y="14978"/>
                  </a:lnTo>
                  <a:lnTo>
                    <a:pt x="625381" y="9717"/>
                  </a:lnTo>
                  <a:lnTo>
                    <a:pt x="694661" y="5539"/>
                  </a:lnTo>
                  <a:lnTo>
                    <a:pt x="766081" y="2494"/>
                  </a:lnTo>
                  <a:lnTo>
                    <a:pt x="839405" y="631"/>
                  </a:lnTo>
                  <a:lnTo>
                    <a:pt x="914400" y="0"/>
                  </a:lnTo>
                  <a:lnTo>
                    <a:pt x="989387" y="631"/>
                  </a:lnTo>
                  <a:lnTo>
                    <a:pt x="1062706" y="2494"/>
                  </a:lnTo>
                  <a:lnTo>
                    <a:pt x="1134122" y="5539"/>
                  </a:lnTo>
                  <a:lnTo>
                    <a:pt x="1203399" y="9717"/>
                  </a:lnTo>
                  <a:lnTo>
                    <a:pt x="1270301" y="14978"/>
                  </a:lnTo>
                  <a:lnTo>
                    <a:pt x="1334594" y="21273"/>
                  </a:lnTo>
                  <a:lnTo>
                    <a:pt x="1396041" y="28554"/>
                  </a:lnTo>
                  <a:lnTo>
                    <a:pt x="1454408" y="36771"/>
                  </a:lnTo>
                  <a:lnTo>
                    <a:pt x="1509458" y="45874"/>
                  </a:lnTo>
                  <a:lnTo>
                    <a:pt x="1560957" y="55816"/>
                  </a:lnTo>
                  <a:lnTo>
                    <a:pt x="1608668" y="66546"/>
                  </a:lnTo>
                  <a:lnTo>
                    <a:pt x="1652357" y="78016"/>
                  </a:lnTo>
                  <a:lnTo>
                    <a:pt x="1691788" y="90176"/>
                  </a:lnTo>
                  <a:lnTo>
                    <a:pt x="1756933" y="116371"/>
                  </a:lnTo>
                  <a:lnTo>
                    <a:pt x="1802221" y="144738"/>
                  </a:lnTo>
                  <a:lnTo>
                    <a:pt x="1825768" y="174883"/>
                  </a:lnTo>
                  <a:lnTo>
                    <a:pt x="1828800" y="190500"/>
                  </a:lnTo>
                  <a:lnTo>
                    <a:pt x="1825768" y="206116"/>
                  </a:lnTo>
                  <a:lnTo>
                    <a:pt x="1816830" y="221386"/>
                  </a:lnTo>
                  <a:lnTo>
                    <a:pt x="1782177" y="250691"/>
                  </a:lnTo>
                  <a:lnTo>
                    <a:pt x="1726725" y="278021"/>
                  </a:lnTo>
                  <a:lnTo>
                    <a:pt x="1652357" y="302983"/>
                  </a:lnTo>
                  <a:lnTo>
                    <a:pt x="1608668" y="314453"/>
                  </a:lnTo>
                  <a:lnTo>
                    <a:pt x="1560957" y="325183"/>
                  </a:lnTo>
                  <a:lnTo>
                    <a:pt x="1509458" y="335125"/>
                  </a:lnTo>
                  <a:lnTo>
                    <a:pt x="1454408" y="344228"/>
                  </a:lnTo>
                  <a:lnTo>
                    <a:pt x="1396041" y="352445"/>
                  </a:lnTo>
                  <a:lnTo>
                    <a:pt x="1334594" y="359726"/>
                  </a:lnTo>
                  <a:lnTo>
                    <a:pt x="1270301" y="366021"/>
                  </a:lnTo>
                  <a:lnTo>
                    <a:pt x="1203399" y="371282"/>
                  </a:lnTo>
                  <a:lnTo>
                    <a:pt x="1134122" y="375460"/>
                  </a:lnTo>
                  <a:lnTo>
                    <a:pt x="1062706" y="378505"/>
                  </a:lnTo>
                  <a:lnTo>
                    <a:pt x="989387" y="380368"/>
                  </a:lnTo>
                  <a:lnTo>
                    <a:pt x="914400" y="381000"/>
                  </a:lnTo>
                  <a:lnTo>
                    <a:pt x="839405" y="380368"/>
                  </a:lnTo>
                  <a:lnTo>
                    <a:pt x="766081" y="378505"/>
                  </a:lnTo>
                  <a:lnTo>
                    <a:pt x="694661" y="375460"/>
                  </a:lnTo>
                  <a:lnTo>
                    <a:pt x="625381" y="371282"/>
                  </a:lnTo>
                  <a:lnTo>
                    <a:pt x="558476" y="366021"/>
                  </a:lnTo>
                  <a:lnTo>
                    <a:pt x="494183" y="359726"/>
                  </a:lnTo>
                  <a:lnTo>
                    <a:pt x="432735" y="352445"/>
                  </a:lnTo>
                  <a:lnTo>
                    <a:pt x="374369" y="344228"/>
                  </a:lnTo>
                  <a:lnTo>
                    <a:pt x="319320" y="335125"/>
                  </a:lnTo>
                  <a:lnTo>
                    <a:pt x="267823" y="325183"/>
                  </a:lnTo>
                  <a:lnTo>
                    <a:pt x="220114" y="314453"/>
                  </a:lnTo>
                  <a:lnTo>
                    <a:pt x="176427" y="302983"/>
                  </a:lnTo>
                  <a:lnTo>
                    <a:pt x="136999" y="290823"/>
                  </a:lnTo>
                  <a:lnTo>
                    <a:pt x="71858" y="264628"/>
                  </a:lnTo>
                  <a:lnTo>
                    <a:pt x="26575" y="236261"/>
                  </a:lnTo>
                  <a:lnTo>
                    <a:pt x="3031" y="206116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00" y="1752600"/>
              <a:ext cx="4114800" cy="381000"/>
            </a:xfrm>
            <a:custGeom>
              <a:avLst/>
              <a:gdLst/>
              <a:ahLst/>
              <a:cxnLst/>
              <a:rect l="l" t="t" r="r" b="b"/>
              <a:pathLst>
                <a:path w="4114800" h="381000">
                  <a:moveTo>
                    <a:pt x="4114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4114800" y="381000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2133600"/>
            <a:ext cx="4191000" cy="22860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01826" y="1745971"/>
            <a:ext cx="36329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69644" algn="l"/>
              </a:tabLst>
            </a:pPr>
            <a:r>
              <a:rPr lang="en-US" dirty="0">
                <a:cs typeface="Tahoma"/>
              </a:rPr>
              <a:t>Collapsing Extreme Categories</a:t>
            </a:r>
            <a:endParaRPr dirty="0"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3112" y="4296612"/>
            <a:ext cx="843915" cy="295910"/>
          </a:xfrm>
          <a:custGeom>
            <a:avLst/>
            <a:gdLst/>
            <a:ahLst/>
            <a:cxnLst/>
            <a:rect l="l" t="t" r="r" b="b"/>
            <a:pathLst>
              <a:path w="843914" h="295910">
                <a:moveTo>
                  <a:pt x="118565" y="57717"/>
                </a:moveTo>
                <a:lnTo>
                  <a:pt x="78996" y="68348"/>
                </a:lnTo>
                <a:lnTo>
                  <a:pt x="107590" y="97449"/>
                </a:lnTo>
                <a:lnTo>
                  <a:pt x="832827" y="295326"/>
                </a:lnTo>
                <a:lnTo>
                  <a:pt x="843749" y="255448"/>
                </a:lnTo>
                <a:lnTo>
                  <a:pt x="118565" y="57717"/>
                </a:lnTo>
                <a:close/>
              </a:path>
              <a:path w="843914" h="295910">
                <a:moveTo>
                  <a:pt x="180809" y="0"/>
                </a:moveTo>
                <a:lnTo>
                  <a:pt x="172681" y="559"/>
                </a:lnTo>
                <a:lnTo>
                  <a:pt x="0" y="46787"/>
                </a:lnTo>
                <a:lnTo>
                  <a:pt x="125183" y="174295"/>
                </a:lnTo>
                <a:lnTo>
                  <a:pt x="131980" y="178889"/>
                </a:lnTo>
                <a:lnTo>
                  <a:pt x="139741" y="180470"/>
                </a:lnTo>
                <a:lnTo>
                  <a:pt x="147525" y="179028"/>
                </a:lnTo>
                <a:lnTo>
                  <a:pt x="107590" y="97449"/>
                </a:lnTo>
                <a:lnTo>
                  <a:pt x="34086" y="77394"/>
                </a:lnTo>
                <a:lnTo>
                  <a:pt x="44945" y="37643"/>
                </a:lnTo>
                <a:lnTo>
                  <a:pt x="188717" y="37643"/>
                </a:lnTo>
                <a:lnTo>
                  <a:pt x="190650" y="36683"/>
                </a:lnTo>
                <a:lnTo>
                  <a:pt x="195843" y="30722"/>
                </a:lnTo>
                <a:lnTo>
                  <a:pt x="198441" y="23237"/>
                </a:lnTo>
                <a:lnTo>
                  <a:pt x="197954" y="15037"/>
                </a:lnTo>
                <a:lnTo>
                  <a:pt x="194256" y="7739"/>
                </a:lnTo>
                <a:lnTo>
                  <a:pt x="188271" y="2559"/>
                </a:lnTo>
                <a:lnTo>
                  <a:pt x="180809" y="0"/>
                </a:lnTo>
                <a:close/>
              </a:path>
              <a:path w="843914" h="295910">
                <a:moveTo>
                  <a:pt x="44945" y="37643"/>
                </a:moveTo>
                <a:lnTo>
                  <a:pt x="34086" y="77394"/>
                </a:lnTo>
                <a:lnTo>
                  <a:pt x="107590" y="97449"/>
                </a:lnTo>
                <a:lnTo>
                  <a:pt x="88009" y="77521"/>
                </a:lnTo>
                <a:lnTo>
                  <a:pt x="44856" y="77521"/>
                </a:lnTo>
                <a:lnTo>
                  <a:pt x="54190" y="43104"/>
                </a:lnTo>
                <a:lnTo>
                  <a:pt x="64973" y="43104"/>
                </a:lnTo>
                <a:lnTo>
                  <a:pt x="44945" y="37643"/>
                </a:lnTo>
                <a:close/>
              </a:path>
              <a:path w="843914" h="295910">
                <a:moveTo>
                  <a:pt x="54190" y="43104"/>
                </a:moveTo>
                <a:lnTo>
                  <a:pt x="44856" y="77521"/>
                </a:lnTo>
                <a:lnTo>
                  <a:pt x="78996" y="68348"/>
                </a:lnTo>
                <a:lnTo>
                  <a:pt x="54190" y="43104"/>
                </a:lnTo>
                <a:close/>
              </a:path>
              <a:path w="843914" h="295910">
                <a:moveTo>
                  <a:pt x="78996" y="68348"/>
                </a:moveTo>
                <a:lnTo>
                  <a:pt x="44856" y="77521"/>
                </a:lnTo>
                <a:lnTo>
                  <a:pt x="88009" y="77521"/>
                </a:lnTo>
                <a:lnTo>
                  <a:pt x="78996" y="68348"/>
                </a:lnTo>
                <a:close/>
              </a:path>
              <a:path w="843914" h="295910">
                <a:moveTo>
                  <a:pt x="64973" y="43104"/>
                </a:moveTo>
                <a:lnTo>
                  <a:pt x="54190" y="43104"/>
                </a:lnTo>
                <a:lnTo>
                  <a:pt x="78996" y="68348"/>
                </a:lnTo>
                <a:lnTo>
                  <a:pt x="118565" y="57717"/>
                </a:lnTo>
                <a:lnTo>
                  <a:pt x="64973" y="43104"/>
                </a:lnTo>
                <a:close/>
              </a:path>
              <a:path w="843914" h="295910">
                <a:moveTo>
                  <a:pt x="188717" y="37643"/>
                </a:moveTo>
                <a:lnTo>
                  <a:pt x="44945" y="37643"/>
                </a:lnTo>
                <a:lnTo>
                  <a:pt x="118565" y="57717"/>
                </a:lnTo>
                <a:lnTo>
                  <a:pt x="183349" y="40310"/>
                </a:lnTo>
                <a:lnTo>
                  <a:pt x="188717" y="3764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81399" y="4343400"/>
            <a:ext cx="2593976" cy="492379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just">
              <a:lnSpc>
                <a:spcPts val="4200"/>
              </a:lnSpc>
            </a:pPr>
            <a:r>
              <a:rPr lang="en-US" sz="2800" dirty="0">
                <a:cs typeface="Tahoma"/>
              </a:rPr>
              <a:t>Exclude</a:t>
            </a:r>
            <a:endParaRPr sz="2800" dirty="0"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581400" y="4953000"/>
            <a:ext cx="6858000" cy="1524000"/>
          </a:xfrm>
          <a:prstGeom prst="rect">
            <a:avLst/>
          </a:prstGeom>
          <a:ln w="25400">
            <a:solidFill>
              <a:srgbClr val="C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298450" indent="-207645">
              <a:spcBef>
                <a:spcPts val="90"/>
              </a:spcBef>
              <a:buFont typeface="Wingdings"/>
              <a:buChar char=""/>
              <a:tabLst>
                <a:tab pos="299085" algn="l"/>
              </a:tabLst>
            </a:pP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5" dirty="0">
                <a:latin typeface="Calibri"/>
                <a:cs typeface="Calibri"/>
              </a:rPr>
              <a:t> Meaningful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interpretation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made.</a:t>
            </a:r>
            <a:endParaRPr sz="2400">
              <a:latin typeface="Calibri"/>
              <a:cs typeface="Calibri"/>
            </a:endParaRPr>
          </a:p>
          <a:p>
            <a:pPr marL="298450" indent="-207645"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But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sometimes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“Don’t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Knows”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important.</a:t>
            </a:r>
            <a:endParaRPr sz="2400">
              <a:latin typeface="Calibri"/>
              <a:cs typeface="Calibri"/>
            </a:endParaRPr>
          </a:p>
          <a:p>
            <a:pPr marL="294005" marR="279400" indent="-203200">
              <a:buFont typeface="Wingdings"/>
              <a:buChar char=""/>
              <a:tabLst>
                <a:tab pos="299085" algn="l"/>
              </a:tabLst>
            </a:pPr>
            <a:r>
              <a:rPr sz="2400" spc="-20" dirty="0">
                <a:latin typeface="Calibri"/>
                <a:cs typeface="Calibri"/>
              </a:rPr>
              <a:t>It’s </a:t>
            </a:r>
            <a:r>
              <a:rPr sz="2400" spc="-10" dirty="0">
                <a:latin typeface="Calibri"/>
                <a:cs typeface="Calibri"/>
              </a:rPr>
              <a:t>appropriate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report your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both </a:t>
            </a:r>
            <a:r>
              <a:rPr sz="2400" spc="-15" dirty="0">
                <a:latin typeface="Calibri"/>
                <a:cs typeface="Calibri"/>
              </a:rPr>
              <a:t>forms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readers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draw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0" dirty="0">
                <a:latin typeface="Calibri"/>
                <a:cs typeface="Calibri"/>
              </a:rPr>
              <a:t> own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conclusion.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333"/>
    </mc:Choice>
    <mc:Fallback>
      <p:transition spd="slow" advTm="4933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44497" y="38348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204" dirty="0">
                <a:solidFill>
                  <a:srgbClr val="FFFFFF"/>
                </a:solidFill>
                <a:latin typeface="Tahoma"/>
                <a:cs typeface="Tahoma"/>
              </a:rPr>
              <a:t>5.0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7444" y="310337"/>
            <a:ext cx="495935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9" dirty="0"/>
              <a:t>BIV</a:t>
            </a:r>
            <a:r>
              <a:rPr sz="4000" spc="-270" dirty="0"/>
              <a:t>A</a:t>
            </a:r>
            <a:r>
              <a:rPr sz="4000" spc="-385" dirty="0"/>
              <a:t>RI</a:t>
            </a:r>
            <a:r>
              <a:rPr sz="4000" spc="-445" dirty="0"/>
              <a:t>A</a:t>
            </a:r>
            <a:r>
              <a:rPr sz="4000" spc="-580" dirty="0"/>
              <a:t>TE</a:t>
            </a:r>
            <a:r>
              <a:rPr sz="4000" spc="-20" dirty="0"/>
              <a:t> </a:t>
            </a:r>
            <a:r>
              <a:rPr sz="4000" spc="40" dirty="0"/>
              <a:t>A</a:t>
            </a:r>
            <a:r>
              <a:rPr sz="4000" spc="35" dirty="0"/>
              <a:t>N</a:t>
            </a:r>
            <a:r>
              <a:rPr sz="4000" spc="-245" dirty="0"/>
              <a:t>ALY</a:t>
            </a:r>
            <a:r>
              <a:rPr sz="4000" spc="-254" dirty="0"/>
              <a:t>S</a:t>
            </a:r>
            <a:r>
              <a:rPr sz="4000" spc="-635" dirty="0"/>
              <a:t>IS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596349" y="1229614"/>
            <a:ext cx="10641494" cy="4390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6559" marR="977265" indent="-404495">
              <a:spcBef>
                <a:spcPts val="95"/>
              </a:spcBef>
              <a:buFont typeface="Wingdings"/>
              <a:buChar char=""/>
              <a:tabLst>
                <a:tab pos="414655" algn="l"/>
                <a:tab pos="415925" algn="l"/>
              </a:tabLst>
            </a:pPr>
            <a:r>
              <a:rPr sz="2800" spc="-5" dirty="0">
                <a:cs typeface="Calibri"/>
              </a:rPr>
              <a:t>In</a:t>
            </a:r>
            <a:r>
              <a:rPr sz="2800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contrast</a:t>
            </a:r>
            <a:r>
              <a:rPr sz="2800" spc="10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to</a:t>
            </a:r>
            <a:r>
              <a:rPr sz="2800" spc="-5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univariate</a:t>
            </a:r>
            <a:r>
              <a:rPr sz="2800" spc="3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analysis,</a:t>
            </a:r>
            <a:r>
              <a:rPr sz="2800" spc="5" dirty="0"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cs typeface="Calibri"/>
              </a:rPr>
              <a:t>subgroup </a:t>
            </a:r>
            <a:r>
              <a:rPr sz="2800" spc="-615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cs typeface="Calibri"/>
              </a:rPr>
              <a:t>comparisons</a:t>
            </a:r>
            <a:r>
              <a:rPr sz="2800" spc="-1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cs typeface="Calibri"/>
              </a:rPr>
              <a:t>involve</a:t>
            </a:r>
            <a:r>
              <a:rPr sz="2800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cs typeface="Calibri"/>
              </a:rPr>
              <a:t>two</a:t>
            </a:r>
            <a:r>
              <a:rPr sz="280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cs typeface="Calibri"/>
              </a:rPr>
              <a:t>variables.</a:t>
            </a:r>
            <a:endParaRPr sz="2800" dirty="0">
              <a:cs typeface="Calibri"/>
            </a:endParaRPr>
          </a:p>
          <a:p>
            <a:pPr marL="416559" marR="241935" indent="-404495">
              <a:spcBef>
                <a:spcPts val="1320"/>
              </a:spcBef>
              <a:buFont typeface="Wingdings"/>
              <a:buChar char=""/>
              <a:tabLst>
                <a:tab pos="414655" algn="l"/>
                <a:tab pos="415925" algn="l"/>
              </a:tabLst>
            </a:pPr>
            <a:r>
              <a:rPr sz="2800" spc="-10" dirty="0">
                <a:cs typeface="Calibri"/>
              </a:rPr>
              <a:t>Subgroup</a:t>
            </a:r>
            <a:r>
              <a:rPr sz="2800" spc="1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comparisons </a:t>
            </a:r>
            <a:r>
              <a:rPr sz="2800" spc="-15" dirty="0">
                <a:cs typeface="Calibri"/>
              </a:rPr>
              <a:t>constitute</a:t>
            </a:r>
            <a:r>
              <a:rPr sz="2800" spc="2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a</a:t>
            </a:r>
            <a:r>
              <a:rPr sz="2800" spc="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kind</a:t>
            </a:r>
            <a:r>
              <a:rPr sz="2800" spc="1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of </a:t>
            </a:r>
            <a:r>
              <a:rPr sz="2800" spc="-5" dirty="0"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cs typeface="Calibri"/>
              </a:rPr>
              <a:t>bivariate</a:t>
            </a:r>
            <a:r>
              <a:rPr sz="2800" spc="2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cs typeface="Calibri"/>
              </a:rPr>
              <a:t>analysis</a:t>
            </a:r>
            <a:r>
              <a:rPr sz="2800" spc="1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cs typeface="Calibri"/>
              </a:rPr>
              <a:t>–</a:t>
            </a:r>
            <a:r>
              <a:rPr sz="2800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cs typeface="Calibri"/>
              </a:rPr>
              <a:t>the</a:t>
            </a:r>
            <a:r>
              <a:rPr sz="2800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cs typeface="Calibri"/>
              </a:rPr>
              <a:t>analysis</a:t>
            </a:r>
            <a:r>
              <a:rPr sz="2800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cs typeface="Calibri"/>
              </a:rPr>
              <a:t>of</a:t>
            </a:r>
            <a:r>
              <a:rPr sz="280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cs typeface="Calibri"/>
              </a:rPr>
              <a:t>two</a:t>
            </a:r>
            <a:r>
              <a:rPr sz="280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cs typeface="Calibri"/>
              </a:rPr>
              <a:t>variables </a:t>
            </a:r>
            <a:r>
              <a:rPr sz="2800" spc="-62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20" dirty="0">
                <a:cs typeface="Calibri"/>
              </a:rPr>
              <a:t>simultaneously.</a:t>
            </a:r>
            <a:endParaRPr sz="2800" dirty="0">
              <a:cs typeface="Calibri"/>
            </a:endParaRPr>
          </a:p>
          <a:p>
            <a:pPr marL="416559" marR="5080" indent="-404495">
              <a:spcBef>
                <a:spcPts val="1325"/>
              </a:spcBef>
              <a:buFont typeface="Wingdings"/>
              <a:buChar char=""/>
              <a:tabLst>
                <a:tab pos="414655" algn="l"/>
                <a:tab pos="415925" algn="l"/>
              </a:tabLst>
            </a:pPr>
            <a:r>
              <a:rPr sz="2800" spc="-40" dirty="0">
                <a:cs typeface="Calibri"/>
              </a:rPr>
              <a:t>However,</a:t>
            </a:r>
            <a:r>
              <a:rPr sz="2800" spc="1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as</a:t>
            </a:r>
            <a:r>
              <a:rPr sz="2800" spc="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with</a:t>
            </a:r>
            <a:r>
              <a:rPr sz="2800" dirty="0"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cs typeface="Calibri"/>
              </a:rPr>
              <a:t>univariate</a:t>
            </a:r>
            <a:r>
              <a:rPr sz="2800" spc="45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cs typeface="Calibri"/>
              </a:rPr>
              <a:t>analysis,</a:t>
            </a:r>
            <a:r>
              <a:rPr sz="280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5" dirty="0">
                <a:cs typeface="Calibri"/>
              </a:rPr>
              <a:t>the</a:t>
            </a:r>
            <a:r>
              <a:rPr sz="2800" spc="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purpose </a:t>
            </a:r>
            <a:r>
              <a:rPr sz="2800" spc="-61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of</a:t>
            </a:r>
            <a:r>
              <a:rPr sz="2800" spc="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subgroup</a:t>
            </a:r>
            <a:r>
              <a:rPr sz="2800" spc="-5" dirty="0">
                <a:cs typeface="Calibri"/>
              </a:rPr>
              <a:t> comparisons</a:t>
            </a:r>
            <a:r>
              <a:rPr sz="2800" spc="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is</a:t>
            </a:r>
            <a:r>
              <a:rPr sz="2800" spc="5" dirty="0"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cs typeface="Calibri"/>
              </a:rPr>
              <a:t>largely</a:t>
            </a:r>
            <a:r>
              <a:rPr sz="2800" spc="25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cs typeface="Calibri"/>
              </a:rPr>
              <a:t>descriptive</a:t>
            </a:r>
            <a:r>
              <a:rPr sz="2800" spc="-10" dirty="0">
                <a:cs typeface="Calibri"/>
              </a:rPr>
              <a:t>.</a:t>
            </a:r>
            <a:endParaRPr sz="2800" dirty="0">
              <a:cs typeface="Calibri"/>
            </a:endParaRPr>
          </a:p>
          <a:p>
            <a:pPr marL="416559" marR="71755" indent="-404495">
              <a:spcBef>
                <a:spcPts val="1320"/>
              </a:spcBef>
              <a:buFont typeface="Wingdings"/>
              <a:buChar char=""/>
              <a:tabLst>
                <a:tab pos="414655" algn="l"/>
                <a:tab pos="415925" algn="l"/>
              </a:tabLst>
            </a:pPr>
            <a:r>
              <a:rPr sz="2800" spc="-15" dirty="0">
                <a:cs typeface="Calibri"/>
              </a:rPr>
              <a:t>Most</a:t>
            </a:r>
            <a:r>
              <a:rPr sz="2800" spc="10" dirty="0"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cs typeface="Calibri"/>
              </a:rPr>
              <a:t>bivariate</a:t>
            </a:r>
            <a:r>
              <a:rPr sz="2800" spc="3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cs typeface="Calibri"/>
              </a:rPr>
              <a:t>analysis</a:t>
            </a:r>
            <a:r>
              <a:rPr sz="2800" spc="2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5" dirty="0">
                <a:cs typeface="Calibri"/>
              </a:rPr>
              <a:t>in social</a:t>
            </a:r>
            <a:r>
              <a:rPr sz="2800" spc="5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research</a:t>
            </a:r>
            <a:r>
              <a:rPr sz="2800" spc="3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adds</a:t>
            </a:r>
            <a:r>
              <a:rPr sz="2800" spc="1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on </a:t>
            </a:r>
            <a:r>
              <a:rPr sz="2800" spc="-62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another</a:t>
            </a:r>
            <a:r>
              <a:rPr sz="2800" spc="1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element:</a:t>
            </a:r>
            <a:r>
              <a:rPr sz="2800" spc="20" dirty="0">
                <a:cs typeface="Calibri"/>
              </a:rPr>
              <a:t> </a:t>
            </a:r>
            <a:r>
              <a:rPr sz="2800" spc="-15" dirty="0">
                <a:solidFill>
                  <a:srgbClr val="C00000"/>
                </a:solidFill>
                <a:cs typeface="Calibri"/>
              </a:rPr>
              <a:t>determining</a:t>
            </a:r>
            <a:r>
              <a:rPr sz="2800" spc="4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cs typeface="Calibri"/>
              </a:rPr>
              <a:t>relationships </a:t>
            </a:r>
            <a:r>
              <a:rPr sz="2800" spc="-5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cs typeface="Calibri"/>
              </a:rPr>
              <a:t>between</a:t>
            </a:r>
            <a:r>
              <a:rPr sz="2800" spc="2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5" dirty="0">
                <a:solidFill>
                  <a:srgbClr val="C00000"/>
                </a:solidFill>
                <a:cs typeface="Calibri"/>
              </a:rPr>
              <a:t>the</a:t>
            </a:r>
            <a:r>
              <a:rPr sz="2800" spc="1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cs typeface="Calibri"/>
              </a:rPr>
              <a:t>variables</a:t>
            </a:r>
            <a:r>
              <a:rPr sz="2800" spc="2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10" dirty="0">
                <a:cs typeface="Calibri"/>
              </a:rPr>
              <a:t>themselves.</a:t>
            </a:r>
            <a:endParaRPr sz="28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882"/>
    </mc:Choice>
    <mc:Fallback>
      <p:transition spd="slow" advTm="3088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310337"/>
            <a:ext cx="495935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9" dirty="0"/>
              <a:t>BIV</a:t>
            </a:r>
            <a:r>
              <a:rPr sz="4000" spc="-270" dirty="0"/>
              <a:t>A</a:t>
            </a:r>
            <a:r>
              <a:rPr sz="4000" spc="-385" dirty="0"/>
              <a:t>RI</a:t>
            </a:r>
            <a:r>
              <a:rPr sz="4000" spc="-445" dirty="0"/>
              <a:t>A</a:t>
            </a:r>
            <a:r>
              <a:rPr sz="4000" spc="-580" dirty="0"/>
              <a:t>TE</a:t>
            </a:r>
            <a:r>
              <a:rPr sz="4000" spc="-20" dirty="0"/>
              <a:t> </a:t>
            </a:r>
            <a:r>
              <a:rPr sz="4000" spc="40" dirty="0"/>
              <a:t>A</a:t>
            </a:r>
            <a:r>
              <a:rPr sz="4000" spc="35" dirty="0"/>
              <a:t>N</a:t>
            </a:r>
            <a:r>
              <a:rPr sz="4000" spc="-245" dirty="0"/>
              <a:t>ALY</a:t>
            </a:r>
            <a:r>
              <a:rPr sz="4000" spc="-254" dirty="0"/>
              <a:t>S</a:t>
            </a:r>
            <a:r>
              <a:rPr sz="4000" spc="-635" dirty="0"/>
              <a:t>IS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27652" y="3469537"/>
            <a:ext cx="9293639" cy="3275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40" dirty="0">
                <a:cs typeface="Calibri"/>
              </a:rPr>
              <a:t>Table</a:t>
            </a:r>
            <a:r>
              <a:rPr sz="2400" spc="-5" dirty="0">
                <a:cs typeface="Calibri"/>
              </a:rPr>
              <a:t> </a:t>
            </a:r>
            <a:r>
              <a:rPr sz="2400" dirty="0">
                <a:cs typeface="Calibri"/>
              </a:rPr>
              <a:t>describes</a:t>
            </a:r>
            <a:r>
              <a:rPr sz="2400" spc="-2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the</a:t>
            </a:r>
            <a:r>
              <a:rPr sz="2400" spc="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church attendance</a:t>
            </a:r>
            <a:r>
              <a:rPr sz="2400" spc="-5" dirty="0">
                <a:cs typeface="Calibri"/>
              </a:rPr>
              <a:t> </a:t>
            </a:r>
            <a:r>
              <a:rPr sz="2400" dirty="0">
                <a:cs typeface="Calibri"/>
              </a:rPr>
              <a:t>of</a:t>
            </a:r>
            <a:r>
              <a:rPr sz="2400" spc="-15" dirty="0">
                <a:cs typeface="Calibri"/>
              </a:rPr>
              <a:t> </a:t>
            </a:r>
            <a:r>
              <a:rPr sz="2400" dirty="0">
                <a:cs typeface="Calibri"/>
              </a:rPr>
              <a:t>men</a:t>
            </a:r>
            <a:r>
              <a:rPr sz="2400" spc="-15" dirty="0">
                <a:cs typeface="Calibri"/>
              </a:rPr>
              <a:t> </a:t>
            </a:r>
            <a:r>
              <a:rPr sz="2400" dirty="0">
                <a:cs typeface="Calibri"/>
              </a:rPr>
              <a:t>&amp;</a:t>
            </a:r>
            <a:r>
              <a:rPr sz="2400" spc="-2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women</a:t>
            </a:r>
            <a:r>
              <a:rPr sz="2400" spc="-25" dirty="0">
                <a:cs typeface="Calibri"/>
              </a:rPr>
              <a:t> </a:t>
            </a:r>
            <a:r>
              <a:rPr sz="2400" dirty="0">
                <a:cs typeface="Calibri"/>
              </a:rPr>
              <a:t>as</a:t>
            </a:r>
          </a:p>
          <a:p>
            <a:pPr marL="421005" algn="just">
              <a:spcBef>
                <a:spcPts val="5"/>
              </a:spcBef>
            </a:pPr>
            <a:r>
              <a:rPr sz="2400" spc="-10" dirty="0">
                <a:cs typeface="Calibri"/>
              </a:rPr>
              <a:t>reported</a:t>
            </a:r>
            <a:r>
              <a:rPr sz="2400" spc="-2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in</a:t>
            </a:r>
            <a:r>
              <a:rPr sz="2400" spc="-2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1990</a:t>
            </a:r>
            <a:r>
              <a:rPr sz="2400" spc="-1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General</a:t>
            </a:r>
            <a:r>
              <a:rPr sz="2400" spc="-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Social</a:t>
            </a:r>
            <a:r>
              <a:rPr sz="2400" spc="-30" dirty="0">
                <a:cs typeface="Calibri"/>
              </a:rPr>
              <a:t> </a:t>
            </a:r>
            <a:r>
              <a:rPr sz="2400" spc="-25" dirty="0">
                <a:cs typeface="Calibri"/>
              </a:rPr>
              <a:t>Survey.</a:t>
            </a:r>
            <a:endParaRPr sz="2400" dirty="0">
              <a:cs typeface="Calibri"/>
            </a:endParaRPr>
          </a:p>
          <a:p>
            <a:pPr marL="352425" marR="155575" indent="-340360" algn="just"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5" dirty="0">
                <a:cs typeface="Calibri"/>
              </a:rPr>
              <a:t>It</a:t>
            </a:r>
            <a:r>
              <a:rPr sz="2400" spc="5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shows:</a:t>
            </a:r>
            <a:r>
              <a:rPr sz="2400" spc="30" dirty="0"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cs typeface="Calibri"/>
              </a:rPr>
              <a:t>comparatively</a:t>
            </a:r>
            <a:r>
              <a:rPr sz="2400" spc="40" dirty="0">
                <a:solidFill>
                  <a:srgbClr val="C00000"/>
                </a:solidFill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cs typeface="Calibri"/>
              </a:rPr>
              <a:t>&amp;</a:t>
            </a:r>
            <a:r>
              <a:rPr sz="2400" spc="35" dirty="0">
                <a:solidFill>
                  <a:srgbClr val="C00000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cs typeface="Calibri"/>
              </a:rPr>
              <a:t>descriptively</a:t>
            </a:r>
            <a:r>
              <a:rPr sz="2400" spc="50" dirty="0">
                <a:solidFill>
                  <a:srgbClr val="C00000"/>
                </a:solidFill>
                <a:cs typeface="Calibri"/>
              </a:rPr>
              <a:t> </a:t>
            </a:r>
            <a:r>
              <a:rPr sz="2400" dirty="0">
                <a:cs typeface="Calibri"/>
              </a:rPr>
              <a:t>–</a:t>
            </a:r>
            <a:r>
              <a:rPr sz="2400" spc="5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that</a:t>
            </a:r>
            <a:r>
              <a:rPr sz="2400" spc="6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women</a:t>
            </a:r>
            <a:r>
              <a:rPr sz="2400" spc="3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in 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the</a:t>
            </a:r>
            <a:r>
              <a:rPr sz="2400" spc="1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study</a:t>
            </a:r>
            <a:r>
              <a:rPr sz="2400" spc="5" dirty="0">
                <a:cs typeface="Calibri"/>
              </a:rPr>
              <a:t> </a:t>
            </a:r>
            <a:r>
              <a:rPr sz="2400" spc="-15" dirty="0">
                <a:cs typeface="Calibri"/>
              </a:rPr>
              <a:t>attended</a:t>
            </a:r>
            <a:r>
              <a:rPr sz="2400" spc="10" dirty="0">
                <a:cs typeface="Calibri"/>
              </a:rPr>
              <a:t> </a:t>
            </a:r>
            <a:r>
              <a:rPr sz="2400" spc="-15" dirty="0">
                <a:cs typeface="Calibri"/>
              </a:rPr>
              <a:t>church</a:t>
            </a:r>
            <a:r>
              <a:rPr sz="240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more</a:t>
            </a:r>
            <a:r>
              <a:rPr sz="2400" spc="-2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often</a:t>
            </a:r>
            <a:r>
              <a:rPr sz="2400" spc="-5" dirty="0">
                <a:cs typeface="Calibri"/>
              </a:rPr>
              <a:t> </a:t>
            </a:r>
            <a:r>
              <a:rPr sz="2400" dirty="0">
                <a:cs typeface="Calibri"/>
              </a:rPr>
              <a:t>as </a:t>
            </a:r>
            <a:r>
              <a:rPr sz="2400" spc="-5" dirty="0">
                <a:cs typeface="Calibri"/>
              </a:rPr>
              <a:t>compared</a:t>
            </a:r>
            <a:r>
              <a:rPr sz="2400" spc="-25" dirty="0">
                <a:cs typeface="Calibri"/>
              </a:rPr>
              <a:t> </a:t>
            </a:r>
            <a:r>
              <a:rPr sz="2400" spc="-15" dirty="0">
                <a:cs typeface="Calibri"/>
              </a:rPr>
              <a:t>to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men.</a:t>
            </a:r>
            <a:endParaRPr sz="2400" dirty="0">
              <a:cs typeface="Calibri"/>
            </a:endParaRPr>
          </a:p>
          <a:p>
            <a:pPr marL="352425" marR="5080" indent="-340360" algn="just"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spc="-30" dirty="0">
                <a:cs typeface="Calibri"/>
              </a:rPr>
              <a:t>However, </a:t>
            </a:r>
            <a:r>
              <a:rPr sz="2400" spc="-5" dirty="0">
                <a:cs typeface="Calibri"/>
              </a:rPr>
              <a:t>the </a:t>
            </a:r>
            <a:r>
              <a:rPr sz="2400" spc="-15" dirty="0">
                <a:cs typeface="Calibri"/>
              </a:rPr>
              <a:t>existence </a:t>
            </a:r>
            <a:r>
              <a:rPr sz="2400" dirty="0">
                <a:cs typeface="Calibri"/>
              </a:rPr>
              <a:t>of </a:t>
            </a:r>
            <a:r>
              <a:rPr sz="2400" spc="-10" dirty="0">
                <a:cs typeface="Calibri"/>
              </a:rPr>
              <a:t>explanatory </a:t>
            </a:r>
            <a:r>
              <a:rPr sz="2400" spc="-15" dirty="0">
                <a:solidFill>
                  <a:srgbClr val="C00000"/>
                </a:solidFill>
                <a:cs typeface="Calibri"/>
              </a:rPr>
              <a:t>bivariate </a:t>
            </a:r>
            <a:r>
              <a:rPr sz="2400" spc="-5" dirty="0">
                <a:solidFill>
                  <a:srgbClr val="C00000"/>
                </a:solidFill>
                <a:cs typeface="Calibri"/>
              </a:rPr>
              <a:t>analysis </a:t>
            </a:r>
            <a:r>
              <a:rPr sz="2400" spc="-10" dirty="0">
                <a:solidFill>
                  <a:srgbClr val="C00000"/>
                </a:solidFill>
                <a:cs typeface="Calibri"/>
              </a:rPr>
              <a:t>tells </a:t>
            </a:r>
            <a:r>
              <a:rPr sz="2400" spc="-530" dirty="0">
                <a:solidFill>
                  <a:srgbClr val="C00000"/>
                </a:solidFill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cs typeface="Calibri"/>
              </a:rPr>
              <a:t>a </a:t>
            </a:r>
            <a:r>
              <a:rPr sz="2400" spc="-10" dirty="0">
                <a:solidFill>
                  <a:srgbClr val="C00000"/>
                </a:solidFill>
                <a:cs typeface="Calibri"/>
              </a:rPr>
              <a:t>somewhat </a:t>
            </a:r>
            <a:r>
              <a:rPr sz="2400" spc="-15" dirty="0">
                <a:solidFill>
                  <a:srgbClr val="C00000"/>
                </a:solidFill>
                <a:cs typeface="Calibri"/>
              </a:rPr>
              <a:t>different </a:t>
            </a:r>
            <a:r>
              <a:rPr sz="2400" spc="-35" dirty="0">
                <a:solidFill>
                  <a:srgbClr val="C00000"/>
                </a:solidFill>
                <a:cs typeface="Calibri"/>
              </a:rPr>
              <a:t>story</a:t>
            </a:r>
            <a:r>
              <a:rPr sz="2400" spc="-35" dirty="0">
                <a:cs typeface="Calibri"/>
              </a:rPr>
              <a:t>. </a:t>
            </a:r>
            <a:r>
              <a:rPr sz="2400" spc="-5" dirty="0">
                <a:cs typeface="Calibri"/>
              </a:rPr>
              <a:t>It suggests: </a:t>
            </a:r>
            <a:r>
              <a:rPr sz="2400" spc="-10" dirty="0">
                <a:solidFill>
                  <a:srgbClr val="C00000"/>
                </a:solidFill>
                <a:cs typeface="Calibri"/>
              </a:rPr>
              <a:t>gender </a:t>
            </a:r>
            <a:r>
              <a:rPr sz="2400" dirty="0">
                <a:solidFill>
                  <a:srgbClr val="C00000"/>
                </a:solidFill>
                <a:cs typeface="Calibri"/>
              </a:rPr>
              <a:t>has an </a:t>
            </a:r>
            <a:r>
              <a:rPr sz="2400" spc="-10" dirty="0">
                <a:solidFill>
                  <a:srgbClr val="C00000"/>
                </a:solidFill>
                <a:cs typeface="Calibri"/>
              </a:rPr>
              <a:t>effect </a:t>
            </a:r>
            <a:r>
              <a:rPr sz="2400" spc="-5" dirty="0">
                <a:solidFill>
                  <a:srgbClr val="C00000"/>
                </a:solidFill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cs typeface="Calibri"/>
              </a:rPr>
              <a:t>on</a:t>
            </a:r>
            <a:r>
              <a:rPr sz="2400" spc="-25" dirty="0">
                <a:solidFill>
                  <a:srgbClr val="C00000"/>
                </a:solidFill>
                <a:cs typeface="Calibri"/>
              </a:rPr>
              <a:t> </a:t>
            </a:r>
            <a:r>
              <a:rPr sz="2400" spc="-5" dirty="0">
                <a:solidFill>
                  <a:srgbClr val="C00000"/>
                </a:solidFill>
                <a:cs typeface="Calibri"/>
              </a:rPr>
              <a:t>the</a:t>
            </a:r>
            <a:r>
              <a:rPr sz="2400" spc="10" dirty="0">
                <a:solidFill>
                  <a:srgbClr val="C00000"/>
                </a:solidFill>
                <a:cs typeface="Calibri"/>
              </a:rPr>
              <a:t> </a:t>
            </a:r>
            <a:r>
              <a:rPr sz="2400" spc="-15" dirty="0">
                <a:solidFill>
                  <a:srgbClr val="C00000"/>
                </a:solidFill>
                <a:cs typeface="Calibri"/>
              </a:rPr>
              <a:t>church</a:t>
            </a:r>
            <a:r>
              <a:rPr sz="2400" dirty="0">
                <a:solidFill>
                  <a:srgbClr val="C00000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cs typeface="Calibri"/>
              </a:rPr>
              <a:t>attendance.</a:t>
            </a:r>
            <a:endParaRPr sz="2400" dirty="0"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2302" y="1717362"/>
            <a:ext cx="5439442" cy="16168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04942" y="1324459"/>
            <a:ext cx="6718852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1012190" algn="l"/>
              </a:tabLst>
            </a:pPr>
            <a:r>
              <a:rPr lang="en-US" sz="2000" dirty="0">
                <a:latin typeface="Tahoma"/>
                <a:cs typeface="Tahoma"/>
              </a:rPr>
              <a:t>Religious Attendance Report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42"/>
    </mc:Choice>
    <mc:Fallback>
      <p:transition spd="slow" advTm="2634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4" y="310337"/>
            <a:ext cx="495935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9" dirty="0"/>
              <a:t>BIV</a:t>
            </a:r>
            <a:r>
              <a:rPr sz="4000" spc="-270" dirty="0"/>
              <a:t>A</a:t>
            </a:r>
            <a:r>
              <a:rPr sz="4000" spc="-385" dirty="0"/>
              <a:t>RI</a:t>
            </a:r>
            <a:r>
              <a:rPr sz="4000" spc="-445" dirty="0"/>
              <a:t>A</a:t>
            </a:r>
            <a:r>
              <a:rPr sz="4000" spc="-580" dirty="0"/>
              <a:t>TE</a:t>
            </a:r>
            <a:r>
              <a:rPr sz="4000" spc="-20" dirty="0"/>
              <a:t> </a:t>
            </a:r>
            <a:r>
              <a:rPr sz="4000" spc="40" dirty="0"/>
              <a:t>A</a:t>
            </a:r>
            <a:r>
              <a:rPr sz="4000" spc="35" dirty="0"/>
              <a:t>N</a:t>
            </a:r>
            <a:r>
              <a:rPr sz="4000" spc="-245" dirty="0"/>
              <a:t>ALY</a:t>
            </a:r>
            <a:r>
              <a:rPr sz="4000" spc="-254" dirty="0"/>
              <a:t>S</a:t>
            </a:r>
            <a:r>
              <a:rPr sz="4000" spc="-635" dirty="0"/>
              <a:t>IS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747645" y="1324102"/>
            <a:ext cx="510095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spcBef>
                <a:spcPts val="105"/>
              </a:spcBef>
            </a:pPr>
            <a:r>
              <a:rPr sz="2000" spc="-125" dirty="0">
                <a:cs typeface="Tahoma"/>
              </a:rPr>
              <a:t>Th</a:t>
            </a:r>
            <a:r>
              <a:rPr sz="2000" spc="-135" dirty="0">
                <a:cs typeface="Tahoma"/>
              </a:rPr>
              <a:t>e</a:t>
            </a:r>
            <a:r>
              <a:rPr sz="2000" spc="-90" dirty="0">
                <a:cs typeface="Tahoma"/>
              </a:rPr>
              <a:t>ore</a:t>
            </a:r>
            <a:r>
              <a:rPr sz="2000" spc="-85" dirty="0">
                <a:cs typeface="Tahoma"/>
              </a:rPr>
              <a:t>t</a:t>
            </a:r>
            <a:r>
              <a:rPr sz="2000" spc="-140" dirty="0">
                <a:cs typeface="Tahoma"/>
              </a:rPr>
              <a:t>i</a:t>
            </a:r>
            <a:r>
              <a:rPr sz="2000" spc="85" dirty="0">
                <a:cs typeface="Tahoma"/>
              </a:rPr>
              <a:t>ca</a:t>
            </a:r>
            <a:r>
              <a:rPr sz="2000" spc="45" dirty="0">
                <a:cs typeface="Tahoma"/>
              </a:rPr>
              <a:t>l</a:t>
            </a:r>
            <a:r>
              <a:rPr sz="2000" spc="-25" dirty="0">
                <a:cs typeface="Tahoma"/>
              </a:rPr>
              <a:t> </a:t>
            </a:r>
            <a:r>
              <a:rPr sz="2000" spc="-140" dirty="0">
                <a:cs typeface="Tahoma"/>
              </a:rPr>
              <a:t>i</a:t>
            </a:r>
            <a:r>
              <a:rPr sz="2000" spc="-125" dirty="0">
                <a:cs typeface="Tahoma"/>
              </a:rPr>
              <a:t>nte</a:t>
            </a:r>
            <a:r>
              <a:rPr sz="2000" spc="-105" dirty="0">
                <a:cs typeface="Tahoma"/>
              </a:rPr>
              <a:t>rp</a:t>
            </a:r>
            <a:r>
              <a:rPr sz="2000" spc="-80" dirty="0">
                <a:cs typeface="Tahoma"/>
              </a:rPr>
              <a:t>r</a:t>
            </a:r>
            <a:r>
              <a:rPr sz="2000" spc="-85" dirty="0">
                <a:cs typeface="Tahoma"/>
              </a:rPr>
              <a:t>etat</a:t>
            </a:r>
            <a:r>
              <a:rPr sz="2000" spc="-70" dirty="0">
                <a:cs typeface="Tahoma"/>
              </a:rPr>
              <a:t>i</a:t>
            </a:r>
            <a:r>
              <a:rPr sz="2000" spc="30" dirty="0">
                <a:cs typeface="Tahoma"/>
              </a:rPr>
              <a:t>o</a:t>
            </a:r>
            <a:r>
              <a:rPr sz="2000" spc="-80" dirty="0">
                <a:cs typeface="Tahoma"/>
              </a:rPr>
              <a:t>n</a:t>
            </a:r>
            <a:r>
              <a:rPr sz="2000" spc="-20" dirty="0">
                <a:cs typeface="Tahoma"/>
              </a:rPr>
              <a:t> </a:t>
            </a:r>
            <a:r>
              <a:rPr sz="2000" spc="-80" dirty="0">
                <a:cs typeface="Tahoma"/>
              </a:rPr>
              <a:t>of</a:t>
            </a:r>
            <a:r>
              <a:rPr sz="2000" spc="-20" dirty="0">
                <a:cs typeface="Tahoma"/>
              </a:rPr>
              <a:t> </a:t>
            </a:r>
            <a:r>
              <a:rPr sz="2000" spc="-70" dirty="0">
                <a:cs typeface="Tahoma"/>
              </a:rPr>
              <a:t>Ta</a:t>
            </a:r>
            <a:r>
              <a:rPr sz="2000" spc="-80" dirty="0">
                <a:cs typeface="Tahoma"/>
              </a:rPr>
              <a:t>b</a:t>
            </a:r>
            <a:r>
              <a:rPr sz="2000" spc="-140" dirty="0">
                <a:cs typeface="Tahoma"/>
              </a:rPr>
              <a:t>l</a:t>
            </a:r>
            <a:r>
              <a:rPr sz="2000" spc="95" dirty="0">
                <a:cs typeface="Tahoma"/>
              </a:rPr>
              <a:t>e</a:t>
            </a:r>
            <a:r>
              <a:rPr sz="2000" spc="-25" dirty="0">
                <a:cs typeface="Tahoma"/>
              </a:rPr>
              <a:t> </a:t>
            </a:r>
            <a:r>
              <a:rPr sz="2000" spc="-155" dirty="0">
                <a:cs typeface="Tahoma"/>
              </a:rPr>
              <a:t>1</a:t>
            </a:r>
            <a:r>
              <a:rPr sz="2000" spc="-30" dirty="0">
                <a:cs typeface="Tahoma"/>
              </a:rPr>
              <a:t> </a:t>
            </a:r>
            <a:r>
              <a:rPr sz="2000" spc="-80" dirty="0">
                <a:cs typeface="Tahoma"/>
              </a:rPr>
              <a:t>i</a:t>
            </a:r>
            <a:r>
              <a:rPr sz="2000" spc="-140" dirty="0">
                <a:cs typeface="Tahoma"/>
              </a:rPr>
              <a:t>n</a:t>
            </a:r>
            <a:r>
              <a:rPr sz="2000" spc="-25" dirty="0">
                <a:cs typeface="Tahoma"/>
              </a:rPr>
              <a:t> </a:t>
            </a:r>
            <a:r>
              <a:rPr sz="2000" spc="-130" dirty="0">
                <a:cs typeface="Tahoma"/>
              </a:rPr>
              <a:t>this  </a:t>
            </a:r>
            <a:r>
              <a:rPr sz="2000" spc="-30" dirty="0">
                <a:cs typeface="Tahoma"/>
              </a:rPr>
              <a:t>subtopic </a:t>
            </a:r>
            <a:r>
              <a:rPr sz="2000" spc="-85" dirty="0">
                <a:cs typeface="Tahoma"/>
              </a:rPr>
              <a:t>might</a:t>
            </a:r>
            <a:r>
              <a:rPr sz="2000" spc="-80" dirty="0">
                <a:cs typeface="Tahoma"/>
              </a:rPr>
              <a:t> </a:t>
            </a:r>
            <a:r>
              <a:rPr sz="2000" spc="70" dirty="0">
                <a:cs typeface="Tahoma"/>
              </a:rPr>
              <a:t>be </a:t>
            </a:r>
            <a:r>
              <a:rPr sz="2000" spc="-30" dirty="0">
                <a:cs typeface="Tahoma"/>
              </a:rPr>
              <a:t>taken </a:t>
            </a:r>
            <a:r>
              <a:rPr sz="2000" spc="-110" dirty="0">
                <a:cs typeface="Tahoma"/>
              </a:rPr>
              <a:t>from</a:t>
            </a:r>
            <a:r>
              <a:rPr sz="2000" spc="-105" dirty="0">
                <a:cs typeface="Tahoma"/>
              </a:rPr>
              <a:t> </a:t>
            </a:r>
            <a:r>
              <a:rPr sz="2000" spc="-120" dirty="0">
                <a:cs typeface="Tahoma"/>
              </a:rPr>
              <a:t>CHARLES </a:t>
            </a:r>
            <a:r>
              <a:rPr sz="2000" spc="-114" dirty="0">
                <a:cs typeface="Tahoma"/>
              </a:rPr>
              <a:t> </a:t>
            </a:r>
            <a:r>
              <a:rPr sz="2000" spc="-190" dirty="0">
                <a:cs typeface="Verdana"/>
              </a:rPr>
              <a:t>G</a:t>
            </a:r>
            <a:r>
              <a:rPr sz="2000" spc="-160" dirty="0">
                <a:cs typeface="Verdana"/>
              </a:rPr>
              <a:t>L</a:t>
            </a:r>
            <a:r>
              <a:rPr sz="2000" spc="50" dirty="0">
                <a:cs typeface="Verdana"/>
              </a:rPr>
              <a:t>O</a:t>
            </a:r>
            <a:r>
              <a:rPr sz="2000" spc="35" dirty="0">
                <a:cs typeface="Verdana"/>
              </a:rPr>
              <a:t>C</a:t>
            </a:r>
            <a:r>
              <a:rPr sz="2000" spc="-290" dirty="0">
                <a:cs typeface="Verdana"/>
              </a:rPr>
              <a:t>K</a:t>
            </a:r>
            <a:r>
              <a:rPr sz="2000" spc="-120" dirty="0">
                <a:cs typeface="Verdana"/>
              </a:rPr>
              <a:t>’</a:t>
            </a:r>
            <a:r>
              <a:rPr sz="2000" spc="-380" dirty="0">
                <a:cs typeface="Verdana"/>
              </a:rPr>
              <a:t>S</a:t>
            </a:r>
            <a:r>
              <a:rPr sz="2000" spc="-155" dirty="0">
                <a:cs typeface="Verdana"/>
              </a:rPr>
              <a:t> </a:t>
            </a:r>
            <a:r>
              <a:rPr sz="2000" spc="170" dirty="0">
                <a:cs typeface="Tahoma"/>
              </a:rPr>
              <a:t>C</a:t>
            </a:r>
            <a:r>
              <a:rPr sz="2000" spc="185" dirty="0">
                <a:cs typeface="Tahoma"/>
              </a:rPr>
              <a:t>O</a:t>
            </a:r>
            <a:r>
              <a:rPr sz="2000" spc="-15" dirty="0">
                <a:cs typeface="Tahoma"/>
              </a:rPr>
              <a:t>MF</a:t>
            </a:r>
            <a:r>
              <a:rPr sz="2000" spc="-25" dirty="0">
                <a:cs typeface="Tahoma"/>
              </a:rPr>
              <a:t>O</a:t>
            </a:r>
            <a:r>
              <a:rPr sz="2000" spc="-370" dirty="0">
                <a:cs typeface="Tahoma"/>
              </a:rPr>
              <a:t>R</a:t>
            </a:r>
            <a:r>
              <a:rPr sz="2000" spc="-310" dirty="0">
                <a:cs typeface="Tahoma"/>
              </a:rPr>
              <a:t>T</a:t>
            </a:r>
            <a:r>
              <a:rPr sz="2000" spc="-35" dirty="0">
                <a:cs typeface="Tahoma"/>
              </a:rPr>
              <a:t> </a:t>
            </a:r>
            <a:r>
              <a:rPr sz="2000" spc="-150" dirty="0">
                <a:cs typeface="Tahoma"/>
              </a:rPr>
              <a:t>H</a:t>
            </a:r>
            <a:r>
              <a:rPr sz="2000" spc="-120" dirty="0">
                <a:cs typeface="Tahoma"/>
              </a:rPr>
              <a:t>Y</a:t>
            </a:r>
            <a:r>
              <a:rPr sz="2000" spc="-170" dirty="0">
                <a:cs typeface="Tahoma"/>
              </a:rPr>
              <a:t>POTH</a:t>
            </a:r>
            <a:r>
              <a:rPr sz="2000" spc="-140" dirty="0">
                <a:cs typeface="Tahoma"/>
              </a:rPr>
              <a:t>E</a:t>
            </a:r>
            <a:r>
              <a:rPr sz="2000" spc="-285" dirty="0">
                <a:cs typeface="Tahoma"/>
              </a:rPr>
              <a:t>SIS</a:t>
            </a:r>
            <a:r>
              <a:rPr sz="2000" spc="-170" dirty="0">
                <a:cs typeface="Tahoma"/>
              </a:rPr>
              <a:t>:</a:t>
            </a:r>
            <a:endParaRPr sz="2000" dirty="0"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0800" y="2590775"/>
            <a:ext cx="5257800" cy="3073277"/>
          </a:xfrm>
          <a:prstGeom prst="rect">
            <a:avLst/>
          </a:prstGeom>
          <a:solidFill>
            <a:srgbClr val="FFFF99"/>
          </a:solidFill>
          <a:ln w="57150">
            <a:solidFill>
              <a:srgbClr val="C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00685" marR="140970" indent="-309880">
              <a:spcBef>
                <a:spcPts val="325"/>
              </a:spcBef>
              <a:buAutoNum type="arabicPeriod"/>
              <a:tabLst>
                <a:tab pos="402590" algn="l"/>
              </a:tabLst>
            </a:pPr>
            <a:r>
              <a:rPr sz="2200" spc="-55" dirty="0">
                <a:latin typeface="Tahoma"/>
                <a:cs typeface="Tahoma"/>
              </a:rPr>
              <a:t>Women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a</a:t>
            </a:r>
            <a:r>
              <a:rPr sz="2200" spc="-45" dirty="0">
                <a:latin typeface="Tahoma"/>
                <a:cs typeface="Tahoma"/>
              </a:rPr>
              <a:t>r</a:t>
            </a:r>
            <a:r>
              <a:rPr sz="2200" spc="95" dirty="0">
                <a:latin typeface="Tahoma"/>
                <a:cs typeface="Tahoma"/>
              </a:rPr>
              <a:t>e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215" dirty="0">
                <a:latin typeface="Tahoma"/>
                <a:cs typeface="Tahoma"/>
              </a:rPr>
              <a:t>st</a:t>
            </a:r>
            <a:r>
              <a:rPr sz="2200" spc="-140" dirty="0">
                <a:latin typeface="Tahoma"/>
                <a:cs typeface="Tahoma"/>
              </a:rPr>
              <a:t>ill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trea</a:t>
            </a:r>
            <a:r>
              <a:rPr sz="2200" spc="-35" dirty="0">
                <a:latin typeface="Tahoma"/>
                <a:cs typeface="Tahoma"/>
              </a:rPr>
              <a:t>ted</a:t>
            </a:r>
            <a:r>
              <a:rPr sz="2200" spc="-20" dirty="0">
                <a:latin typeface="Tahoma"/>
                <a:cs typeface="Tahoma"/>
              </a:rPr>
              <a:t> as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30" dirty="0">
                <a:latin typeface="Tahoma"/>
                <a:cs typeface="Tahoma"/>
              </a:rPr>
              <a:t>secon</a:t>
            </a:r>
            <a:r>
              <a:rPr sz="2200" spc="40" dirty="0">
                <a:latin typeface="Tahoma"/>
                <a:cs typeface="Tahoma"/>
              </a:rPr>
              <a:t>d</a:t>
            </a:r>
            <a:r>
              <a:rPr sz="2200" spc="-25" dirty="0">
                <a:latin typeface="Tahoma"/>
                <a:cs typeface="Tahoma"/>
              </a:rPr>
              <a:t>-  </a:t>
            </a:r>
            <a:r>
              <a:rPr sz="2200" spc="10" dirty="0">
                <a:latin typeface="Tahoma"/>
                <a:cs typeface="Tahoma"/>
              </a:rPr>
              <a:t>cla</a:t>
            </a:r>
            <a:r>
              <a:rPr sz="2200" spc="20" dirty="0">
                <a:latin typeface="Tahoma"/>
                <a:cs typeface="Tahoma"/>
              </a:rPr>
              <a:t>s</a:t>
            </a:r>
            <a:r>
              <a:rPr sz="2200" spc="-170" dirty="0">
                <a:latin typeface="Tahoma"/>
                <a:cs typeface="Tahoma"/>
              </a:rPr>
              <a:t>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citizens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in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225" dirty="0">
                <a:latin typeface="Tahoma"/>
                <a:cs typeface="Tahoma"/>
              </a:rPr>
              <a:t>U</a:t>
            </a:r>
            <a:r>
              <a:rPr sz="2200" spc="-80" dirty="0">
                <a:latin typeface="Tahoma"/>
                <a:cs typeface="Tahoma"/>
              </a:rPr>
              <a:t>.</a:t>
            </a:r>
            <a:r>
              <a:rPr sz="2200" spc="-260" dirty="0">
                <a:latin typeface="Tahoma"/>
                <a:cs typeface="Tahoma"/>
              </a:rPr>
              <a:t>S</a:t>
            </a:r>
            <a:r>
              <a:rPr sz="2200" spc="-75" dirty="0">
                <a:latin typeface="Tahoma"/>
                <a:cs typeface="Tahoma"/>
              </a:rPr>
              <a:t>.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society</a:t>
            </a:r>
            <a:endParaRPr sz="2200">
              <a:latin typeface="Tahoma"/>
              <a:cs typeface="Tahoma"/>
            </a:endParaRPr>
          </a:p>
          <a:p>
            <a:pPr>
              <a:spcBef>
                <a:spcPts val="45"/>
              </a:spcBef>
              <a:buFont typeface="Tahoma"/>
              <a:buAutoNum type="arabicPeriod"/>
            </a:pPr>
            <a:endParaRPr sz="2150">
              <a:latin typeface="Tahoma"/>
              <a:cs typeface="Tahoma"/>
            </a:endParaRPr>
          </a:p>
          <a:p>
            <a:pPr marL="400685" marR="182880" indent="-309880">
              <a:buAutoNum type="arabicPeriod"/>
              <a:tabLst>
                <a:tab pos="402590" algn="l"/>
              </a:tabLst>
            </a:pPr>
            <a:r>
              <a:rPr sz="2200" spc="-15" dirty="0">
                <a:latin typeface="Tahoma"/>
                <a:cs typeface="Tahoma"/>
              </a:rPr>
              <a:t>People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10" dirty="0">
                <a:latin typeface="Tahoma"/>
                <a:cs typeface="Tahoma"/>
              </a:rPr>
              <a:t>denied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140" dirty="0">
                <a:latin typeface="Tahoma"/>
                <a:cs typeface="Tahoma"/>
              </a:rPr>
              <a:t>status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75" dirty="0">
                <a:latin typeface="Tahoma"/>
                <a:cs typeface="Tahoma"/>
              </a:rPr>
              <a:t>gratification 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spc="-114" dirty="0">
                <a:latin typeface="Tahoma"/>
                <a:cs typeface="Tahoma"/>
              </a:rPr>
              <a:t>in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the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10" dirty="0">
                <a:latin typeface="Tahoma"/>
                <a:cs typeface="Tahoma"/>
              </a:rPr>
              <a:t>secul</a:t>
            </a:r>
            <a:r>
              <a:rPr sz="2200" spc="20" dirty="0">
                <a:latin typeface="Tahoma"/>
                <a:cs typeface="Tahoma"/>
              </a:rPr>
              <a:t>a</a:t>
            </a:r>
            <a:r>
              <a:rPr sz="2200" spc="-254" dirty="0">
                <a:latin typeface="Tahoma"/>
                <a:cs typeface="Tahoma"/>
              </a:rPr>
              <a:t>r</a:t>
            </a:r>
            <a:r>
              <a:rPr sz="2200" spc="-25" dirty="0">
                <a:latin typeface="Tahoma"/>
                <a:cs typeface="Tahoma"/>
              </a:rPr>
              <a:t> society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35" dirty="0">
                <a:latin typeface="Tahoma"/>
                <a:cs typeface="Tahoma"/>
              </a:rPr>
              <a:t>may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215" dirty="0">
                <a:latin typeface="Tahoma"/>
                <a:cs typeface="Tahoma"/>
              </a:rPr>
              <a:t>tu</a:t>
            </a:r>
            <a:r>
              <a:rPr sz="2200" spc="-170" dirty="0">
                <a:latin typeface="Tahoma"/>
                <a:cs typeface="Tahoma"/>
              </a:rPr>
              <a:t>r</a:t>
            </a:r>
            <a:r>
              <a:rPr sz="2200" spc="-95" dirty="0">
                <a:latin typeface="Tahoma"/>
                <a:cs typeface="Tahoma"/>
              </a:rPr>
              <a:t>n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85" dirty="0">
                <a:latin typeface="Tahoma"/>
                <a:cs typeface="Tahoma"/>
              </a:rPr>
              <a:t>to  </a:t>
            </a:r>
            <a:r>
              <a:rPr sz="2200" spc="-70" dirty="0">
                <a:latin typeface="Tahoma"/>
                <a:cs typeface="Tahoma"/>
              </a:rPr>
              <a:t>religion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spc="-20" dirty="0">
                <a:latin typeface="Tahoma"/>
                <a:cs typeface="Tahoma"/>
              </a:rPr>
              <a:t>as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20" dirty="0">
                <a:latin typeface="Tahoma"/>
                <a:cs typeface="Tahoma"/>
              </a:rPr>
              <a:t>an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70" dirty="0">
                <a:latin typeface="Tahoma"/>
                <a:cs typeface="Tahoma"/>
              </a:rPr>
              <a:t>alternative</a:t>
            </a:r>
            <a:r>
              <a:rPr sz="2200" spc="-20" dirty="0">
                <a:latin typeface="Tahoma"/>
                <a:cs typeface="Tahoma"/>
              </a:rPr>
              <a:t> source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spc="-95" dirty="0">
                <a:latin typeface="Tahoma"/>
                <a:cs typeface="Tahoma"/>
              </a:rPr>
              <a:t>of </a:t>
            </a:r>
            <a:r>
              <a:rPr sz="2200" spc="-630" dirty="0">
                <a:latin typeface="Tahoma"/>
                <a:cs typeface="Tahoma"/>
              </a:rPr>
              <a:t> </a:t>
            </a:r>
            <a:r>
              <a:rPr sz="2200" spc="-125" dirty="0">
                <a:latin typeface="Tahoma"/>
                <a:cs typeface="Tahoma"/>
              </a:rPr>
              <a:t>status.</a:t>
            </a:r>
            <a:endParaRPr sz="2200">
              <a:latin typeface="Tahoma"/>
              <a:cs typeface="Tahoma"/>
            </a:endParaRPr>
          </a:p>
          <a:p>
            <a:pPr>
              <a:spcBef>
                <a:spcPts val="45"/>
              </a:spcBef>
              <a:buFont typeface="Tahoma"/>
              <a:buAutoNum type="arabicPeriod"/>
            </a:pPr>
            <a:endParaRPr sz="2150">
              <a:latin typeface="Tahoma"/>
              <a:cs typeface="Tahoma"/>
            </a:endParaRPr>
          </a:p>
          <a:p>
            <a:pPr marL="402590" indent="-311150">
              <a:spcBef>
                <a:spcPts val="5"/>
              </a:spcBef>
              <a:buAutoNum type="arabicPeriod"/>
              <a:tabLst>
                <a:tab pos="402590" algn="l"/>
              </a:tabLst>
            </a:pPr>
            <a:r>
              <a:rPr sz="2200" spc="10" dirty="0">
                <a:latin typeface="Tahoma"/>
                <a:cs typeface="Tahoma"/>
              </a:rPr>
              <a:t>Hence,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spc="-40" dirty="0">
                <a:latin typeface="Tahoma"/>
                <a:cs typeface="Tahoma"/>
              </a:rPr>
              <a:t>women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spc="-65" dirty="0">
                <a:latin typeface="Tahoma"/>
                <a:cs typeface="Tahoma"/>
              </a:rPr>
              <a:t>should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80" dirty="0">
                <a:latin typeface="Tahoma"/>
                <a:cs typeface="Tahoma"/>
              </a:rPr>
              <a:t>be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spc="-35" dirty="0">
                <a:latin typeface="Tahoma"/>
                <a:cs typeface="Tahoma"/>
              </a:rPr>
              <a:t>more</a:t>
            </a:r>
            <a:endParaRPr sz="2200">
              <a:latin typeface="Tahoma"/>
              <a:cs typeface="Tahoma"/>
            </a:endParaRPr>
          </a:p>
          <a:p>
            <a:pPr marL="400685"/>
            <a:r>
              <a:rPr sz="2200" spc="-80" dirty="0">
                <a:latin typeface="Tahoma"/>
                <a:cs typeface="Tahoma"/>
              </a:rPr>
              <a:t>religious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spc="-80" dirty="0">
                <a:latin typeface="Tahoma"/>
                <a:cs typeface="Tahoma"/>
              </a:rPr>
              <a:t>than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spc="-25" dirty="0">
                <a:latin typeface="Tahoma"/>
                <a:cs typeface="Tahoma"/>
              </a:rPr>
              <a:t>men.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201" y="2001078"/>
            <a:ext cx="2126973" cy="371392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091"/>
    </mc:Choice>
    <mc:Fallback>
      <p:transition spd="slow" advTm="3309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44497" y="383489"/>
            <a:ext cx="596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24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3200" b="1" spc="-24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7444" y="310337"/>
            <a:ext cx="371094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5" dirty="0"/>
              <a:t>INT</a:t>
            </a:r>
            <a:r>
              <a:rPr sz="4000" spc="-660" dirty="0"/>
              <a:t>R</a:t>
            </a:r>
            <a:r>
              <a:rPr sz="4000" spc="-170" dirty="0"/>
              <a:t>ODUCTION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940903" y="1712967"/>
            <a:ext cx="9382539" cy="47519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0" marR="19685" indent="-215900">
              <a:spcBef>
                <a:spcPts val="95"/>
              </a:spcBef>
              <a:buFont typeface="Arial"/>
              <a:buChar char="•"/>
              <a:tabLst>
                <a:tab pos="215900" algn="l"/>
              </a:tabLst>
            </a:pPr>
            <a:r>
              <a:rPr sz="2800" spc="-15" dirty="0">
                <a:cs typeface="Calibri"/>
              </a:rPr>
              <a:t>Quantitative</a:t>
            </a:r>
            <a:r>
              <a:rPr sz="2800" spc="1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analysis</a:t>
            </a:r>
            <a:r>
              <a:rPr sz="2800" spc="15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involves</a:t>
            </a:r>
            <a:r>
              <a:rPr sz="2800" spc="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the</a:t>
            </a:r>
            <a:r>
              <a:rPr sz="2800" spc="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techniques</a:t>
            </a:r>
            <a:r>
              <a:rPr sz="2800" spc="40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by </a:t>
            </a:r>
            <a:r>
              <a:rPr sz="2800" spc="-62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which</a:t>
            </a:r>
            <a:r>
              <a:rPr sz="2800" spc="10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researchers</a:t>
            </a:r>
            <a:r>
              <a:rPr sz="2800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convert</a:t>
            </a:r>
            <a:r>
              <a:rPr sz="2800" spc="5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data</a:t>
            </a:r>
            <a:r>
              <a:rPr sz="2800" spc="-5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to</a:t>
            </a:r>
            <a:r>
              <a:rPr sz="2800" spc="-10" dirty="0">
                <a:cs typeface="Calibri"/>
              </a:rPr>
              <a:t> numerical </a:t>
            </a:r>
            <a:r>
              <a:rPr sz="2800" spc="-5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forms</a:t>
            </a:r>
            <a:r>
              <a:rPr sz="2800" spc="1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and</a:t>
            </a:r>
            <a:r>
              <a:rPr sz="2800" spc="1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subject</a:t>
            </a:r>
            <a:r>
              <a:rPr sz="2800" spc="4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them</a:t>
            </a:r>
            <a:r>
              <a:rPr sz="2800" spc="5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to</a:t>
            </a:r>
            <a:r>
              <a:rPr sz="2800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statistical</a:t>
            </a:r>
            <a:r>
              <a:rPr sz="2800" spc="2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analyses.</a:t>
            </a:r>
            <a:endParaRPr sz="2800" dirty="0">
              <a:cs typeface="Calibri"/>
            </a:endParaRPr>
          </a:p>
          <a:p>
            <a:pPr marL="215265" indent="-203200">
              <a:buFont typeface="Arial"/>
              <a:buChar char="•"/>
              <a:tabLst>
                <a:tab pos="215900" algn="l"/>
              </a:tabLst>
            </a:pPr>
            <a:r>
              <a:rPr sz="2800" spc="-20" dirty="0">
                <a:cs typeface="Calibri"/>
              </a:rPr>
              <a:t>Involves</a:t>
            </a:r>
            <a:r>
              <a:rPr sz="2800" spc="-1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techniques</a:t>
            </a:r>
            <a:endParaRPr sz="2800" dirty="0">
              <a:cs typeface="Calibri"/>
            </a:endParaRPr>
          </a:p>
          <a:p>
            <a:pPr marL="215265" indent="-203200">
              <a:buFont typeface="Arial"/>
              <a:buChar char="•"/>
              <a:tabLst>
                <a:tab pos="215900" algn="l"/>
              </a:tabLst>
            </a:pPr>
            <a:r>
              <a:rPr sz="2800" spc="-20" dirty="0">
                <a:cs typeface="Calibri"/>
              </a:rPr>
              <a:t>Involve</a:t>
            </a:r>
            <a:r>
              <a:rPr sz="2800" spc="-5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task</a:t>
            </a:r>
            <a:r>
              <a:rPr sz="2800" spc="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of</a:t>
            </a:r>
            <a:r>
              <a:rPr sz="2800" spc="-10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converting</a:t>
            </a:r>
            <a:r>
              <a:rPr sz="2800" spc="5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data</a:t>
            </a:r>
            <a:r>
              <a:rPr sz="2800" spc="-5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into</a:t>
            </a:r>
            <a:r>
              <a:rPr sz="2800" spc="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knowledge</a:t>
            </a:r>
            <a:endParaRPr sz="2800" dirty="0">
              <a:cs typeface="Calibri"/>
            </a:endParaRPr>
          </a:p>
          <a:p>
            <a:pPr marL="215265" indent="-203200">
              <a:spcBef>
                <a:spcPts val="5"/>
              </a:spcBef>
              <a:buFont typeface="Arial"/>
              <a:buChar char="•"/>
              <a:tabLst>
                <a:tab pos="215900" algn="l"/>
              </a:tabLst>
            </a:pPr>
            <a:r>
              <a:rPr sz="2800" spc="-5" dirty="0">
                <a:cs typeface="Calibri"/>
              </a:rPr>
              <a:t>Myths:</a:t>
            </a:r>
            <a:endParaRPr sz="2800" dirty="0">
              <a:cs typeface="Calibri"/>
            </a:endParaRPr>
          </a:p>
          <a:p>
            <a:pPr marL="926465" marR="90170" indent="-429895">
              <a:tabLst>
                <a:tab pos="926465" algn="l"/>
              </a:tabLst>
            </a:pPr>
            <a:r>
              <a:rPr sz="2800" spc="-5" dirty="0">
                <a:cs typeface="Calibri"/>
              </a:rPr>
              <a:t>x	</a:t>
            </a:r>
            <a:r>
              <a:rPr sz="2800" spc="-15" dirty="0">
                <a:cs typeface="Calibri"/>
              </a:rPr>
              <a:t>Complex</a:t>
            </a:r>
            <a:r>
              <a:rPr sz="2800" spc="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analysis</a:t>
            </a:r>
            <a:r>
              <a:rPr sz="280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and</a:t>
            </a:r>
            <a:r>
              <a:rPr sz="2800" spc="30" dirty="0">
                <a:cs typeface="Calibri"/>
              </a:rPr>
              <a:t> </a:t>
            </a:r>
            <a:r>
              <a:rPr sz="2800" b="1" i="1" spc="-5" dirty="0">
                <a:solidFill>
                  <a:srgbClr val="C00000"/>
                </a:solidFill>
                <a:cs typeface="Calibri"/>
              </a:rPr>
              <a:t>BIG</a:t>
            </a:r>
            <a:r>
              <a:rPr sz="2800" b="1" i="1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2800" b="1" i="1" spc="-15" dirty="0">
                <a:solidFill>
                  <a:srgbClr val="C00000"/>
                </a:solidFill>
                <a:cs typeface="Calibri"/>
              </a:rPr>
              <a:t>WORDS</a:t>
            </a:r>
            <a:r>
              <a:rPr sz="2800" b="1" i="1" spc="1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spc="-15" dirty="0">
                <a:cs typeface="Calibri"/>
              </a:rPr>
              <a:t>impress </a:t>
            </a:r>
            <a:r>
              <a:rPr sz="2800" spc="-62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people</a:t>
            </a:r>
            <a:endParaRPr sz="2800" dirty="0">
              <a:cs typeface="Calibri"/>
            </a:endParaRPr>
          </a:p>
          <a:p>
            <a:pPr marL="926465" marR="5080" indent="-429895">
              <a:tabLst>
                <a:tab pos="926465" algn="l"/>
              </a:tabLst>
            </a:pPr>
            <a:r>
              <a:rPr sz="2800" spc="-5" dirty="0">
                <a:cs typeface="Calibri"/>
              </a:rPr>
              <a:t>x	</a:t>
            </a:r>
            <a:r>
              <a:rPr sz="2800" spc="-10" dirty="0">
                <a:cs typeface="Calibri"/>
              </a:rPr>
              <a:t>Analysis</a:t>
            </a:r>
            <a:r>
              <a:rPr sz="2800" spc="1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comes</a:t>
            </a:r>
            <a:r>
              <a:rPr sz="2800" spc="-5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at</a:t>
            </a:r>
            <a:r>
              <a:rPr sz="2800" spc="-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the</a:t>
            </a:r>
            <a:r>
              <a:rPr sz="2800" spc="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end </a:t>
            </a:r>
            <a:r>
              <a:rPr sz="2800" spc="-10" dirty="0">
                <a:cs typeface="Calibri"/>
              </a:rPr>
              <a:t>after </a:t>
            </a:r>
            <a:r>
              <a:rPr sz="2800" spc="-5" dirty="0">
                <a:cs typeface="Calibri"/>
              </a:rPr>
              <a:t>all</a:t>
            </a:r>
            <a:r>
              <a:rPr sz="2800" spc="-1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the </a:t>
            </a:r>
            <a:r>
              <a:rPr sz="2800" spc="-20" dirty="0">
                <a:cs typeface="Calibri"/>
              </a:rPr>
              <a:t>data </a:t>
            </a:r>
            <a:r>
              <a:rPr sz="2800" spc="-620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are</a:t>
            </a:r>
            <a:r>
              <a:rPr sz="2800" spc="-3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collected</a:t>
            </a:r>
            <a:endParaRPr sz="2800" dirty="0">
              <a:cs typeface="Calibri"/>
            </a:endParaRPr>
          </a:p>
          <a:p>
            <a:pPr marL="497205">
              <a:tabLst>
                <a:tab pos="926465" algn="l"/>
              </a:tabLst>
            </a:pPr>
            <a:r>
              <a:rPr sz="2800" spc="-5" dirty="0">
                <a:cs typeface="Calibri"/>
              </a:rPr>
              <a:t>x	</a:t>
            </a:r>
            <a:r>
              <a:rPr sz="2800" spc="-20" dirty="0">
                <a:cs typeface="Calibri"/>
              </a:rPr>
              <a:t>Data </a:t>
            </a:r>
            <a:r>
              <a:rPr sz="2800" spc="-25" dirty="0">
                <a:cs typeface="Calibri"/>
              </a:rPr>
              <a:t>have</a:t>
            </a:r>
            <a:r>
              <a:rPr sz="2800" spc="-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their</a:t>
            </a:r>
            <a:r>
              <a:rPr sz="2800" spc="-1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own</a:t>
            </a:r>
            <a:r>
              <a:rPr sz="280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meaning.</a:t>
            </a:r>
            <a:endParaRPr sz="28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109"/>
    </mc:Choice>
    <mc:Fallback>
      <p:transition spd="slow" advTm="7910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4497" y="238760"/>
            <a:ext cx="5040630" cy="5137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8990" algn="l"/>
              </a:tabLst>
            </a:pPr>
            <a:r>
              <a:rPr sz="3200" spc="-200" dirty="0">
                <a:solidFill>
                  <a:srgbClr val="000000"/>
                </a:solidFill>
              </a:rPr>
              <a:t>	</a:t>
            </a:r>
            <a:r>
              <a:rPr sz="3200" spc="-40" dirty="0">
                <a:solidFill>
                  <a:srgbClr val="660066"/>
                </a:solidFill>
              </a:rPr>
              <a:t>Percentaging</a:t>
            </a:r>
            <a:r>
              <a:rPr sz="3200" spc="-55" dirty="0">
                <a:solidFill>
                  <a:srgbClr val="660066"/>
                </a:solidFill>
              </a:rPr>
              <a:t> </a:t>
            </a:r>
            <a:r>
              <a:rPr sz="3200" spc="195" dirty="0">
                <a:solidFill>
                  <a:srgbClr val="660066"/>
                </a:solidFill>
              </a:rPr>
              <a:t>a</a:t>
            </a:r>
            <a:r>
              <a:rPr sz="3200" spc="-60" dirty="0">
                <a:solidFill>
                  <a:srgbClr val="660066"/>
                </a:solidFill>
              </a:rPr>
              <a:t> </a:t>
            </a:r>
            <a:r>
              <a:rPr sz="3200" spc="-75" dirty="0">
                <a:solidFill>
                  <a:srgbClr val="660066"/>
                </a:solidFill>
              </a:rPr>
              <a:t>Table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569845" y="1689860"/>
            <a:ext cx="6331364" cy="3987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0014">
              <a:spcBef>
                <a:spcPts val="95"/>
              </a:spcBef>
            </a:pPr>
            <a:r>
              <a:rPr sz="2500" spc="-5" dirty="0">
                <a:cs typeface="Calibri"/>
              </a:rPr>
              <a:t>In</a:t>
            </a:r>
            <a:r>
              <a:rPr sz="2500" spc="-30" dirty="0">
                <a:cs typeface="Calibri"/>
              </a:rPr>
              <a:t> </a:t>
            </a:r>
            <a:r>
              <a:rPr sz="2500" spc="-5" dirty="0">
                <a:cs typeface="Calibri"/>
              </a:rPr>
              <a:t>reading</a:t>
            </a:r>
            <a:r>
              <a:rPr sz="2500" spc="-30" dirty="0">
                <a:cs typeface="Calibri"/>
              </a:rPr>
              <a:t> </a:t>
            </a:r>
            <a:r>
              <a:rPr sz="2500" spc="-5" dirty="0">
                <a:cs typeface="Calibri"/>
              </a:rPr>
              <a:t>a</a:t>
            </a:r>
            <a:r>
              <a:rPr sz="2500" spc="-15" dirty="0">
                <a:cs typeface="Calibri"/>
              </a:rPr>
              <a:t> </a:t>
            </a:r>
            <a:r>
              <a:rPr sz="2500" spc="-5" dirty="0">
                <a:cs typeface="Calibri"/>
              </a:rPr>
              <a:t>table</a:t>
            </a:r>
            <a:r>
              <a:rPr sz="2500" spc="-10" dirty="0">
                <a:cs typeface="Calibri"/>
              </a:rPr>
              <a:t> that</a:t>
            </a:r>
            <a:r>
              <a:rPr sz="2500" spc="-30" dirty="0">
                <a:cs typeface="Calibri"/>
              </a:rPr>
              <a:t> </a:t>
            </a:r>
            <a:r>
              <a:rPr sz="2500" dirty="0">
                <a:cs typeface="Calibri"/>
              </a:rPr>
              <a:t>someone </a:t>
            </a:r>
            <a:r>
              <a:rPr sz="2500" spc="-550" dirty="0">
                <a:cs typeface="Calibri"/>
              </a:rPr>
              <a:t> </a:t>
            </a:r>
            <a:r>
              <a:rPr sz="2500" spc="-10" dirty="0">
                <a:cs typeface="Calibri"/>
              </a:rPr>
              <a:t>else</a:t>
            </a:r>
            <a:r>
              <a:rPr sz="2500" spc="-5" dirty="0">
                <a:cs typeface="Calibri"/>
              </a:rPr>
              <a:t> </a:t>
            </a:r>
            <a:r>
              <a:rPr sz="2500" spc="-10" dirty="0">
                <a:cs typeface="Calibri"/>
              </a:rPr>
              <a:t>constructed, </a:t>
            </a:r>
            <a:r>
              <a:rPr sz="2500" spc="-5" dirty="0">
                <a:cs typeface="Calibri"/>
              </a:rPr>
              <a:t>one</a:t>
            </a:r>
            <a:r>
              <a:rPr sz="2500" dirty="0">
                <a:cs typeface="Calibri"/>
              </a:rPr>
              <a:t> needs</a:t>
            </a:r>
            <a:r>
              <a:rPr sz="2500" spc="-10" dirty="0">
                <a:cs typeface="Calibri"/>
              </a:rPr>
              <a:t> </a:t>
            </a:r>
            <a:r>
              <a:rPr sz="2500" spc="-15" dirty="0">
                <a:cs typeface="Calibri"/>
              </a:rPr>
              <a:t>to </a:t>
            </a:r>
            <a:r>
              <a:rPr sz="2500" spc="-10" dirty="0">
                <a:cs typeface="Calibri"/>
              </a:rPr>
              <a:t> </a:t>
            </a:r>
            <a:r>
              <a:rPr sz="2500" spc="-5" dirty="0">
                <a:cs typeface="Calibri"/>
              </a:rPr>
              <a:t>find out which direction it has </a:t>
            </a:r>
            <a:r>
              <a:rPr sz="2500" dirty="0">
                <a:cs typeface="Calibri"/>
              </a:rPr>
              <a:t> </a:t>
            </a:r>
            <a:r>
              <a:rPr sz="2500" spc="-5" dirty="0">
                <a:cs typeface="Calibri"/>
              </a:rPr>
              <a:t>been</a:t>
            </a:r>
            <a:r>
              <a:rPr sz="2500" spc="-25" dirty="0">
                <a:cs typeface="Calibri"/>
              </a:rPr>
              <a:t> </a:t>
            </a:r>
            <a:r>
              <a:rPr sz="2500" spc="-10" dirty="0">
                <a:cs typeface="Calibri"/>
              </a:rPr>
              <a:t>percentaged.</a:t>
            </a:r>
            <a:endParaRPr sz="2500" dirty="0">
              <a:cs typeface="Calibri"/>
            </a:endParaRPr>
          </a:p>
          <a:p>
            <a:pPr marL="12700" marR="5080" algn="just">
              <a:spcBef>
                <a:spcPts val="2045"/>
              </a:spcBef>
            </a:pPr>
            <a:r>
              <a:rPr sz="2500" spc="-5" dirty="0">
                <a:cs typeface="Calibri"/>
              </a:rPr>
              <a:t>Figure</a:t>
            </a:r>
            <a:r>
              <a:rPr sz="2500" dirty="0">
                <a:cs typeface="Calibri"/>
              </a:rPr>
              <a:t> </a:t>
            </a:r>
            <a:r>
              <a:rPr sz="2500" spc="-5" dirty="0">
                <a:cs typeface="Calibri"/>
              </a:rPr>
              <a:t>5.1 </a:t>
            </a:r>
            <a:r>
              <a:rPr sz="2500" spc="-15" dirty="0">
                <a:cs typeface="Calibri"/>
              </a:rPr>
              <a:t>reviews </a:t>
            </a:r>
            <a:r>
              <a:rPr sz="2500" spc="-5" dirty="0">
                <a:cs typeface="Calibri"/>
              </a:rPr>
              <a:t>the logic </a:t>
            </a:r>
            <a:r>
              <a:rPr sz="2500" spc="-10" dirty="0">
                <a:cs typeface="Calibri"/>
              </a:rPr>
              <a:t>by </a:t>
            </a:r>
            <a:r>
              <a:rPr sz="2500" spc="-5" dirty="0">
                <a:cs typeface="Calibri"/>
              </a:rPr>
              <a:t> which</a:t>
            </a:r>
            <a:r>
              <a:rPr sz="2500" dirty="0">
                <a:cs typeface="Calibri"/>
              </a:rPr>
              <a:t> </a:t>
            </a:r>
            <a:r>
              <a:rPr sz="2500" spc="-15" dirty="0">
                <a:cs typeface="Calibri"/>
              </a:rPr>
              <a:t>we</a:t>
            </a:r>
            <a:r>
              <a:rPr sz="2500" spc="-10" dirty="0">
                <a:cs typeface="Calibri"/>
              </a:rPr>
              <a:t> </a:t>
            </a:r>
            <a:r>
              <a:rPr sz="2500" spc="-20" dirty="0">
                <a:cs typeface="Calibri"/>
              </a:rPr>
              <a:t>create</a:t>
            </a:r>
            <a:r>
              <a:rPr sz="2500" spc="-15" dirty="0">
                <a:cs typeface="Calibri"/>
              </a:rPr>
              <a:t> percentage </a:t>
            </a:r>
            <a:r>
              <a:rPr sz="2500" spc="-10" dirty="0">
                <a:cs typeface="Calibri"/>
              </a:rPr>
              <a:t> </a:t>
            </a:r>
            <a:r>
              <a:rPr sz="2500" spc="-5" dirty="0">
                <a:cs typeface="Calibri"/>
              </a:rPr>
              <a:t>tables</a:t>
            </a:r>
            <a:r>
              <a:rPr sz="2500" spc="-20" dirty="0">
                <a:cs typeface="Calibri"/>
              </a:rPr>
              <a:t> </a:t>
            </a:r>
            <a:r>
              <a:rPr sz="2500" spc="-15" dirty="0">
                <a:cs typeface="Calibri"/>
              </a:rPr>
              <a:t>from</a:t>
            </a:r>
            <a:r>
              <a:rPr sz="2500" spc="5" dirty="0">
                <a:cs typeface="Calibri"/>
              </a:rPr>
              <a:t> </a:t>
            </a:r>
            <a:r>
              <a:rPr sz="2500" spc="-15" dirty="0">
                <a:cs typeface="Calibri"/>
              </a:rPr>
              <a:t>two</a:t>
            </a:r>
            <a:r>
              <a:rPr sz="2500" spc="5" dirty="0">
                <a:cs typeface="Calibri"/>
              </a:rPr>
              <a:t> </a:t>
            </a:r>
            <a:r>
              <a:rPr sz="2500" spc="-10" dirty="0">
                <a:cs typeface="Calibri"/>
              </a:rPr>
              <a:t>variables.</a:t>
            </a:r>
            <a:endParaRPr sz="2500" dirty="0">
              <a:cs typeface="Calibri"/>
            </a:endParaRPr>
          </a:p>
          <a:p>
            <a:pPr marL="12700" marR="5080" algn="just">
              <a:spcBef>
                <a:spcPts val="2039"/>
              </a:spcBef>
            </a:pPr>
            <a:r>
              <a:rPr sz="2500" spc="-20" dirty="0">
                <a:cs typeface="Calibri"/>
              </a:rPr>
              <a:t>Variables</a:t>
            </a:r>
            <a:r>
              <a:rPr sz="2500" spc="-15" dirty="0">
                <a:cs typeface="Calibri"/>
              </a:rPr>
              <a:t> </a:t>
            </a:r>
            <a:r>
              <a:rPr sz="2500" i="1" spc="-5" dirty="0">
                <a:solidFill>
                  <a:srgbClr val="C00000"/>
                </a:solidFill>
                <a:cs typeface="Calibri"/>
              </a:rPr>
              <a:t>gender</a:t>
            </a:r>
            <a:r>
              <a:rPr sz="2500" i="1" dirty="0">
                <a:solidFill>
                  <a:srgbClr val="C00000"/>
                </a:solidFill>
                <a:cs typeface="Calibri"/>
              </a:rPr>
              <a:t> </a:t>
            </a:r>
            <a:r>
              <a:rPr sz="2500" dirty="0">
                <a:cs typeface="Calibri"/>
              </a:rPr>
              <a:t>and</a:t>
            </a:r>
            <a:r>
              <a:rPr sz="2500" spc="5" dirty="0">
                <a:cs typeface="Calibri"/>
              </a:rPr>
              <a:t> </a:t>
            </a:r>
            <a:r>
              <a:rPr sz="2500" i="1" spc="-5" dirty="0">
                <a:solidFill>
                  <a:srgbClr val="C00000"/>
                </a:solidFill>
                <a:cs typeface="Calibri"/>
              </a:rPr>
              <a:t>attitudes </a:t>
            </a:r>
            <a:r>
              <a:rPr sz="2500" i="1" spc="-555" dirty="0">
                <a:solidFill>
                  <a:srgbClr val="C00000"/>
                </a:solidFill>
                <a:cs typeface="Calibri"/>
              </a:rPr>
              <a:t> </a:t>
            </a:r>
            <a:r>
              <a:rPr sz="2500" i="1" spc="-10" dirty="0">
                <a:solidFill>
                  <a:srgbClr val="C00000"/>
                </a:solidFill>
                <a:cs typeface="Calibri"/>
              </a:rPr>
              <a:t>toward</a:t>
            </a:r>
            <a:r>
              <a:rPr sz="2500" i="1" spc="-5" dirty="0">
                <a:solidFill>
                  <a:srgbClr val="C00000"/>
                </a:solidFill>
                <a:cs typeface="Calibri"/>
              </a:rPr>
              <a:t> equality</a:t>
            </a:r>
            <a:r>
              <a:rPr sz="2500" i="1" dirty="0">
                <a:solidFill>
                  <a:srgbClr val="C00000"/>
                </a:solidFill>
                <a:cs typeface="Calibri"/>
              </a:rPr>
              <a:t> </a:t>
            </a:r>
            <a:r>
              <a:rPr sz="2500" i="1" spc="-15" dirty="0">
                <a:solidFill>
                  <a:srgbClr val="C00000"/>
                </a:solidFill>
                <a:cs typeface="Calibri"/>
              </a:rPr>
              <a:t>for</a:t>
            </a:r>
            <a:r>
              <a:rPr sz="2500" i="1" spc="-10" dirty="0">
                <a:solidFill>
                  <a:srgbClr val="C00000"/>
                </a:solidFill>
                <a:cs typeface="Calibri"/>
              </a:rPr>
              <a:t> </a:t>
            </a:r>
            <a:r>
              <a:rPr sz="2500" i="1" spc="-5" dirty="0">
                <a:solidFill>
                  <a:srgbClr val="C00000"/>
                </a:solidFill>
                <a:cs typeface="Calibri"/>
              </a:rPr>
              <a:t>men</a:t>
            </a:r>
            <a:r>
              <a:rPr sz="2500" i="1" dirty="0">
                <a:solidFill>
                  <a:srgbClr val="C00000"/>
                </a:solidFill>
                <a:cs typeface="Calibri"/>
              </a:rPr>
              <a:t> and </a:t>
            </a:r>
            <a:r>
              <a:rPr sz="2500" i="1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2500" i="1" spc="-5" dirty="0">
                <a:solidFill>
                  <a:srgbClr val="C00000"/>
                </a:solidFill>
                <a:cs typeface="Calibri"/>
              </a:rPr>
              <a:t>women</a:t>
            </a:r>
            <a:r>
              <a:rPr sz="2500" i="1" spc="540" dirty="0">
                <a:solidFill>
                  <a:srgbClr val="C00000"/>
                </a:solidFill>
                <a:cs typeface="Calibri"/>
              </a:rPr>
              <a:t> </a:t>
            </a:r>
            <a:r>
              <a:rPr sz="2500" i="1" spc="-5" dirty="0">
                <a:solidFill>
                  <a:srgbClr val="C00000"/>
                </a:solidFill>
                <a:cs typeface="Calibri"/>
              </a:rPr>
              <a:t>is</a:t>
            </a:r>
            <a:r>
              <a:rPr sz="2500" i="1" spc="-10" dirty="0">
                <a:solidFill>
                  <a:srgbClr val="C00000"/>
                </a:solidFill>
                <a:cs typeface="Calibri"/>
              </a:rPr>
              <a:t> </a:t>
            </a:r>
            <a:r>
              <a:rPr sz="2500" i="1" spc="-5" dirty="0">
                <a:solidFill>
                  <a:srgbClr val="C00000"/>
                </a:solidFill>
                <a:cs typeface="Calibri"/>
              </a:rPr>
              <a:t>used.</a:t>
            </a:r>
            <a:endParaRPr sz="2500" dirty="0"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2190" y="1775790"/>
            <a:ext cx="3404159" cy="375023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452"/>
    </mc:Choice>
    <mc:Fallback>
      <p:transition spd="slow" advTm="4845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254001"/>
            <a:ext cx="5172710" cy="5137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/>
              <a:t>Percentaging</a:t>
            </a:r>
            <a:r>
              <a:rPr sz="3200" spc="-45" dirty="0"/>
              <a:t> </a:t>
            </a:r>
            <a:r>
              <a:rPr sz="3200" spc="195" dirty="0"/>
              <a:t>a</a:t>
            </a:r>
            <a:r>
              <a:rPr sz="3200" spc="-45" dirty="0"/>
              <a:t> </a:t>
            </a:r>
            <a:r>
              <a:rPr sz="3200" spc="-75" dirty="0"/>
              <a:t>Table</a:t>
            </a:r>
            <a:r>
              <a:rPr sz="3200" spc="-80" dirty="0"/>
              <a:t> </a:t>
            </a:r>
            <a:r>
              <a:rPr sz="2000" i="1" spc="-185" dirty="0">
                <a:cs typeface="Verdana"/>
              </a:rPr>
              <a:t>(cont’)</a:t>
            </a:r>
            <a:endParaRPr sz="2000" dirty="0"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8388" y="4115682"/>
            <a:ext cx="6960870" cy="1005403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3180" rIns="0" bIns="0" rtlCol="0">
            <a:spAutoFit/>
          </a:bodyPr>
          <a:lstStyle/>
          <a:p>
            <a:pPr marL="91440">
              <a:spcBef>
                <a:spcPts val="340"/>
              </a:spcBef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b. Separate the men from the women (the independent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variable).</a:t>
            </a:r>
          </a:p>
          <a:p>
            <a:pPr marL="91440">
              <a:spcBef>
                <a:spcPts val="340"/>
              </a:spcBef>
            </a:pPr>
            <a:endParaRPr sz="2400" dirty="0"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600" y="1371561"/>
            <a:ext cx="6710680" cy="101951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spcBef>
                <a:spcPts val="350"/>
              </a:spcBef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a. Some men and women who either </a:t>
            </a:r>
            <a:r>
              <a:rPr lang="en-U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favor</a:t>
            </a: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(+) gender equality or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don’t (-) </a:t>
            </a:r>
            <a:r>
              <a:rPr lang="en-U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favor</a:t>
            </a: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it.</a:t>
            </a:r>
          </a:p>
          <a:p>
            <a:pPr marL="91440">
              <a:spcBef>
                <a:spcPts val="350"/>
              </a:spcBef>
            </a:pPr>
            <a:endParaRPr sz="2400" dirty="0"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4600" y="941108"/>
            <a:ext cx="641966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dirty="0">
                <a:cs typeface="Tahoma"/>
              </a:rPr>
              <a:t>Fig 5.1: Percentaging a table</a:t>
            </a:r>
            <a:endParaRPr sz="2400" dirty="0"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2209801"/>
            <a:ext cx="6553200" cy="19025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8388" y="4724400"/>
            <a:ext cx="7111873" cy="18288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149"/>
    </mc:Choice>
    <mc:Fallback>
      <p:transition spd="slow" advTm="2514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254001"/>
            <a:ext cx="5172710" cy="5137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/>
              <a:t>Percentaging</a:t>
            </a:r>
            <a:r>
              <a:rPr sz="3200" spc="-45" dirty="0"/>
              <a:t> </a:t>
            </a:r>
            <a:r>
              <a:rPr sz="3200" spc="195" dirty="0"/>
              <a:t>a</a:t>
            </a:r>
            <a:r>
              <a:rPr sz="3200" spc="-45" dirty="0"/>
              <a:t> </a:t>
            </a:r>
            <a:r>
              <a:rPr sz="3200" spc="-75" dirty="0"/>
              <a:t>Table</a:t>
            </a:r>
            <a:r>
              <a:rPr sz="3200" spc="-80" dirty="0"/>
              <a:t> </a:t>
            </a:r>
            <a:r>
              <a:rPr sz="2000" i="1" spc="-185" dirty="0">
                <a:cs typeface="Verdana"/>
              </a:rPr>
              <a:t>(cont’)</a:t>
            </a:r>
            <a:endParaRPr sz="2000" dirty="0"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8401" y="4038575"/>
            <a:ext cx="4971415" cy="958596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spcBef>
                <a:spcPts val="355"/>
              </a:spcBef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d. Count the numbers in each cell of the table.</a:t>
            </a:r>
          </a:p>
          <a:p>
            <a:pPr marL="91440">
              <a:spcBef>
                <a:spcPts val="355"/>
              </a:spcBef>
            </a:pPr>
            <a:endParaRPr sz="2000" dirty="0"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8401" y="1123081"/>
            <a:ext cx="7465695" cy="101951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spcBef>
                <a:spcPts val="350"/>
              </a:spcBef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c. Within each gender group, separate those who </a:t>
            </a:r>
            <a:r>
              <a:rPr lang="en-U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favor</a:t>
            </a: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equality from those who don’t (the independent variable)</a:t>
            </a:r>
          </a:p>
          <a:p>
            <a:pPr marL="91440">
              <a:spcBef>
                <a:spcPts val="350"/>
              </a:spcBef>
            </a:pPr>
            <a:endParaRPr sz="2400" dirty="0"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4648200"/>
            <a:ext cx="8178800" cy="1752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1" y="1905000"/>
            <a:ext cx="8221599" cy="19050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78"/>
    </mc:Choice>
    <mc:Fallback>
      <p:transition spd="slow" advTm="1807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254001"/>
            <a:ext cx="5172710" cy="5137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+mn-lt"/>
              </a:rPr>
              <a:t>Percentaging</a:t>
            </a:r>
            <a:r>
              <a:rPr sz="3200" spc="-45" dirty="0">
                <a:latin typeface="+mn-lt"/>
              </a:rPr>
              <a:t> </a:t>
            </a:r>
            <a:r>
              <a:rPr sz="3200" spc="195" dirty="0">
                <a:latin typeface="+mn-lt"/>
              </a:rPr>
              <a:t>a</a:t>
            </a:r>
            <a:r>
              <a:rPr sz="3200" spc="-45" dirty="0">
                <a:latin typeface="+mn-lt"/>
              </a:rPr>
              <a:t> </a:t>
            </a:r>
            <a:r>
              <a:rPr sz="3200" spc="-75" dirty="0">
                <a:latin typeface="+mn-lt"/>
              </a:rPr>
              <a:t>Table</a:t>
            </a:r>
            <a:r>
              <a:rPr sz="3200" spc="-80" dirty="0">
                <a:latin typeface="+mn-lt"/>
              </a:rPr>
              <a:t> </a:t>
            </a:r>
            <a:r>
              <a:rPr sz="2000" i="1" spc="-185" dirty="0">
                <a:latin typeface="+mn-lt"/>
                <a:cs typeface="Verdana"/>
              </a:rPr>
              <a:t>(cont’)</a:t>
            </a:r>
            <a:endParaRPr sz="2000" dirty="0">
              <a:latin typeface="+mn-lt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3655272"/>
            <a:ext cx="4968240" cy="599523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5085" rIns="0" bIns="0" rtlCol="0">
            <a:spAutoFit/>
          </a:bodyPr>
          <a:lstStyle/>
          <a:p>
            <a:pPr marL="91440">
              <a:spcBef>
                <a:spcPts val="355"/>
              </a:spcBef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f. What percentage of the men </a:t>
            </a:r>
            <a:r>
              <a:rPr lang="en-U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favor</a:t>
            </a: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equality?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14600" y="990574"/>
            <a:ext cx="5303520" cy="598882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4450" rIns="0" bIns="0" rtlCol="0">
            <a:spAutoFit/>
          </a:bodyPr>
          <a:lstStyle/>
          <a:p>
            <a:pPr marL="91440">
              <a:spcBef>
                <a:spcPts val="350"/>
              </a:spcBef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e. What percentage of the women </a:t>
            </a:r>
            <a:r>
              <a:rPr lang="en-U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favor</a:t>
            </a: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equality?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1752601"/>
            <a:ext cx="5943600" cy="19104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600" y="4267251"/>
            <a:ext cx="5486400" cy="201536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11"/>
    </mc:Choice>
    <mc:Fallback>
      <p:transition spd="slow" advTm="351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0939" y="254001"/>
            <a:ext cx="5172710" cy="5137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latin typeface="+mn-lt"/>
              </a:rPr>
              <a:t>Percentaging</a:t>
            </a:r>
            <a:r>
              <a:rPr sz="3200" spc="-45" dirty="0">
                <a:latin typeface="+mn-lt"/>
              </a:rPr>
              <a:t> </a:t>
            </a:r>
            <a:r>
              <a:rPr sz="3200" spc="195" dirty="0">
                <a:latin typeface="+mn-lt"/>
              </a:rPr>
              <a:t>a</a:t>
            </a:r>
            <a:r>
              <a:rPr sz="3200" spc="-45" dirty="0">
                <a:latin typeface="+mn-lt"/>
              </a:rPr>
              <a:t> </a:t>
            </a:r>
            <a:r>
              <a:rPr sz="3200" spc="-75" dirty="0">
                <a:latin typeface="+mn-lt"/>
              </a:rPr>
              <a:t>Table</a:t>
            </a:r>
            <a:r>
              <a:rPr sz="3200" spc="-80" dirty="0">
                <a:latin typeface="+mn-lt"/>
              </a:rPr>
              <a:t> </a:t>
            </a:r>
            <a:r>
              <a:rPr sz="2000" i="1" spc="-185" dirty="0">
                <a:latin typeface="+mn-lt"/>
                <a:cs typeface="Verdana"/>
              </a:rPr>
              <a:t>(cont’)</a:t>
            </a:r>
            <a:endParaRPr sz="2000" dirty="0">
              <a:latin typeface="+mn-lt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990574"/>
            <a:ext cx="1568450" cy="596958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>
              <a:spcBef>
                <a:spcPts val="335"/>
              </a:spcBef>
            </a:pPr>
            <a:r>
              <a:rPr lang="en-UG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g. Conclusion</a:t>
            </a:r>
            <a:endParaRPr lang="en-UG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6322" y="4305845"/>
            <a:ext cx="7539355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5" dirty="0">
                <a:cs typeface="Calibri"/>
              </a:rPr>
              <a:t>While</a:t>
            </a:r>
            <a:r>
              <a:rPr sz="2400" spc="42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majority</a:t>
            </a:r>
            <a:r>
              <a:rPr sz="2400" spc="445" dirty="0">
                <a:cs typeface="Calibri"/>
              </a:rPr>
              <a:t> </a:t>
            </a:r>
            <a:r>
              <a:rPr sz="2400" dirty="0">
                <a:cs typeface="Calibri"/>
              </a:rPr>
              <a:t>of</a:t>
            </a:r>
            <a:r>
              <a:rPr sz="2400" spc="430" dirty="0">
                <a:cs typeface="Calibri"/>
              </a:rPr>
              <a:t> </a:t>
            </a:r>
            <a:r>
              <a:rPr sz="2400" dirty="0">
                <a:cs typeface="Calibri"/>
              </a:rPr>
              <a:t>both</a:t>
            </a:r>
            <a:r>
              <a:rPr sz="2400" spc="425" dirty="0">
                <a:cs typeface="Calibri"/>
              </a:rPr>
              <a:t> </a:t>
            </a:r>
            <a:r>
              <a:rPr sz="2400" dirty="0">
                <a:cs typeface="Calibri"/>
              </a:rPr>
              <a:t>men</a:t>
            </a:r>
            <a:r>
              <a:rPr sz="2400" spc="425" dirty="0">
                <a:cs typeface="Calibri"/>
              </a:rPr>
              <a:t> </a:t>
            </a:r>
            <a:r>
              <a:rPr sz="2400" dirty="0">
                <a:cs typeface="Calibri"/>
              </a:rPr>
              <a:t>and</a:t>
            </a:r>
            <a:r>
              <a:rPr sz="2400" spc="41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women</a:t>
            </a:r>
            <a:r>
              <a:rPr sz="2400" spc="434" dirty="0">
                <a:cs typeface="Calibri"/>
              </a:rPr>
              <a:t> </a:t>
            </a:r>
            <a:r>
              <a:rPr sz="2400" spc="-20" dirty="0">
                <a:cs typeface="Calibri"/>
              </a:rPr>
              <a:t>favored</a:t>
            </a:r>
            <a:r>
              <a:rPr sz="2400" spc="42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gender </a:t>
            </a:r>
            <a:r>
              <a:rPr sz="2400" spc="-530" dirty="0">
                <a:cs typeface="Calibri"/>
              </a:rPr>
              <a:t> </a:t>
            </a:r>
            <a:r>
              <a:rPr sz="2400" spc="-25" dirty="0">
                <a:cs typeface="Calibri"/>
              </a:rPr>
              <a:t>equality,</a:t>
            </a:r>
            <a:r>
              <a:rPr sz="2400" spc="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women</a:t>
            </a:r>
            <a:r>
              <a:rPr sz="2400" spc="-1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are</a:t>
            </a:r>
            <a:r>
              <a:rPr sz="2400" spc="-1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more </a:t>
            </a:r>
            <a:r>
              <a:rPr sz="2400" spc="-15" dirty="0">
                <a:cs typeface="Calibri"/>
              </a:rPr>
              <a:t>likely</a:t>
            </a:r>
            <a:r>
              <a:rPr sz="2400" spc="-1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than</a:t>
            </a:r>
            <a:r>
              <a:rPr sz="2400" spc="5" dirty="0">
                <a:cs typeface="Calibri"/>
              </a:rPr>
              <a:t> </a:t>
            </a:r>
            <a:r>
              <a:rPr sz="2400" dirty="0">
                <a:cs typeface="Calibri"/>
              </a:rPr>
              <a:t>men</a:t>
            </a:r>
            <a:r>
              <a:rPr sz="2400" spc="-20" dirty="0">
                <a:cs typeface="Calibri"/>
              </a:rPr>
              <a:t> </a:t>
            </a:r>
            <a:r>
              <a:rPr sz="2400" spc="-15" dirty="0">
                <a:cs typeface="Calibri"/>
              </a:rPr>
              <a:t>to</a:t>
            </a:r>
            <a:r>
              <a:rPr sz="240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do</a:t>
            </a:r>
            <a:r>
              <a:rPr sz="2400" dirty="0">
                <a:cs typeface="Calibri"/>
              </a:rPr>
              <a:t> so.</a:t>
            </a:r>
          </a:p>
          <a:p>
            <a:pPr>
              <a:spcBef>
                <a:spcPts val="45"/>
              </a:spcBef>
            </a:pPr>
            <a:endParaRPr sz="1850" dirty="0">
              <a:cs typeface="Calibri"/>
            </a:endParaRPr>
          </a:p>
          <a:p>
            <a:pPr marL="12700"/>
            <a:r>
              <a:rPr sz="2400" spc="-5" dirty="0">
                <a:cs typeface="Calibri"/>
              </a:rPr>
              <a:t>Thus,</a:t>
            </a:r>
            <a:r>
              <a:rPr sz="2400" spc="8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gender</a:t>
            </a:r>
            <a:r>
              <a:rPr sz="2400" spc="9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appears</a:t>
            </a:r>
            <a:r>
              <a:rPr sz="2400" spc="90" dirty="0">
                <a:cs typeface="Calibri"/>
              </a:rPr>
              <a:t> </a:t>
            </a:r>
            <a:r>
              <a:rPr sz="2400" spc="-15" dirty="0">
                <a:cs typeface="Calibri"/>
              </a:rPr>
              <a:t>to</a:t>
            </a:r>
            <a:r>
              <a:rPr sz="2400" spc="7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be</a:t>
            </a:r>
            <a:r>
              <a:rPr sz="2400" spc="9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done</a:t>
            </a:r>
            <a:r>
              <a:rPr sz="2400" spc="80" dirty="0">
                <a:cs typeface="Calibri"/>
              </a:rPr>
              <a:t> </a:t>
            </a:r>
            <a:r>
              <a:rPr sz="2400" dirty="0">
                <a:cs typeface="Calibri"/>
              </a:rPr>
              <a:t>of</a:t>
            </a:r>
            <a:r>
              <a:rPr sz="2400" spc="80" dirty="0">
                <a:cs typeface="Calibri"/>
              </a:rPr>
              <a:t> </a:t>
            </a:r>
            <a:r>
              <a:rPr sz="2400" spc="-5" dirty="0">
                <a:cs typeface="Calibri"/>
              </a:rPr>
              <a:t>the</a:t>
            </a:r>
            <a:r>
              <a:rPr sz="2400" spc="85" dirty="0">
                <a:cs typeface="Calibri"/>
              </a:rPr>
              <a:t> </a:t>
            </a:r>
            <a:r>
              <a:rPr sz="2400" spc="-5" dirty="0">
                <a:cs typeface="Calibri"/>
              </a:rPr>
              <a:t>causes</a:t>
            </a:r>
            <a:r>
              <a:rPr sz="2400" spc="80" dirty="0">
                <a:cs typeface="Calibri"/>
              </a:rPr>
              <a:t> </a:t>
            </a:r>
            <a:r>
              <a:rPr sz="2400" dirty="0">
                <a:cs typeface="Calibri"/>
              </a:rPr>
              <a:t>of</a:t>
            </a:r>
            <a:r>
              <a:rPr sz="2400" spc="90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attitudes</a:t>
            </a:r>
            <a:endParaRPr sz="2400" dirty="0">
              <a:cs typeface="Calibri"/>
            </a:endParaRPr>
          </a:p>
          <a:p>
            <a:pPr marL="12700"/>
            <a:r>
              <a:rPr sz="2400" spc="-15" dirty="0">
                <a:cs typeface="Calibri"/>
              </a:rPr>
              <a:t>toward</a:t>
            </a:r>
            <a:r>
              <a:rPr sz="2400" spc="-55" dirty="0">
                <a:cs typeface="Calibri"/>
              </a:rPr>
              <a:t> </a:t>
            </a:r>
            <a:r>
              <a:rPr sz="2400" spc="-10" dirty="0">
                <a:cs typeface="Calibri"/>
              </a:rPr>
              <a:t>sexual</a:t>
            </a:r>
            <a:r>
              <a:rPr sz="2400" spc="-30" dirty="0">
                <a:cs typeface="Calibri"/>
              </a:rPr>
              <a:t> </a:t>
            </a:r>
            <a:r>
              <a:rPr sz="2400" spc="-20" dirty="0">
                <a:cs typeface="Calibri"/>
              </a:rPr>
              <a:t>equality.</a:t>
            </a:r>
            <a:endParaRPr sz="2400" dirty="0"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860" y="2209800"/>
            <a:ext cx="4419600" cy="17876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62800" y="1295400"/>
            <a:ext cx="3200400" cy="2847831"/>
          </a:xfrm>
          <a:prstGeom prst="rect">
            <a:avLst/>
          </a:prstGeom>
          <a:solidFill>
            <a:srgbClr val="FFCCFF"/>
          </a:solidFill>
          <a:ln w="57150">
            <a:solidFill>
              <a:srgbClr val="C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RULES TO READ TABLE: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	the	table	</a:t>
            </a:r>
            <a:r>
              <a:rPr lang="en-U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percentaged</a:t>
            </a: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DOWN, read ACROSS.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	the	table	</a:t>
            </a:r>
            <a:r>
              <a:rPr lang="en-UG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percentaged</a:t>
            </a: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ACROSS, read DOWN.</a:t>
            </a:r>
          </a:p>
          <a:p>
            <a:pPr marL="92075">
              <a:spcBef>
                <a:spcPts val="350"/>
              </a:spcBef>
            </a:pPr>
            <a:endParaRPr sz="2400" dirty="0"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746045" y="1655597"/>
            <a:ext cx="441675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tabLst>
                <a:tab pos="705485" algn="l"/>
                <a:tab pos="1359535" algn="l"/>
                <a:tab pos="2152650" algn="l"/>
                <a:tab pos="2627630" algn="l"/>
                <a:tab pos="3560445" algn="l"/>
              </a:tabLst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5.2:	Gender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attitudes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toward  equality for men and women.</a:t>
            </a:r>
          </a:p>
          <a:p>
            <a:pPr marL="12700" marR="5080">
              <a:tabLst>
                <a:tab pos="705485" algn="l"/>
                <a:tab pos="1359535" algn="l"/>
                <a:tab pos="2152650" algn="l"/>
                <a:tab pos="2627630" algn="l"/>
                <a:tab pos="3560445" algn="l"/>
              </a:tabLst>
            </a:pPr>
            <a:endParaRPr sz="2000" dirty="0"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72"/>
    </mc:Choice>
    <mc:Fallback>
      <p:transition spd="slow" advTm="1477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2090" y="477300"/>
            <a:ext cx="8620760" cy="4826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3740"/>
              </a:lnSpc>
              <a:tabLst>
                <a:tab pos="808990" algn="l"/>
              </a:tabLst>
            </a:pPr>
            <a:r>
              <a:rPr sz="4800" spc="-300" baseline="-2604" dirty="0"/>
              <a:t>	</a:t>
            </a:r>
            <a:r>
              <a:rPr sz="3000" spc="-85" dirty="0"/>
              <a:t>Constructing</a:t>
            </a:r>
            <a:r>
              <a:rPr sz="3000" spc="-25" dirty="0"/>
              <a:t> </a:t>
            </a:r>
            <a:r>
              <a:rPr sz="3000" spc="45" dirty="0"/>
              <a:t>and</a:t>
            </a:r>
            <a:r>
              <a:rPr sz="3000" spc="-30" dirty="0"/>
              <a:t> </a:t>
            </a:r>
            <a:r>
              <a:rPr sz="3000" spc="-40" dirty="0"/>
              <a:t>Reading </a:t>
            </a:r>
            <a:r>
              <a:rPr sz="3000" spc="-110" dirty="0"/>
              <a:t>Bivariate</a:t>
            </a:r>
            <a:r>
              <a:rPr sz="3000" spc="-30" dirty="0"/>
              <a:t> </a:t>
            </a:r>
            <a:r>
              <a:rPr sz="3000" spc="-100" dirty="0"/>
              <a:t>Tables</a:t>
            </a:r>
            <a:endParaRPr sz="3000" dirty="0"/>
          </a:p>
        </p:txBody>
      </p:sp>
      <p:sp>
        <p:nvSpPr>
          <p:cNvPr id="4" name="object 4"/>
          <p:cNvSpPr txBox="1"/>
          <p:nvPr/>
        </p:nvSpPr>
        <p:spPr>
          <a:xfrm>
            <a:off x="1905000" y="1152514"/>
            <a:ext cx="7774940" cy="318036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0640" rIns="0" bIns="0" rtlCol="0">
            <a:spAutoFit/>
          </a:bodyPr>
          <a:lstStyle/>
          <a:p>
            <a:pPr marL="129539">
              <a:spcBef>
                <a:spcPts val="320"/>
              </a:spcBef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Steps involved in constructing of explanatory bivariate tables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9941" y="2143847"/>
            <a:ext cx="4337685" cy="12259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 cases  are  divided  into  groups  according to attributes of the  independent variable.</a:t>
            </a:r>
          </a:p>
          <a:p>
            <a:pPr marL="241300" marR="5080" indent="-228600" algn="just">
              <a:spcBef>
                <a:spcPts val="100"/>
              </a:spcBef>
            </a:pPr>
            <a:endParaRPr sz="2400" dirty="0"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59941" y="3403219"/>
            <a:ext cx="4337685" cy="297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Each of these subgroups is then  described in terms of attributes of the  independent variable.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Finally, the table is read by comparing  the independent variable subgroups  with one another in terms of a given  attribute of the dependent variable.</a:t>
            </a:r>
          </a:p>
          <a:p>
            <a:pPr marL="12700" marR="5080" algn="just">
              <a:spcBef>
                <a:spcPts val="100"/>
              </a:spcBef>
              <a:tabLst>
                <a:tab pos="241300" algn="l"/>
              </a:tabLst>
            </a:pPr>
            <a:endParaRPr sz="24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4219" y="3213443"/>
            <a:ext cx="3820109" cy="17670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71369" y="2263937"/>
            <a:ext cx="3802379" cy="11650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  <a:tabLst>
                <a:tab pos="1169035" algn="l"/>
              </a:tabLst>
            </a:pPr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 5.2: Gender and attitudes toward  equality for men and women.</a:t>
            </a:r>
          </a:p>
          <a:p>
            <a:pPr marL="12700" marR="5080">
              <a:spcBef>
                <a:spcPts val="105"/>
              </a:spcBef>
              <a:tabLst>
                <a:tab pos="1169035" algn="l"/>
              </a:tabLst>
            </a:pPr>
            <a:endParaRPr sz="2000" dirty="0"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88"/>
    </mc:Choice>
    <mc:Fallback>
      <p:transition spd="slow" advTm="368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44497" y="38348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204" dirty="0">
                <a:solidFill>
                  <a:srgbClr val="FFFFFF"/>
                </a:solidFill>
                <a:latin typeface="Tahoma"/>
                <a:cs typeface="Tahoma"/>
              </a:rPr>
              <a:t>6.0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7445" y="310337"/>
            <a:ext cx="5885815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40" dirty="0"/>
              <a:t>MULTIVA</a:t>
            </a:r>
            <a:r>
              <a:rPr sz="4000" spc="-390" dirty="0"/>
              <a:t>R</a:t>
            </a:r>
            <a:r>
              <a:rPr sz="4000" spc="-440" dirty="0"/>
              <a:t>IATE</a:t>
            </a:r>
            <a:r>
              <a:rPr sz="4000" spc="-25" dirty="0"/>
              <a:t> </a:t>
            </a:r>
            <a:r>
              <a:rPr sz="4000" spc="40" dirty="0"/>
              <a:t>A</a:t>
            </a:r>
            <a:r>
              <a:rPr sz="4000" spc="35" dirty="0"/>
              <a:t>N</a:t>
            </a:r>
            <a:r>
              <a:rPr sz="4000" spc="-245" dirty="0"/>
              <a:t>ALY</a:t>
            </a:r>
            <a:r>
              <a:rPr sz="4000" spc="-254" dirty="0"/>
              <a:t>S</a:t>
            </a:r>
            <a:r>
              <a:rPr sz="4000" spc="-635" dirty="0"/>
              <a:t>IS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2593644" y="1156461"/>
            <a:ext cx="6473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672465" algn="l"/>
                <a:tab pos="1865630" algn="l"/>
                <a:tab pos="2318385" algn="l"/>
                <a:tab pos="2932430" algn="l"/>
                <a:tab pos="4828540" algn="l"/>
              </a:tabLst>
            </a:pPr>
            <a:r>
              <a:rPr sz="2400" b="1" spc="-5" dirty="0">
                <a:latin typeface="Calibri"/>
                <a:cs typeface="Calibri"/>
              </a:rPr>
              <a:t>Th</a:t>
            </a:r>
            <a:r>
              <a:rPr sz="2400" b="1" dirty="0">
                <a:latin typeface="Calibri"/>
                <a:cs typeface="Calibri"/>
              </a:rPr>
              <a:t>e	anal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dirty="0">
                <a:latin typeface="Calibri"/>
                <a:cs typeface="Calibri"/>
              </a:rPr>
              <a:t>sis	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f	</a:t>
            </a:r>
            <a:r>
              <a:rPr sz="2400" b="1" spc="-5" dirty="0">
                <a:latin typeface="Calibri"/>
                <a:cs typeface="Calibri"/>
              </a:rPr>
              <a:t>th</a:t>
            </a:r>
            <a:r>
              <a:rPr sz="2400" b="1" dirty="0">
                <a:latin typeface="Calibri"/>
                <a:cs typeface="Calibri"/>
              </a:rPr>
              <a:t>e	</a:t>
            </a:r>
            <a:r>
              <a:rPr sz="2400" b="1" spc="10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imul</a:t>
            </a:r>
            <a:r>
              <a:rPr sz="2400" b="1" spc="-35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ane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us	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5" dirty="0">
                <a:latin typeface="Calibri"/>
                <a:cs typeface="Calibri"/>
              </a:rPr>
              <a:t>el</a:t>
            </a:r>
            <a:r>
              <a:rPr sz="2400" b="1" spc="-25" dirty="0">
                <a:latin typeface="Calibri"/>
                <a:cs typeface="Calibri"/>
              </a:rPr>
              <a:t>a</a:t>
            </a:r>
            <a:r>
              <a:rPr sz="2400" b="1" dirty="0">
                <a:latin typeface="Calibri"/>
                <a:cs typeface="Calibri"/>
              </a:rPr>
              <a:t>tio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shi</a:t>
            </a:r>
            <a:r>
              <a:rPr sz="2400" b="1" spc="-25" dirty="0">
                <a:latin typeface="Calibri"/>
                <a:cs typeface="Calibri"/>
              </a:rPr>
              <a:t>p</a:t>
            </a:r>
            <a:r>
              <a:rPr sz="2400" b="1" dirty="0">
                <a:latin typeface="Calibri"/>
                <a:cs typeface="Calibri"/>
              </a:rPr>
              <a:t>s  </a:t>
            </a:r>
            <a:r>
              <a:rPr sz="2400" b="1" spc="-15" dirty="0">
                <a:latin typeface="Calibri"/>
                <a:cs typeface="Calibri"/>
              </a:rPr>
              <a:t>several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variables.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4678" y="1156461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am</a:t>
            </a:r>
            <a:r>
              <a:rPr sz="2400" b="1" spc="1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81877" y="4078705"/>
            <a:ext cx="6076315" cy="2050414"/>
            <a:chOff x="1857876" y="4078705"/>
            <a:chExt cx="6076315" cy="205041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876" y="4078705"/>
              <a:ext cx="5422719" cy="20498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15073" y="4477892"/>
              <a:ext cx="619125" cy="951230"/>
            </a:xfrm>
            <a:custGeom>
              <a:avLst/>
              <a:gdLst/>
              <a:ahLst/>
              <a:cxnLst/>
              <a:rect l="l" t="t" r="r" b="b"/>
              <a:pathLst>
                <a:path w="619125" h="951229">
                  <a:moveTo>
                    <a:pt x="543814" y="35814"/>
                  </a:moveTo>
                  <a:lnTo>
                    <a:pt x="523240" y="0"/>
                  </a:lnTo>
                  <a:lnTo>
                    <a:pt x="91617" y="246646"/>
                  </a:lnTo>
                  <a:lnTo>
                    <a:pt x="125095" y="188595"/>
                  </a:lnTo>
                  <a:lnTo>
                    <a:pt x="127723" y="180822"/>
                  </a:lnTo>
                  <a:lnTo>
                    <a:pt x="127203" y="172935"/>
                  </a:lnTo>
                  <a:lnTo>
                    <a:pt x="123748" y="165836"/>
                  </a:lnTo>
                  <a:lnTo>
                    <a:pt x="117602" y="160401"/>
                  </a:lnTo>
                  <a:lnTo>
                    <a:pt x="109816" y="157797"/>
                  </a:lnTo>
                  <a:lnTo>
                    <a:pt x="101930" y="158356"/>
                  </a:lnTo>
                  <a:lnTo>
                    <a:pt x="94830" y="161848"/>
                  </a:lnTo>
                  <a:lnTo>
                    <a:pt x="89408" y="168021"/>
                  </a:lnTo>
                  <a:lnTo>
                    <a:pt x="71145" y="199618"/>
                  </a:lnTo>
                  <a:lnTo>
                    <a:pt x="71145" y="282130"/>
                  </a:lnTo>
                  <a:lnTo>
                    <a:pt x="53467" y="312801"/>
                  </a:lnTo>
                  <a:lnTo>
                    <a:pt x="71145" y="282130"/>
                  </a:lnTo>
                  <a:lnTo>
                    <a:pt x="71145" y="199618"/>
                  </a:lnTo>
                  <a:lnTo>
                    <a:pt x="0" y="322707"/>
                  </a:lnTo>
                  <a:lnTo>
                    <a:pt x="178816" y="324358"/>
                  </a:lnTo>
                  <a:lnTo>
                    <a:pt x="186817" y="322834"/>
                  </a:lnTo>
                  <a:lnTo>
                    <a:pt x="190652" y="320294"/>
                  </a:lnTo>
                  <a:lnTo>
                    <a:pt x="193421" y="318477"/>
                  </a:lnTo>
                  <a:lnTo>
                    <a:pt x="197916" y="311950"/>
                  </a:lnTo>
                  <a:lnTo>
                    <a:pt x="199644" y="303911"/>
                  </a:lnTo>
                  <a:lnTo>
                    <a:pt x="198031" y="295859"/>
                  </a:lnTo>
                  <a:lnTo>
                    <a:pt x="193636" y="289267"/>
                  </a:lnTo>
                  <a:lnTo>
                    <a:pt x="187096" y="284784"/>
                  </a:lnTo>
                  <a:lnTo>
                    <a:pt x="179070" y="283083"/>
                  </a:lnTo>
                  <a:lnTo>
                    <a:pt x="112014" y="282498"/>
                  </a:lnTo>
                  <a:lnTo>
                    <a:pt x="58953" y="312801"/>
                  </a:lnTo>
                  <a:lnTo>
                    <a:pt x="111988" y="282498"/>
                  </a:lnTo>
                  <a:lnTo>
                    <a:pt x="112649" y="282130"/>
                  </a:lnTo>
                  <a:lnTo>
                    <a:pt x="543814" y="35814"/>
                  </a:lnTo>
                  <a:close/>
                </a:path>
                <a:path w="619125" h="951229">
                  <a:moveTo>
                    <a:pt x="618998" y="913892"/>
                  </a:moveTo>
                  <a:lnTo>
                    <a:pt x="113982" y="661454"/>
                  </a:lnTo>
                  <a:lnTo>
                    <a:pt x="181102" y="657098"/>
                  </a:lnTo>
                  <a:lnTo>
                    <a:pt x="188963" y="655015"/>
                  </a:lnTo>
                  <a:lnTo>
                    <a:pt x="195211" y="650176"/>
                  </a:lnTo>
                  <a:lnTo>
                    <a:pt x="199186" y="643356"/>
                  </a:lnTo>
                  <a:lnTo>
                    <a:pt x="200279" y="635254"/>
                  </a:lnTo>
                  <a:lnTo>
                    <a:pt x="198196" y="627380"/>
                  </a:lnTo>
                  <a:lnTo>
                    <a:pt x="193344" y="621030"/>
                  </a:lnTo>
                  <a:lnTo>
                    <a:pt x="186524" y="617042"/>
                  </a:lnTo>
                  <a:lnTo>
                    <a:pt x="178435" y="615950"/>
                  </a:lnTo>
                  <a:lnTo>
                    <a:pt x="0" y="627507"/>
                  </a:lnTo>
                  <a:lnTo>
                    <a:pt x="97790" y="777113"/>
                  </a:lnTo>
                  <a:lnTo>
                    <a:pt x="103593" y="782942"/>
                  </a:lnTo>
                  <a:lnTo>
                    <a:pt x="110883" y="786003"/>
                  </a:lnTo>
                  <a:lnTo>
                    <a:pt x="118770" y="786117"/>
                  </a:lnTo>
                  <a:lnTo>
                    <a:pt x="126365" y="783082"/>
                  </a:lnTo>
                  <a:lnTo>
                    <a:pt x="95643" y="698322"/>
                  </a:lnTo>
                  <a:lnTo>
                    <a:pt x="600456" y="950722"/>
                  </a:lnTo>
                  <a:lnTo>
                    <a:pt x="618998" y="913892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93645" y="2180666"/>
            <a:ext cx="7540625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i="1" spc="-5" dirty="0">
                <a:latin typeface="Calibri"/>
                <a:cs typeface="Calibri"/>
              </a:rPr>
              <a:t>E.g.</a:t>
            </a:r>
            <a:r>
              <a:rPr sz="2400" i="1" spc="28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effects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Religious</a:t>
            </a:r>
            <a:r>
              <a:rPr sz="2400" i="1" spc="2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C00000"/>
                </a:solidFill>
                <a:latin typeface="Calibri"/>
                <a:cs typeface="Calibri"/>
              </a:rPr>
              <a:t>Attendance,</a:t>
            </a:r>
            <a:r>
              <a:rPr sz="2400" i="1" spc="2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C00000"/>
                </a:solidFill>
                <a:latin typeface="Calibri"/>
                <a:cs typeface="Calibri"/>
              </a:rPr>
              <a:t>Gender,</a:t>
            </a:r>
            <a:r>
              <a:rPr sz="2400" i="1" spc="2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Age</a:t>
            </a:r>
            <a:endParaRPr sz="2400" dirty="0">
              <a:latin typeface="Calibri"/>
              <a:cs typeface="Calibri"/>
            </a:endParaRPr>
          </a:p>
          <a:p>
            <a:pPr marL="12700"/>
            <a:r>
              <a:rPr sz="2400" spc="-5" dirty="0">
                <a:latin typeface="Calibri"/>
                <a:cs typeface="Calibri"/>
              </a:rPr>
              <a:t>would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multivariate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analysis.</a:t>
            </a:r>
            <a:endParaRPr sz="2400" dirty="0">
              <a:latin typeface="Calibri"/>
              <a:cs typeface="Calibri"/>
            </a:endParaRPr>
          </a:p>
          <a:p>
            <a:pPr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G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ABLE 6.1:Multivariate Relationship: Religious Attendance, gender, and Age</a:t>
            </a:r>
          </a:p>
          <a:p>
            <a:pPr>
              <a:lnSpc>
                <a:spcPct val="100000"/>
              </a:lnSpc>
            </a:pPr>
            <a:endParaRPr sz="30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2647" y="5486400"/>
            <a:ext cx="394335" cy="321310"/>
          </a:xfrm>
          <a:custGeom>
            <a:avLst/>
            <a:gdLst/>
            <a:ahLst/>
            <a:cxnLst/>
            <a:rect l="l" t="t" r="r" b="b"/>
            <a:pathLst>
              <a:path w="394335" h="321310">
                <a:moveTo>
                  <a:pt x="330053" y="51140"/>
                </a:moveTo>
                <a:lnTo>
                  <a:pt x="289435" y="57145"/>
                </a:lnTo>
                <a:lnTo>
                  <a:pt x="0" y="288683"/>
                </a:lnTo>
                <a:lnTo>
                  <a:pt x="25907" y="320916"/>
                </a:lnTo>
                <a:lnTo>
                  <a:pt x="315324" y="89330"/>
                </a:lnTo>
                <a:lnTo>
                  <a:pt x="330053" y="51140"/>
                </a:lnTo>
                <a:close/>
              </a:path>
              <a:path w="394335" h="321310">
                <a:moveTo>
                  <a:pt x="390450" y="9397"/>
                </a:moveTo>
                <a:lnTo>
                  <a:pt x="349122" y="9397"/>
                </a:lnTo>
                <a:lnTo>
                  <a:pt x="374903" y="41656"/>
                </a:lnTo>
                <a:lnTo>
                  <a:pt x="315324" y="89330"/>
                </a:lnTo>
                <a:lnTo>
                  <a:pt x="291210" y="151853"/>
                </a:lnTo>
                <a:lnTo>
                  <a:pt x="289841" y="159936"/>
                </a:lnTo>
                <a:lnTo>
                  <a:pt x="291591" y="167647"/>
                </a:lnTo>
                <a:lnTo>
                  <a:pt x="296104" y="174133"/>
                </a:lnTo>
                <a:lnTo>
                  <a:pt x="303022" y="178536"/>
                </a:lnTo>
                <a:lnTo>
                  <a:pt x="311118" y="179914"/>
                </a:lnTo>
                <a:lnTo>
                  <a:pt x="318833" y="178147"/>
                </a:lnTo>
                <a:lnTo>
                  <a:pt x="325310" y="173616"/>
                </a:lnTo>
                <a:lnTo>
                  <a:pt x="329691" y="166700"/>
                </a:lnTo>
                <a:lnTo>
                  <a:pt x="390450" y="9397"/>
                </a:lnTo>
                <a:close/>
              </a:path>
              <a:path w="394335" h="321310">
                <a:moveTo>
                  <a:pt x="356126" y="18161"/>
                </a:moveTo>
                <a:lnTo>
                  <a:pt x="342772" y="18161"/>
                </a:lnTo>
                <a:lnTo>
                  <a:pt x="364997" y="45974"/>
                </a:lnTo>
                <a:lnTo>
                  <a:pt x="330053" y="51140"/>
                </a:lnTo>
                <a:lnTo>
                  <a:pt x="315324" y="89330"/>
                </a:lnTo>
                <a:lnTo>
                  <a:pt x="374903" y="41656"/>
                </a:lnTo>
                <a:lnTo>
                  <a:pt x="356126" y="18161"/>
                </a:lnTo>
                <a:close/>
              </a:path>
              <a:path w="394335" h="321310">
                <a:moveTo>
                  <a:pt x="394080" y="0"/>
                </a:moveTo>
                <a:lnTo>
                  <a:pt x="217169" y="26034"/>
                </a:lnTo>
                <a:lnTo>
                  <a:pt x="199770" y="49530"/>
                </a:lnTo>
                <a:lnTo>
                  <a:pt x="202549" y="57195"/>
                </a:lnTo>
                <a:lnTo>
                  <a:pt x="207899" y="63039"/>
                </a:lnTo>
                <a:lnTo>
                  <a:pt x="215058" y="66478"/>
                </a:lnTo>
                <a:lnTo>
                  <a:pt x="223265" y="66928"/>
                </a:lnTo>
                <a:lnTo>
                  <a:pt x="289435" y="57145"/>
                </a:lnTo>
                <a:lnTo>
                  <a:pt x="349122" y="9397"/>
                </a:lnTo>
                <a:lnTo>
                  <a:pt x="390450" y="9397"/>
                </a:lnTo>
                <a:lnTo>
                  <a:pt x="394080" y="0"/>
                </a:lnTo>
                <a:close/>
              </a:path>
              <a:path w="394335" h="321310">
                <a:moveTo>
                  <a:pt x="349122" y="9397"/>
                </a:moveTo>
                <a:lnTo>
                  <a:pt x="289435" y="57145"/>
                </a:lnTo>
                <a:lnTo>
                  <a:pt x="330053" y="51140"/>
                </a:lnTo>
                <a:lnTo>
                  <a:pt x="342772" y="18161"/>
                </a:lnTo>
                <a:lnTo>
                  <a:pt x="356126" y="18161"/>
                </a:lnTo>
                <a:lnTo>
                  <a:pt x="349122" y="9397"/>
                </a:lnTo>
                <a:close/>
              </a:path>
              <a:path w="394335" h="321310">
                <a:moveTo>
                  <a:pt x="342772" y="18161"/>
                </a:moveTo>
                <a:lnTo>
                  <a:pt x="330053" y="51140"/>
                </a:lnTo>
                <a:lnTo>
                  <a:pt x="364997" y="45974"/>
                </a:lnTo>
                <a:lnTo>
                  <a:pt x="342772" y="1816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000" y="5562601"/>
            <a:ext cx="1295400" cy="708025"/>
          </a:xfrm>
          <a:custGeom>
            <a:avLst/>
            <a:gdLst/>
            <a:ahLst/>
            <a:cxnLst/>
            <a:rect l="l" t="t" r="r" b="b"/>
            <a:pathLst>
              <a:path w="1295400" h="708025">
                <a:moveTo>
                  <a:pt x="1295400" y="0"/>
                </a:moveTo>
                <a:lnTo>
                  <a:pt x="0" y="0"/>
                </a:lnTo>
                <a:lnTo>
                  <a:pt x="0" y="707885"/>
                </a:lnTo>
                <a:lnTo>
                  <a:pt x="1295400" y="707885"/>
                </a:lnTo>
                <a:lnTo>
                  <a:pt x="1295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r>
              <a:rPr lang="en-U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Religious  Attendance</a:t>
            </a:r>
          </a:p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751442" y="6191057"/>
            <a:ext cx="7182484" cy="678391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696085">
              <a:lnSpc>
                <a:spcPts val="1735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Source: General Social Survey, 1972 – 2006, National Opinion Research Center.</a:t>
            </a:r>
            <a:endParaRPr lang="en-UG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96085">
              <a:lnSpc>
                <a:spcPts val="1735"/>
              </a:lnSpc>
            </a:pPr>
            <a:r>
              <a:rPr lang="en-US" sz="1600" spc="-270" dirty="0">
                <a:solidFill>
                  <a:srgbClr val="C00000"/>
                </a:solidFill>
                <a:cs typeface="Tahoma"/>
              </a:rPr>
              <a:t>.</a:t>
            </a:r>
            <a:endParaRPr lang="en-US" sz="1600" dirty="0"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9369694" y="4174624"/>
            <a:ext cx="685800" cy="321242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3815" rIns="0" bIns="0" rtlCol="0">
            <a:spAutoFit/>
          </a:bodyPr>
          <a:lstStyle/>
          <a:p>
            <a:pPr marL="180975">
              <a:spcBef>
                <a:spcPts val="345"/>
              </a:spcBef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endParaRPr lang="en-UG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8800" y="5257801"/>
            <a:ext cx="838200" cy="328103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4450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endParaRPr lang="en-UG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9885"/>
    </mc:Choice>
    <mc:Fallback>
      <p:transition spd="slow" advTm="5988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2286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0"/>
                </a:moveTo>
                <a:lnTo>
                  <a:pt x="0" y="0"/>
                </a:lnTo>
                <a:lnTo>
                  <a:pt x="0" y="838200"/>
                </a:lnTo>
                <a:lnTo>
                  <a:pt x="838200" y="838200"/>
                </a:lnTo>
                <a:lnTo>
                  <a:pt x="838200" y="0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44497" y="38348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204" dirty="0">
                <a:solidFill>
                  <a:srgbClr val="FFFFFF"/>
                </a:solidFill>
                <a:latin typeface="Tahoma"/>
                <a:cs typeface="Tahoma"/>
              </a:rPr>
              <a:t>8.0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7445" y="310337"/>
            <a:ext cx="3377565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>
                <a:solidFill>
                  <a:srgbClr val="660066"/>
                </a:solidFill>
              </a:rPr>
              <a:t>CONCLUSION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2593644" y="1156462"/>
            <a:ext cx="7462520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quantitative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data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analysis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classify</a:t>
            </a:r>
            <a:r>
              <a:rPr sz="2400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features,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C00000"/>
                </a:solidFill>
                <a:latin typeface="Calibri"/>
                <a:cs typeface="Calibri"/>
              </a:rPr>
              <a:t>count 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them, and </a:t>
            </a:r>
            <a:r>
              <a:rPr sz="2400" spc="-10" dirty="0">
                <a:latin typeface="Calibri"/>
                <a:cs typeface="Calibri"/>
              </a:rPr>
              <a:t>even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construct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more 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complex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C00000"/>
                </a:solidFill>
                <a:latin typeface="Calibri"/>
                <a:cs typeface="Calibri"/>
              </a:rPr>
              <a:t>statistical</a:t>
            </a:r>
            <a:r>
              <a:rPr sz="2400" i="1" spc="50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models </a:t>
            </a:r>
            <a:r>
              <a:rPr sz="2400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attempt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explain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observed.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 marR="5080" algn="just"/>
            <a:r>
              <a:rPr sz="2400" spc="-5" dirty="0">
                <a:latin typeface="Calibri"/>
                <a:cs typeface="Calibri"/>
              </a:rPr>
              <a:t>Findings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generalized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larger</a:t>
            </a:r>
            <a:r>
              <a:rPr sz="2400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population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direct </a:t>
            </a:r>
            <a:r>
              <a:rPr sz="2400" spc="-5" dirty="0">
                <a:latin typeface="Calibri"/>
                <a:cs typeface="Calibri"/>
              </a:rPr>
              <a:t>comparisons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made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15" dirty="0">
                <a:latin typeface="Calibri"/>
                <a:cs typeface="Calibri"/>
              </a:rPr>
              <a:t>corpora, </a:t>
            </a:r>
            <a:r>
              <a:rPr sz="2400" spc="-5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 long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</a:t>
            </a:r>
            <a:r>
              <a:rPr sz="2400" spc="-5" dirty="0">
                <a:latin typeface="Calibri"/>
                <a:cs typeface="Calibri"/>
              </a:rPr>
              <a:t> sampling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significance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techniques</a:t>
            </a:r>
            <a:r>
              <a:rPr sz="2400" spc="5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 marR="5715" algn="just"/>
            <a:r>
              <a:rPr sz="2400" spc="-5" dirty="0">
                <a:latin typeface="Calibri"/>
                <a:cs typeface="Calibri"/>
              </a:rPr>
              <a:t>Thus,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quantitative</a:t>
            </a:r>
            <a:r>
              <a:rPr sz="2400" spc="-5" dirty="0">
                <a:latin typeface="Calibri"/>
                <a:cs typeface="Calibri"/>
              </a:rPr>
              <a:t> analysis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allows</a:t>
            </a:r>
            <a:r>
              <a:rPr sz="2400" spc="-5" dirty="0">
                <a:latin typeface="Calibri"/>
                <a:cs typeface="Calibri"/>
              </a:rPr>
              <a:t> us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discover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 which </a:t>
            </a:r>
            <a:r>
              <a:rPr sz="2400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C00000"/>
                </a:solidFill>
                <a:latin typeface="Calibri"/>
                <a:cs typeface="Calibri"/>
              </a:rPr>
              <a:t>phenomena</a:t>
            </a:r>
            <a:r>
              <a:rPr sz="2400" i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likely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genuine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reflections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" dirty="0">
                <a:latin typeface="Calibri"/>
                <a:cs typeface="Calibri"/>
              </a:rPr>
              <a:t>language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variety,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merely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occurrences.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72"/>
    </mc:Choice>
    <mc:Fallback>
      <p:transition spd="slow" advTm="3407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395605">
              <a:lnSpc>
                <a:spcPct val="100000"/>
              </a:lnSpc>
              <a:spcBef>
                <a:spcPts val="105"/>
              </a:spcBef>
            </a:pPr>
            <a:r>
              <a:rPr spc="-36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669845" y="1577085"/>
            <a:ext cx="7382509" cy="4452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</a:pPr>
            <a:r>
              <a:rPr sz="2400" spc="-5" dirty="0">
                <a:latin typeface="Calibri"/>
                <a:cs typeface="Calibri"/>
              </a:rPr>
              <a:t>Assessment </a:t>
            </a:r>
            <a:r>
              <a:rPr sz="2400" spc="-10" dirty="0">
                <a:latin typeface="Calibri"/>
                <a:cs typeface="Calibri"/>
              </a:rPr>
              <a:t>Committee. </a:t>
            </a:r>
            <a:r>
              <a:rPr sz="2400" spc="-5" dirty="0">
                <a:latin typeface="Calibri"/>
                <a:cs typeface="Calibri"/>
              </a:rPr>
              <a:t>(2009). </a:t>
            </a:r>
            <a:r>
              <a:rPr sz="2400" spc="-10" dirty="0">
                <a:latin typeface="Calibri"/>
                <a:cs typeface="Calibri"/>
              </a:rPr>
              <a:t>Quantitative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Analysis.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Unpublished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PowerPoint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Presentation.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Emory </a:t>
            </a:r>
            <a:r>
              <a:rPr sz="2400" spc="-25" dirty="0">
                <a:latin typeface="Calibri"/>
                <a:cs typeface="Calibri"/>
              </a:rPr>
              <a:t>University.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3050">
              <a:latin typeface="Calibri"/>
              <a:cs typeface="Calibri"/>
            </a:endParaRPr>
          </a:p>
          <a:p>
            <a:pPr marL="354965" marR="233679" indent="-342900">
              <a:lnSpc>
                <a:spcPts val="2590"/>
              </a:lnSpc>
            </a:pPr>
            <a:r>
              <a:rPr sz="2400" dirty="0">
                <a:latin typeface="Calibri"/>
                <a:cs typeface="Calibri"/>
              </a:rPr>
              <a:t>Babbie, </a:t>
            </a:r>
            <a:r>
              <a:rPr sz="2400" spc="-5" dirty="0">
                <a:latin typeface="Calibri"/>
                <a:cs typeface="Calibri"/>
              </a:rPr>
              <a:t>E. (2010). </a:t>
            </a:r>
            <a:r>
              <a:rPr sz="2400" i="1" spc="-5" dirty="0">
                <a:latin typeface="Calibri"/>
                <a:cs typeface="Calibri"/>
              </a:rPr>
              <a:t>The Practice </a:t>
            </a:r>
            <a:r>
              <a:rPr sz="2400" i="1" dirty="0">
                <a:latin typeface="Calibri"/>
                <a:cs typeface="Calibri"/>
              </a:rPr>
              <a:t>of </a:t>
            </a:r>
            <a:r>
              <a:rPr sz="2400" i="1" spc="-5" dirty="0">
                <a:latin typeface="Calibri"/>
                <a:cs typeface="Calibri"/>
              </a:rPr>
              <a:t>Social Research </a:t>
            </a:r>
            <a:r>
              <a:rPr sz="2400" spc="-20" dirty="0">
                <a:latin typeface="Calibri"/>
                <a:cs typeface="Calibri"/>
              </a:rPr>
              <a:t>(Twelfth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ed.).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California: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Wadsworth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Cengage</a:t>
            </a:r>
            <a:r>
              <a:rPr sz="2400" spc="-5" dirty="0">
                <a:latin typeface="Calibri"/>
                <a:cs typeface="Calibri"/>
              </a:rPr>
              <a:t> Learning.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3050">
              <a:latin typeface="Calibri"/>
              <a:cs typeface="Calibri"/>
            </a:endParaRPr>
          </a:p>
          <a:p>
            <a:pPr marL="354965" marR="319405" indent="-342900">
              <a:lnSpc>
                <a:spcPts val="2590"/>
              </a:lnSpc>
            </a:pPr>
            <a:r>
              <a:rPr sz="2400" spc="-10" dirty="0">
                <a:latin typeface="Calibri"/>
                <a:cs typeface="Calibri"/>
              </a:rPr>
              <a:t>Gusukuma,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25" dirty="0">
                <a:latin typeface="Calibri"/>
                <a:cs typeface="Calibri"/>
              </a:rPr>
              <a:t>V.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(2012).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Analysis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Guidelines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Research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Students.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Hardin-Baylor.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3000">
              <a:latin typeface="Calibri"/>
              <a:cs typeface="Calibri"/>
            </a:endParaRPr>
          </a:p>
          <a:p>
            <a:pPr marL="354965" marR="194310" indent="-342900">
              <a:lnSpc>
                <a:spcPct val="90000"/>
              </a:lnSpc>
            </a:pPr>
            <a:r>
              <a:rPr sz="2400" spc="-45" dirty="0">
                <a:latin typeface="Calibri"/>
                <a:cs typeface="Calibri"/>
              </a:rPr>
              <a:t>Hair,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60" dirty="0">
                <a:latin typeface="Calibri"/>
                <a:cs typeface="Calibri"/>
              </a:rPr>
              <a:t>Jr.,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J.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80" dirty="0">
                <a:latin typeface="Calibri"/>
                <a:cs typeface="Calibri"/>
              </a:rPr>
              <a:t>F.,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Money,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A.</a:t>
            </a:r>
            <a:r>
              <a:rPr sz="2400" spc="-5" dirty="0">
                <a:latin typeface="Calibri"/>
                <a:cs typeface="Calibri"/>
              </a:rPr>
              <a:t> H.,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Samouel,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P.,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Page,</a:t>
            </a:r>
            <a:r>
              <a:rPr sz="2400" dirty="0">
                <a:latin typeface="Calibri"/>
                <a:cs typeface="Calibri"/>
              </a:rPr>
              <a:t> M.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(2007).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Research Methods </a:t>
            </a:r>
            <a:r>
              <a:rPr sz="2400" i="1" spc="-10" dirty="0">
                <a:latin typeface="Calibri"/>
                <a:cs typeface="Calibri"/>
              </a:rPr>
              <a:t>for </a:t>
            </a:r>
            <a:r>
              <a:rPr sz="2400" i="1" dirty="0">
                <a:latin typeface="Calibri"/>
                <a:cs typeface="Calibri"/>
              </a:rPr>
              <a:t>Business. </a:t>
            </a:r>
            <a:r>
              <a:rPr sz="2400" spc="-5" dirty="0">
                <a:latin typeface="Calibri"/>
                <a:cs typeface="Calibri"/>
              </a:rPr>
              <a:t>England: </a:t>
            </a:r>
            <a:r>
              <a:rPr sz="2400" dirty="0">
                <a:latin typeface="Calibri"/>
                <a:cs typeface="Calibri"/>
              </a:rPr>
              <a:t>John </a:t>
            </a:r>
            <a:r>
              <a:rPr sz="2400" spc="-5" dirty="0">
                <a:latin typeface="Calibri"/>
                <a:cs typeface="Calibri"/>
              </a:rPr>
              <a:t>Wiley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Ltd.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17"/>
    </mc:Choice>
    <mc:Fallback>
      <p:transition spd="slow" advTm="8617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6280D-4F76-4DD4-962D-6F72511B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  <a:endParaRPr lang="en-U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5242F-965E-436A-A4C1-BC8BA99E6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Questions!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825036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05"/>
    </mc:Choice>
    <mc:Fallback>
      <p:transition spd="slow" advTm="92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44497" y="383489"/>
            <a:ext cx="5969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245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3200" b="1" spc="-10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3200" b="1" spc="-24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7445" y="310337"/>
            <a:ext cx="6480175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QUA</a:t>
            </a:r>
            <a:r>
              <a:rPr sz="4000" spc="-30" dirty="0"/>
              <a:t>N</a:t>
            </a:r>
            <a:r>
              <a:rPr sz="4000" spc="-360" dirty="0"/>
              <a:t>TIFICATION</a:t>
            </a:r>
            <a:r>
              <a:rPr sz="4000" spc="-10" dirty="0"/>
              <a:t> </a:t>
            </a:r>
            <a:r>
              <a:rPr sz="4000" spc="-65" dirty="0"/>
              <a:t>OF</a:t>
            </a:r>
            <a:r>
              <a:rPr sz="4000" spc="-35" dirty="0"/>
              <a:t> </a:t>
            </a:r>
            <a:r>
              <a:rPr sz="4000" spc="-150" dirty="0"/>
              <a:t>DATA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2667000" y="1792358"/>
            <a:ext cx="7205870" cy="2913618"/>
          </a:xfrm>
          <a:prstGeom prst="rect">
            <a:avLst/>
          </a:prstGeom>
          <a:ln w="76200">
            <a:solidFill>
              <a:srgbClr val="0066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1440" marR="116839">
              <a:spcBef>
                <a:spcPts val="160"/>
              </a:spcBef>
            </a:pPr>
            <a:r>
              <a:rPr sz="3200" spc="-5" dirty="0">
                <a:cs typeface="Calibri"/>
              </a:rPr>
              <a:t>The numerical </a:t>
            </a:r>
            <a:r>
              <a:rPr sz="3200" spc="-15" dirty="0">
                <a:cs typeface="Calibri"/>
              </a:rPr>
              <a:t>representation </a:t>
            </a:r>
            <a:r>
              <a:rPr sz="3200" spc="-710" dirty="0">
                <a:cs typeface="Calibri"/>
              </a:rPr>
              <a:t> </a:t>
            </a:r>
            <a:r>
              <a:rPr sz="3200" dirty="0">
                <a:cs typeface="Calibri"/>
              </a:rPr>
              <a:t>and</a:t>
            </a:r>
            <a:r>
              <a:rPr sz="3200" spc="-5" dirty="0">
                <a:cs typeface="Calibri"/>
              </a:rPr>
              <a:t> manipulation</a:t>
            </a:r>
            <a:r>
              <a:rPr sz="3200" spc="45" dirty="0">
                <a:cs typeface="Calibri"/>
              </a:rPr>
              <a:t> </a:t>
            </a:r>
            <a:r>
              <a:rPr sz="3200" spc="-5" dirty="0">
                <a:cs typeface="Calibri"/>
              </a:rPr>
              <a:t>of </a:t>
            </a:r>
            <a:r>
              <a:rPr sz="3200" dirty="0">
                <a:cs typeface="Calibri"/>
              </a:rPr>
              <a:t> </a:t>
            </a:r>
            <a:r>
              <a:rPr sz="3200" spc="-10" dirty="0">
                <a:cs typeface="Calibri"/>
              </a:rPr>
              <a:t>observations</a:t>
            </a:r>
            <a:r>
              <a:rPr sz="3200" spc="-15" dirty="0">
                <a:cs typeface="Calibri"/>
              </a:rPr>
              <a:t> </a:t>
            </a:r>
            <a:r>
              <a:rPr sz="3200" spc="-30" dirty="0">
                <a:cs typeface="Calibri"/>
              </a:rPr>
              <a:t>for</a:t>
            </a:r>
            <a:r>
              <a:rPr sz="3200" spc="-15" dirty="0">
                <a:cs typeface="Calibri"/>
              </a:rPr>
              <a:t> </a:t>
            </a:r>
            <a:r>
              <a:rPr sz="3200" spc="-5" dirty="0">
                <a:cs typeface="Calibri"/>
              </a:rPr>
              <a:t>the</a:t>
            </a:r>
            <a:r>
              <a:rPr sz="3200" spc="-10" dirty="0">
                <a:cs typeface="Calibri"/>
              </a:rPr>
              <a:t> </a:t>
            </a:r>
            <a:r>
              <a:rPr sz="3200" spc="-5" dirty="0">
                <a:cs typeface="Calibri"/>
              </a:rPr>
              <a:t>purpose </a:t>
            </a:r>
            <a:r>
              <a:rPr sz="3200" dirty="0">
                <a:cs typeface="Calibri"/>
              </a:rPr>
              <a:t> </a:t>
            </a:r>
            <a:r>
              <a:rPr sz="3200" spc="-5" dirty="0">
                <a:cs typeface="Calibri"/>
              </a:rPr>
              <a:t>of describing </a:t>
            </a:r>
            <a:r>
              <a:rPr sz="3200" dirty="0">
                <a:cs typeface="Calibri"/>
              </a:rPr>
              <a:t>and </a:t>
            </a:r>
            <a:r>
              <a:rPr sz="3200" spc="-10" dirty="0">
                <a:cs typeface="Calibri"/>
              </a:rPr>
              <a:t>explaining </a:t>
            </a:r>
            <a:r>
              <a:rPr sz="3200" spc="-5" dirty="0">
                <a:cs typeface="Calibri"/>
              </a:rPr>
              <a:t> </a:t>
            </a:r>
            <a:r>
              <a:rPr sz="3200" dirty="0">
                <a:cs typeface="Calibri"/>
              </a:rPr>
              <a:t>the</a:t>
            </a:r>
            <a:r>
              <a:rPr sz="3200" spc="-15" dirty="0">
                <a:cs typeface="Calibri"/>
              </a:rPr>
              <a:t> </a:t>
            </a:r>
            <a:r>
              <a:rPr sz="3200" spc="-5" dirty="0">
                <a:cs typeface="Calibri"/>
              </a:rPr>
              <a:t>phenomena</a:t>
            </a:r>
            <a:r>
              <a:rPr sz="3200" spc="15" dirty="0">
                <a:cs typeface="Calibri"/>
              </a:rPr>
              <a:t> </a:t>
            </a:r>
            <a:r>
              <a:rPr sz="3200" spc="-10" dirty="0">
                <a:cs typeface="Calibri"/>
              </a:rPr>
              <a:t>that</a:t>
            </a:r>
            <a:r>
              <a:rPr sz="3200" spc="10" dirty="0">
                <a:cs typeface="Calibri"/>
              </a:rPr>
              <a:t> </a:t>
            </a:r>
            <a:r>
              <a:rPr sz="3200" spc="-5" dirty="0">
                <a:cs typeface="Calibri"/>
              </a:rPr>
              <a:t>those </a:t>
            </a:r>
            <a:r>
              <a:rPr sz="3200" dirty="0">
                <a:cs typeface="Calibri"/>
              </a:rPr>
              <a:t> </a:t>
            </a:r>
            <a:r>
              <a:rPr sz="3200" spc="-10" dirty="0">
                <a:cs typeface="Calibri"/>
              </a:rPr>
              <a:t>observation reflect.</a:t>
            </a:r>
            <a:endParaRPr sz="3200">
              <a:cs typeface="Calibri"/>
            </a:endParaRPr>
          </a:p>
          <a:p>
            <a:pPr marL="1847214">
              <a:spcBef>
                <a:spcPts val="20"/>
              </a:spcBef>
            </a:pPr>
            <a:r>
              <a:rPr sz="2800" i="1" spc="-5" dirty="0">
                <a:solidFill>
                  <a:srgbClr val="C00000"/>
                </a:solidFill>
                <a:cs typeface="Calibri"/>
              </a:rPr>
              <a:t>(Babbie,</a:t>
            </a:r>
            <a:r>
              <a:rPr sz="2800" i="1" spc="-15" dirty="0">
                <a:solidFill>
                  <a:srgbClr val="C00000"/>
                </a:solidFill>
                <a:cs typeface="Calibri"/>
              </a:rPr>
              <a:t> </a:t>
            </a:r>
            <a:r>
              <a:rPr sz="2800" i="1" spc="-5" dirty="0">
                <a:solidFill>
                  <a:srgbClr val="C00000"/>
                </a:solidFill>
                <a:cs typeface="Calibri"/>
              </a:rPr>
              <a:t>2010,</a:t>
            </a:r>
            <a:r>
              <a:rPr sz="2800" i="1" spc="3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i="1" spc="-5" dirty="0">
                <a:solidFill>
                  <a:srgbClr val="C00000"/>
                </a:solidFill>
                <a:cs typeface="Calibri"/>
              </a:rPr>
              <a:t>p. 422)</a:t>
            </a:r>
            <a:endParaRPr sz="2800"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401050" y="6464300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911"/>
    </mc:Choice>
    <mc:Fallback>
      <p:transition spd="slow" advTm="2391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8030" y="1444106"/>
            <a:ext cx="1946910" cy="779145"/>
          </a:xfrm>
          <a:custGeom>
            <a:avLst/>
            <a:gdLst/>
            <a:ahLst/>
            <a:cxnLst/>
            <a:rect l="l" t="t" r="r" b="b"/>
            <a:pathLst>
              <a:path w="1946910" h="779144">
                <a:moveTo>
                  <a:pt x="0" y="778649"/>
                </a:moveTo>
                <a:lnTo>
                  <a:pt x="1946656" y="778649"/>
                </a:lnTo>
                <a:lnTo>
                  <a:pt x="1946656" y="0"/>
                </a:lnTo>
                <a:lnTo>
                  <a:pt x="0" y="0"/>
                </a:lnTo>
                <a:lnTo>
                  <a:pt x="0" y="778649"/>
                </a:lnTo>
                <a:close/>
              </a:path>
            </a:pathLst>
          </a:custGeom>
          <a:ln w="254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10730" y="1417049"/>
            <a:ext cx="1921510" cy="501419"/>
          </a:xfrm>
          <a:prstGeom prst="rect">
            <a:avLst/>
          </a:prstGeom>
          <a:solidFill>
            <a:srgbClr val="4F6128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566420"/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EDITING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8030" y="2182966"/>
            <a:ext cx="1946910" cy="4639310"/>
          </a:xfrm>
          <a:prstGeom prst="rect">
            <a:avLst/>
          </a:prstGeom>
          <a:solidFill>
            <a:srgbClr val="D6E3BC">
              <a:alpha val="90194"/>
            </a:srgbClr>
          </a:solidFill>
          <a:ln w="25400">
            <a:solidFill>
              <a:srgbClr val="0066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67970" marR="157480" indent="-172720">
              <a:lnSpc>
                <a:spcPct val="91500"/>
              </a:lnSpc>
              <a:spcBef>
                <a:spcPts val="640"/>
              </a:spcBef>
              <a:buChar char="•"/>
              <a:tabLst>
                <a:tab pos="268605" algn="l"/>
              </a:tabLst>
            </a:pPr>
            <a:r>
              <a:rPr spc="-15" dirty="0">
                <a:latin typeface="Calibri"/>
                <a:cs typeface="Calibri"/>
              </a:rPr>
              <a:t>Data </a:t>
            </a:r>
            <a:r>
              <a:rPr spc="-5" dirty="0">
                <a:latin typeface="Calibri"/>
                <a:cs typeface="Calibri"/>
              </a:rPr>
              <a:t>must be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inspected </a:t>
            </a:r>
            <a:r>
              <a:rPr spc="-15" dirty="0">
                <a:latin typeface="Calibri"/>
                <a:cs typeface="Calibri"/>
              </a:rPr>
              <a:t>for </a:t>
            </a:r>
            <a:r>
              <a:rPr spc="-10" dirty="0">
                <a:latin typeface="Calibri"/>
                <a:cs typeface="Calibri"/>
              </a:rPr>
              <a:t> completeness 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consistency.</a:t>
            </a:r>
            <a:endParaRPr>
              <a:latin typeface="Calibri"/>
              <a:cs typeface="Calibri"/>
            </a:endParaRPr>
          </a:p>
          <a:p>
            <a:pPr marL="267970" marR="160655" indent="-172720">
              <a:lnSpc>
                <a:spcPct val="91700"/>
              </a:lnSpc>
              <a:spcBef>
                <a:spcPts val="325"/>
              </a:spcBef>
              <a:buChar char="•"/>
              <a:tabLst>
                <a:tab pos="268605" algn="l"/>
              </a:tabLst>
            </a:pPr>
            <a:r>
              <a:rPr dirty="0">
                <a:latin typeface="Calibri"/>
                <a:cs typeface="Calibri"/>
              </a:rPr>
              <a:t>E.g. a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respondent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may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not answer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question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on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marriage.</a:t>
            </a:r>
            <a:endParaRPr>
              <a:latin typeface="Calibri"/>
              <a:cs typeface="Calibri"/>
            </a:endParaRPr>
          </a:p>
          <a:p>
            <a:pPr marL="267970" marR="180975" indent="-172720">
              <a:lnSpc>
                <a:spcPct val="91600"/>
              </a:lnSpc>
              <a:spcBef>
                <a:spcPts val="325"/>
              </a:spcBef>
              <a:buChar char="•"/>
              <a:tabLst>
                <a:tab pos="268605" algn="l"/>
              </a:tabLst>
            </a:pPr>
            <a:r>
              <a:rPr dirty="0">
                <a:latin typeface="Calibri"/>
                <a:cs typeface="Calibri"/>
              </a:rPr>
              <a:t>But </a:t>
            </a:r>
            <a:r>
              <a:rPr spc="-5" dirty="0">
                <a:latin typeface="Calibri"/>
                <a:cs typeface="Calibri"/>
              </a:rPr>
              <a:t>in other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questions,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respondent 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answers </a:t>
            </a:r>
            <a:r>
              <a:rPr spc="-5" dirty="0">
                <a:latin typeface="Calibri"/>
                <a:cs typeface="Calibri"/>
              </a:rPr>
              <a:t>that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he/she </a:t>
            </a:r>
            <a:r>
              <a:rPr spc="-5" dirty="0">
                <a:latin typeface="Calibri"/>
                <a:cs typeface="Calibri"/>
              </a:rPr>
              <a:t>had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been married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for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10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years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has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3</a:t>
            </a:r>
            <a:r>
              <a:rPr spc="-10" dirty="0">
                <a:latin typeface="Calibri"/>
                <a:cs typeface="Calibri"/>
              </a:rPr>
              <a:t> children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17165" y="1404349"/>
            <a:ext cx="1946910" cy="779145"/>
          </a:xfrm>
          <a:custGeom>
            <a:avLst/>
            <a:gdLst/>
            <a:ahLst/>
            <a:cxnLst/>
            <a:rect l="l" t="t" r="r" b="b"/>
            <a:pathLst>
              <a:path w="1946910" h="779144">
                <a:moveTo>
                  <a:pt x="0" y="778649"/>
                </a:moveTo>
                <a:lnTo>
                  <a:pt x="1946655" y="778649"/>
                </a:lnTo>
                <a:lnTo>
                  <a:pt x="1946655" y="0"/>
                </a:lnTo>
                <a:lnTo>
                  <a:pt x="0" y="0"/>
                </a:lnTo>
                <a:lnTo>
                  <a:pt x="0" y="778649"/>
                </a:lnTo>
                <a:close/>
              </a:path>
            </a:pathLst>
          </a:custGeom>
          <a:ln w="254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29865" y="1417049"/>
            <a:ext cx="1921510" cy="501419"/>
          </a:xfrm>
          <a:prstGeom prst="rect">
            <a:avLst/>
          </a:prstGeom>
          <a:solidFill>
            <a:srgbClr val="4F6128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1450">
              <a:latin typeface="Times New Roman"/>
              <a:cs typeface="Times New Roman"/>
            </a:endParaRPr>
          </a:p>
          <a:p>
            <a:pPr marL="271145"/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8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7165" y="2182966"/>
            <a:ext cx="1946910" cy="1356140"/>
          </a:xfrm>
          <a:prstGeom prst="rect">
            <a:avLst/>
          </a:prstGeom>
          <a:solidFill>
            <a:srgbClr val="D6E3BC">
              <a:alpha val="90194"/>
            </a:srgbClr>
          </a:solidFill>
          <a:ln w="25400">
            <a:solidFill>
              <a:srgbClr val="0066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68605" marR="346710" indent="-172720">
              <a:lnSpc>
                <a:spcPct val="91500"/>
              </a:lnSpc>
              <a:spcBef>
                <a:spcPts val="640"/>
              </a:spcBef>
              <a:buChar char="•"/>
              <a:tabLst>
                <a:tab pos="269240" algn="l"/>
              </a:tabLst>
            </a:pPr>
            <a:r>
              <a:rPr spc="-5" dirty="0">
                <a:latin typeface="Calibri"/>
                <a:cs typeface="Calibri"/>
              </a:rPr>
              <a:t>Elimination of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questionnaire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(missing</a:t>
            </a:r>
            <a:r>
              <a:rPr spc="-8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&gt;10%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total </a:t>
            </a:r>
            <a:r>
              <a:rPr spc="-5" dirty="0">
                <a:latin typeface="Calibri"/>
                <a:cs typeface="Calibri"/>
              </a:rPr>
              <a:t> response)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36363" y="1404349"/>
            <a:ext cx="1946910" cy="779145"/>
          </a:xfrm>
          <a:custGeom>
            <a:avLst/>
            <a:gdLst/>
            <a:ahLst/>
            <a:cxnLst/>
            <a:rect l="l" t="t" r="r" b="b"/>
            <a:pathLst>
              <a:path w="1946909" h="779144">
                <a:moveTo>
                  <a:pt x="0" y="778649"/>
                </a:moveTo>
                <a:lnTo>
                  <a:pt x="1946655" y="778649"/>
                </a:lnTo>
                <a:lnTo>
                  <a:pt x="1946655" y="0"/>
                </a:lnTo>
                <a:lnTo>
                  <a:pt x="0" y="0"/>
                </a:lnTo>
                <a:lnTo>
                  <a:pt x="0" y="778649"/>
                </a:lnTo>
                <a:close/>
              </a:path>
            </a:pathLst>
          </a:custGeom>
          <a:ln w="254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49063" y="1417049"/>
            <a:ext cx="1921510" cy="630301"/>
          </a:xfrm>
          <a:prstGeom prst="rect">
            <a:avLst/>
          </a:prstGeom>
          <a:solidFill>
            <a:srgbClr val="4F6128"/>
          </a:solidFill>
        </p:spPr>
        <p:txBody>
          <a:bodyPr vert="horz" wrap="square" lIns="0" tIns="116205" rIns="0" bIns="0" rtlCol="0">
            <a:spAutoFit/>
          </a:bodyPr>
          <a:lstStyle/>
          <a:p>
            <a:pPr marL="652145" marR="186690" indent="-457200">
              <a:lnSpc>
                <a:spcPts val="1970"/>
              </a:lnSpc>
              <a:spcBef>
                <a:spcPts val="915"/>
              </a:spcBef>
            </a:pP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CODING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8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b="1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6363" y="2182967"/>
            <a:ext cx="1946910" cy="2175211"/>
          </a:xfrm>
          <a:prstGeom prst="rect">
            <a:avLst/>
          </a:prstGeom>
          <a:solidFill>
            <a:srgbClr val="D6E3BC">
              <a:alpha val="90194"/>
            </a:srgbClr>
          </a:solidFill>
          <a:ln w="25400">
            <a:solidFill>
              <a:srgbClr val="0066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68605" marR="225425" indent="-172720">
              <a:lnSpc>
                <a:spcPct val="91600"/>
              </a:lnSpc>
              <a:spcBef>
                <a:spcPts val="640"/>
              </a:spcBef>
              <a:buChar char="•"/>
              <a:tabLst>
                <a:tab pos="269240" algn="l"/>
              </a:tabLst>
            </a:pPr>
            <a:r>
              <a:rPr spc="-10" dirty="0">
                <a:latin typeface="Calibri"/>
                <a:cs typeface="Calibri"/>
              </a:rPr>
              <a:t>Involves 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quantification 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(process </a:t>
            </a:r>
            <a:r>
              <a:rPr spc="-5" dirty="0">
                <a:latin typeface="Calibri"/>
                <a:cs typeface="Calibri"/>
              </a:rPr>
              <a:t>of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converting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data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into </a:t>
            </a:r>
            <a:r>
              <a:rPr spc="-5" dirty="0">
                <a:latin typeface="Calibri"/>
                <a:cs typeface="Calibri"/>
              </a:rPr>
              <a:t>numerical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form)</a:t>
            </a:r>
            <a:endParaRPr>
              <a:latin typeface="Calibri"/>
              <a:cs typeface="Calibri"/>
            </a:endParaRPr>
          </a:p>
          <a:p>
            <a:pPr marL="268605" marR="421640" indent="-172720">
              <a:lnSpc>
                <a:spcPts val="1980"/>
              </a:lnSpc>
              <a:spcBef>
                <a:spcPts val="360"/>
              </a:spcBef>
              <a:buChar char="•"/>
              <a:tabLst>
                <a:tab pos="269240" algn="l"/>
              </a:tabLst>
            </a:pPr>
            <a:r>
              <a:rPr dirty="0">
                <a:latin typeface="Calibri"/>
                <a:cs typeface="Calibri"/>
              </a:rPr>
              <a:t>E.g.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Male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1, </a:t>
            </a:r>
            <a:r>
              <a:rPr spc="-39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Female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2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55560" y="1404349"/>
            <a:ext cx="1946910" cy="779145"/>
          </a:xfrm>
          <a:custGeom>
            <a:avLst/>
            <a:gdLst/>
            <a:ahLst/>
            <a:cxnLst/>
            <a:rect l="l" t="t" r="r" b="b"/>
            <a:pathLst>
              <a:path w="1946909" h="779144">
                <a:moveTo>
                  <a:pt x="0" y="778649"/>
                </a:moveTo>
                <a:lnTo>
                  <a:pt x="1946655" y="778649"/>
                </a:lnTo>
                <a:lnTo>
                  <a:pt x="1946655" y="0"/>
                </a:lnTo>
                <a:lnTo>
                  <a:pt x="0" y="0"/>
                </a:lnTo>
                <a:lnTo>
                  <a:pt x="0" y="778649"/>
                </a:lnTo>
                <a:close/>
              </a:path>
            </a:pathLst>
          </a:custGeom>
          <a:ln w="25400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068260" y="1417049"/>
            <a:ext cx="1921510" cy="630301"/>
          </a:xfrm>
          <a:prstGeom prst="rect">
            <a:avLst/>
          </a:prstGeom>
          <a:solidFill>
            <a:srgbClr val="4F6128"/>
          </a:solidFill>
        </p:spPr>
        <p:txBody>
          <a:bodyPr vert="horz" wrap="square" lIns="0" tIns="116205" rIns="0" bIns="0" rtlCol="0">
            <a:spAutoFit/>
          </a:bodyPr>
          <a:lstStyle/>
          <a:p>
            <a:pPr marL="349250" marR="340360" indent="363855">
              <a:lnSpc>
                <a:spcPts val="1970"/>
              </a:lnSpc>
              <a:spcBef>
                <a:spcPts val="915"/>
              </a:spcBef>
            </a:pPr>
            <a:r>
              <a:rPr b="1" spc="-8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ANS</a:t>
            </a:r>
            <a:r>
              <a:rPr b="1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55560" y="2182966"/>
            <a:ext cx="1946910" cy="1610954"/>
          </a:xfrm>
          <a:prstGeom prst="rect">
            <a:avLst/>
          </a:prstGeom>
          <a:solidFill>
            <a:srgbClr val="D6E3BC">
              <a:alpha val="90194"/>
            </a:srgbClr>
          </a:solidFill>
          <a:ln w="25400">
            <a:solidFill>
              <a:srgbClr val="0066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268605" marR="146050" indent="-172720">
              <a:lnSpc>
                <a:spcPct val="91600"/>
              </a:lnSpc>
              <a:spcBef>
                <a:spcPts val="640"/>
              </a:spcBef>
              <a:buChar char="•"/>
              <a:tabLst>
                <a:tab pos="269240" algn="l"/>
              </a:tabLst>
            </a:pPr>
            <a:r>
              <a:rPr spc="-5" dirty="0">
                <a:latin typeface="Calibri"/>
                <a:cs typeface="Calibri"/>
              </a:rPr>
              <a:t>Changing </a:t>
            </a:r>
            <a:r>
              <a:rPr spc="-15" dirty="0">
                <a:latin typeface="Calibri"/>
                <a:cs typeface="Calibri"/>
              </a:rPr>
              <a:t>data </a:t>
            </a:r>
            <a:r>
              <a:rPr spc="-10" dirty="0">
                <a:latin typeface="Calibri"/>
                <a:cs typeface="Calibri"/>
              </a:rPr>
              <a:t> into</a:t>
            </a:r>
            <a:r>
              <a:rPr spc="38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new 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format. </a:t>
            </a:r>
            <a:r>
              <a:rPr dirty="0">
                <a:latin typeface="Calibri"/>
                <a:cs typeface="Calibri"/>
              </a:rPr>
              <a:t>E.g. 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reduce </a:t>
            </a:r>
            <a:r>
              <a:rPr dirty="0">
                <a:latin typeface="Calibri"/>
                <a:cs typeface="Calibri"/>
              </a:rPr>
              <a:t>5 </a:t>
            </a:r>
            <a:r>
              <a:rPr spc="-15" dirty="0">
                <a:latin typeface="Calibri"/>
                <a:cs typeface="Calibri"/>
              </a:rPr>
              <a:t>Likert- 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type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Scale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into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3 </a:t>
            </a:r>
            <a:r>
              <a:rPr spc="-3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categories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8043749" y="6729953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517444" y="386537"/>
            <a:ext cx="418846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Data</a:t>
            </a:r>
            <a:r>
              <a:rPr sz="4000" spc="-114" dirty="0"/>
              <a:t> </a:t>
            </a:r>
            <a:r>
              <a:rPr sz="4000" spc="-125" dirty="0"/>
              <a:t>Preparation</a:t>
            </a:r>
            <a:endParaRPr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1983"/>
    </mc:Choice>
    <mc:Fallback>
      <p:transition spd="slow" advTm="2919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7445" y="386537"/>
            <a:ext cx="6631305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0" dirty="0"/>
              <a:t>Types</a:t>
            </a:r>
            <a:r>
              <a:rPr sz="4000" spc="-70" dirty="0"/>
              <a:t> </a:t>
            </a:r>
            <a:r>
              <a:rPr sz="4000" spc="-165" dirty="0"/>
              <a:t>of</a:t>
            </a:r>
            <a:r>
              <a:rPr sz="4000" spc="-65" dirty="0"/>
              <a:t> </a:t>
            </a:r>
            <a:r>
              <a:rPr sz="4000" spc="-45" dirty="0"/>
              <a:t>Variables</a:t>
            </a:r>
            <a:r>
              <a:rPr sz="4000" spc="-55" dirty="0"/>
              <a:t> </a:t>
            </a:r>
            <a:r>
              <a:rPr sz="4000" spc="-100" dirty="0"/>
              <a:t>Analysis</a:t>
            </a:r>
            <a:endParaRPr sz="4000" dirty="0"/>
          </a:p>
        </p:txBody>
      </p:sp>
      <p:grpSp>
        <p:nvGrpSpPr>
          <p:cNvPr id="5" name="object 5"/>
          <p:cNvGrpSpPr/>
          <p:nvPr/>
        </p:nvGrpSpPr>
        <p:grpSpPr>
          <a:xfrm>
            <a:off x="2028825" y="1992381"/>
            <a:ext cx="2429510" cy="2929890"/>
            <a:chOff x="504825" y="1952625"/>
            <a:chExt cx="2429510" cy="2929890"/>
          </a:xfrm>
        </p:grpSpPr>
        <p:sp>
          <p:nvSpPr>
            <p:cNvPr id="6" name="object 6"/>
            <p:cNvSpPr/>
            <p:nvPr/>
          </p:nvSpPr>
          <p:spPr>
            <a:xfrm>
              <a:off x="533400" y="1981200"/>
              <a:ext cx="2372360" cy="2872740"/>
            </a:xfrm>
            <a:custGeom>
              <a:avLst/>
              <a:gdLst/>
              <a:ahLst/>
              <a:cxnLst/>
              <a:rect l="l" t="t" r="r" b="b"/>
              <a:pathLst>
                <a:path w="2372360" h="2872740">
                  <a:moveTo>
                    <a:pt x="2182368" y="0"/>
                  </a:moveTo>
                  <a:lnTo>
                    <a:pt x="189776" y="0"/>
                  </a:lnTo>
                  <a:lnTo>
                    <a:pt x="139325" y="6778"/>
                  </a:lnTo>
                  <a:lnTo>
                    <a:pt x="93991" y="25908"/>
                  </a:lnTo>
                  <a:lnTo>
                    <a:pt x="55583" y="55578"/>
                  </a:lnTo>
                  <a:lnTo>
                    <a:pt x="25909" y="93980"/>
                  </a:lnTo>
                  <a:lnTo>
                    <a:pt x="6778" y="139303"/>
                  </a:lnTo>
                  <a:lnTo>
                    <a:pt x="0" y="189737"/>
                  </a:lnTo>
                  <a:lnTo>
                    <a:pt x="0" y="2872740"/>
                  </a:lnTo>
                  <a:lnTo>
                    <a:pt x="2372233" y="2872740"/>
                  </a:lnTo>
                  <a:lnTo>
                    <a:pt x="2372233" y="189737"/>
                  </a:lnTo>
                  <a:lnTo>
                    <a:pt x="2365453" y="139303"/>
                  </a:lnTo>
                  <a:lnTo>
                    <a:pt x="2346320" y="93980"/>
                  </a:lnTo>
                  <a:lnTo>
                    <a:pt x="2316638" y="55578"/>
                  </a:lnTo>
                  <a:lnTo>
                    <a:pt x="2278215" y="25908"/>
                  </a:lnTo>
                  <a:lnTo>
                    <a:pt x="2232856" y="6778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" y="1981200"/>
              <a:ext cx="2372360" cy="2872740"/>
            </a:xfrm>
            <a:custGeom>
              <a:avLst/>
              <a:gdLst/>
              <a:ahLst/>
              <a:cxnLst/>
              <a:rect l="l" t="t" r="r" b="b"/>
              <a:pathLst>
                <a:path w="2372360" h="2872740">
                  <a:moveTo>
                    <a:pt x="189776" y="0"/>
                  </a:moveTo>
                  <a:lnTo>
                    <a:pt x="2182368" y="0"/>
                  </a:lnTo>
                  <a:lnTo>
                    <a:pt x="2232856" y="6778"/>
                  </a:lnTo>
                  <a:lnTo>
                    <a:pt x="2278215" y="25908"/>
                  </a:lnTo>
                  <a:lnTo>
                    <a:pt x="2316638" y="55578"/>
                  </a:lnTo>
                  <a:lnTo>
                    <a:pt x="2346320" y="93980"/>
                  </a:lnTo>
                  <a:lnTo>
                    <a:pt x="2365453" y="139303"/>
                  </a:lnTo>
                  <a:lnTo>
                    <a:pt x="2372233" y="189737"/>
                  </a:lnTo>
                  <a:lnTo>
                    <a:pt x="2372233" y="2872740"/>
                  </a:lnTo>
                  <a:lnTo>
                    <a:pt x="0" y="2872740"/>
                  </a:lnTo>
                  <a:lnTo>
                    <a:pt x="0" y="189737"/>
                  </a:lnTo>
                  <a:lnTo>
                    <a:pt x="6778" y="139303"/>
                  </a:lnTo>
                  <a:lnTo>
                    <a:pt x="25909" y="93979"/>
                  </a:lnTo>
                  <a:lnTo>
                    <a:pt x="55583" y="55578"/>
                  </a:lnTo>
                  <a:lnTo>
                    <a:pt x="93991" y="25907"/>
                  </a:lnTo>
                  <a:lnTo>
                    <a:pt x="139325" y="6778"/>
                  </a:lnTo>
                  <a:lnTo>
                    <a:pt x="189776" y="0"/>
                  </a:lnTo>
                  <a:close/>
                </a:path>
              </a:pathLst>
            </a:custGeom>
            <a:ln w="571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193036" y="2153675"/>
            <a:ext cx="2116836" cy="16408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ts val="2155"/>
              </a:lnSpc>
              <a:spcBef>
                <a:spcPts val="95"/>
              </a:spcBef>
              <a:buFont typeface="Calibri"/>
              <a:buChar char="•"/>
              <a:tabLst>
                <a:tab pos="185420" algn="l"/>
              </a:tabLst>
            </a:pPr>
            <a:r>
              <a:rPr sz="1900" spc="-10" dirty="0">
                <a:cs typeface="Calibri"/>
              </a:rPr>
              <a:t>One</a:t>
            </a:r>
            <a:r>
              <a:rPr sz="1900" spc="-35" dirty="0">
                <a:cs typeface="Calibri"/>
              </a:rPr>
              <a:t> </a:t>
            </a:r>
            <a:r>
              <a:rPr sz="1900" spc="-5" dirty="0">
                <a:cs typeface="Calibri"/>
              </a:rPr>
              <a:t>variable</a:t>
            </a:r>
            <a:endParaRPr sz="1900" dirty="0">
              <a:cs typeface="Calibri"/>
            </a:endParaRPr>
          </a:p>
          <a:p>
            <a:pPr marL="184785">
              <a:lnSpc>
                <a:spcPts val="3715"/>
              </a:lnSpc>
            </a:pPr>
            <a:r>
              <a:rPr lang="en-US" sz="2800" dirty="0">
                <a:cs typeface="Tahoma"/>
              </a:rPr>
              <a:t>Univariate</a:t>
            </a:r>
            <a:endParaRPr sz="2800" dirty="0">
              <a:cs typeface="Tahoma"/>
            </a:endParaRPr>
          </a:p>
          <a:p>
            <a:pPr marL="184785" marR="5080" indent="-172720">
              <a:lnSpc>
                <a:spcPts val="2090"/>
              </a:lnSpc>
              <a:spcBef>
                <a:spcPts val="484"/>
              </a:spcBef>
              <a:buFont typeface="Calibri"/>
              <a:buChar char="•"/>
              <a:tabLst>
                <a:tab pos="185420" algn="l"/>
              </a:tabLst>
            </a:pPr>
            <a:r>
              <a:rPr sz="1900" dirty="0">
                <a:cs typeface="Calibri"/>
              </a:rPr>
              <a:t>E.g.</a:t>
            </a:r>
            <a:r>
              <a:rPr sz="1900" spc="-35" dirty="0">
                <a:cs typeface="Calibri"/>
              </a:rPr>
              <a:t> </a:t>
            </a:r>
            <a:r>
              <a:rPr sz="1900" spc="-10" dirty="0">
                <a:cs typeface="Calibri"/>
              </a:rPr>
              <a:t>Age,</a:t>
            </a:r>
            <a:r>
              <a:rPr sz="1900" spc="-35" dirty="0">
                <a:cs typeface="Calibri"/>
              </a:rPr>
              <a:t> </a:t>
            </a:r>
            <a:r>
              <a:rPr sz="1900" spc="-30" dirty="0">
                <a:cs typeface="Calibri"/>
              </a:rPr>
              <a:t>gender, </a:t>
            </a:r>
            <a:r>
              <a:rPr sz="1900" spc="-415" dirty="0">
                <a:cs typeface="Calibri"/>
              </a:rPr>
              <a:t> </a:t>
            </a:r>
            <a:r>
              <a:rPr sz="1900" spc="-5" dirty="0">
                <a:cs typeface="Calibri"/>
              </a:rPr>
              <a:t>income</a:t>
            </a:r>
            <a:r>
              <a:rPr sz="1900" spc="-20" dirty="0">
                <a:cs typeface="Calibri"/>
              </a:rPr>
              <a:t> </a:t>
            </a:r>
            <a:r>
              <a:rPr sz="1900" spc="-15" dirty="0">
                <a:cs typeface="Calibri"/>
              </a:rPr>
              <a:t>etc.</a:t>
            </a:r>
            <a:endParaRPr sz="1900" dirty="0"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52626" y="4848226"/>
            <a:ext cx="2698115" cy="1042669"/>
            <a:chOff x="428625" y="4848225"/>
            <a:chExt cx="2698115" cy="1042669"/>
          </a:xfrm>
        </p:grpSpPr>
        <p:sp>
          <p:nvSpPr>
            <p:cNvPr id="10" name="object 10"/>
            <p:cNvSpPr/>
            <p:nvPr/>
          </p:nvSpPr>
          <p:spPr>
            <a:xfrm>
              <a:off x="457200" y="4876800"/>
              <a:ext cx="2640965" cy="985519"/>
            </a:xfrm>
            <a:custGeom>
              <a:avLst/>
              <a:gdLst/>
              <a:ahLst/>
              <a:cxnLst/>
              <a:rect l="l" t="t" r="r" b="b"/>
              <a:pathLst>
                <a:path w="2640965" h="985520">
                  <a:moveTo>
                    <a:pt x="2640584" y="0"/>
                  </a:moveTo>
                  <a:lnTo>
                    <a:pt x="0" y="0"/>
                  </a:lnTo>
                  <a:lnTo>
                    <a:pt x="0" y="985329"/>
                  </a:lnTo>
                  <a:lnTo>
                    <a:pt x="2640584" y="985329"/>
                  </a:lnTo>
                  <a:lnTo>
                    <a:pt x="2640584" y="0"/>
                  </a:lnTo>
                  <a:close/>
                </a:path>
              </a:pathLst>
            </a:custGeom>
            <a:solidFill>
              <a:srgbClr val="460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876800"/>
              <a:ext cx="2640965" cy="985519"/>
            </a:xfrm>
            <a:custGeom>
              <a:avLst/>
              <a:gdLst/>
              <a:ahLst/>
              <a:cxnLst/>
              <a:rect l="l" t="t" r="r" b="b"/>
              <a:pathLst>
                <a:path w="2640965" h="985520">
                  <a:moveTo>
                    <a:pt x="0" y="985329"/>
                  </a:moveTo>
                  <a:lnTo>
                    <a:pt x="2640584" y="985329"/>
                  </a:lnTo>
                  <a:lnTo>
                    <a:pt x="2640584" y="0"/>
                  </a:lnTo>
                  <a:lnTo>
                    <a:pt x="0" y="0"/>
                  </a:lnTo>
                  <a:lnTo>
                    <a:pt x="0" y="985329"/>
                  </a:lnTo>
                  <a:close/>
                </a:path>
              </a:pathLst>
            </a:custGeom>
            <a:ln w="571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41043" y="5051553"/>
            <a:ext cx="1245235" cy="5797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325"/>
              </a:spcBef>
            </a:pPr>
            <a:r>
              <a:rPr sz="1900" b="1" spc="-5" dirty="0">
                <a:solidFill>
                  <a:srgbClr val="FFFF66"/>
                </a:solidFill>
                <a:latin typeface="Calibri"/>
                <a:cs typeface="Calibri"/>
              </a:rPr>
              <a:t>UN</a:t>
            </a:r>
            <a:r>
              <a:rPr sz="1900" b="1" spc="-15" dirty="0">
                <a:solidFill>
                  <a:srgbClr val="FFFF66"/>
                </a:solidFill>
                <a:latin typeface="Calibri"/>
                <a:cs typeface="Calibri"/>
              </a:rPr>
              <a:t>I</a:t>
            </a:r>
            <a:r>
              <a:rPr sz="1900" b="1" spc="-110" dirty="0">
                <a:solidFill>
                  <a:srgbClr val="FFFF66"/>
                </a:solidFill>
                <a:latin typeface="Calibri"/>
                <a:cs typeface="Calibri"/>
              </a:rPr>
              <a:t>V</a:t>
            </a:r>
            <a:r>
              <a:rPr sz="1900" b="1" spc="-5" dirty="0">
                <a:solidFill>
                  <a:srgbClr val="FFFF66"/>
                </a:solidFill>
                <a:latin typeface="Calibri"/>
                <a:cs typeface="Calibri"/>
              </a:rPr>
              <a:t>ARI</a:t>
            </a:r>
            <a:r>
              <a:rPr sz="1900" b="1" spc="-150" dirty="0">
                <a:solidFill>
                  <a:srgbClr val="FFFF66"/>
                </a:solidFill>
                <a:latin typeface="Calibri"/>
                <a:cs typeface="Calibri"/>
              </a:rPr>
              <a:t>A</a:t>
            </a:r>
            <a:r>
              <a:rPr sz="1900" b="1" spc="-10" dirty="0">
                <a:solidFill>
                  <a:srgbClr val="FFFF66"/>
                </a:solidFill>
                <a:latin typeface="Calibri"/>
                <a:cs typeface="Calibri"/>
              </a:rPr>
              <a:t>TE  </a:t>
            </a:r>
            <a:r>
              <a:rPr sz="1900" b="1" spc="-30" dirty="0">
                <a:solidFill>
                  <a:srgbClr val="FFFF66"/>
                </a:solidFill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48735" y="1952625"/>
            <a:ext cx="3581400" cy="3583304"/>
            <a:chOff x="2324735" y="1952625"/>
            <a:chExt cx="3581400" cy="3583304"/>
          </a:xfrm>
        </p:grpSpPr>
        <p:sp>
          <p:nvSpPr>
            <p:cNvPr id="14" name="object 14"/>
            <p:cNvSpPr/>
            <p:nvPr/>
          </p:nvSpPr>
          <p:spPr>
            <a:xfrm>
              <a:off x="2337435" y="4692395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79">
                  <a:moveTo>
                    <a:pt x="415035" y="0"/>
                  </a:moveTo>
                  <a:lnTo>
                    <a:pt x="366630" y="2793"/>
                  </a:lnTo>
                  <a:lnTo>
                    <a:pt x="319866" y="10967"/>
                  </a:lnTo>
                  <a:lnTo>
                    <a:pt x="275054" y="24209"/>
                  </a:lnTo>
                  <a:lnTo>
                    <a:pt x="232506" y="42206"/>
                  </a:lnTo>
                  <a:lnTo>
                    <a:pt x="192532" y="64648"/>
                  </a:lnTo>
                  <a:lnTo>
                    <a:pt x="155445" y="91223"/>
                  </a:lnTo>
                  <a:lnTo>
                    <a:pt x="121554" y="121618"/>
                  </a:lnTo>
                  <a:lnTo>
                    <a:pt x="91173" y="155522"/>
                  </a:lnTo>
                  <a:lnTo>
                    <a:pt x="64611" y="192622"/>
                  </a:lnTo>
                  <a:lnTo>
                    <a:pt x="42181" y="232608"/>
                  </a:lnTo>
                  <a:lnTo>
                    <a:pt x="24194" y="275166"/>
                  </a:lnTo>
                  <a:lnTo>
                    <a:pt x="10960" y="319986"/>
                  </a:lnTo>
                  <a:lnTo>
                    <a:pt x="2792" y="366756"/>
                  </a:lnTo>
                  <a:lnTo>
                    <a:pt x="0" y="415162"/>
                  </a:lnTo>
                  <a:lnTo>
                    <a:pt x="2792" y="463569"/>
                  </a:lnTo>
                  <a:lnTo>
                    <a:pt x="10960" y="510339"/>
                  </a:lnTo>
                  <a:lnTo>
                    <a:pt x="24194" y="555159"/>
                  </a:lnTo>
                  <a:lnTo>
                    <a:pt x="42181" y="597717"/>
                  </a:lnTo>
                  <a:lnTo>
                    <a:pt x="64611" y="637703"/>
                  </a:lnTo>
                  <a:lnTo>
                    <a:pt x="91173" y="674803"/>
                  </a:lnTo>
                  <a:lnTo>
                    <a:pt x="121554" y="708707"/>
                  </a:lnTo>
                  <a:lnTo>
                    <a:pt x="155445" y="739102"/>
                  </a:lnTo>
                  <a:lnTo>
                    <a:pt x="192532" y="765677"/>
                  </a:lnTo>
                  <a:lnTo>
                    <a:pt x="232506" y="788119"/>
                  </a:lnTo>
                  <a:lnTo>
                    <a:pt x="275054" y="806116"/>
                  </a:lnTo>
                  <a:lnTo>
                    <a:pt x="319866" y="819358"/>
                  </a:lnTo>
                  <a:lnTo>
                    <a:pt x="366630" y="827532"/>
                  </a:lnTo>
                  <a:lnTo>
                    <a:pt x="415035" y="830325"/>
                  </a:lnTo>
                  <a:lnTo>
                    <a:pt x="463466" y="827532"/>
                  </a:lnTo>
                  <a:lnTo>
                    <a:pt x="510252" y="819358"/>
                  </a:lnTo>
                  <a:lnTo>
                    <a:pt x="555082" y="806116"/>
                  </a:lnTo>
                  <a:lnTo>
                    <a:pt x="597646" y="788119"/>
                  </a:lnTo>
                  <a:lnTo>
                    <a:pt x="637632" y="765677"/>
                  </a:lnTo>
                  <a:lnTo>
                    <a:pt x="674730" y="739102"/>
                  </a:lnTo>
                  <a:lnTo>
                    <a:pt x="708628" y="708707"/>
                  </a:lnTo>
                  <a:lnTo>
                    <a:pt x="739015" y="674803"/>
                  </a:lnTo>
                  <a:lnTo>
                    <a:pt x="765581" y="637703"/>
                  </a:lnTo>
                  <a:lnTo>
                    <a:pt x="788014" y="597717"/>
                  </a:lnTo>
                  <a:lnTo>
                    <a:pt x="806003" y="555159"/>
                  </a:lnTo>
                  <a:lnTo>
                    <a:pt x="819238" y="510339"/>
                  </a:lnTo>
                  <a:lnTo>
                    <a:pt x="827406" y="463569"/>
                  </a:lnTo>
                  <a:lnTo>
                    <a:pt x="830198" y="415162"/>
                  </a:lnTo>
                  <a:lnTo>
                    <a:pt x="827406" y="366756"/>
                  </a:lnTo>
                  <a:lnTo>
                    <a:pt x="819238" y="319986"/>
                  </a:lnTo>
                  <a:lnTo>
                    <a:pt x="806003" y="275166"/>
                  </a:lnTo>
                  <a:lnTo>
                    <a:pt x="788014" y="232608"/>
                  </a:lnTo>
                  <a:lnTo>
                    <a:pt x="765581" y="192622"/>
                  </a:lnTo>
                  <a:lnTo>
                    <a:pt x="739015" y="155522"/>
                  </a:lnTo>
                  <a:lnTo>
                    <a:pt x="708628" y="121618"/>
                  </a:lnTo>
                  <a:lnTo>
                    <a:pt x="674730" y="91223"/>
                  </a:lnTo>
                  <a:lnTo>
                    <a:pt x="637632" y="64648"/>
                  </a:lnTo>
                  <a:lnTo>
                    <a:pt x="597646" y="42206"/>
                  </a:lnTo>
                  <a:lnTo>
                    <a:pt x="555082" y="24209"/>
                  </a:lnTo>
                  <a:lnTo>
                    <a:pt x="510252" y="10967"/>
                  </a:lnTo>
                  <a:lnTo>
                    <a:pt x="463466" y="2793"/>
                  </a:lnTo>
                  <a:lnTo>
                    <a:pt x="415035" y="0"/>
                  </a:lnTo>
                  <a:close/>
                </a:path>
              </a:pathLst>
            </a:custGeom>
            <a:solidFill>
              <a:srgbClr val="FFCC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7435" y="4692395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80" h="830579">
                  <a:moveTo>
                    <a:pt x="0" y="415162"/>
                  </a:moveTo>
                  <a:lnTo>
                    <a:pt x="2792" y="366756"/>
                  </a:lnTo>
                  <a:lnTo>
                    <a:pt x="10960" y="319986"/>
                  </a:lnTo>
                  <a:lnTo>
                    <a:pt x="24194" y="275166"/>
                  </a:lnTo>
                  <a:lnTo>
                    <a:pt x="42181" y="232608"/>
                  </a:lnTo>
                  <a:lnTo>
                    <a:pt x="64611" y="192622"/>
                  </a:lnTo>
                  <a:lnTo>
                    <a:pt x="91173" y="155522"/>
                  </a:lnTo>
                  <a:lnTo>
                    <a:pt x="121554" y="121618"/>
                  </a:lnTo>
                  <a:lnTo>
                    <a:pt x="155445" y="91223"/>
                  </a:lnTo>
                  <a:lnTo>
                    <a:pt x="192532" y="64648"/>
                  </a:lnTo>
                  <a:lnTo>
                    <a:pt x="232506" y="42206"/>
                  </a:lnTo>
                  <a:lnTo>
                    <a:pt x="275054" y="24209"/>
                  </a:lnTo>
                  <a:lnTo>
                    <a:pt x="319866" y="10967"/>
                  </a:lnTo>
                  <a:lnTo>
                    <a:pt x="366630" y="2793"/>
                  </a:lnTo>
                  <a:lnTo>
                    <a:pt x="415035" y="0"/>
                  </a:lnTo>
                  <a:lnTo>
                    <a:pt x="463466" y="2793"/>
                  </a:lnTo>
                  <a:lnTo>
                    <a:pt x="510252" y="10967"/>
                  </a:lnTo>
                  <a:lnTo>
                    <a:pt x="555082" y="24209"/>
                  </a:lnTo>
                  <a:lnTo>
                    <a:pt x="597646" y="42206"/>
                  </a:lnTo>
                  <a:lnTo>
                    <a:pt x="637632" y="64648"/>
                  </a:lnTo>
                  <a:lnTo>
                    <a:pt x="674730" y="91223"/>
                  </a:lnTo>
                  <a:lnTo>
                    <a:pt x="708628" y="121618"/>
                  </a:lnTo>
                  <a:lnTo>
                    <a:pt x="739015" y="155522"/>
                  </a:lnTo>
                  <a:lnTo>
                    <a:pt x="765581" y="192622"/>
                  </a:lnTo>
                  <a:lnTo>
                    <a:pt x="788014" y="232608"/>
                  </a:lnTo>
                  <a:lnTo>
                    <a:pt x="806003" y="275166"/>
                  </a:lnTo>
                  <a:lnTo>
                    <a:pt x="819238" y="319986"/>
                  </a:lnTo>
                  <a:lnTo>
                    <a:pt x="827406" y="366756"/>
                  </a:lnTo>
                  <a:lnTo>
                    <a:pt x="830198" y="415162"/>
                  </a:lnTo>
                  <a:lnTo>
                    <a:pt x="827406" y="463569"/>
                  </a:lnTo>
                  <a:lnTo>
                    <a:pt x="819238" y="510339"/>
                  </a:lnTo>
                  <a:lnTo>
                    <a:pt x="806003" y="555159"/>
                  </a:lnTo>
                  <a:lnTo>
                    <a:pt x="788014" y="597717"/>
                  </a:lnTo>
                  <a:lnTo>
                    <a:pt x="765581" y="637703"/>
                  </a:lnTo>
                  <a:lnTo>
                    <a:pt x="739015" y="674803"/>
                  </a:lnTo>
                  <a:lnTo>
                    <a:pt x="708628" y="708707"/>
                  </a:lnTo>
                  <a:lnTo>
                    <a:pt x="674730" y="739102"/>
                  </a:lnTo>
                  <a:lnTo>
                    <a:pt x="637632" y="765677"/>
                  </a:lnTo>
                  <a:lnTo>
                    <a:pt x="597646" y="788119"/>
                  </a:lnTo>
                  <a:lnTo>
                    <a:pt x="555082" y="806116"/>
                  </a:lnTo>
                  <a:lnTo>
                    <a:pt x="510252" y="819358"/>
                  </a:lnTo>
                  <a:lnTo>
                    <a:pt x="463466" y="827532"/>
                  </a:lnTo>
                  <a:lnTo>
                    <a:pt x="415035" y="830325"/>
                  </a:lnTo>
                  <a:lnTo>
                    <a:pt x="366630" y="827532"/>
                  </a:lnTo>
                  <a:lnTo>
                    <a:pt x="319866" y="819358"/>
                  </a:lnTo>
                  <a:lnTo>
                    <a:pt x="275054" y="806116"/>
                  </a:lnTo>
                  <a:lnTo>
                    <a:pt x="232506" y="788119"/>
                  </a:lnTo>
                  <a:lnTo>
                    <a:pt x="192532" y="765677"/>
                  </a:lnTo>
                  <a:lnTo>
                    <a:pt x="155445" y="739102"/>
                  </a:lnTo>
                  <a:lnTo>
                    <a:pt x="121554" y="708707"/>
                  </a:lnTo>
                  <a:lnTo>
                    <a:pt x="91173" y="674803"/>
                  </a:lnTo>
                  <a:lnTo>
                    <a:pt x="64611" y="637703"/>
                  </a:lnTo>
                  <a:lnTo>
                    <a:pt x="42181" y="597717"/>
                  </a:lnTo>
                  <a:lnTo>
                    <a:pt x="24194" y="555159"/>
                  </a:lnTo>
                  <a:lnTo>
                    <a:pt x="10960" y="510339"/>
                  </a:lnTo>
                  <a:lnTo>
                    <a:pt x="2792" y="463569"/>
                  </a:lnTo>
                  <a:lnTo>
                    <a:pt x="0" y="415162"/>
                  </a:lnTo>
                  <a:close/>
                </a:path>
              </a:pathLst>
            </a:custGeom>
            <a:ln w="2540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5200" y="1981200"/>
              <a:ext cx="2372360" cy="2872740"/>
            </a:xfrm>
            <a:custGeom>
              <a:avLst/>
              <a:gdLst/>
              <a:ahLst/>
              <a:cxnLst/>
              <a:rect l="l" t="t" r="r" b="b"/>
              <a:pathLst>
                <a:path w="2372360" h="2872740">
                  <a:moveTo>
                    <a:pt x="2182367" y="0"/>
                  </a:moveTo>
                  <a:lnTo>
                    <a:pt x="189737" y="0"/>
                  </a:lnTo>
                  <a:lnTo>
                    <a:pt x="139303" y="6778"/>
                  </a:lnTo>
                  <a:lnTo>
                    <a:pt x="93979" y="25908"/>
                  </a:lnTo>
                  <a:lnTo>
                    <a:pt x="55578" y="55578"/>
                  </a:lnTo>
                  <a:lnTo>
                    <a:pt x="25908" y="93980"/>
                  </a:lnTo>
                  <a:lnTo>
                    <a:pt x="6778" y="139303"/>
                  </a:lnTo>
                  <a:lnTo>
                    <a:pt x="0" y="189737"/>
                  </a:lnTo>
                  <a:lnTo>
                    <a:pt x="0" y="2872740"/>
                  </a:lnTo>
                  <a:lnTo>
                    <a:pt x="2372233" y="2872740"/>
                  </a:lnTo>
                  <a:lnTo>
                    <a:pt x="2372233" y="189737"/>
                  </a:lnTo>
                  <a:lnTo>
                    <a:pt x="2365453" y="139303"/>
                  </a:lnTo>
                  <a:lnTo>
                    <a:pt x="2346320" y="93980"/>
                  </a:lnTo>
                  <a:lnTo>
                    <a:pt x="2316638" y="55578"/>
                  </a:lnTo>
                  <a:lnTo>
                    <a:pt x="2278215" y="25908"/>
                  </a:lnTo>
                  <a:lnTo>
                    <a:pt x="2232856" y="6778"/>
                  </a:lnTo>
                  <a:lnTo>
                    <a:pt x="21823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5200" y="1981200"/>
              <a:ext cx="2372360" cy="2872740"/>
            </a:xfrm>
            <a:custGeom>
              <a:avLst/>
              <a:gdLst/>
              <a:ahLst/>
              <a:cxnLst/>
              <a:rect l="l" t="t" r="r" b="b"/>
              <a:pathLst>
                <a:path w="2372360" h="2872740">
                  <a:moveTo>
                    <a:pt x="189737" y="0"/>
                  </a:moveTo>
                  <a:lnTo>
                    <a:pt x="2182367" y="0"/>
                  </a:lnTo>
                  <a:lnTo>
                    <a:pt x="2232856" y="6778"/>
                  </a:lnTo>
                  <a:lnTo>
                    <a:pt x="2278215" y="25908"/>
                  </a:lnTo>
                  <a:lnTo>
                    <a:pt x="2316638" y="55578"/>
                  </a:lnTo>
                  <a:lnTo>
                    <a:pt x="2346320" y="93980"/>
                  </a:lnTo>
                  <a:lnTo>
                    <a:pt x="2365453" y="139303"/>
                  </a:lnTo>
                  <a:lnTo>
                    <a:pt x="2372233" y="189737"/>
                  </a:lnTo>
                  <a:lnTo>
                    <a:pt x="2372233" y="2872740"/>
                  </a:lnTo>
                  <a:lnTo>
                    <a:pt x="0" y="2872740"/>
                  </a:lnTo>
                  <a:lnTo>
                    <a:pt x="0" y="189737"/>
                  </a:lnTo>
                  <a:lnTo>
                    <a:pt x="6778" y="139303"/>
                  </a:lnTo>
                  <a:lnTo>
                    <a:pt x="25908" y="93979"/>
                  </a:lnTo>
                  <a:lnTo>
                    <a:pt x="55578" y="55578"/>
                  </a:lnTo>
                  <a:lnTo>
                    <a:pt x="93980" y="25907"/>
                  </a:lnTo>
                  <a:lnTo>
                    <a:pt x="139303" y="6778"/>
                  </a:lnTo>
                  <a:lnTo>
                    <a:pt x="189737" y="0"/>
                  </a:lnTo>
                  <a:close/>
                </a:path>
              </a:pathLst>
            </a:custGeom>
            <a:ln w="571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47978" y="2245392"/>
            <a:ext cx="2138680" cy="16380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3010"/>
              </a:lnSpc>
              <a:spcBef>
                <a:spcPts val="105"/>
              </a:spcBef>
              <a:buFont typeface="Calibri"/>
              <a:buChar char="•"/>
              <a:tabLst>
                <a:tab pos="241935" algn="l"/>
              </a:tabLst>
            </a:pPr>
            <a:r>
              <a:rPr sz="2000" spc="-35" dirty="0">
                <a:cs typeface="Calibri"/>
              </a:rPr>
              <a:t>Two</a:t>
            </a:r>
            <a:r>
              <a:rPr sz="2000" spc="-80" dirty="0">
                <a:cs typeface="Calibri"/>
              </a:rPr>
              <a:t> </a:t>
            </a:r>
            <a:r>
              <a:rPr sz="2000" spc="-5" dirty="0">
                <a:cs typeface="Calibri"/>
              </a:rPr>
              <a:t>variables</a:t>
            </a:r>
            <a:endParaRPr sz="2000" dirty="0">
              <a:cs typeface="Calibri"/>
            </a:endParaRPr>
          </a:p>
          <a:p>
            <a:pPr marL="241300">
              <a:lnSpc>
                <a:spcPts val="3729"/>
              </a:lnSpc>
            </a:pPr>
            <a:r>
              <a:rPr lang="en-US" sz="2800" dirty="0">
                <a:cs typeface="Tahoma"/>
              </a:rPr>
              <a:t>Bivariate</a:t>
            </a:r>
            <a:endParaRPr sz="2800" dirty="0">
              <a:cs typeface="Tahoma"/>
            </a:endParaRPr>
          </a:p>
          <a:p>
            <a:pPr marL="241300" marR="51435" indent="-229235">
              <a:lnSpc>
                <a:spcPts val="2860"/>
              </a:lnSpc>
              <a:spcBef>
                <a:spcPts val="440"/>
              </a:spcBef>
              <a:buFont typeface="Calibri"/>
              <a:buChar char="•"/>
              <a:tabLst>
                <a:tab pos="241935" algn="l"/>
              </a:tabLst>
            </a:pPr>
            <a:r>
              <a:rPr sz="2000" spc="5" dirty="0">
                <a:cs typeface="Calibri"/>
              </a:rPr>
              <a:t>E.g.</a:t>
            </a:r>
            <a:r>
              <a:rPr sz="2000" spc="-5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gender</a:t>
            </a:r>
            <a:r>
              <a:rPr sz="2000" spc="-30" dirty="0">
                <a:cs typeface="Calibri"/>
              </a:rPr>
              <a:t> </a:t>
            </a:r>
            <a:r>
              <a:rPr sz="2000" dirty="0">
                <a:cs typeface="Calibri"/>
              </a:rPr>
              <a:t>&amp; </a:t>
            </a:r>
            <a:r>
              <a:rPr sz="2000" spc="-575" dirty="0">
                <a:cs typeface="Calibri"/>
              </a:rPr>
              <a:t> </a:t>
            </a:r>
            <a:r>
              <a:rPr sz="2000" spc="-50" dirty="0">
                <a:cs typeface="Calibri"/>
              </a:rPr>
              <a:t>CGPA</a:t>
            </a:r>
            <a:endParaRPr sz="2000" dirty="0"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60417" y="4848226"/>
            <a:ext cx="2698115" cy="1042669"/>
            <a:chOff x="3336416" y="4848225"/>
            <a:chExt cx="2698115" cy="1042669"/>
          </a:xfrm>
        </p:grpSpPr>
        <p:sp>
          <p:nvSpPr>
            <p:cNvPr id="20" name="object 20"/>
            <p:cNvSpPr/>
            <p:nvPr/>
          </p:nvSpPr>
          <p:spPr>
            <a:xfrm>
              <a:off x="3364991" y="4876800"/>
              <a:ext cx="2640965" cy="985519"/>
            </a:xfrm>
            <a:custGeom>
              <a:avLst/>
              <a:gdLst/>
              <a:ahLst/>
              <a:cxnLst/>
              <a:rect l="l" t="t" r="r" b="b"/>
              <a:pathLst>
                <a:path w="2640965" h="985520">
                  <a:moveTo>
                    <a:pt x="2640584" y="0"/>
                  </a:moveTo>
                  <a:lnTo>
                    <a:pt x="0" y="0"/>
                  </a:lnTo>
                  <a:lnTo>
                    <a:pt x="0" y="985329"/>
                  </a:lnTo>
                  <a:lnTo>
                    <a:pt x="2640584" y="985329"/>
                  </a:lnTo>
                  <a:lnTo>
                    <a:pt x="2640584" y="0"/>
                  </a:lnTo>
                  <a:close/>
                </a:path>
              </a:pathLst>
            </a:custGeom>
            <a:solidFill>
              <a:srgbClr val="460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64991" y="4876800"/>
              <a:ext cx="2640965" cy="985519"/>
            </a:xfrm>
            <a:custGeom>
              <a:avLst/>
              <a:gdLst/>
              <a:ahLst/>
              <a:cxnLst/>
              <a:rect l="l" t="t" r="r" b="b"/>
              <a:pathLst>
                <a:path w="2640965" h="985520">
                  <a:moveTo>
                    <a:pt x="0" y="985329"/>
                  </a:moveTo>
                  <a:lnTo>
                    <a:pt x="2640584" y="985329"/>
                  </a:lnTo>
                  <a:lnTo>
                    <a:pt x="2640584" y="0"/>
                  </a:lnTo>
                  <a:lnTo>
                    <a:pt x="0" y="0"/>
                  </a:lnTo>
                  <a:lnTo>
                    <a:pt x="0" y="985329"/>
                  </a:lnTo>
                  <a:close/>
                </a:path>
              </a:pathLst>
            </a:custGeom>
            <a:ln w="571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49190" y="5051553"/>
            <a:ext cx="1065530" cy="5797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325"/>
              </a:spcBef>
            </a:pPr>
            <a:r>
              <a:rPr sz="1900" b="1" spc="-5" dirty="0">
                <a:solidFill>
                  <a:srgbClr val="FFFF66"/>
                </a:solidFill>
                <a:latin typeface="Calibri"/>
                <a:cs typeface="Calibri"/>
              </a:rPr>
              <a:t>BI</a:t>
            </a:r>
            <a:r>
              <a:rPr sz="1900" b="1" spc="-105" dirty="0">
                <a:solidFill>
                  <a:srgbClr val="FFFF66"/>
                </a:solidFill>
                <a:latin typeface="Calibri"/>
                <a:cs typeface="Calibri"/>
              </a:rPr>
              <a:t>V</a:t>
            </a:r>
            <a:r>
              <a:rPr sz="1900" b="1" spc="-5" dirty="0">
                <a:solidFill>
                  <a:srgbClr val="FFFF66"/>
                </a:solidFill>
                <a:latin typeface="Calibri"/>
                <a:cs typeface="Calibri"/>
              </a:rPr>
              <a:t>ARI</a:t>
            </a:r>
            <a:r>
              <a:rPr sz="1900" b="1" spc="-150" dirty="0">
                <a:solidFill>
                  <a:srgbClr val="FFFF66"/>
                </a:solidFill>
                <a:latin typeface="Calibri"/>
                <a:cs typeface="Calibri"/>
              </a:rPr>
              <a:t>A</a:t>
            </a:r>
            <a:r>
              <a:rPr sz="1900" b="1" spc="-10" dirty="0">
                <a:solidFill>
                  <a:srgbClr val="FFFF66"/>
                </a:solidFill>
                <a:latin typeface="Calibri"/>
                <a:cs typeface="Calibri"/>
              </a:rPr>
              <a:t>TE  </a:t>
            </a:r>
            <a:r>
              <a:rPr sz="1900" b="1" spc="-30" dirty="0">
                <a:solidFill>
                  <a:srgbClr val="FFFF66"/>
                </a:solidFill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756528" y="2028825"/>
            <a:ext cx="3569335" cy="3507104"/>
            <a:chOff x="5232527" y="2028825"/>
            <a:chExt cx="3569335" cy="3507104"/>
          </a:xfrm>
        </p:grpSpPr>
        <p:sp>
          <p:nvSpPr>
            <p:cNvPr id="24" name="object 24"/>
            <p:cNvSpPr/>
            <p:nvPr/>
          </p:nvSpPr>
          <p:spPr>
            <a:xfrm>
              <a:off x="5245227" y="4692395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79" h="830579">
                  <a:moveTo>
                    <a:pt x="415163" y="0"/>
                  </a:moveTo>
                  <a:lnTo>
                    <a:pt x="366732" y="2793"/>
                  </a:lnTo>
                  <a:lnTo>
                    <a:pt x="319946" y="10967"/>
                  </a:lnTo>
                  <a:lnTo>
                    <a:pt x="275116" y="24209"/>
                  </a:lnTo>
                  <a:lnTo>
                    <a:pt x="232552" y="42206"/>
                  </a:lnTo>
                  <a:lnTo>
                    <a:pt x="192566" y="64648"/>
                  </a:lnTo>
                  <a:lnTo>
                    <a:pt x="155468" y="91223"/>
                  </a:lnTo>
                  <a:lnTo>
                    <a:pt x="121570" y="121618"/>
                  </a:lnTo>
                  <a:lnTo>
                    <a:pt x="91183" y="155522"/>
                  </a:lnTo>
                  <a:lnTo>
                    <a:pt x="64617" y="192622"/>
                  </a:lnTo>
                  <a:lnTo>
                    <a:pt x="42184" y="232608"/>
                  </a:lnTo>
                  <a:lnTo>
                    <a:pt x="24195" y="275166"/>
                  </a:lnTo>
                  <a:lnTo>
                    <a:pt x="10960" y="319986"/>
                  </a:lnTo>
                  <a:lnTo>
                    <a:pt x="2792" y="366756"/>
                  </a:lnTo>
                  <a:lnTo>
                    <a:pt x="0" y="415162"/>
                  </a:lnTo>
                  <a:lnTo>
                    <a:pt x="2792" y="463569"/>
                  </a:lnTo>
                  <a:lnTo>
                    <a:pt x="10960" y="510339"/>
                  </a:lnTo>
                  <a:lnTo>
                    <a:pt x="24195" y="555159"/>
                  </a:lnTo>
                  <a:lnTo>
                    <a:pt x="42184" y="597717"/>
                  </a:lnTo>
                  <a:lnTo>
                    <a:pt x="64617" y="637703"/>
                  </a:lnTo>
                  <a:lnTo>
                    <a:pt x="91183" y="674803"/>
                  </a:lnTo>
                  <a:lnTo>
                    <a:pt x="121570" y="708707"/>
                  </a:lnTo>
                  <a:lnTo>
                    <a:pt x="155468" y="739102"/>
                  </a:lnTo>
                  <a:lnTo>
                    <a:pt x="192566" y="765677"/>
                  </a:lnTo>
                  <a:lnTo>
                    <a:pt x="232552" y="788119"/>
                  </a:lnTo>
                  <a:lnTo>
                    <a:pt x="275116" y="806116"/>
                  </a:lnTo>
                  <a:lnTo>
                    <a:pt x="319946" y="819358"/>
                  </a:lnTo>
                  <a:lnTo>
                    <a:pt x="366732" y="827532"/>
                  </a:lnTo>
                  <a:lnTo>
                    <a:pt x="415163" y="830325"/>
                  </a:lnTo>
                  <a:lnTo>
                    <a:pt x="463568" y="827532"/>
                  </a:lnTo>
                  <a:lnTo>
                    <a:pt x="510332" y="819358"/>
                  </a:lnTo>
                  <a:lnTo>
                    <a:pt x="555144" y="806116"/>
                  </a:lnTo>
                  <a:lnTo>
                    <a:pt x="597692" y="788119"/>
                  </a:lnTo>
                  <a:lnTo>
                    <a:pt x="637666" y="765677"/>
                  </a:lnTo>
                  <a:lnTo>
                    <a:pt x="674753" y="739102"/>
                  </a:lnTo>
                  <a:lnTo>
                    <a:pt x="708644" y="708707"/>
                  </a:lnTo>
                  <a:lnTo>
                    <a:pt x="739025" y="674803"/>
                  </a:lnTo>
                  <a:lnTo>
                    <a:pt x="765587" y="637703"/>
                  </a:lnTo>
                  <a:lnTo>
                    <a:pt x="788017" y="597717"/>
                  </a:lnTo>
                  <a:lnTo>
                    <a:pt x="806004" y="555159"/>
                  </a:lnTo>
                  <a:lnTo>
                    <a:pt x="819238" y="510339"/>
                  </a:lnTo>
                  <a:lnTo>
                    <a:pt x="827406" y="463569"/>
                  </a:lnTo>
                  <a:lnTo>
                    <a:pt x="830199" y="415162"/>
                  </a:lnTo>
                  <a:lnTo>
                    <a:pt x="827406" y="366756"/>
                  </a:lnTo>
                  <a:lnTo>
                    <a:pt x="819238" y="319986"/>
                  </a:lnTo>
                  <a:lnTo>
                    <a:pt x="806004" y="275166"/>
                  </a:lnTo>
                  <a:lnTo>
                    <a:pt x="788017" y="232608"/>
                  </a:lnTo>
                  <a:lnTo>
                    <a:pt x="765587" y="192622"/>
                  </a:lnTo>
                  <a:lnTo>
                    <a:pt x="739025" y="155522"/>
                  </a:lnTo>
                  <a:lnTo>
                    <a:pt x="708644" y="121618"/>
                  </a:lnTo>
                  <a:lnTo>
                    <a:pt x="674753" y="91223"/>
                  </a:lnTo>
                  <a:lnTo>
                    <a:pt x="637666" y="64648"/>
                  </a:lnTo>
                  <a:lnTo>
                    <a:pt x="597692" y="42206"/>
                  </a:lnTo>
                  <a:lnTo>
                    <a:pt x="555144" y="24209"/>
                  </a:lnTo>
                  <a:lnTo>
                    <a:pt x="510332" y="10967"/>
                  </a:lnTo>
                  <a:lnTo>
                    <a:pt x="463568" y="2793"/>
                  </a:lnTo>
                  <a:lnTo>
                    <a:pt x="415163" y="0"/>
                  </a:lnTo>
                  <a:close/>
                </a:path>
              </a:pathLst>
            </a:custGeom>
            <a:solidFill>
              <a:srgbClr val="FFCC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45227" y="4692395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79" h="830579">
                  <a:moveTo>
                    <a:pt x="0" y="415162"/>
                  </a:moveTo>
                  <a:lnTo>
                    <a:pt x="2792" y="366756"/>
                  </a:lnTo>
                  <a:lnTo>
                    <a:pt x="10960" y="319986"/>
                  </a:lnTo>
                  <a:lnTo>
                    <a:pt x="24195" y="275166"/>
                  </a:lnTo>
                  <a:lnTo>
                    <a:pt x="42184" y="232608"/>
                  </a:lnTo>
                  <a:lnTo>
                    <a:pt x="64617" y="192622"/>
                  </a:lnTo>
                  <a:lnTo>
                    <a:pt x="91183" y="155522"/>
                  </a:lnTo>
                  <a:lnTo>
                    <a:pt x="121570" y="121618"/>
                  </a:lnTo>
                  <a:lnTo>
                    <a:pt x="155468" y="91223"/>
                  </a:lnTo>
                  <a:lnTo>
                    <a:pt x="192566" y="64648"/>
                  </a:lnTo>
                  <a:lnTo>
                    <a:pt x="232552" y="42206"/>
                  </a:lnTo>
                  <a:lnTo>
                    <a:pt x="275116" y="24209"/>
                  </a:lnTo>
                  <a:lnTo>
                    <a:pt x="319946" y="10967"/>
                  </a:lnTo>
                  <a:lnTo>
                    <a:pt x="366732" y="2793"/>
                  </a:lnTo>
                  <a:lnTo>
                    <a:pt x="415163" y="0"/>
                  </a:lnTo>
                  <a:lnTo>
                    <a:pt x="463568" y="2793"/>
                  </a:lnTo>
                  <a:lnTo>
                    <a:pt x="510332" y="10967"/>
                  </a:lnTo>
                  <a:lnTo>
                    <a:pt x="555144" y="24209"/>
                  </a:lnTo>
                  <a:lnTo>
                    <a:pt x="597692" y="42206"/>
                  </a:lnTo>
                  <a:lnTo>
                    <a:pt x="637666" y="64648"/>
                  </a:lnTo>
                  <a:lnTo>
                    <a:pt x="674753" y="91223"/>
                  </a:lnTo>
                  <a:lnTo>
                    <a:pt x="708644" y="121618"/>
                  </a:lnTo>
                  <a:lnTo>
                    <a:pt x="739025" y="155522"/>
                  </a:lnTo>
                  <a:lnTo>
                    <a:pt x="765587" y="192622"/>
                  </a:lnTo>
                  <a:lnTo>
                    <a:pt x="788017" y="232608"/>
                  </a:lnTo>
                  <a:lnTo>
                    <a:pt x="806004" y="275166"/>
                  </a:lnTo>
                  <a:lnTo>
                    <a:pt x="819238" y="319986"/>
                  </a:lnTo>
                  <a:lnTo>
                    <a:pt x="827406" y="366756"/>
                  </a:lnTo>
                  <a:lnTo>
                    <a:pt x="830199" y="415162"/>
                  </a:lnTo>
                  <a:lnTo>
                    <a:pt x="827406" y="463569"/>
                  </a:lnTo>
                  <a:lnTo>
                    <a:pt x="819238" y="510339"/>
                  </a:lnTo>
                  <a:lnTo>
                    <a:pt x="806004" y="555159"/>
                  </a:lnTo>
                  <a:lnTo>
                    <a:pt x="788017" y="597717"/>
                  </a:lnTo>
                  <a:lnTo>
                    <a:pt x="765587" y="637703"/>
                  </a:lnTo>
                  <a:lnTo>
                    <a:pt x="739025" y="674803"/>
                  </a:lnTo>
                  <a:lnTo>
                    <a:pt x="708644" y="708707"/>
                  </a:lnTo>
                  <a:lnTo>
                    <a:pt x="674753" y="739102"/>
                  </a:lnTo>
                  <a:lnTo>
                    <a:pt x="637666" y="765677"/>
                  </a:lnTo>
                  <a:lnTo>
                    <a:pt x="597692" y="788119"/>
                  </a:lnTo>
                  <a:lnTo>
                    <a:pt x="555144" y="806116"/>
                  </a:lnTo>
                  <a:lnTo>
                    <a:pt x="510332" y="819358"/>
                  </a:lnTo>
                  <a:lnTo>
                    <a:pt x="463568" y="827532"/>
                  </a:lnTo>
                  <a:lnTo>
                    <a:pt x="415163" y="830325"/>
                  </a:lnTo>
                  <a:lnTo>
                    <a:pt x="366732" y="827532"/>
                  </a:lnTo>
                  <a:lnTo>
                    <a:pt x="319946" y="819358"/>
                  </a:lnTo>
                  <a:lnTo>
                    <a:pt x="275116" y="806116"/>
                  </a:lnTo>
                  <a:lnTo>
                    <a:pt x="232552" y="788119"/>
                  </a:lnTo>
                  <a:lnTo>
                    <a:pt x="192566" y="765677"/>
                  </a:lnTo>
                  <a:lnTo>
                    <a:pt x="155468" y="739102"/>
                  </a:lnTo>
                  <a:lnTo>
                    <a:pt x="121570" y="708707"/>
                  </a:lnTo>
                  <a:lnTo>
                    <a:pt x="91183" y="674803"/>
                  </a:lnTo>
                  <a:lnTo>
                    <a:pt x="64617" y="637703"/>
                  </a:lnTo>
                  <a:lnTo>
                    <a:pt x="42184" y="597717"/>
                  </a:lnTo>
                  <a:lnTo>
                    <a:pt x="24195" y="555159"/>
                  </a:lnTo>
                  <a:lnTo>
                    <a:pt x="10960" y="510339"/>
                  </a:lnTo>
                  <a:lnTo>
                    <a:pt x="2792" y="463569"/>
                  </a:lnTo>
                  <a:lnTo>
                    <a:pt x="0" y="415162"/>
                  </a:lnTo>
                  <a:close/>
                </a:path>
              </a:pathLst>
            </a:custGeom>
            <a:ln w="2540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00800" y="2057400"/>
              <a:ext cx="2372360" cy="2873375"/>
            </a:xfrm>
            <a:custGeom>
              <a:avLst/>
              <a:gdLst/>
              <a:ahLst/>
              <a:cxnLst/>
              <a:rect l="l" t="t" r="r" b="b"/>
              <a:pathLst>
                <a:path w="2372359" h="2873375">
                  <a:moveTo>
                    <a:pt x="2182368" y="0"/>
                  </a:moveTo>
                  <a:lnTo>
                    <a:pt x="189738" y="0"/>
                  </a:lnTo>
                  <a:lnTo>
                    <a:pt x="139303" y="6778"/>
                  </a:lnTo>
                  <a:lnTo>
                    <a:pt x="93979" y="25908"/>
                  </a:lnTo>
                  <a:lnTo>
                    <a:pt x="55578" y="55578"/>
                  </a:lnTo>
                  <a:lnTo>
                    <a:pt x="25908" y="93980"/>
                  </a:lnTo>
                  <a:lnTo>
                    <a:pt x="6778" y="139303"/>
                  </a:lnTo>
                  <a:lnTo>
                    <a:pt x="0" y="189737"/>
                  </a:lnTo>
                  <a:lnTo>
                    <a:pt x="0" y="2872867"/>
                  </a:lnTo>
                  <a:lnTo>
                    <a:pt x="2372105" y="2872867"/>
                  </a:lnTo>
                  <a:lnTo>
                    <a:pt x="2372105" y="189737"/>
                  </a:lnTo>
                  <a:lnTo>
                    <a:pt x="2365327" y="139303"/>
                  </a:lnTo>
                  <a:lnTo>
                    <a:pt x="2346197" y="93980"/>
                  </a:lnTo>
                  <a:lnTo>
                    <a:pt x="2316527" y="55578"/>
                  </a:lnTo>
                  <a:lnTo>
                    <a:pt x="2278126" y="25908"/>
                  </a:lnTo>
                  <a:lnTo>
                    <a:pt x="2232802" y="6778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00800" y="2057400"/>
              <a:ext cx="2372360" cy="2873375"/>
            </a:xfrm>
            <a:custGeom>
              <a:avLst/>
              <a:gdLst/>
              <a:ahLst/>
              <a:cxnLst/>
              <a:rect l="l" t="t" r="r" b="b"/>
              <a:pathLst>
                <a:path w="2372359" h="2873375">
                  <a:moveTo>
                    <a:pt x="189738" y="0"/>
                  </a:moveTo>
                  <a:lnTo>
                    <a:pt x="2182368" y="0"/>
                  </a:lnTo>
                  <a:lnTo>
                    <a:pt x="2232802" y="6778"/>
                  </a:lnTo>
                  <a:lnTo>
                    <a:pt x="2278126" y="25908"/>
                  </a:lnTo>
                  <a:lnTo>
                    <a:pt x="2316527" y="55578"/>
                  </a:lnTo>
                  <a:lnTo>
                    <a:pt x="2346197" y="93980"/>
                  </a:lnTo>
                  <a:lnTo>
                    <a:pt x="2365327" y="139303"/>
                  </a:lnTo>
                  <a:lnTo>
                    <a:pt x="2372105" y="189737"/>
                  </a:lnTo>
                  <a:lnTo>
                    <a:pt x="2372105" y="2872867"/>
                  </a:lnTo>
                  <a:lnTo>
                    <a:pt x="0" y="2872867"/>
                  </a:lnTo>
                  <a:lnTo>
                    <a:pt x="0" y="189737"/>
                  </a:lnTo>
                  <a:lnTo>
                    <a:pt x="6778" y="139303"/>
                  </a:lnTo>
                  <a:lnTo>
                    <a:pt x="25908" y="93979"/>
                  </a:lnTo>
                  <a:lnTo>
                    <a:pt x="55578" y="55578"/>
                  </a:lnTo>
                  <a:lnTo>
                    <a:pt x="93980" y="25907"/>
                  </a:lnTo>
                  <a:lnTo>
                    <a:pt x="139303" y="6778"/>
                  </a:lnTo>
                  <a:lnTo>
                    <a:pt x="189738" y="0"/>
                  </a:lnTo>
                  <a:close/>
                </a:path>
              </a:pathLst>
            </a:custGeom>
            <a:ln w="571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24801" y="2434370"/>
            <a:ext cx="2481717" cy="184646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0665" marR="5080" indent="-228600">
              <a:lnSpc>
                <a:spcPct val="93000"/>
              </a:lnSpc>
              <a:spcBef>
                <a:spcPts val="320"/>
              </a:spcBef>
              <a:buFont typeface="Calibri"/>
              <a:buChar char="•"/>
              <a:tabLst>
                <a:tab pos="241300" algn="l"/>
              </a:tabLst>
            </a:pPr>
            <a:r>
              <a:rPr sz="2000" spc="-15" dirty="0">
                <a:cs typeface="Calibri"/>
              </a:rPr>
              <a:t>several </a:t>
            </a:r>
            <a:r>
              <a:rPr sz="2000" spc="-10" dirty="0">
                <a:cs typeface="Calibri"/>
              </a:rPr>
              <a:t> variables</a:t>
            </a:r>
            <a:r>
              <a:rPr lang="en-US" sz="2000" spc="-10" dirty="0">
                <a:cs typeface="Calibri"/>
              </a:rPr>
              <a:t>.</a:t>
            </a:r>
          </a:p>
          <a:p>
            <a:pPr marL="12065" marR="5080">
              <a:lnSpc>
                <a:spcPct val="93000"/>
              </a:lnSpc>
              <a:spcBef>
                <a:spcPts val="320"/>
              </a:spcBef>
              <a:tabLst>
                <a:tab pos="241300" algn="l"/>
              </a:tabLst>
            </a:pPr>
            <a:r>
              <a:rPr lang="en-US" sz="2400" spc="-10" dirty="0">
                <a:cs typeface="Calibri"/>
              </a:rPr>
              <a:t>Multivariate</a:t>
            </a:r>
            <a:r>
              <a:rPr sz="2400" spc="-10" dirty="0">
                <a:cs typeface="Calibri"/>
              </a:rPr>
              <a:t> </a:t>
            </a:r>
            <a:r>
              <a:rPr lang="en-UG" sz="2400" spc="-5" dirty="0">
                <a:cs typeface="Calibri"/>
              </a:rPr>
              <a:t> </a:t>
            </a:r>
            <a:endParaRPr lang="en-US" sz="2400" dirty="0">
              <a:cs typeface="Tahoma"/>
            </a:endParaRPr>
          </a:p>
          <a:p>
            <a:pPr marL="240665" marR="31115" indent="-228600">
              <a:lnSpc>
                <a:spcPts val="2860"/>
              </a:lnSpc>
              <a:spcBef>
                <a:spcPts val="445"/>
              </a:spcBef>
              <a:buFont typeface="Calibri"/>
              <a:buChar char="•"/>
              <a:tabLst>
                <a:tab pos="241300" algn="l"/>
              </a:tabLst>
            </a:pPr>
            <a:r>
              <a:rPr lang="en-US" sz="2000" spc="5" dirty="0">
                <a:cs typeface="Calibri"/>
              </a:rPr>
              <a:t>E.g. </a:t>
            </a:r>
            <a:r>
              <a:rPr lang="en-US" sz="2000" spc="-10" dirty="0">
                <a:cs typeface="Calibri"/>
              </a:rPr>
              <a:t>Age, </a:t>
            </a:r>
            <a:r>
              <a:rPr lang="en-US" sz="2000" spc="-5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education, </a:t>
            </a:r>
            <a:r>
              <a:rPr lang="en-US" sz="2000" spc="-5" dirty="0">
                <a:cs typeface="Calibri"/>
              </a:rPr>
              <a:t> and</a:t>
            </a:r>
            <a:r>
              <a:rPr lang="en-US" sz="2000" spc="-80" dirty="0">
                <a:cs typeface="Calibri"/>
              </a:rPr>
              <a:t> </a:t>
            </a:r>
            <a:r>
              <a:rPr lang="en-US" sz="2000" spc="-10" dirty="0">
                <a:cs typeface="Calibri"/>
              </a:rPr>
              <a:t>prejudice</a:t>
            </a:r>
            <a:endParaRPr lang="en-US" sz="2000" dirty="0"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768336" y="4848226"/>
            <a:ext cx="2698115" cy="1042669"/>
            <a:chOff x="6244335" y="4848225"/>
            <a:chExt cx="2698115" cy="1042669"/>
          </a:xfrm>
        </p:grpSpPr>
        <p:sp>
          <p:nvSpPr>
            <p:cNvPr id="30" name="object 30"/>
            <p:cNvSpPr/>
            <p:nvPr/>
          </p:nvSpPr>
          <p:spPr>
            <a:xfrm>
              <a:off x="6272910" y="4876800"/>
              <a:ext cx="2640965" cy="985519"/>
            </a:xfrm>
            <a:custGeom>
              <a:avLst/>
              <a:gdLst/>
              <a:ahLst/>
              <a:cxnLst/>
              <a:rect l="l" t="t" r="r" b="b"/>
              <a:pathLst>
                <a:path w="2640965" h="985520">
                  <a:moveTo>
                    <a:pt x="2640584" y="0"/>
                  </a:moveTo>
                  <a:lnTo>
                    <a:pt x="0" y="0"/>
                  </a:lnTo>
                  <a:lnTo>
                    <a:pt x="0" y="985329"/>
                  </a:lnTo>
                  <a:lnTo>
                    <a:pt x="2640584" y="985329"/>
                  </a:lnTo>
                  <a:lnTo>
                    <a:pt x="2640584" y="0"/>
                  </a:lnTo>
                  <a:close/>
                </a:path>
              </a:pathLst>
            </a:custGeom>
            <a:solidFill>
              <a:srgbClr val="460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72910" y="4876800"/>
              <a:ext cx="2640965" cy="985519"/>
            </a:xfrm>
            <a:custGeom>
              <a:avLst/>
              <a:gdLst/>
              <a:ahLst/>
              <a:cxnLst/>
              <a:rect l="l" t="t" r="r" b="b"/>
              <a:pathLst>
                <a:path w="2640965" h="985520">
                  <a:moveTo>
                    <a:pt x="0" y="985329"/>
                  </a:moveTo>
                  <a:lnTo>
                    <a:pt x="2640584" y="985329"/>
                  </a:lnTo>
                  <a:lnTo>
                    <a:pt x="2640584" y="0"/>
                  </a:lnTo>
                  <a:lnTo>
                    <a:pt x="0" y="0"/>
                  </a:lnTo>
                  <a:lnTo>
                    <a:pt x="0" y="985329"/>
                  </a:lnTo>
                  <a:close/>
                </a:path>
              </a:pathLst>
            </a:custGeom>
            <a:ln w="571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857491" y="5051553"/>
            <a:ext cx="1499235" cy="5797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325"/>
              </a:spcBef>
            </a:pPr>
            <a:r>
              <a:rPr sz="1900" b="1" spc="-5" dirty="0">
                <a:solidFill>
                  <a:srgbClr val="FFFF66"/>
                </a:solidFill>
                <a:latin typeface="Calibri"/>
                <a:cs typeface="Calibri"/>
              </a:rPr>
              <a:t>MU</a:t>
            </a:r>
            <a:r>
              <a:rPr sz="1900" b="1" spc="-155" dirty="0">
                <a:solidFill>
                  <a:srgbClr val="FFFF66"/>
                </a:solidFill>
                <a:latin typeface="Calibri"/>
                <a:cs typeface="Calibri"/>
              </a:rPr>
              <a:t>L</a:t>
            </a:r>
            <a:r>
              <a:rPr sz="1900" b="1" spc="-10" dirty="0">
                <a:solidFill>
                  <a:srgbClr val="FFFF66"/>
                </a:solidFill>
                <a:latin typeface="Calibri"/>
                <a:cs typeface="Calibri"/>
              </a:rPr>
              <a:t>TI</a:t>
            </a:r>
            <a:r>
              <a:rPr sz="1900" b="1" spc="-114" dirty="0">
                <a:solidFill>
                  <a:srgbClr val="FFFF66"/>
                </a:solidFill>
                <a:latin typeface="Calibri"/>
                <a:cs typeface="Calibri"/>
              </a:rPr>
              <a:t>V</a:t>
            </a:r>
            <a:r>
              <a:rPr sz="1900" b="1" spc="-5" dirty="0">
                <a:solidFill>
                  <a:srgbClr val="FFFF66"/>
                </a:solidFill>
                <a:latin typeface="Calibri"/>
                <a:cs typeface="Calibri"/>
              </a:rPr>
              <a:t>ARI</a:t>
            </a:r>
            <a:r>
              <a:rPr sz="1900" b="1" spc="-150" dirty="0">
                <a:solidFill>
                  <a:srgbClr val="FFFF66"/>
                </a:solidFill>
                <a:latin typeface="Calibri"/>
                <a:cs typeface="Calibri"/>
              </a:rPr>
              <a:t>A</a:t>
            </a:r>
            <a:r>
              <a:rPr sz="1900" b="1" spc="-10" dirty="0">
                <a:solidFill>
                  <a:srgbClr val="FFFF66"/>
                </a:solidFill>
                <a:latin typeface="Calibri"/>
                <a:cs typeface="Calibri"/>
              </a:rPr>
              <a:t>TE  </a:t>
            </a:r>
            <a:r>
              <a:rPr sz="1900" b="1" spc="-30" dirty="0">
                <a:solidFill>
                  <a:srgbClr val="FFFF66"/>
                </a:solidFill>
                <a:latin typeface="Calibri"/>
                <a:cs typeface="Calibri"/>
              </a:rPr>
              <a:t>ANALYSIS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680460" y="4443984"/>
            <a:ext cx="6987540" cy="1117600"/>
            <a:chOff x="2156460" y="4443984"/>
            <a:chExt cx="6987540" cy="111760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6460" y="4443984"/>
              <a:ext cx="1258824" cy="111709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7348" y="4899152"/>
              <a:ext cx="266572" cy="43637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657348" y="4899152"/>
              <a:ext cx="266700" cy="436880"/>
            </a:xfrm>
            <a:custGeom>
              <a:avLst/>
              <a:gdLst/>
              <a:ahLst/>
              <a:cxnLst/>
              <a:rect l="l" t="t" r="r" b="b"/>
              <a:pathLst>
                <a:path w="266700" h="436879">
                  <a:moveTo>
                    <a:pt x="143382" y="0"/>
                  </a:moveTo>
                  <a:lnTo>
                    <a:pt x="151764" y="0"/>
                  </a:lnTo>
                  <a:lnTo>
                    <a:pt x="158622" y="254"/>
                  </a:lnTo>
                  <a:lnTo>
                    <a:pt x="181228" y="5461"/>
                  </a:lnTo>
                  <a:lnTo>
                    <a:pt x="182118" y="6731"/>
                  </a:lnTo>
                  <a:lnTo>
                    <a:pt x="182499" y="8381"/>
                  </a:lnTo>
                  <a:lnTo>
                    <a:pt x="182499" y="10414"/>
                  </a:lnTo>
                  <a:lnTo>
                    <a:pt x="182499" y="368427"/>
                  </a:lnTo>
                  <a:lnTo>
                    <a:pt x="253110" y="368427"/>
                  </a:lnTo>
                  <a:lnTo>
                    <a:pt x="255143" y="368427"/>
                  </a:lnTo>
                  <a:lnTo>
                    <a:pt x="257047" y="369062"/>
                  </a:lnTo>
                  <a:lnTo>
                    <a:pt x="258699" y="370205"/>
                  </a:lnTo>
                  <a:lnTo>
                    <a:pt x="260350" y="371475"/>
                  </a:lnTo>
                  <a:lnTo>
                    <a:pt x="261874" y="373380"/>
                  </a:lnTo>
                  <a:lnTo>
                    <a:pt x="263016" y="376047"/>
                  </a:lnTo>
                  <a:lnTo>
                    <a:pt x="264287" y="378714"/>
                  </a:lnTo>
                  <a:lnTo>
                    <a:pt x="265175" y="382270"/>
                  </a:lnTo>
                  <a:lnTo>
                    <a:pt x="265683" y="386588"/>
                  </a:lnTo>
                  <a:lnTo>
                    <a:pt x="266319" y="391033"/>
                  </a:lnTo>
                  <a:lnTo>
                    <a:pt x="266572" y="396367"/>
                  </a:lnTo>
                  <a:lnTo>
                    <a:pt x="266572" y="402844"/>
                  </a:lnTo>
                  <a:lnTo>
                    <a:pt x="266572" y="409194"/>
                  </a:lnTo>
                  <a:lnTo>
                    <a:pt x="255143" y="436372"/>
                  </a:lnTo>
                  <a:lnTo>
                    <a:pt x="253110" y="436372"/>
                  </a:lnTo>
                  <a:lnTo>
                    <a:pt x="14096" y="436372"/>
                  </a:lnTo>
                  <a:lnTo>
                    <a:pt x="12318" y="436372"/>
                  </a:lnTo>
                  <a:lnTo>
                    <a:pt x="10668" y="435864"/>
                  </a:lnTo>
                  <a:lnTo>
                    <a:pt x="1015" y="409194"/>
                  </a:lnTo>
                  <a:lnTo>
                    <a:pt x="1015" y="402844"/>
                  </a:lnTo>
                  <a:lnTo>
                    <a:pt x="1015" y="396367"/>
                  </a:lnTo>
                  <a:lnTo>
                    <a:pt x="1269" y="391033"/>
                  </a:lnTo>
                  <a:lnTo>
                    <a:pt x="1904" y="386588"/>
                  </a:lnTo>
                  <a:lnTo>
                    <a:pt x="2412" y="382270"/>
                  </a:lnTo>
                  <a:lnTo>
                    <a:pt x="3301" y="378714"/>
                  </a:lnTo>
                  <a:lnTo>
                    <a:pt x="4571" y="376047"/>
                  </a:lnTo>
                  <a:lnTo>
                    <a:pt x="5714" y="373380"/>
                  </a:lnTo>
                  <a:lnTo>
                    <a:pt x="7112" y="371475"/>
                  </a:lnTo>
                  <a:lnTo>
                    <a:pt x="8762" y="370205"/>
                  </a:lnTo>
                  <a:lnTo>
                    <a:pt x="10287" y="369062"/>
                  </a:lnTo>
                  <a:lnTo>
                    <a:pt x="12064" y="368427"/>
                  </a:lnTo>
                  <a:lnTo>
                    <a:pt x="14096" y="368427"/>
                  </a:lnTo>
                  <a:lnTo>
                    <a:pt x="94741" y="368427"/>
                  </a:lnTo>
                  <a:lnTo>
                    <a:pt x="94741" y="86487"/>
                  </a:lnTo>
                  <a:lnTo>
                    <a:pt x="25145" y="124968"/>
                  </a:lnTo>
                  <a:lnTo>
                    <a:pt x="19938" y="127381"/>
                  </a:lnTo>
                  <a:lnTo>
                    <a:pt x="15747" y="128905"/>
                  </a:lnTo>
                  <a:lnTo>
                    <a:pt x="12572" y="129412"/>
                  </a:lnTo>
                  <a:lnTo>
                    <a:pt x="9397" y="130048"/>
                  </a:lnTo>
                  <a:lnTo>
                    <a:pt x="0" y="106299"/>
                  </a:lnTo>
                  <a:lnTo>
                    <a:pt x="0" y="97790"/>
                  </a:lnTo>
                  <a:lnTo>
                    <a:pt x="0" y="92456"/>
                  </a:lnTo>
                  <a:lnTo>
                    <a:pt x="126" y="88011"/>
                  </a:lnTo>
                  <a:lnTo>
                    <a:pt x="381" y="84581"/>
                  </a:lnTo>
                  <a:lnTo>
                    <a:pt x="634" y="81153"/>
                  </a:lnTo>
                  <a:lnTo>
                    <a:pt x="5714" y="69723"/>
                  </a:lnTo>
                  <a:lnTo>
                    <a:pt x="7238" y="68072"/>
                  </a:lnTo>
                  <a:lnTo>
                    <a:pt x="9397" y="66421"/>
                  </a:lnTo>
                  <a:lnTo>
                    <a:pt x="12064" y="64643"/>
                  </a:lnTo>
                  <a:lnTo>
                    <a:pt x="105156" y="4445"/>
                  </a:lnTo>
                  <a:lnTo>
                    <a:pt x="106299" y="3556"/>
                  </a:lnTo>
                  <a:lnTo>
                    <a:pt x="136397" y="0"/>
                  </a:lnTo>
                  <a:lnTo>
                    <a:pt x="143382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53019" y="4692396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79" h="830579">
                  <a:moveTo>
                    <a:pt x="415162" y="0"/>
                  </a:moveTo>
                  <a:lnTo>
                    <a:pt x="366756" y="2793"/>
                  </a:lnTo>
                  <a:lnTo>
                    <a:pt x="319986" y="10967"/>
                  </a:lnTo>
                  <a:lnTo>
                    <a:pt x="275166" y="24209"/>
                  </a:lnTo>
                  <a:lnTo>
                    <a:pt x="232608" y="42206"/>
                  </a:lnTo>
                  <a:lnTo>
                    <a:pt x="192622" y="64648"/>
                  </a:lnTo>
                  <a:lnTo>
                    <a:pt x="155522" y="91223"/>
                  </a:lnTo>
                  <a:lnTo>
                    <a:pt x="121618" y="121618"/>
                  </a:lnTo>
                  <a:lnTo>
                    <a:pt x="91223" y="155522"/>
                  </a:lnTo>
                  <a:lnTo>
                    <a:pt x="64648" y="192622"/>
                  </a:lnTo>
                  <a:lnTo>
                    <a:pt x="42206" y="232608"/>
                  </a:lnTo>
                  <a:lnTo>
                    <a:pt x="24209" y="275166"/>
                  </a:lnTo>
                  <a:lnTo>
                    <a:pt x="10967" y="319986"/>
                  </a:lnTo>
                  <a:lnTo>
                    <a:pt x="2793" y="366756"/>
                  </a:lnTo>
                  <a:lnTo>
                    <a:pt x="0" y="415162"/>
                  </a:lnTo>
                  <a:lnTo>
                    <a:pt x="2793" y="463569"/>
                  </a:lnTo>
                  <a:lnTo>
                    <a:pt x="10967" y="510339"/>
                  </a:lnTo>
                  <a:lnTo>
                    <a:pt x="24209" y="555159"/>
                  </a:lnTo>
                  <a:lnTo>
                    <a:pt x="42206" y="597717"/>
                  </a:lnTo>
                  <a:lnTo>
                    <a:pt x="64648" y="637703"/>
                  </a:lnTo>
                  <a:lnTo>
                    <a:pt x="91223" y="674803"/>
                  </a:lnTo>
                  <a:lnTo>
                    <a:pt x="121618" y="708707"/>
                  </a:lnTo>
                  <a:lnTo>
                    <a:pt x="155522" y="739102"/>
                  </a:lnTo>
                  <a:lnTo>
                    <a:pt x="192622" y="765677"/>
                  </a:lnTo>
                  <a:lnTo>
                    <a:pt x="232608" y="788119"/>
                  </a:lnTo>
                  <a:lnTo>
                    <a:pt x="275166" y="806116"/>
                  </a:lnTo>
                  <a:lnTo>
                    <a:pt x="319986" y="819358"/>
                  </a:lnTo>
                  <a:lnTo>
                    <a:pt x="366756" y="827532"/>
                  </a:lnTo>
                  <a:lnTo>
                    <a:pt x="415162" y="830325"/>
                  </a:lnTo>
                  <a:lnTo>
                    <a:pt x="463569" y="827532"/>
                  </a:lnTo>
                  <a:lnTo>
                    <a:pt x="510339" y="819358"/>
                  </a:lnTo>
                  <a:lnTo>
                    <a:pt x="555159" y="806116"/>
                  </a:lnTo>
                  <a:lnTo>
                    <a:pt x="597717" y="788119"/>
                  </a:lnTo>
                  <a:lnTo>
                    <a:pt x="637703" y="765677"/>
                  </a:lnTo>
                  <a:lnTo>
                    <a:pt x="674803" y="739102"/>
                  </a:lnTo>
                  <a:lnTo>
                    <a:pt x="708707" y="708707"/>
                  </a:lnTo>
                  <a:lnTo>
                    <a:pt x="739102" y="674803"/>
                  </a:lnTo>
                  <a:lnTo>
                    <a:pt x="765677" y="637703"/>
                  </a:lnTo>
                  <a:lnTo>
                    <a:pt x="788119" y="597717"/>
                  </a:lnTo>
                  <a:lnTo>
                    <a:pt x="806116" y="555159"/>
                  </a:lnTo>
                  <a:lnTo>
                    <a:pt x="819358" y="510339"/>
                  </a:lnTo>
                  <a:lnTo>
                    <a:pt x="827532" y="463569"/>
                  </a:lnTo>
                  <a:lnTo>
                    <a:pt x="830326" y="415162"/>
                  </a:lnTo>
                  <a:lnTo>
                    <a:pt x="827532" y="366756"/>
                  </a:lnTo>
                  <a:lnTo>
                    <a:pt x="819358" y="319986"/>
                  </a:lnTo>
                  <a:lnTo>
                    <a:pt x="806116" y="275166"/>
                  </a:lnTo>
                  <a:lnTo>
                    <a:pt x="788119" y="232608"/>
                  </a:lnTo>
                  <a:lnTo>
                    <a:pt x="765677" y="192622"/>
                  </a:lnTo>
                  <a:lnTo>
                    <a:pt x="739102" y="155522"/>
                  </a:lnTo>
                  <a:lnTo>
                    <a:pt x="708707" y="121618"/>
                  </a:lnTo>
                  <a:lnTo>
                    <a:pt x="674803" y="91223"/>
                  </a:lnTo>
                  <a:lnTo>
                    <a:pt x="637703" y="64648"/>
                  </a:lnTo>
                  <a:lnTo>
                    <a:pt x="597717" y="42206"/>
                  </a:lnTo>
                  <a:lnTo>
                    <a:pt x="555159" y="24209"/>
                  </a:lnTo>
                  <a:lnTo>
                    <a:pt x="510339" y="10967"/>
                  </a:lnTo>
                  <a:lnTo>
                    <a:pt x="463569" y="2793"/>
                  </a:lnTo>
                  <a:lnTo>
                    <a:pt x="415162" y="0"/>
                  </a:lnTo>
                  <a:close/>
                </a:path>
              </a:pathLst>
            </a:custGeom>
            <a:solidFill>
              <a:srgbClr val="FFCC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53019" y="4692396"/>
              <a:ext cx="830580" cy="830580"/>
            </a:xfrm>
            <a:custGeom>
              <a:avLst/>
              <a:gdLst/>
              <a:ahLst/>
              <a:cxnLst/>
              <a:rect l="l" t="t" r="r" b="b"/>
              <a:pathLst>
                <a:path w="830579" h="830579">
                  <a:moveTo>
                    <a:pt x="0" y="415162"/>
                  </a:moveTo>
                  <a:lnTo>
                    <a:pt x="2793" y="366756"/>
                  </a:lnTo>
                  <a:lnTo>
                    <a:pt x="10967" y="319986"/>
                  </a:lnTo>
                  <a:lnTo>
                    <a:pt x="24209" y="275166"/>
                  </a:lnTo>
                  <a:lnTo>
                    <a:pt x="42206" y="232608"/>
                  </a:lnTo>
                  <a:lnTo>
                    <a:pt x="64648" y="192622"/>
                  </a:lnTo>
                  <a:lnTo>
                    <a:pt x="91223" y="155522"/>
                  </a:lnTo>
                  <a:lnTo>
                    <a:pt x="121618" y="121618"/>
                  </a:lnTo>
                  <a:lnTo>
                    <a:pt x="155522" y="91223"/>
                  </a:lnTo>
                  <a:lnTo>
                    <a:pt x="192622" y="64648"/>
                  </a:lnTo>
                  <a:lnTo>
                    <a:pt x="232608" y="42206"/>
                  </a:lnTo>
                  <a:lnTo>
                    <a:pt x="275166" y="24209"/>
                  </a:lnTo>
                  <a:lnTo>
                    <a:pt x="319986" y="10967"/>
                  </a:lnTo>
                  <a:lnTo>
                    <a:pt x="366756" y="2793"/>
                  </a:lnTo>
                  <a:lnTo>
                    <a:pt x="415162" y="0"/>
                  </a:lnTo>
                  <a:lnTo>
                    <a:pt x="463569" y="2793"/>
                  </a:lnTo>
                  <a:lnTo>
                    <a:pt x="510339" y="10967"/>
                  </a:lnTo>
                  <a:lnTo>
                    <a:pt x="555159" y="24209"/>
                  </a:lnTo>
                  <a:lnTo>
                    <a:pt x="597717" y="42206"/>
                  </a:lnTo>
                  <a:lnTo>
                    <a:pt x="637703" y="64648"/>
                  </a:lnTo>
                  <a:lnTo>
                    <a:pt x="674803" y="91223"/>
                  </a:lnTo>
                  <a:lnTo>
                    <a:pt x="708707" y="121618"/>
                  </a:lnTo>
                  <a:lnTo>
                    <a:pt x="739102" y="155522"/>
                  </a:lnTo>
                  <a:lnTo>
                    <a:pt x="765677" y="192622"/>
                  </a:lnTo>
                  <a:lnTo>
                    <a:pt x="788119" y="232608"/>
                  </a:lnTo>
                  <a:lnTo>
                    <a:pt x="806116" y="275166"/>
                  </a:lnTo>
                  <a:lnTo>
                    <a:pt x="819358" y="319986"/>
                  </a:lnTo>
                  <a:lnTo>
                    <a:pt x="827532" y="366756"/>
                  </a:lnTo>
                  <a:lnTo>
                    <a:pt x="830326" y="415162"/>
                  </a:lnTo>
                  <a:lnTo>
                    <a:pt x="827532" y="463569"/>
                  </a:lnTo>
                  <a:lnTo>
                    <a:pt x="819358" y="510339"/>
                  </a:lnTo>
                  <a:lnTo>
                    <a:pt x="806116" y="555159"/>
                  </a:lnTo>
                  <a:lnTo>
                    <a:pt x="788119" y="597717"/>
                  </a:lnTo>
                  <a:lnTo>
                    <a:pt x="765677" y="637703"/>
                  </a:lnTo>
                  <a:lnTo>
                    <a:pt x="739102" y="674803"/>
                  </a:lnTo>
                  <a:lnTo>
                    <a:pt x="708707" y="708707"/>
                  </a:lnTo>
                  <a:lnTo>
                    <a:pt x="674803" y="739102"/>
                  </a:lnTo>
                  <a:lnTo>
                    <a:pt x="637703" y="765677"/>
                  </a:lnTo>
                  <a:lnTo>
                    <a:pt x="597717" y="788119"/>
                  </a:lnTo>
                  <a:lnTo>
                    <a:pt x="555159" y="806116"/>
                  </a:lnTo>
                  <a:lnTo>
                    <a:pt x="510339" y="819358"/>
                  </a:lnTo>
                  <a:lnTo>
                    <a:pt x="463569" y="827532"/>
                  </a:lnTo>
                  <a:lnTo>
                    <a:pt x="415162" y="830325"/>
                  </a:lnTo>
                  <a:lnTo>
                    <a:pt x="366756" y="827532"/>
                  </a:lnTo>
                  <a:lnTo>
                    <a:pt x="319986" y="819358"/>
                  </a:lnTo>
                  <a:lnTo>
                    <a:pt x="275166" y="806116"/>
                  </a:lnTo>
                  <a:lnTo>
                    <a:pt x="232608" y="788119"/>
                  </a:lnTo>
                  <a:lnTo>
                    <a:pt x="192622" y="765677"/>
                  </a:lnTo>
                  <a:lnTo>
                    <a:pt x="155522" y="739102"/>
                  </a:lnTo>
                  <a:lnTo>
                    <a:pt x="121618" y="708707"/>
                  </a:lnTo>
                  <a:lnTo>
                    <a:pt x="91223" y="674803"/>
                  </a:lnTo>
                  <a:lnTo>
                    <a:pt x="64648" y="637703"/>
                  </a:lnTo>
                  <a:lnTo>
                    <a:pt x="42206" y="597717"/>
                  </a:lnTo>
                  <a:lnTo>
                    <a:pt x="24209" y="555159"/>
                  </a:lnTo>
                  <a:lnTo>
                    <a:pt x="10967" y="510339"/>
                  </a:lnTo>
                  <a:lnTo>
                    <a:pt x="2793" y="463569"/>
                  </a:lnTo>
                  <a:lnTo>
                    <a:pt x="0" y="415162"/>
                  </a:lnTo>
                  <a:close/>
                </a:path>
              </a:pathLst>
            </a:custGeom>
            <a:ln w="2540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2060" y="4443984"/>
              <a:ext cx="1258824" cy="111709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2881" y="4894453"/>
              <a:ext cx="290702" cy="44107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532881" y="4894453"/>
              <a:ext cx="290830" cy="441325"/>
            </a:xfrm>
            <a:custGeom>
              <a:avLst/>
              <a:gdLst/>
              <a:ahLst/>
              <a:cxnLst/>
              <a:rect l="l" t="t" r="r" b="b"/>
              <a:pathLst>
                <a:path w="290829" h="441325">
                  <a:moveTo>
                    <a:pt x="138937" y="0"/>
                  </a:moveTo>
                  <a:lnTo>
                    <a:pt x="184925" y="4875"/>
                  </a:lnTo>
                  <a:lnTo>
                    <a:pt x="221218" y="18795"/>
                  </a:lnTo>
                  <a:lnTo>
                    <a:pt x="254682" y="49053"/>
                  </a:lnTo>
                  <a:lnTo>
                    <a:pt x="271160" y="90297"/>
                  </a:lnTo>
                  <a:lnTo>
                    <a:pt x="273176" y="113538"/>
                  </a:lnTo>
                  <a:lnTo>
                    <a:pt x="272936" y="124063"/>
                  </a:lnTo>
                  <a:lnTo>
                    <a:pt x="266692" y="165471"/>
                  </a:lnTo>
                  <a:lnTo>
                    <a:pt x="245451" y="211256"/>
                  </a:lnTo>
                  <a:lnTo>
                    <a:pt x="216662" y="251333"/>
                  </a:lnTo>
                  <a:lnTo>
                    <a:pt x="189801" y="282321"/>
                  </a:lnTo>
                  <a:lnTo>
                    <a:pt x="155320" y="317881"/>
                  </a:lnTo>
                  <a:lnTo>
                    <a:pt x="104775" y="369697"/>
                  </a:lnTo>
                  <a:lnTo>
                    <a:pt x="275589" y="369697"/>
                  </a:lnTo>
                  <a:lnTo>
                    <a:pt x="277875" y="369697"/>
                  </a:lnTo>
                  <a:lnTo>
                    <a:pt x="279907" y="370459"/>
                  </a:lnTo>
                  <a:lnTo>
                    <a:pt x="290702" y="399034"/>
                  </a:lnTo>
                  <a:lnTo>
                    <a:pt x="290702" y="405257"/>
                  </a:lnTo>
                  <a:lnTo>
                    <a:pt x="290702" y="411734"/>
                  </a:lnTo>
                  <a:lnTo>
                    <a:pt x="287273" y="433070"/>
                  </a:lnTo>
                  <a:lnTo>
                    <a:pt x="286130" y="435991"/>
                  </a:lnTo>
                  <a:lnTo>
                    <a:pt x="284733" y="438023"/>
                  </a:lnTo>
                  <a:lnTo>
                    <a:pt x="282955" y="439166"/>
                  </a:lnTo>
                  <a:lnTo>
                    <a:pt x="281177" y="440436"/>
                  </a:lnTo>
                  <a:lnTo>
                    <a:pt x="279145" y="441071"/>
                  </a:lnTo>
                  <a:lnTo>
                    <a:pt x="276859" y="441071"/>
                  </a:lnTo>
                  <a:lnTo>
                    <a:pt x="27812" y="441071"/>
                  </a:lnTo>
                  <a:lnTo>
                    <a:pt x="22859" y="441071"/>
                  </a:lnTo>
                  <a:lnTo>
                    <a:pt x="18668" y="440563"/>
                  </a:lnTo>
                  <a:lnTo>
                    <a:pt x="15112" y="439674"/>
                  </a:lnTo>
                  <a:lnTo>
                    <a:pt x="11429" y="438785"/>
                  </a:lnTo>
                  <a:lnTo>
                    <a:pt x="1523" y="423291"/>
                  </a:lnTo>
                  <a:lnTo>
                    <a:pt x="507" y="418465"/>
                  </a:lnTo>
                  <a:lnTo>
                    <a:pt x="0" y="411988"/>
                  </a:lnTo>
                  <a:lnTo>
                    <a:pt x="0" y="404241"/>
                  </a:lnTo>
                  <a:lnTo>
                    <a:pt x="0" y="396875"/>
                  </a:lnTo>
                  <a:lnTo>
                    <a:pt x="380" y="390525"/>
                  </a:lnTo>
                  <a:lnTo>
                    <a:pt x="1015" y="385318"/>
                  </a:lnTo>
                  <a:lnTo>
                    <a:pt x="1650" y="380111"/>
                  </a:lnTo>
                  <a:lnTo>
                    <a:pt x="22478" y="346329"/>
                  </a:lnTo>
                  <a:lnTo>
                    <a:pt x="97408" y="265938"/>
                  </a:lnTo>
                  <a:lnTo>
                    <a:pt x="126198" y="233148"/>
                  </a:lnTo>
                  <a:lnTo>
                    <a:pt x="150802" y="196226"/>
                  </a:lnTo>
                  <a:lnTo>
                    <a:pt x="165607" y="158750"/>
                  </a:lnTo>
                  <a:lnTo>
                    <a:pt x="168401" y="133350"/>
                  </a:lnTo>
                  <a:lnTo>
                    <a:pt x="168401" y="125984"/>
                  </a:lnTo>
                  <a:lnTo>
                    <a:pt x="149987" y="90297"/>
                  </a:lnTo>
                  <a:lnTo>
                    <a:pt x="122173" y="79375"/>
                  </a:lnTo>
                  <a:lnTo>
                    <a:pt x="112902" y="79375"/>
                  </a:lnTo>
                  <a:lnTo>
                    <a:pt x="70467" y="87022"/>
                  </a:lnTo>
                  <a:lnTo>
                    <a:pt x="31750" y="107061"/>
                  </a:lnTo>
                  <a:lnTo>
                    <a:pt x="26669" y="110490"/>
                  </a:lnTo>
                  <a:lnTo>
                    <a:pt x="22605" y="112268"/>
                  </a:lnTo>
                  <a:lnTo>
                    <a:pt x="19684" y="112268"/>
                  </a:lnTo>
                  <a:lnTo>
                    <a:pt x="17779" y="112268"/>
                  </a:lnTo>
                  <a:lnTo>
                    <a:pt x="16001" y="111506"/>
                  </a:lnTo>
                  <a:lnTo>
                    <a:pt x="14604" y="110236"/>
                  </a:lnTo>
                  <a:lnTo>
                    <a:pt x="13080" y="108839"/>
                  </a:lnTo>
                  <a:lnTo>
                    <a:pt x="11937" y="106680"/>
                  </a:lnTo>
                  <a:lnTo>
                    <a:pt x="11048" y="103505"/>
                  </a:lnTo>
                  <a:lnTo>
                    <a:pt x="10159" y="100457"/>
                  </a:lnTo>
                  <a:lnTo>
                    <a:pt x="9397" y="96266"/>
                  </a:lnTo>
                  <a:lnTo>
                    <a:pt x="8889" y="90932"/>
                  </a:lnTo>
                  <a:lnTo>
                    <a:pt x="8254" y="85725"/>
                  </a:lnTo>
                  <a:lnTo>
                    <a:pt x="8000" y="79248"/>
                  </a:lnTo>
                  <a:lnTo>
                    <a:pt x="8000" y="71755"/>
                  </a:lnTo>
                  <a:lnTo>
                    <a:pt x="8000" y="66548"/>
                  </a:lnTo>
                  <a:lnTo>
                    <a:pt x="10032" y="49784"/>
                  </a:lnTo>
                  <a:lnTo>
                    <a:pt x="10667" y="47244"/>
                  </a:lnTo>
                  <a:lnTo>
                    <a:pt x="11556" y="44958"/>
                  </a:lnTo>
                  <a:lnTo>
                    <a:pt x="12700" y="43053"/>
                  </a:lnTo>
                  <a:lnTo>
                    <a:pt x="13842" y="41148"/>
                  </a:lnTo>
                  <a:lnTo>
                    <a:pt x="15747" y="38862"/>
                  </a:lnTo>
                  <a:lnTo>
                    <a:pt x="18541" y="36195"/>
                  </a:lnTo>
                  <a:lnTo>
                    <a:pt x="21335" y="33528"/>
                  </a:lnTo>
                  <a:lnTo>
                    <a:pt x="61594" y="13970"/>
                  </a:lnTo>
                  <a:lnTo>
                    <a:pt x="107791" y="2303"/>
                  </a:lnTo>
                  <a:lnTo>
                    <a:pt x="128365" y="259"/>
                  </a:lnTo>
                  <a:lnTo>
                    <a:pt x="138937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7660" y="4443984"/>
              <a:ext cx="1196340" cy="11170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7466" y="4894453"/>
              <a:ext cx="289686" cy="44881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427466" y="4894453"/>
              <a:ext cx="290195" cy="448945"/>
            </a:xfrm>
            <a:custGeom>
              <a:avLst/>
              <a:gdLst/>
              <a:ahLst/>
              <a:cxnLst/>
              <a:rect l="l" t="t" r="r" b="b"/>
              <a:pathLst>
                <a:path w="290195" h="448945">
                  <a:moveTo>
                    <a:pt x="139700" y="0"/>
                  </a:moveTo>
                  <a:lnTo>
                    <a:pt x="182830" y="4179"/>
                  </a:lnTo>
                  <a:lnTo>
                    <a:pt x="227456" y="22153"/>
                  </a:lnTo>
                  <a:lnTo>
                    <a:pt x="256579" y="53097"/>
                  </a:lnTo>
                  <a:lnTo>
                    <a:pt x="269349" y="96154"/>
                  </a:lnTo>
                  <a:lnTo>
                    <a:pt x="269875" y="108585"/>
                  </a:lnTo>
                  <a:lnTo>
                    <a:pt x="269565" y="118250"/>
                  </a:lnTo>
                  <a:lnTo>
                    <a:pt x="258698" y="161512"/>
                  </a:lnTo>
                  <a:lnTo>
                    <a:pt x="232830" y="193700"/>
                  </a:lnTo>
                  <a:lnTo>
                    <a:pt x="192150" y="212725"/>
                  </a:lnTo>
                  <a:lnTo>
                    <a:pt x="192150" y="213741"/>
                  </a:lnTo>
                  <a:lnTo>
                    <a:pt x="233044" y="225298"/>
                  </a:lnTo>
                  <a:lnTo>
                    <a:pt x="269579" y="254426"/>
                  </a:lnTo>
                  <a:lnTo>
                    <a:pt x="287988" y="295370"/>
                  </a:lnTo>
                  <a:lnTo>
                    <a:pt x="289686" y="314198"/>
                  </a:lnTo>
                  <a:lnTo>
                    <a:pt x="288903" y="329938"/>
                  </a:lnTo>
                  <a:lnTo>
                    <a:pt x="277240" y="371729"/>
                  </a:lnTo>
                  <a:lnTo>
                    <a:pt x="253255" y="404893"/>
                  </a:lnTo>
                  <a:lnTo>
                    <a:pt x="218535" y="428958"/>
                  </a:lnTo>
                  <a:lnTo>
                    <a:pt x="174097" y="443781"/>
                  </a:lnTo>
                  <a:lnTo>
                    <a:pt x="122554" y="448818"/>
                  </a:lnTo>
                  <a:lnTo>
                    <a:pt x="111672" y="448607"/>
                  </a:lnTo>
                  <a:lnTo>
                    <a:pt x="71596" y="443930"/>
                  </a:lnTo>
                  <a:lnTo>
                    <a:pt x="33131" y="432974"/>
                  </a:lnTo>
                  <a:lnTo>
                    <a:pt x="4825" y="414274"/>
                  </a:lnTo>
                  <a:lnTo>
                    <a:pt x="3809" y="411988"/>
                  </a:lnTo>
                  <a:lnTo>
                    <a:pt x="2920" y="409448"/>
                  </a:lnTo>
                  <a:lnTo>
                    <a:pt x="2158" y="406400"/>
                  </a:lnTo>
                  <a:lnTo>
                    <a:pt x="1397" y="403352"/>
                  </a:lnTo>
                  <a:lnTo>
                    <a:pt x="888" y="399542"/>
                  </a:lnTo>
                  <a:lnTo>
                    <a:pt x="507" y="394970"/>
                  </a:lnTo>
                  <a:lnTo>
                    <a:pt x="126" y="390398"/>
                  </a:lnTo>
                  <a:lnTo>
                    <a:pt x="0" y="384937"/>
                  </a:lnTo>
                  <a:lnTo>
                    <a:pt x="0" y="378460"/>
                  </a:lnTo>
                  <a:lnTo>
                    <a:pt x="0" y="367792"/>
                  </a:lnTo>
                  <a:lnTo>
                    <a:pt x="888" y="360299"/>
                  </a:lnTo>
                  <a:lnTo>
                    <a:pt x="2666" y="356235"/>
                  </a:lnTo>
                  <a:lnTo>
                    <a:pt x="4444" y="352044"/>
                  </a:lnTo>
                  <a:lnTo>
                    <a:pt x="7111" y="350012"/>
                  </a:lnTo>
                  <a:lnTo>
                    <a:pt x="10667" y="350012"/>
                  </a:lnTo>
                  <a:lnTo>
                    <a:pt x="12953" y="350012"/>
                  </a:lnTo>
                  <a:lnTo>
                    <a:pt x="16763" y="351536"/>
                  </a:lnTo>
                  <a:lnTo>
                    <a:pt x="22225" y="354457"/>
                  </a:lnTo>
                  <a:lnTo>
                    <a:pt x="27685" y="357505"/>
                  </a:lnTo>
                  <a:lnTo>
                    <a:pt x="34670" y="360807"/>
                  </a:lnTo>
                  <a:lnTo>
                    <a:pt x="73025" y="373888"/>
                  </a:lnTo>
                  <a:lnTo>
                    <a:pt x="111886" y="378460"/>
                  </a:lnTo>
                  <a:lnTo>
                    <a:pt x="120786" y="378196"/>
                  </a:lnTo>
                  <a:lnTo>
                    <a:pt x="163060" y="365587"/>
                  </a:lnTo>
                  <a:lnTo>
                    <a:pt x="186181" y="335280"/>
                  </a:lnTo>
                  <a:lnTo>
                    <a:pt x="187832" y="327025"/>
                  </a:lnTo>
                  <a:lnTo>
                    <a:pt x="187832" y="317881"/>
                  </a:lnTo>
                  <a:lnTo>
                    <a:pt x="174720" y="279558"/>
                  </a:lnTo>
                  <a:lnTo>
                    <a:pt x="135508" y="256921"/>
                  </a:lnTo>
                  <a:lnTo>
                    <a:pt x="94106" y="252222"/>
                  </a:lnTo>
                  <a:lnTo>
                    <a:pt x="56641" y="252222"/>
                  </a:lnTo>
                  <a:lnTo>
                    <a:pt x="53720" y="252222"/>
                  </a:lnTo>
                  <a:lnTo>
                    <a:pt x="51180" y="251841"/>
                  </a:lnTo>
                  <a:lnTo>
                    <a:pt x="49275" y="251079"/>
                  </a:lnTo>
                  <a:lnTo>
                    <a:pt x="47243" y="250317"/>
                  </a:lnTo>
                  <a:lnTo>
                    <a:pt x="41401" y="235966"/>
                  </a:lnTo>
                  <a:lnTo>
                    <a:pt x="40766" y="231648"/>
                  </a:lnTo>
                  <a:lnTo>
                    <a:pt x="40512" y="225933"/>
                  </a:lnTo>
                  <a:lnTo>
                    <a:pt x="40512" y="219075"/>
                  </a:lnTo>
                  <a:lnTo>
                    <a:pt x="40512" y="212598"/>
                  </a:lnTo>
                  <a:lnTo>
                    <a:pt x="40766" y="207264"/>
                  </a:lnTo>
                  <a:lnTo>
                    <a:pt x="41401" y="203200"/>
                  </a:lnTo>
                  <a:lnTo>
                    <a:pt x="41909" y="199009"/>
                  </a:lnTo>
                  <a:lnTo>
                    <a:pt x="42799" y="195834"/>
                  </a:lnTo>
                  <a:lnTo>
                    <a:pt x="44068" y="193548"/>
                  </a:lnTo>
                  <a:lnTo>
                    <a:pt x="45211" y="191389"/>
                  </a:lnTo>
                  <a:lnTo>
                    <a:pt x="46862" y="189865"/>
                  </a:lnTo>
                  <a:lnTo>
                    <a:pt x="48767" y="188976"/>
                  </a:lnTo>
                  <a:lnTo>
                    <a:pt x="50673" y="188087"/>
                  </a:lnTo>
                  <a:lnTo>
                    <a:pt x="52958" y="187579"/>
                  </a:lnTo>
                  <a:lnTo>
                    <a:pt x="55625" y="187579"/>
                  </a:lnTo>
                  <a:lnTo>
                    <a:pt x="93472" y="187579"/>
                  </a:lnTo>
                  <a:lnTo>
                    <a:pt x="135124" y="180556"/>
                  </a:lnTo>
                  <a:lnTo>
                    <a:pt x="165806" y="155624"/>
                  </a:lnTo>
                  <a:lnTo>
                    <a:pt x="174116" y="123571"/>
                  </a:lnTo>
                  <a:lnTo>
                    <a:pt x="174116" y="116205"/>
                  </a:lnTo>
                  <a:lnTo>
                    <a:pt x="172847" y="109220"/>
                  </a:lnTo>
                  <a:lnTo>
                    <a:pt x="170433" y="102743"/>
                  </a:lnTo>
                  <a:lnTo>
                    <a:pt x="168020" y="96139"/>
                  </a:lnTo>
                  <a:lnTo>
                    <a:pt x="164337" y="90424"/>
                  </a:lnTo>
                  <a:lnTo>
                    <a:pt x="159511" y="85598"/>
                  </a:lnTo>
                  <a:lnTo>
                    <a:pt x="154812" y="80772"/>
                  </a:lnTo>
                  <a:lnTo>
                    <a:pt x="114173" y="70104"/>
                  </a:lnTo>
                  <a:lnTo>
                    <a:pt x="105624" y="70415"/>
                  </a:lnTo>
                  <a:lnTo>
                    <a:pt x="66754" y="80708"/>
                  </a:lnTo>
                  <a:lnTo>
                    <a:pt x="27304" y="101727"/>
                  </a:lnTo>
                  <a:lnTo>
                    <a:pt x="23113" y="103505"/>
                  </a:lnTo>
                  <a:lnTo>
                    <a:pt x="20447" y="103505"/>
                  </a:lnTo>
                  <a:lnTo>
                    <a:pt x="18668" y="103505"/>
                  </a:lnTo>
                  <a:lnTo>
                    <a:pt x="17017" y="103124"/>
                  </a:lnTo>
                  <a:lnTo>
                    <a:pt x="15748" y="102362"/>
                  </a:lnTo>
                  <a:lnTo>
                    <a:pt x="14350" y="101600"/>
                  </a:lnTo>
                  <a:lnTo>
                    <a:pt x="13334" y="100076"/>
                  </a:lnTo>
                  <a:lnTo>
                    <a:pt x="12445" y="97790"/>
                  </a:lnTo>
                  <a:lnTo>
                    <a:pt x="11556" y="95631"/>
                  </a:lnTo>
                  <a:lnTo>
                    <a:pt x="10794" y="92329"/>
                  </a:lnTo>
                  <a:lnTo>
                    <a:pt x="10413" y="88138"/>
                  </a:lnTo>
                  <a:lnTo>
                    <a:pt x="9905" y="83820"/>
                  </a:lnTo>
                  <a:lnTo>
                    <a:pt x="9651" y="78359"/>
                  </a:lnTo>
                  <a:lnTo>
                    <a:pt x="9651" y="71755"/>
                  </a:lnTo>
                  <a:lnTo>
                    <a:pt x="9651" y="66167"/>
                  </a:lnTo>
                  <a:lnTo>
                    <a:pt x="9778" y="61468"/>
                  </a:lnTo>
                  <a:lnTo>
                    <a:pt x="10032" y="57785"/>
                  </a:lnTo>
                  <a:lnTo>
                    <a:pt x="10286" y="54102"/>
                  </a:lnTo>
                  <a:lnTo>
                    <a:pt x="10667" y="51054"/>
                  </a:lnTo>
                  <a:lnTo>
                    <a:pt x="11429" y="48641"/>
                  </a:lnTo>
                  <a:lnTo>
                    <a:pt x="12064" y="46101"/>
                  </a:lnTo>
                  <a:lnTo>
                    <a:pt x="12953" y="44069"/>
                  </a:lnTo>
                  <a:lnTo>
                    <a:pt x="13842" y="42291"/>
                  </a:lnTo>
                  <a:lnTo>
                    <a:pt x="14858" y="40513"/>
                  </a:lnTo>
                  <a:lnTo>
                    <a:pt x="16509" y="38481"/>
                  </a:lnTo>
                  <a:lnTo>
                    <a:pt x="18795" y="36449"/>
                  </a:lnTo>
                  <a:lnTo>
                    <a:pt x="20954" y="34290"/>
                  </a:lnTo>
                  <a:lnTo>
                    <a:pt x="58547" y="14478"/>
                  </a:lnTo>
                  <a:lnTo>
                    <a:pt x="105499" y="2357"/>
                  </a:lnTo>
                  <a:lnTo>
                    <a:pt x="127839" y="261"/>
                  </a:lnTo>
                  <a:lnTo>
                    <a:pt x="139700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6871"/>
    </mc:Choice>
    <mc:Fallback>
      <p:transition spd="slow" advTm="9687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44497" y="383489"/>
            <a:ext cx="59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204" dirty="0">
                <a:solidFill>
                  <a:srgbClr val="FFFFFF"/>
                </a:solidFill>
                <a:latin typeface="Tahoma"/>
                <a:cs typeface="Tahoma"/>
              </a:rPr>
              <a:t>3.0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7444" y="310337"/>
            <a:ext cx="536702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15" dirty="0"/>
              <a:t>UN</a:t>
            </a:r>
            <a:r>
              <a:rPr sz="4000" spc="-340" dirty="0"/>
              <a:t>I</a:t>
            </a:r>
            <a:r>
              <a:rPr sz="4000" spc="-95" dirty="0"/>
              <a:t>VA</a:t>
            </a:r>
            <a:r>
              <a:rPr sz="4000" spc="-110" dirty="0"/>
              <a:t>R</a:t>
            </a:r>
            <a:r>
              <a:rPr sz="4000" spc="-440" dirty="0"/>
              <a:t>IATE</a:t>
            </a:r>
            <a:r>
              <a:rPr sz="4000" spc="-15" dirty="0"/>
              <a:t> </a:t>
            </a:r>
            <a:r>
              <a:rPr sz="4000" spc="40" dirty="0"/>
              <a:t>A</a:t>
            </a:r>
            <a:r>
              <a:rPr sz="4000" spc="35" dirty="0"/>
              <a:t>N</a:t>
            </a:r>
            <a:r>
              <a:rPr sz="4000" spc="-245" dirty="0"/>
              <a:t>ALY</a:t>
            </a:r>
            <a:r>
              <a:rPr sz="4000" spc="-254" dirty="0"/>
              <a:t>S</a:t>
            </a:r>
            <a:r>
              <a:rPr sz="4000" spc="-635" dirty="0"/>
              <a:t>IS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2746045" y="1458214"/>
            <a:ext cx="3796665" cy="5175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0489">
              <a:spcBef>
                <a:spcPts val="95"/>
              </a:spcBef>
            </a:pPr>
            <a:r>
              <a:rPr sz="2800" spc="-15" dirty="0">
                <a:solidFill>
                  <a:srgbClr val="6F2F9F"/>
                </a:solidFill>
                <a:cs typeface="Calibri"/>
              </a:rPr>
              <a:t>Univariate</a:t>
            </a:r>
            <a:r>
              <a:rPr sz="2800" spc="-5" dirty="0">
                <a:solidFill>
                  <a:srgbClr val="6F2F9F"/>
                </a:solidFill>
                <a:cs typeface="Calibri"/>
              </a:rPr>
              <a:t> analysis</a:t>
            </a:r>
            <a:r>
              <a:rPr sz="2800" spc="10" dirty="0">
                <a:solidFill>
                  <a:srgbClr val="6F2F9F"/>
                </a:solidFill>
                <a:cs typeface="Calibri"/>
              </a:rPr>
              <a:t> </a:t>
            </a:r>
            <a:r>
              <a:rPr sz="2800" spc="-5" dirty="0">
                <a:cs typeface="Calibri"/>
              </a:rPr>
              <a:t>is</a:t>
            </a:r>
            <a:r>
              <a:rPr sz="2800" spc="-2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the </a:t>
            </a:r>
            <a:r>
              <a:rPr sz="2800" spc="-62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analysis</a:t>
            </a:r>
            <a:r>
              <a:rPr sz="2800" spc="-1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of a</a:t>
            </a:r>
            <a:r>
              <a:rPr sz="2800" spc="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single </a:t>
            </a:r>
            <a:r>
              <a:rPr sz="280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variable.</a:t>
            </a:r>
            <a:endParaRPr sz="2800" dirty="0">
              <a:cs typeface="Calibri"/>
            </a:endParaRPr>
          </a:p>
          <a:p>
            <a:pPr>
              <a:spcBef>
                <a:spcPts val="5"/>
              </a:spcBef>
            </a:pPr>
            <a:endParaRPr sz="2750" dirty="0">
              <a:cs typeface="Calibri"/>
            </a:endParaRPr>
          </a:p>
          <a:p>
            <a:pPr marL="12700" marR="5080"/>
            <a:r>
              <a:rPr sz="2800" spc="-5" dirty="0">
                <a:cs typeface="Calibri"/>
              </a:rPr>
              <a:t>Because </a:t>
            </a:r>
            <a:r>
              <a:rPr sz="2800" spc="-15" dirty="0">
                <a:cs typeface="Calibri"/>
              </a:rPr>
              <a:t>Univariate </a:t>
            </a:r>
            <a:r>
              <a:rPr sz="2800" spc="-10" dirty="0">
                <a:cs typeface="Calibri"/>
              </a:rPr>
              <a:t> Analysis</a:t>
            </a:r>
            <a:r>
              <a:rPr sz="2800" spc="-1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does</a:t>
            </a:r>
            <a:r>
              <a:rPr sz="280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not </a:t>
            </a:r>
            <a:r>
              <a:rPr sz="2800" spc="-20" dirty="0">
                <a:cs typeface="Calibri"/>
              </a:rPr>
              <a:t>involve </a:t>
            </a:r>
            <a:r>
              <a:rPr sz="2800" spc="-615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relationships</a:t>
            </a:r>
            <a:r>
              <a:rPr sz="2800" spc="5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between </a:t>
            </a:r>
            <a:r>
              <a:rPr sz="2800" spc="-10" dirty="0">
                <a:cs typeface="Calibri"/>
              </a:rPr>
              <a:t> two</a:t>
            </a:r>
            <a:r>
              <a:rPr sz="2800" spc="-2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or</a:t>
            </a:r>
            <a:r>
              <a:rPr sz="2800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more</a:t>
            </a:r>
            <a:r>
              <a:rPr sz="2800" spc="-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variables,</a:t>
            </a:r>
            <a:r>
              <a:rPr sz="2800" spc="25" dirty="0">
                <a:cs typeface="Calibri"/>
              </a:rPr>
              <a:t> </a:t>
            </a:r>
            <a:r>
              <a:rPr sz="2800" spc="-5" dirty="0">
                <a:cs typeface="Calibri"/>
              </a:rPr>
              <a:t>its </a:t>
            </a:r>
            <a:r>
              <a:rPr sz="2800" spc="-62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purpose</a:t>
            </a:r>
            <a:r>
              <a:rPr sz="2800" spc="-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is </a:t>
            </a:r>
            <a:r>
              <a:rPr sz="2800" spc="-15" dirty="0">
                <a:cs typeface="Calibri"/>
              </a:rPr>
              <a:t>more</a:t>
            </a:r>
            <a:r>
              <a:rPr sz="2800" spc="-5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toward </a:t>
            </a:r>
            <a:r>
              <a:rPr sz="2800" spc="-1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descriptive</a:t>
            </a:r>
            <a:r>
              <a:rPr sz="2800" spc="10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rather</a:t>
            </a:r>
            <a:r>
              <a:rPr sz="2800" spc="2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than </a:t>
            </a:r>
            <a:r>
              <a:rPr sz="2800" dirty="0">
                <a:cs typeface="Calibri"/>
              </a:rPr>
              <a:t> </a:t>
            </a:r>
            <a:r>
              <a:rPr sz="2800" spc="-30" dirty="0">
                <a:cs typeface="Calibri"/>
              </a:rPr>
              <a:t>explanatory.</a:t>
            </a:r>
            <a:endParaRPr sz="2800" dirty="0"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0" y="1616656"/>
            <a:ext cx="2795506" cy="42214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82"/>
    </mc:Choice>
    <mc:Fallback>
      <p:transition spd="slow" advTm="3138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7444" y="386537"/>
            <a:ext cx="270510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0" dirty="0"/>
              <a:t>Distribution</a:t>
            </a:r>
            <a:endParaRPr sz="4000" dirty="0"/>
          </a:p>
        </p:txBody>
      </p:sp>
      <p:sp>
        <p:nvSpPr>
          <p:cNvPr id="5" name="object 5"/>
          <p:cNvSpPr txBox="1"/>
          <p:nvPr/>
        </p:nvSpPr>
        <p:spPr>
          <a:xfrm>
            <a:off x="980661" y="1458214"/>
            <a:ext cx="9151703" cy="47365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2800" spc="-10" dirty="0">
                <a:cs typeface="Calibri"/>
              </a:rPr>
              <a:t>Frequency distribution </a:t>
            </a:r>
            <a:r>
              <a:rPr sz="2800" dirty="0">
                <a:cs typeface="Calibri"/>
              </a:rPr>
              <a:t>is </a:t>
            </a:r>
            <a:r>
              <a:rPr sz="2800" spc="-10" dirty="0">
                <a:cs typeface="Calibri"/>
              </a:rPr>
              <a:t>counts </a:t>
            </a:r>
            <a:r>
              <a:rPr sz="2800" spc="-5" dirty="0">
                <a:cs typeface="Calibri"/>
              </a:rPr>
              <a:t>of the number of </a:t>
            </a:r>
            <a:r>
              <a:rPr sz="280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response </a:t>
            </a:r>
            <a:r>
              <a:rPr sz="2800" spc="-15" dirty="0">
                <a:cs typeface="Calibri"/>
              </a:rPr>
              <a:t>to</a:t>
            </a:r>
            <a:r>
              <a:rPr sz="2800" spc="-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a </a:t>
            </a:r>
            <a:r>
              <a:rPr sz="2800" spc="-10" dirty="0">
                <a:cs typeface="Calibri"/>
              </a:rPr>
              <a:t>question </a:t>
            </a:r>
            <a:r>
              <a:rPr sz="2800" spc="-5" dirty="0">
                <a:cs typeface="Calibri"/>
              </a:rPr>
              <a:t>or </a:t>
            </a:r>
            <a:r>
              <a:rPr sz="2800" spc="-15" dirty="0">
                <a:cs typeface="Calibri"/>
              </a:rPr>
              <a:t>to</a:t>
            </a:r>
            <a:r>
              <a:rPr sz="2800" spc="-1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the </a:t>
            </a:r>
            <a:r>
              <a:rPr sz="2800" spc="-10" dirty="0">
                <a:cs typeface="Calibri"/>
              </a:rPr>
              <a:t>occurrence</a:t>
            </a:r>
            <a:r>
              <a:rPr sz="2800" spc="-5" dirty="0">
                <a:cs typeface="Calibri"/>
              </a:rPr>
              <a:t> of a </a:t>
            </a:r>
            <a:r>
              <a:rPr sz="280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phenomenon</a:t>
            </a:r>
            <a:r>
              <a:rPr sz="2800" spc="3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of</a:t>
            </a:r>
            <a:r>
              <a:rPr sz="2800" dirty="0">
                <a:cs typeface="Calibri"/>
              </a:rPr>
              <a:t> </a:t>
            </a:r>
            <a:r>
              <a:rPr sz="2800" spc="-20" dirty="0">
                <a:cs typeface="Calibri"/>
              </a:rPr>
              <a:t>interest.</a:t>
            </a:r>
            <a:endParaRPr sz="2800" dirty="0">
              <a:cs typeface="Calibri"/>
            </a:endParaRPr>
          </a:p>
          <a:p>
            <a:pPr marL="2810510" algn="just"/>
            <a:r>
              <a:rPr sz="2800" i="1" spc="-15" dirty="0">
                <a:solidFill>
                  <a:srgbClr val="C00000"/>
                </a:solidFill>
                <a:cs typeface="Calibri"/>
              </a:rPr>
              <a:t>(Polonsky</a:t>
            </a:r>
            <a:r>
              <a:rPr sz="2800" i="1" spc="1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i="1" spc="-5" dirty="0">
                <a:solidFill>
                  <a:srgbClr val="C00000"/>
                </a:solidFill>
                <a:cs typeface="Calibri"/>
              </a:rPr>
              <a:t>&amp;</a:t>
            </a:r>
            <a:r>
              <a:rPr sz="2800" i="1" spc="1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i="1" spc="-55" dirty="0">
                <a:solidFill>
                  <a:srgbClr val="C00000"/>
                </a:solidFill>
                <a:cs typeface="Calibri"/>
              </a:rPr>
              <a:t>Waller,</a:t>
            </a:r>
            <a:r>
              <a:rPr sz="2800" i="1" spc="1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i="1" spc="-5" dirty="0">
                <a:solidFill>
                  <a:srgbClr val="C00000"/>
                </a:solidFill>
                <a:cs typeface="Calibri"/>
              </a:rPr>
              <a:t>2011,</a:t>
            </a:r>
            <a:r>
              <a:rPr sz="2800" i="1" spc="45" dirty="0">
                <a:solidFill>
                  <a:srgbClr val="C00000"/>
                </a:solidFill>
                <a:cs typeface="Calibri"/>
              </a:rPr>
              <a:t> </a:t>
            </a:r>
            <a:r>
              <a:rPr sz="2800" i="1" spc="-5" dirty="0">
                <a:solidFill>
                  <a:srgbClr val="C00000"/>
                </a:solidFill>
                <a:cs typeface="Calibri"/>
              </a:rPr>
              <a:t>p.</a:t>
            </a:r>
            <a:r>
              <a:rPr sz="2800" i="1" dirty="0">
                <a:solidFill>
                  <a:srgbClr val="C00000"/>
                </a:solidFill>
                <a:cs typeface="Calibri"/>
              </a:rPr>
              <a:t> </a:t>
            </a:r>
            <a:r>
              <a:rPr sz="2800" i="1" spc="-10" dirty="0">
                <a:solidFill>
                  <a:srgbClr val="C00000"/>
                </a:solidFill>
                <a:cs typeface="Calibri"/>
              </a:rPr>
              <a:t>189)</a:t>
            </a:r>
            <a:endParaRPr sz="2800" dirty="0">
              <a:cs typeface="Calibri"/>
            </a:endParaRPr>
          </a:p>
          <a:p>
            <a:pPr>
              <a:spcBef>
                <a:spcPts val="5"/>
              </a:spcBef>
            </a:pPr>
            <a:endParaRPr sz="2750" dirty="0">
              <a:cs typeface="Calibri"/>
            </a:endParaRPr>
          </a:p>
          <a:p>
            <a:pPr marL="12700" marR="6350" algn="just">
              <a:spcBef>
                <a:spcPts val="5"/>
              </a:spcBef>
              <a:tabLst>
                <a:tab pos="2437130" algn="l"/>
              </a:tabLst>
            </a:pPr>
            <a:r>
              <a:rPr sz="2800" spc="-10" dirty="0">
                <a:cs typeface="Calibri"/>
              </a:rPr>
              <a:t>Obtained </a:t>
            </a:r>
            <a:r>
              <a:rPr sz="2800" spc="-25" dirty="0">
                <a:cs typeface="Calibri"/>
              </a:rPr>
              <a:t>for </a:t>
            </a:r>
            <a:r>
              <a:rPr sz="2800" spc="-5" dirty="0">
                <a:cs typeface="Calibri"/>
              </a:rPr>
              <a:t>all the </a:t>
            </a:r>
            <a:r>
              <a:rPr sz="2800" spc="-15" dirty="0">
                <a:cs typeface="Calibri"/>
              </a:rPr>
              <a:t>personal </a:t>
            </a:r>
            <a:r>
              <a:rPr sz="2800" spc="-20" dirty="0">
                <a:cs typeface="Calibri"/>
              </a:rPr>
              <a:t>data </a:t>
            </a:r>
            <a:r>
              <a:rPr sz="2800" spc="-5" dirty="0">
                <a:cs typeface="Calibri"/>
              </a:rPr>
              <a:t>or </a:t>
            </a:r>
            <a:r>
              <a:rPr sz="2800" spc="-10" dirty="0">
                <a:cs typeface="Calibri"/>
              </a:rPr>
              <a:t>classification </a:t>
            </a:r>
            <a:r>
              <a:rPr sz="2800" spc="-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variables.	</a:t>
            </a:r>
            <a:r>
              <a:rPr sz="2800" i="1" spc="-5" dirty="0">
                <a:solidFill>
                  <a:srgbClr val="C00000"/>
                </a:solidFill>
                <a:cs typeface="Calibri"/>
              </a:rPr>
              <a:t>(Babbie,</a:t>
            </a:r>
            <a:r>
              <a:rPr sz="2800" i="1" spc="5" dirty="0">
                <a:solidFill>
                  <a:srgbClr val="C00000"/>
                </a:solidFill>
                <a:cs typeface="Calibri"/>
              </a:rPr>
              <a:t> </a:t>
            </a:r>
            <a:r>
              <a:rPr sz="2800" i="1" spc="-5" dirty="0">
                <a:solidFill>
                  <a:srgbClr val="C00000"/>
                </a:solidFill>
                <a:cs typeface="Calibri"/>
              </a:rPr>
              <a:t>2010,</a:t>
            </a:r>
            <a:r>
              <a:rPr sz="2800" i="1" spc="35" dirty="0">
                <a:solidFill>
                  <a:srgbClr val="C00000"/>
                </a:solidFill>
                <a:cs typeface="Calibri"/>
              </a:rPr>
              <a:t> </a:t>
            </a:r>
            <a:r>
              <a:rPr sz="2800" i="1" spc="-5" dirty="0">
                <a:solidFill>
                  <a:srgbClr val="C00000"/>
                </a:solidFill>
                <a:cs typeface="Calibri"/>
              </a:rPr>
              <a:t>p.</a:t>
            </a:r>
            <a:r>
              <a:rPr sz="2800" i="1" spc="10" dirty="0">
                <a:solidFill>
                  <a:srgbClr val="C00000"/>
                </a:solidFill>
                <a:cs typeface="Calibri"/>
              </a:rPr>
              <a:t> </a:t>
            </a:r>
            <a:r>
              <a:rPr sz="2800" i="1" spc="-10" dirty="0">
                <a:solidFill>
                  <a:srgbClr val="C00000"/>
                </a:solidFill>
                <a:cs typeface="Calibri"/>
              </a:rPr>
              <a:t>428)</a:t>
            </a:r>
            <a:endParaRPr sz="2800" dirty="0"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cs typeface="Calibri"/>
            </a:endParaRPr>
          </a:p>
          <a:p>
            <a:pPr marL="12700" marR="5080" algn="just"/>
            <a:r>
              <a:rPr sz="2800" spc="-10" dirty="0">
                <a:cs typeface="Calibri"/>
              </a:rPr>
              <a:t>Gives</a:t>
            </a:r>
            <a:r>
              <a:rPr sz="2800" spc="-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researcher</a:t>
            </a:r>
            <a:r>
              <a:rPr sz="2800" spc="-5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some</a:t>
            </a:r>
            <a:r>
              <a:rPr sz="2800" spc="-5" dirty="0">
                <a:cs typeface="Calibri"/>
              </a:rPr>
              <a:t> </a:t>
            </a:r>
            <a:r>
              <a:rPr sz="2800" spc="-15" dirty="0">
                <a:cs typeface="Calibri"/>
              </a:rPr>
              <a:t>general</a:t>
            </a:r>
            <a:r>
              <a:rPr sz="2800" spc="-10" dirty="0">
                <a:cs typeface="Calibri"/>
              </a:rPr>
              <a:t> picture</a:t>
            </a:r>
            <a:r>
              <a:rPr sz="2800" spc="-5" dirty="0">
                <a:cs typeface="Calibri"/>
              </a:rPr>
              <a:t> about</a:t>
            </a:r>
            <a:r>
              <a:rPr sz="2800" dirty="0">
                <a:cs typeface="Calibri"/>
              </a:rPr>
              <a:t> </a:t>
            </a:r>
            <a:r>
              <a:rPr sz="2800" spc="-5" dirty="0">
                <a:cs typeface="Calibri"/>
              </a:rPr>
              <a:t>the </a:t>
            </a:r>
            <a:r>
              <a:rPr sz="280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dispersion,</a:t>
            </a:r>
            <a:r>
              <a:rPr sz="2800" spc="-5" dirty="0">
                <a:cs typeface="Calibri"/>
              </a:rPr>
              <a:t> as</a:t>
            </a:r>
            <a:r>
              <a:rPr sz="280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well</a:t>
            </a:r>
            <a:r>
              <a:rPr sz="2800" spc="-5" dirty="0">
                <a:cs typeface="Calibri"/>
              </a:rPr>
              <a:t> as</a:t>
            </a:r>
            <a:r>
              <a:rPr sz="280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maximum</a:t>
            </a:r>
            <a:r>
              <a:rPr sz="2800" spc="-5" dirty="0">
                <a:cs typeface="Calibri"/>
              </a:rPr>
              <a:t> </a:t>
            </a:r>
            <a:r>
              <a:rPr sz="2800" dirty="0">
                <a:cs typeface="Calibri"/>
              </a:rPr>
              <a:t>and</a:t>
            </a:r>
            <a:r>
              <a:rPr sz="2800" spc="5" dirty="0">
                <a:cs typeface="Calibri"/>
              </a:rPr>
              <a:t> </a:t>
            </a:r>
            <a:r>
              <a:rPr sz="2800" dirty="0">
                <a:cs typeface="Calibri"/>
              </a:rPr>
              <a:t>minimum </a:t>
            </a:r>
            <a:r>
              <a:rPr sz="2800" spc="-620" dirty="0">
                <a:cs typeface="Calibri"/>
              </a:rPr>
              <a:t> </a:t>
            </a:r>
            <a:r>
              <a:rPr sz="2800" spc="-10" dirty="0">
                <a:cs typeface="Calibri"/>
              </a:rPr>
              <a:t>response.</a:t>
            </a:r>
            <a:endParaRPr sz="2800" dirty="0"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85"/>
    </mc:Choice>
    <mc:Fallback>
      <p:transition spd="slow" advTm="3408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23875"/>
            <a:ext cx="3993515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5" dirty="0"/>
              <a:t>Dist</a:t>
            </a:r>
            <a:r>
              <a:rPr sz="4000" spc="-300" dirty="0"/>
              <a:t>r</a:t>
            </a:r>
            <a:r>
              <a:rPr sz="4000" spc="-160" dirty="0"/>
              <a:t>ibution</a:t>
            </a:r>
            <a:r>
              <a:rPr sz="4000" spc="-50" dirty="0"/>
              <a:t> </a:t>
            </a:r>
            <a:r>
              <a:rPr sz="2800" i="1" spc="-260" dirty="0">
                <a:cs typeface="Verdana"/>
              </a:rPr>
              <a:t>(cont’)</a:t>
            </a:r>
            <a:endParaRPr sz="2800" dirty="0"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3850" y="1434573"/>
            <a:ext cx="8458201" cy="1350558"/>
          </a:xfrm>
          <a:custGeom>
            <a:avLst/>
            <a:gdLst/>
            <a:ahLst/>
            <a:cxnLst/>
            <a:rect l="l" t="t" r="r" b="b"/>
            <a:pathLst>
              <a:path w="7772400" h="877569">
                <a:moveTo>
                  <a:pt x="7772400" y="0"/>
                </a:moveTo>
                <a:lnTo>
                  <a:pt x="0" y="0"/>
                </a:lnTo>
                <a:lnTo>
                  <a:pt x="0" y="877163"/>
                </a:lnTo>
                <a:lnTo>
                  <a:pt x="7772400" y="877163"/>
                </a:lnTo>
                <a:lnTo>
                  <a:pt x="777240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0866" y="1461034"/>
            <a:ext cx="8364167" cy="1215717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  <a:tabLst>
                <a:tab pos="469265" algn="l"/>
              </a:tabLst>
            </a:pPr>
            <a:r>
              <a:rPr sz="2000" dirty="0">
                <a:cs typeface="Calibri"/>
              </a:rPr>
              <a:t>1.	</a:t>
            </a:r>
            <a:r>
              <a:rPr sz="2000" spc="-5" dirty="0">
                <a:cs typeface="Calibri"/>
              </a:rPr>
              <a:t>What</a:t>
            </a:r>
            <a:r>
              <a:rPr sz="2000" spc="-30" dirty="0">
                <a:cs typeface="Calibri"/>
              </a:rPr>
              <a:t> </a:t>
            </a:r>
            <a:r>
              <a:rPr sz="2000" dirty="0">
                <a:cs typeface="Calibri"/>
              </a:rPr>
              <a:t>is</a:t>
            </a:r>
            <a:r>
              <a:rPr sz="2000" spc="-20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your</a:t>
            </a:r>
            <a:r>
              <a:rPr sz="2000" spc="-3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religious</a:t>
            </a:r>
            <a:r>
              <a:rPr sz="2000" spc="5" dirty="0">
                <a:cs typeface="Calibri"/>
              </a:rPr>
              <a:t> </a:t>
            </a:r>
            <a:r>
              <a:rPr sz="2000" spc="-10" dirty="0">
                <a:cs typeface="Calibri"/>
              </a:rPr>
              <a:t>preference?</a:t>
            </a:r>
            <a:endParaRPr sz="2000" dirty="0">
              <a:cs typeface="Calibri"/>
            </a:endParaRPr>
          </a:p>
          <a:p>
            <a:pPr marL="12700">
              <a:spcBef>
                <a:spcPts val="1080"/>
              </a:spcBef>
              <a:tabLst>
                <a:tab pos="265430" algn="l"/>
                <a:tab pos="1757680" algn="l"/>
                <a:tab pos="2010410" algn="l"/>
                <a:tab pos="3202305" algn="l"/>
                <a:tab pos="3455670" algn="l"/>
                <a:tab pos="4815205" algn="l"/>
                <a:tab pos="5732780" algn="l"/>
                <a:tab pos="598424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cs typeface="Calibri"/>
              </a:rPr>
              <a:t> 	</a:t>
            </a:r>
            <a:r>
              <a:rPr sz="2000" dirty="0">
                <a:cs typeface="Calibri"/>
              </a:rPr>
              <a:t>1 </a:t>
            </a:r>
            <a:r>
              <a:rPr sz="2000" spc="-15" dirty="0">
                <a:cs typeface="Calibri"/>
              </a:rPr>
              <a:t>Protestant	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cs typeface="Calibri"/>
              </a:rPr>
              <a:t> 	</a:t>
            </a:r>
            <a:r>
              <a:rPr sz="2000" dirty="0">
                <a:cs typeface="Calibri"/>
              </a:rPr>
              <a:t>2</a:t>
            </a:r>
            <a:r>
              <a:rPr sz="2000" spc="15" dirty="0">
                <a:cs typeface="Calibri"/>
              </a:rPr>
              <a:t> </a:t>
            </a:r>
            <a:r>
              <a:rPr sz="2000" spc="-5" dirty="0">
                <a:cs typeface="Calibri"/>
              </a:rPr>
              <a:t>Catholic	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cs typeface="Calibri"/>
              </a:rPr>
              <a:t> 	</a:t>
            </a:r>
            <a:r>
              <a:rPr sz="2000" dirty="0">
                <a:cs typeface="Calibri"/>
              </a:rPr>
              <a:t>3</a:t>
            </a:r>
            <a:r>
              <a:rPr sz="2000" spc="-5" dirty="0">
                <a:cs typeface="Calibri"/>
              </a:rPr>
              <a:t> Jewish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cs typeface="Calibri"/>
              </a:rPr>
              <a:t>	</a:t>
            </a:r>
            <a:r>
              <a:rPr sz="2000" dirty="0">
                <a:cs typeface="Calibri"/>
              </a:rPr>
              <a:t>4</a:t>
            </a:r>
            <a:r>
              <a:rPr sz="2000" spc="10" dirty="0">
                <a:cs typeface="Calibri"/>
              </a:rPr>
              <a:t> </a:t>
            </a:r>
            <a:r>
              <a:rPr sz="2000" dirty="0">
                <a:cs typeface="Calibri"/>
              </a:rPr>
              <a:t>None	</a:t>
            </a:r>
            <a:r>
              <a:rPr sz="2000" u="sng" dirty="0">
                <a:uFill>
                  <a:solidFill>
                    <a:srgbClr val="000000"/>
                  </a:solidFill>
                </a:uFill>
                <a:cs typeface="Calibri"/>
              </a:rPr>
              <a:t> 	</a:t>
            </a:r>
            <a:r>
              <a:rPr sz="2000" dirty="0">
                <a:cs typeface="Calibri"/>
              </a:rPr>
              <a:t>5</a:t>
            </a:r>
            <a:r>
              <a:rPr sz="2000" spc="-70" dirty="0">
                <a:cs typeface="Calibri"/>
              </a:rPr>
              <a:t> </a:t>
            </a:r>
            <a:r>
              <a:rPr sz="2000" dirty="0">
                <a:cs typeface="Calibri"/>
              </a:rPr>
              <a:t>Other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739886" y="3105918"/>
            <a:ext cx="6858000" cy="561340"/>
            <a:chOff x="1600200" y="2508250"/>
            <a:chExt cx="6858000" cy="561340"/>
          </a:xfrm>
        </p:grpSpPr>
        <p:sp>
          <p:nvSpPr>
            <p:cNvPr id="6" name="object 6"/>
            <p:cNvSpPr/>
            <p:nvPr/>
          </p:nvSpPr>
          <p:spPr>
            <a:xfrm>
              <a:off x="1600200" y="2514599"/>
              <a:ext cx="6858000" cy="548640"/>
            </a:xfrm>
            <a:custGeom>
              <a:avLst/>
              <a:gdLst/>
              <a:ahLst/>
              <a:cxnLst/>
              <a:rect l="l" t="t" r="r" b="b"/>
              <a:pathLst>
                <a:path w="6858000" h="548639">
                  <a:moveTo>
                    <a:pt x="6858000" y="0"/>
                  </a:moveTo>
                  <a:lnTo>
                    <a:pt x="6858000" y="0"/>
                  </a:lnTo>
                  <a:lnTo>
                    <a:pt x="0" y="0"/>
                  </a:lnTo>
                  <a:lnTo>
                    <a:pt x="0" y="548640"/>
                  </a:lnTo>
                  <a:lnTo>
                    <a:pt x="6858000" y="54864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5F49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200" y="3063240"/>
              <a:ext cx="6858000" cy="0"/>
            </a:xfrm>
            <a:custGeom>
              <a:avLst/>
              <a:gdLst/>
              <a:ahLst/>
              <a:cxnLst/>
              <a:rect l="l" t="t" r="r" b="b"/>
              <a:pathLst>
                <a:path w="6858000">
                  <a:moveTo>
                    <a:pt x="0" y="0"/>
                  </a:moveTo>
                  <a:lnTo>
                    <a:pt x="68580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0200" y="2511425"/>
              <a:ext cx="6858000" cy="6350"/>
            </a:xfrm>
            <a:custGeom>
              <a:avLst/>
              <a:gdLst/>
              <a:ahLst/>
              <a:cxnLst/>
              <a:rect l="l" t="t" r="r" b="b"/>
              <a:pathLst>
                <a:path w="6858000" h="6350">
                  <a:moveTo>
                    <a:pt x="0" y="0"/>
                  </a:moveTo>
                  <a:lnTo>
                    <a:pt x="6858000" y="0"/>
                  </a:lnTo>
                </a:path>
                <a:path w="6858000" h="6350">
                  <a:moveTo>
                    <a:pt x="0" y="6350"/>
                  </a:moveTo>
                  <a:lnTo>
                    <a:pt x="6858000" y="6350"/>
                  </a:lnTo>
                </a:path>
              </a:pathLst>
            </a:custGeom>
            <a:ln w="635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739886" y="5024837"/>
            <a:ext cx="6858000" cy="287020"/>
            <a:chOff x="1600200" y="4428490"/>
            <a:chExt cx="6858000" cy="287020"/>
          </a:xfrm>
        </p:grpSpPr>
        <p:sp>
          <p:nvSpPr>
            <p:cNvPr id="10" name="object 10"/>
            <p:cNvSpPr/>
            <p:nvPr/>
          </p:nvSpPr>
          <p:spPr>
            <a:xfrm>
              <a:off x="1600200" y="4434852"/>
              <a:ext cx="6858000" cy="274320"/>
            </a:xfrm>
            <a:custGeom>
              <a:avLst/>
              <a:gdLst/>
              <a:ahLst/>
              <a:cxnLst/>
              <a:rect l="l" t="t" r="r" b="b"/>
              <a:pathLst>
                <a:path w="6858000" h="274320">
                  <a:moveTo>
                    <a:pt x="6858000" y="0"/>
                  </a:moveTo>
                  <a:lnTo>
                    <a:pt x="6858000" y="0"/>
                  </a:lnTo>
                  <a:lnTo>
                    <a:pt x="0" y="0"/>
                  </a:lnTo>
                  <a:lnTo>
                    <a:pt x="0" y="274307"/>
                  </a:lnTo>
                  <a:lnTo>
                    <a:pt x="6858000" y="274307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00200" y="4434840"/>
              <a:ext cx="6858000" cy="274320"/>
            </a:xfrm>
            <a:custGeom>
              <a:avLst/>
              <a:gdLst/>
              <a:ahLst/>
              <a:cxnLst/>
              <a:rect l="l" t="t" r="r" b="b"/>
              <a:pathLst>
                <a:path w="6858000" h="274320">
                  <a:moveTo>
                    <a:pt x="0" y="0"/>
                  </a:moveTo>
                  <a:lnTo>
                    <a:pt x="6858000" y="0"/>
                  </a:lnTo>
                </a:path>
                <a:path w="6858000" h="274320">
                  <a:moveTo>
                    <a:pt x="0" y="274320"/>
                  </a:moveTo>
                  <a:lnTo>
                    <a:pt x="6858000" y="27432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739886" y="5579826"/>
            <a:ext cx="6858000" cy="280670"/>
            <a:chOff x="1600200" y="4983479"/>
            <a:chExt cx="6858000" cy="280670"/>
          </a:xfrm>
        </p:grpSpPr>
        <p:sp>
          <p:nvSpPr>
            <p:cNvPr id="13" name="object 13"/>
            <p:cNvSpPr/>
            <p:nvPr/>
          </p:nvSpPr>
          <p:spPr>
            <a:xfrm>
              <a:off x="1600200" y="4983479"/>
              <a:ext cx="6858000" cy="274320"/>
            </a:xfrm>
            <a:custGeom>
              <a:avLst/>
              <a:gdLst/>
              <a:ahLst/>
              <a:cxnLst/>
              <a:rect l="l" t="t" r="r" b="b"/>
              <a:pathLst>
                <a:path w="6858000" h="274320">
                  <a:moveTo>
                    <a:pt x="1600187" y="0"/>
                  </a:moveTo>
                  <a:lnTo>
                    <a:pt x="797445" y="0"/>
                  </a:lnTo>
                  <a:lnTo>
                    <a:pt x="0" y="0"/>
                  </a:lnTo>
                  <a:lnTo>
                    <a:pt x="0" y="274320"/>
                  </a:lnTo>
                  <a:lnTo>
                    <a:pt x="797433" y="274320"/>
                  </a:lnTo>
                  <a:lnTo>
                    <a:pt x="1600187" y="274320"/>
                  </a:lnTo>
                  <a:lnTo>
                    <a:pt x="1600187" y="0"/>
                  </a:lnTo>
                  <a:close/>
                </a:path>
                <a:path w="6858000" h="274320">
                  <a:moveTo>
                    <a:pt x="6858000" y="0"/>
                  </a:moveTo>
                  <a:lnTo>
                    <a:pt x="6858000" y="0"/>
                  </a:lnTo>
                  <a:lnTo>
                    <a:pt x="1600200" y="0"/>
                  </a:lnTo>
                  <a:lnTo>
                    <a:pt x="1600200" y="274320"/>
                  </a:lnTo>
                  <a:lnTo>
                    <a:pt x="6858000" y="27432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E6D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0200" y="5257799"/>
              <a:ext cx="6858000" cy="0"/>
            </a:xfrm>
            <a:custGeom>
              <a:avLst/>
              <a:gdLst/>
              <a:ahLst/>
              <a:cxnLst/>
              <a:rect l="l" t="t" r="r" b="b"/>
              <a:pathLst>
                <a:path w="6858000">
                  <a:moveTo>
                    <a:pt x="0" y="0"/>
                  </a:moveTo>
                  <a:lnTo>
                    <a:pt x="6858000" y="0"/>
                  </a:lnTo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53136" y="3083642"/>
            <a:ext cx="736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4460">
              <a:spcBef>
                <a:spcPts val="100"/>
              </a:spcBef>
            </a:pPr>
            <a:r>
              <a:rPr b="1" spc="-20" dirty="0">
                <a:solidFill>
                  <a:srgbClr val="FFFFFF"/>
                </a:solidFill>
                <a:latin typeface="Calibri"/>
                <a:cs typeface="Calibri"/>
              </a:rPr>
              <a:t>Valid </a:t>
            </a:r>
            <a:r>
              <a:rPr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b="1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8278992" y="3083642"/>
            <a:ext cx="1089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 marR="5080" indent="-177165"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alibri"/>
                <a:cs typeface="Calibri"/>
              </a:rPr>
              <a:t>Cum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b="1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b="1" spc="-2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b="1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b="1" spc="-15" dirty="0">
                <a:solidFill>
                  <a:srgbClr val="FFFFFF"/>
                </a:solidFill>
                <a:latin typeface="Calibri"/>
                <a:cs typeface="Calibri"/>
              </a:rPr>
              <a:t>Percent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4833" y="3632281"/>
            <a:ext cx="403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10005" algn="l"/>
                <a:tab pos="2308860" algn="l"/>
                <a:tab pos="3611879" algn="l"/>
              </a:tabLst>
            </a:pPr>
            <a:r>
              <a:rPr spc="-5" dirty="0">
                <a:latin typeface="Calibri"/>
                <a:cs typeface="Calibri"/>
              </a:rPr>
              <a:t>88</a:t>
            </a:r>
            <a:r>
              <a:rPr dirty="0">
                <a:latin typeface="Calibri"/>
                <a:cs typeface="Calibri"/>
              </a:rPr>
              <a:t>6	59.6	60.0	60.0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40086" y="3933906"/>
            <a:ext cx="5257800" cy="256480"/>
          </a:xfrm>
          <a:prstGeom prst="rect">
            <a:avLst/>
          </a:prstGeom>
          <a:solidFill>
            <a:srgbClr val="E6DFEB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 algn="ctr">
              <a:lnSpc>
                <a:spcPts val="2045"/>
              </a:lnSpc>
              <a:tabLst>
                <a:tab pos="1339215" algn="l"/>
                <a:tab pos="2338070" algn="l"/>
                <a:tab pos="3641090" algn="l"/>
              </a:tabLst>
            </a:pPr>
            <a:r>
              <a:rPr spc="-5" dirty="0">
                <a:latin typeface="Calibri"/>
                <a:cs typeface="Calibri"/>
              </a:rPr>
              <a:t>367	</a:t>
            </a:r>
            <a:r>
              <a:rPr dirty="0">
                <a:latin typeface="Calibri"/>
                <a:cs typeface="Calibri"/>
              </a:rPr>
              <a:t>24.7	24.8	84.8</a:t>
            </a:r>
            <a:endParaRPr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32744" y="4180922"/>
            <a:ext cx="397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10005" algn="l"/>
                <a:tab pos="2308860" algn="l"/>
                <a:tab pos="3553460" algn="l"/>
              </a:tabLst>
            </a:pPr>
            <a:r>
              <a:rPr spc="-5" dirty="0">
                <a:latin typeface="Calibri"/>
                <a:cs typeface="Calibri"/>
              </a:rPr>
              <a:t>2</a:t>
            </a:r>
            <a:r>
              <a:rPr dirty="0">
                <a:latin typeface="Calibri"/>
                <a:cs typeface="Calibri"/>
              </a:rPr>
              <a:t>6	1.7	1.8	86.6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340086" y="4482547"/>
            <a:ext cx="5257800" cy="256480"/>
          </a:xfrm>
          <a:prstGeom prst="rect">
            <a:avLst/>
          </a:prstGeom>
          <a:solidFill>
            <a:srgbClr val="E6DFEB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 algn="ctr">
              <a:lnSpc>
                <a:spcPts val="2045"/>
              </a:lnSpc>
              <a:tabLst>
                <a:tab pos="1397000" algn="l"/>
                <a:tab pos="2395855" algn="l"/>
                <a:tab pos="3641090" algn="l"/>
              </a:tabLst>
            </a:pPr>
            <a:r>
              <a:rPr spc="-5" dirty="0">
                <a:latin typeface="Calibri"/>
                <a:cs typeface="Calibri"/>
              </a:rPr>
              <a:t>146	</a:t>
            </a:r>
            <a:r>
              <a:rPr dirty="0">
                <a:latin typeface="Calibri"/>
                <a:cs typeface="Calibri"/>
              </a:rPr>
              <a:t>9.8	9.9	96.5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85352" y="3632282"/>
            <a:ext cx="12115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indent="-219710">
              <a:spcBef>
                <a:spcPts val="100"/>
              </a:spcBef>
              <a:buAutoNum type="arabicPlain"/>
              <a:tabLst>
                <a:tab pos="232410" algn="l"/>
              </a:tabLst>
            </a:pPr>
            <a:r>
              <a:rPr spc="-10" dirty="0">
                <a:latin typeface="Calibri"/>
                <a:cs typeface="Calibri"/>
              </a:rPr>
              <a:t>P</a:t>
            </a:r>
            <a:r>
              <a:rPr spc="-30" dirty="0">
                <a:latin typeface="Calibri"/>
                <a:cs typeface="Calibri"/>
              </a:rPr>
              <a:t>r</a:t>
            </a:r>
            <a:r>
              <a:rPr spc="-5" dirty="0">
                <a:latin typeface="Calibri"/>
                <a:cs typeface="Calibri"/>
              </a:rPr>
              <a:t>o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e</a:t>
            </a:r>
            <a:r>
              <a:rPr spc="-20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0" dirty="0">
                <a:latin typeface="Calibri"/>
                <a:cs typeface="Calibri"/>
              </a:rPr>
              <a:t>n</a:t>
            </a:r>
            <a:r>
              <a:rPr dirty="0">
                <a:latin typeface="Calibri"/>
                <a:cs typeface="Calibri"/>
              </a:rPr>
              <a:t>t</a:t>
            </a:r>
          </a:p>
          <a:p>
            <a:pPr marL="231775" indent="-219710">
              <a:buAutoNum type="arabicPlain"/>
              <a:tabLst>
                <a:tab pos="232410" algn="l"/>
              </a:tabLst>
            </a:pPr>
            <a:r>
              <a:rPr spc="-5" dirty="0">
                <a:latin typeface="Calibri"/>
                <a:cs typeface="Calibri"/>
              </a:rPr>
              <a:t>Catholic</a:t>
            </a:r>
            <a:endParaRPr dirty="0">
              <a:latin typeface="Calibri"/>
              <a:cs typeface="Calibri"/>
            </a:endParaRPr>
          </a:p>
          <a:p>
            <a:pPr marL="231775" indent="-219710">
              <a:buAutoNum type="arabicPlain"/>
              <a:tabLst>
                <a:tab pos="232410" algn="l"/>
              </a:tabLst>
            </a:pPr>
            <a:r>
              <a:rPr spc="-5" dirty="0">
                <a:latin typeface="Calibri"/>
                <a:cs typeface="Calibri"/>
              </a:rPr>
              <a:t>Jewish</a:t>
            </a:r>
            <a:endParaRPr dirty="0">
              <a:latin typeface="Calibri"/>
              <a:cs typeface="Calibri"/>
            </a:endParaRPr>
          </a:p>
          <a:p>
            <a:pPr marL="231775" indent="-219710">
              <a:buAutoNum type="arabicPlain"/>
              <a:tabLst>
                <a:tab pos="232410" algn="l"/>
              </a:tabLst>
            </a:pPr>
            <a:r>
              <a:rPr dirty="0">
                <a:latin typeface="Calibri"/>
                <a:cs typeface="Calibri"/>
              </a:rPr>
              <a:t>None</a:t>
            </a:r>
          </a:p>
          <a:p>
            <a:pPr marL="231775" indent="-219710">
              <a:buAutoNum type="arabicPlain"/>
              <a:tabLst>
                <a:tab pos="232410" algn="l"/>
              </a:tabLst>
            </a:pPr>
            <a:r>
              <a:rPr spc="-5" dirty="0">
                <a:latin typeface="Calibri"/>
                <a:cs typeface="Calibri"/>
              </a:rPr>
              <a:t>Other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32745" y="4729816"/>
            <a:ext cx="403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10005" algn="l"/>
                <a:tab pos="2308860" algn="l"/>
                <a:tab pos="3495675" algn="l"/>
              </a:tabLst>
            </a:pPr>
            <a:r>
              <a:rPr spc="-5" dirty="0">
                <a:latin typeface="Calibri"/>
                <a:cs typeface="Calibri"/>
              </a:rPr>
              <a:t>5</a:t>
            </a:r>
            <a:r>
              <a:rPr dirty="0">
                <a:latin typeface="Calibri"/>
                <a:cs typeface="Calibri"/>
              </a:rPr>
              <a:t>2	3.5	3.5	100.0</a:t>
            </a:r>
            <a:endParaRPr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3916" y="5004137"/>
            <a:ext cx="686435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spcBef>
                <a:spcPts val="100"/>
              </a:spcBef>
              <a:tabLst>
                <a:tab pos="2195195" algn="l"/>
                <a:tab pos="3549015" algn="l"/>
                <a:tab pos="4490720" algn="l"/>
              </a:tabLst>
            </a:pPr>
            <a:r>
              <a:rPr b="1" spc="-35" dirty="0">
                <a:latin typeface="Calibri"/>
                <a:cs typeface="Calibri"/>
              </a:rPr>
              <a:t>Total	</a:t>
            </a:r>
            <a:r>
              <a:rPr b="1" spc="-5" dirty="0">
                <a:latin typeface="Calibri"/>
                <a:cs typeface="Calibri"/>
              </a:rPr>
              <a:t>1477	99.4	100.0</a:t>
            </a:r>
            <a:endParaRPr>
              <a:latin typeface="Calibri"/>
              <a:cs typeface="Calibri"/>
            </a:endParaRPr>
          </a:p>
          <a:p>
            <a:pPr marL="12700">
              <a:tabLst>
                <a:tab pos="2369185" algn="l"/>
                <a:tab pos="3606800" algn="l"/>
              </a:tabLst>
            </a:pPr>
            <a:r>
              <a:rPr b="1" dirty="0">
                <a:latin typeface="Calibri"/>
                <a:cs typeface="Calibri"/>
              </a:rPr>
              <a:t>Missing</a:t>
            </a:r>
            <a:r>
              <a:rPr b="1" spc="5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9</a:t>
            </a:r>
            <a:r>
              <a:rPr b="1" spc="409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NA	9	</a:t>
            </a:r>
            <a:r>
              <a:rPr b="1" spc="-5" dirty="0">
                <a:latin typeface="Calibri"/>
                <a:cs typeface="Calibri"/>
              </a:rPr>
              <a:t>0.6</a:t>
            </a:r>
            <a:endParaRPr>
              <a:latin typeface="Calibri"/>
              <a:cs typeface="Calibri"/>
            </a:endParaRPr>
          </a:p>
          <a:p>
            <a:pPr marL="143510">
              <a:tabLst>
                <a:tab pos="2195195" algn="l"/>
                <a:tab pos="3491229" algn="l"/>
              </a:tabLst>
            </a:pPr>
            <a:r>
              <a:rPr b="1" spc="-35" dirty="0">
                <a:latin typeface="Calibri"/>
                <a:cs typeface="Calibri"/>
              </a:rPr>
              <a:t>Total	</a:t>
            </a:r>
            <a:r>
              <a:rPr b="1" spc="-5" dirty="0">
                <a:latin typeface="Calibri"/>
                <a:cs typeface="Calibri"/>
              </a:rPr>
              <a:t>1486	100.0</a:t>
            </a:r>
            <a:endParaRPr>
              <a:latin typeface="Calibri"/>
              <a:cs typeface="Calibri"/>
            </a:endParaRPr>
          </a:p>
          <a:p>
            <a:pPr marL="20955">
              <a:spcBef>
                <a:spcPts val="960"/>
              </a:spcBef>
            </a:pPr>
            <a:r>
              <a:rPr b="1" i="1" spc="-10" dirty="0">
                <a:solidFill>
                  <a:srgbClr val="C00000"/>
                </a:solidFill>
                <a:latin typeface="Calibri"/>
                <a:cs typeface="Calibri"/>
              </a:rPr>
              <a:t>Gusukuma,</a:t>
            </a:r>
            <a:r>
              <a:rPr b="1" i="1" spc="-5" dirty="0">
                <a:solidFill>
                  <a:srgbClr val="C00000"/>
                </a:solidFill>
                <a:latin typeface="Calibri"/>
                <a:cs typeface="Calibri"/>
              </a:rPr>
              <a:t> 2012.</a:t>
            </a:r>
            <a:r>
              <a:rPr b="1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C00000"/>
                </a:solidFill>
                <a:latin typeface="Calibri"/>
                <a:cs typeface="Calibri"/>
              </a:rPr>
              <a:t>University</a:t>
            </a:r>
            <a:r>
              <a:rPr b="1" i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b="1" i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i="1" dirty="0">
                <a:solidFill>
                  <a:srgbClr val="C00000"/>
                </a:solidFill>
                <a:latin typeface="Calibri"/>
                <a:cs typeface="Calibri"/>
              </a:rPr>
              <a:t>Mary</a:t>
            </a:r>
            <a:r>
              <a:rPr b="1" i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i="1" spc="-5" dirty="0">
                <a:solidFill>
                  <a:srgbClr val="C00000"/>
                </a:solidFill>
                <a:latin typeface="Calibri"/>
                <a:cs typeface="Calibri"/>
              </a:rPr>
              <a:t>Hardin-Baylor</a:t>
            </a:r>
            <a:endParaRPr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14286" y="2625176"/>
            <a:ext cx="6248804" cy="964367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spcBef>
                <a:spcPts val="1480"/>
              </a:spcBef>
              <a:tabLst>
                <a:tab pos="1219200" algn="l"/>
              </a:tabLst>
            </a:pPr>
            <a:r>
              <a:rPr lang="en-US" sz="2400" dirty="0">
                <a:cs typeface="Tahoma"/>
              </a:rPr>
              <a:t>Religious Preference</a:t>
            </a:r>
            <a:endParaRPr sz="2400" dirty="0">
              <a:cs typeface="Tahoma"/>
            </a:endParaRPr>
          </a:p>
          <a:p>
            <a:pPr marL="1877060">
              <a:spcBef>
                <a:spcPts val="1030"/>
              </a:spcBef>
              <a:tabLst>
                <a:tab pos="3334385" algn="l"/>
              </a:tabLst>
            </a:pPr>
            <a:r>
              <a:rPr spc="-10" dirty="0">
                <a:solidFill>
                  <a:schemeClr val="bg1"/>
                </a:solidFill>
                <a:cs typeface="Calibri"/>
              </a:rPr>
              <a:t>Frequency</a:t>
            </a:r>
            <a:r>
              <a:rPr spc="-10" dirty="0">
                <a:cs typeface="Calibri"/>
              </a:rPr>
              <a:t>	</a:t>
            </a:r>
            <a:r>
              <a:rPr spc="-15" dirty="0">
                <a:solidFill>
                  <a:schemeClr val="bg1"/>
                </a:solidFill>
                <a:cs typeface="Calibri"/>
              </a:rPr>
              <a:t>Percent</a:t>
            </a:r>
            <a:endParaRPr dirty="0">
              <a:solidFill>
                <a:schemeClr val="bg1"/>
              </a:solidFill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39"/>
    </mc:Choice>
    <mc:Fallback>
      <p:transition spd="slow" advTm="2793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445" y="328625"/>
            <a:ext cx="3993515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35" dirty="0"/>
              <a:t>Distributio</a:t>
            </a:r>
            <a:r>
              <a:rPr sz="4000" spc="-300" dirty="0"/>
              <a:t>n</a:t>
            </a:r>
            <a:r>
              <a:rPr sz="4000" spc="-25" dirty="0"/>
              <a:t> </a:t>
            </a:r>
            <a:r>
              <a:rPr sz="2800" i="1" spc="-260" dirty="0">
                <a:cs typeface="Verdana"/>
              </a:rPr>
              <a:t>(cont’)</a:t>
            </a:r>
            <a:endParaRPr sz="2800" dirty="0"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1" y="2952750"/>
            <a:ext cx="5686425" cy="30670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5097" y="2385442"/>
            <a:ext cx="1565910" cy="6407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61925" marR="5080" indent="-149860">
              <a:lnSpc>
                <a:spcPct val="101499"/>
              </a:lnSpc>
              <a:spcBef>
                <a:spcPts val="65"/>
              </a:spcBef>
              <a:tabLst>
                <a:tab pos="982980" algn="l"/>
                <a:tab pos="1111250" algn="l"/>
              </a:tabLst>
            </a:pPr>
            <a:r>
              <a:rPr sz="2000" b="1" spc="-5" dirty="0">
                <a:latin typeface="Calibri"/>
                <a:cs typeface="Calibri"/>
              </a:rPr>
              <a:t>Othe</a:t>
            </a:r>
            <a:r>
              <a:rPr sz="2000" b="1" dirty="0">
                <a:latin typeface="Calibri"/>
                <a:cs typeface="Calibri"/>
              </a:rPr>
              <a:t>r	None  3%		9%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401557" y="6464909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G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G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026146" y="2556714"/>
            <a:ext cx="726440" cy="640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Jewish</a:t>
            </a:r>
            <a:endParaRPr sz="2000">
              <a:latin typeface="Calibri"/>
              <a:cs typeface="Calibri"/>
            </a:endParaRPr>
          </a:p>
          <a:p>
            <a:pPr marL="1905" algn="ctr">
              <a:spcBef>
                <a:spcPts val="35"/>
              </a:spcBef>
            </a:pPr>
            <a:r>
              <a:rPr sz="2000" b="1" dirty="0">
                <a:latin typeface="Calibri"/>
                <a:cs typeface="Calibri"/>
              </a:rPr>
              <a:t>2%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7732" y="3500121"/>
            <a:ext cx="875665" cy="6407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15265" marR="5080" indent="-203200">
              <a:lnSpc>
                <a:spcPct val="101499"/>
              </a:lnSpc>
              <a:spcBef>
                <a:spcPts val="65"/>
              </a:spcBef>
            </a:pPr>
            <a:r>
              <a:rPr sz="2000" b="1" spc="-5" dirty="0">
                <a:latin typeface="Calibri"/>
                <a:cs typeface="Calibri"/>
              </a:rPr>
              <a:t>C</a:t>
            </a:r>
            <a:r>
              <a:rPr sz="2000" b="1" spc="-35" dirty="0">
                <a:latin typeface="Calibri"/>
                <a:cs typeface="Calibri"/>
              </a:rPr>
              <a:t>a</a:t>
            </a:r>
            <a:r>
              <a:rPr sz="2000" b="1" dirty="0">
                <a:latin typeface="Calibri"/>
                <a:cs typeface="Calibri"/>
              </a:rPr>
              <a:t>tholic  23%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0845" y="4443222"/>
            <a:ext cx="1130300" cy="6407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41630" marR="5080" indent="-329565">
              <a:lnSpc>
                <a:spcPct val="101499"/>
              </a:lnSpc>
              <a:spcBef>
                <a:spcPts val="65"/>
              </a:spcBef>
            </a:pPr>
            <a:r>
              <a:rPr sz="2000" b="1" spc="-5" dirty="0">
                <a:latin typeface="Calibri"/>
                <a:cs typeface="Calibri"/>
              </a:rPr>
              <a:t>P</a:t>
            </a:r>
            <a:r>
              <a:rPr sz="2000" b="1" spc="-30" dirty="0">
                <a:latin typeface="Calibri"/>
                <a:cs typeface="Calibri"/>
              </a:rPr>
              <a:t>r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2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</a:t>
            </a:r>
            <a:r>
              <a:rPr sz="2000" b="1" spc="-25" dirty="0">
                <a:latin typeface="Calibri"/>
                <a:cs typeface="Calibri"/>
              </a:rPr>
              <a:t>st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0" dirty="0">
                <a:latin typeface="Calibri"/>
                <a:cs typeface="Calibri"/>
              </a:rPr>
              <a:t>n</a:t>
            </a:r>
            <a:r>
              <a:rPr sz="2000" b="1" dirty="0">
                <a:latin typeface="Calibri"/>
                <a:cs typeface="Calibri"/>
              </a:rPr>
              <a:t>t  57%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1633" y="2385442"/>
            <a:ext cx="834390" cy="6407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9079" marR="5080" indent="-247015">
              <a:lnSpc>
                <a:spcPct val="101499"/>
              </a:lnSpc>
              <a:spcBef>
                <a:spcPts val="65"/>
              </a:spcBef>
            </a:pPr>
            <a:r>
              <a:rPr sz="2000" b="1" dirty="0">
                <a:latin typeface="Calibri"/>
                <a:cs typeface="Calibri"/>
              </a:rPr>
              <a:t>Mis</a:t>
            </a:r>
            <a:r>
              <a:rPr sz="2000" b="1" spc="5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ing  6%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DE1E5-469E-40E4-87FE-4CF84E3AB9F6}"/>
              </a:ext>
            </a:extLst>
          </p:cNvPr>
          <p:cNvSpPr txBox="1"/>
          <p:nvPr/>
        </p:nvSpPr>
        <p:spPr>
          <a:xfrm>
            <a:off x="3352801" y="1258957"/>
            <a:ext cx="4929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Religious Preference</a:t>
            </a:r>
            <a:endParaRPr lang="en-UG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153"/>
    </mc:Choice>
    <mc:Fallback>
      <p:transition spd="slow" advTm="2215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1963</Words>
  <Application>Microsoft Office PowerPoint</Application>
  <PresentationFormat>Widescreen</PresentationFormat>
  <Paragraphs>288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Bookman Old Style</vt:lpstr>
      <vt:lpstr>Calibri</vt:lpstr>
      <vt:lpstr>Cambria</vt:lpstr>
      <vt:lpstr>Courier New</vt:lpstr>
      <vt:lpstr>Tahoma</vt:lpstr>
      <vt:lpstr>Times New Roman</vt:lpstr>
      <vt:lpstr>Wingdings</vt:lpstr>
      <vt:lpstr>Office Theme</vt:lpstr>
      <vt:lpstr>Research Methods</vt:lpstr>
      <vt:lpstr>INTRODUCTION</vt:lpstr>
      <vt:lpstr>QUANTIFICATION OF DATA</vt:lpstr>
      <vt:lpstr>Data Preparation</vt:lpstr>
      <vt:lpstr>Types of Variables Analysis</vt:lpstr>
      <vt:lpstr>UNIVARIATE ANALYSIS</vt:lpstr>
      <vt:lpstr>Distribution</vt:lpstr>
      <vt:lpstr>Distribution (cont’)</vt:lpstr>
      <vt:lpstr>Distribution (cont’)</vt:lpstr>
      <vt:lpstr>Central Tendency</vt:lpstr>
      <vt:lpstr>Central Tendency (cont’)</vt:lpstr>
      <vt:lpstr>Dispersion</vt:lpstr>
      <vt:lpstr> Continuous &amp; Discrete Variables</vt:lpstr>
      <vt:lpstr>SUBGROUP COMPARISON</vt:lpstr>
      <vt:lpstr>“Collapsing” Response Categories</vt:lpstr>
      <vt:lpstr>Handling “Don’t Knows”</vt:lpstr>
      <vt:lpstr>BIVARIATE ANALYSIS</vt:lpstr>
      <vt:lpstr>BIVARIATE ANALYSIS</vt:lpstr>
      <vt:lpstr>BIVARIATE ANALYSIS</vt:lpstr>
      <vt:lpstr> Percentaging a Table</vt:lpstr>
      <vt:lpstr>Percentaging a Table (cont’)</vt:lpstr>
      <vt:lpstr>Percentaging a Table (cont’)</vt:lpstr>
      <vt:lpstr>Percentaging a Table (cont’)</vt:lpstr>
      <vt:lpstr>Percentaging a Table (cont’)</vt:lpstr>
      <vt:lpstr> Constructing and Reading Bivariate Tables</vt:lpstr>
      <vt:lpstr>MULTIVARIATE ANALYSIS</vt:lpstr>
      <vt:lpstr>CONCLUSION</vt:lpstr>
      <vt:lpstr>REFERENCES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Sheba Rusoke Nyakaisiki</dc:creator>
  <cp:lastModifiedBy>Sheba Rusoke Nyakaisiki</cp:lastModifiedBy>
  <cp:revision>32</cp:revision>
  <dcterms:created xsi:type="dcterms:W3CDTF">2021-06-19T12:40:16Z</dcterms:created>
  <dcterms:modified xsi:type="dcterms:W3CDTF">2023-10-23T15:14:00Z</dcterms:modified>
</cp:coreProperties>
</file>