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24" r:id="rId3"/>
    <p:sldId id="272" r:id="rId4"/>
    <p:sldId id="273" r:id="rId5"/>
    <p:sldId id="274" r:id="rId6"/>
    <p:sldId id="267" r:id="rId7"/>
    <p:sldId id="268" r:id="rId8"/>
    <p:sldId id="269" r:id="rId9"/>
    <p:sldId id="277" r:id="rId10"/>
    <p:sldId id="279" r:id="rId11"/>
    <p:sldId id="303" r:id="rId12"/>
    <p:sldId id="601" r:id="rId13"/>
    <p:sldId id="544" r:id="rId14"/>
    <p:sldId id="262" r:id="rId15"/>
    <p:sldId id="607" r:id="rId16"/>
    <p:sldId id="600" r:id="rId17"/>
    <p:sldId id="286" r:id="rId18"/>
    <p:sldId id="287" r:id="rId19"/>
    <p:sldId id="387" r:id="rId20"/>
    <p:sldId id="595" r:id="rId21"/>
    <p:sldId id="596" r:id="rId22"/>
    <p:sldId id="284" r:id="rId23"/>
    <p:sldId id="257" r:id="rId24"/>
    <p:sldId id="285" r:id="rId25"/>
    <p:sldId id="264" r:id="rId26"/>
    <p:sldId id="258" r:id="rId27"/>
    <p:sldId id="260" r:id="rId28"/>
    <p:sldId id="317" r:id="rId29"/>
    <p:sldId id="316" r:id="rId30"/>
    <p:sldId id="315" r:id="rId31"/>
    <p:sldId id="581" r:id="rId32"/>
    <p:sldId id="608" r:id="rId33"/>
    <p:sldId id="609" r:id="rId34"/>
    <p:sldId id="610" r:id="rId35"/>
    <p:sldId id="611" r:id="rId36"/>
    <p:sldId id="612" r:id="rId37"/>
    <p:sldId id="613" r:id="rId38"/>
    <p:sldId id="614" r:id="rId39"/>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EFF7D-A77D-4D77-AB05-3A72C0D85372}"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GB"/>
        </a:p>
      </dgm:t>
    </dgm:pt>
    <dgm:pt modelId="{2BC34D92-74B1-4C6C-B0D0-00B6AF118F48}">
      <dgm:prSet phldrT="[Text]"/>
      <dgm:spPr/>
      <dgm:t>
        <a:bodyPr/>
        <a:lstStyle/>
        <a:p>
          <a:r>
            <a:rPr lang="en-US" dirty="0"/>
            <a:t>Artefact</a:t>
          </a:r>
          <a:endParaRPr lang="en-GB" dirty="0"/>
        </a:p>
      </dgm:t>
    </dgm:pt>
    <dgm:pt modelId="{7D24DE70-BE39-4C38-A754-29074864015A}" type="parTrans" cxnId="{B8172CDD-EC4C-4ADF-95D1-AF38EADA1FAE}">
      <dgm:prSet/>
      <dgm:spPr/>
      <dgm:t>
        <a:bodyPr/>
        <a:lstStyle/>
        <a:p>
          <a:endParaRPr lang="en-GB"/>
        </a:p>
      </dgm:t>
    </dgm:pt>
    <dgm:pt modelId="{D68AA5A6-89C7-4B51-A6A6-95D73E80F9DC}" type="sibTrans" cxnId="{B8172CDD-EC4C-4ADF-95D1-AF38EADA1FAE}">
      <dgm:prSet/>
      <dgm:spPr>
        <a:solidFill>
          <a:srgbClr val="D4A73C"/>
        </a:solidFill>
      </dgm:spPr>
      <dgm:t>
        <a:bodyPr/>
        <a:lstStyle/>
        <a:p>
          <a:endParaRPr lang="en-GB"/>
        </a:p>
      </dgm:t>
    </dgm:pt>
    <dgm:pt modelId="{0C81A441-146F-434D-B0C6-88B51DF4BF44}">
      <dgm:prSet phldrT="[Text]"/>
      <dgm:spPr/>
      <dgm:t>
        <a:bodyPr/>
        <a:lstStyle/>
        <a:p>
          <a:r>
            <a:rPr lang="en-US" dirty="0"/>
            <a:t>Problem</a:t>
          </a:r>
          <a:endParaRPr lang="en-GB" dirty="0"/>
        </a:p>
      </dgm:t>
    </dgm:pt>
    <dgm:pt modelId="{BFE12B3A-6289-4FE6-BFE0-78AA3EA4FE02}" type="parTrans" cxnId="{8EC945AD-F372-435A-9FE4-FEF157C7039E}">
      <dgm:prSet/>
      <dgm:spPr/>
      <dgm:t>
        <a:bodyPr/>
        <a:lstStyle/>
        <a:p>
          <a:endParaRPr lang="en-GB"/>
        </a:p>
      </dgm:t>
    </dgm:pt>
    <dgm:pt modelId="{0F54CAE1-59F9-4E70-A7F8-9A73525C7F10}" type="sibTrans" cxnId="{8EC945AD-F372-435A-9FE4-FEF157C7039E}">
      <dgm:prSet/>
      <dgm:spPr>
        <a:solidFill>
          <a:srgbClr val="D4A73C"/>
        </a:solidFill>
      </dgm:spPr>
      <dgm:t>
        <a:bodyPr/>
        <a:lstStyle/>
        <a:p>
          <a:endParaRPr lang="en-GB"/>
        </a:p>
      </dgm:t>
    </dgm:pt>
    <dgm:pt modelId="{8D8D0B0A-7640-4856-A4DC-D1D8F1E04818}">
      <dgm:prSet phldrT="[Text]"/>
      <dgm:spPr/>
      <dgm:t>
        <a:bodyPr/>
        <a:lstStyle/>
        <a:p>
          <a:r>
            <a:rPr lang="en-US" dirty="0"/>
            <a:t>Person</a:t>
          </a:r>
          <a:endParaRPr lang="en-GB" dirty="0"/>
        </a:p>
      </dgm:t>
    </dgm:pt>
    <dgm:pt modelId="{464EBFBA-AC9E-4994-9070-8F5BFAEBAC99}" type="parTrans" cxnId="{9C97AA7D-45BA-4C73-A904-660BF60A8B79}">
      <dgm:prSet/>
      <dgm:spPr/>
      <dgm:t>
        <a:bodyPr/>
        <a:lstStyle/>
        <a:p>
          <a:endParaRPr lang="en-GB"/>
        </a:p>
      </dgm:t>
    </dgm:pt>
    <dgm:pt modelId="{6FBE0F20-C1CC-4579-81FE-5352DD8FA878}" type="sibTrans" cxnId="{9C97AA7D-45BA-4C73-A904-660BF60A8B79}">
      <dgm:prSet/>
      <dgm:spPr>
        <a:solidFill>
          <a:srgbClr val="D4A73C"/>
        </a:solidFill>
      </dgm:spPr>
      <dgm:t>
        <a:bodyPr/>
        <a:lstStyle/>
        <a:p>
          <a:endParaRPr lang="en-GB" dirty="0"/>
        </a:p>
      </dgm:t>
    </dgm:pt>
    <dgm:pt modelId="{0D7AF867-A4AA-411F-B624-F62D9FB1E45A}" type="pres">
      <dgm:prSet presAssocID="{F41EFF7D-A77D-4D77-AB05-3A72C0D85372}" presName="Name0" presStyleCnt="0">
        <dgm:presLayoutVars>
          <dgm:dir/>
          <dgm:resizeHandles val="exact"/>
        </dgm:presLayoutVars>
      </dgm:prSet>
      <dgm:spPr/>
    </dgm:pt>
    <dgm:pt modelId="{D12194EF-39FC-4A21-B849-FBCFB7941DE0}" type="pres">
      <dgm:prSet presAssocID="{2BC34D92-74B1-4C6C-B0D0-00B6AF118F48}" presName="node" presStyleLbl="node1" presStyleIdx="0" presStyleCnt="3">
        <dgm:presLayoutVars>
          <dgm:bulletEnabled val="1"/>
        </dgm:presLayoutVars>
      </dgm:prSet>
      <dgm:spPr/>
    </dgm:pt>
    <dgm:pt modelId="{C1B47692-9B3D-439A-953D-CFE25621B784}" type="pres">
      <dgm:prSet presAssocID="{D68AA5A6-89C7-4B51-A6A6-95D73E80F9DC}" presName="sibTrans" presStyleLbl="sibTrans2D1" presStyleIdx="0" presStyleCnt="3" custScaleX="116755" custScaleY="43635" custLinFactNeighborX="0" custLinFactNeighborY="0"/>
      <dgm:spPr>
        <a:prstGeom prst="rightArrow">
          <a:avLst/>
        </a:prstGeom>
      </dgm:spPr>
    </dgm:pt>
    <dgm:pt modelId="{B6B80822-ED77-4349-AA97-B824C580F2FA}" type="pres">
      <dgm:prSet presAssocID="{D68AA5A6-89C7-4B51-A6A6-95D73E80F9DC}" presName="connectorText" presStyleLbl="sibTrans2D1" presStyleIdx="0" presStyleCnt="3"/>
      <dgm:spPr/>
    </dgm:pt>
    <dgm:pt modelId="{98544E91-B7C9-499A-8F41-6DB8A7EA2212}" type="pres">
      <dgm:prSet presAssocID="{0C81A441-146F-434D-B0C6-88B51DF4BF44}" presName="node" presStyleLbl="node1" presStyleIdx="1" presStyleCnt="3" custRadScaleRad="116530" custRadScaleInc="-7652">
        <dgm:presLayoutVars>
          <dgm:bulletEnabled val="1"/>
        </dgm:presLayoutVars>
      </dgm:prSet>
      <dgm:spPr/>
    </dgm:pt>
    <dgm:pt modelId="{3756A746-2BDD-4BFC-94BA-E754403F7B3B}" type="pres">
      <dgm:prSet presAssocID="{0F54CAE1-59F9-4E70-A7F8-9A73525C7F10}" presName="sibTrans" presStyleLbl="sibTrans2D1" presStyleIdx="1" presStyleCnt="3" custScaleX="116755" custScaleY="43635"/>
      <dgm:spPr>
        <a:prstGeom prst="leftArrow">
          <a:avLst/>
        </a:prstGeom>
      </dgm:spPr>
    </dgm:pt>
    <dgm:pt modelId="{CC1EFDC8-143D-4D8F-8A30-92F2EABC4B1F}" type="pres">
      <dgm:prSet presAssocID="{0F54CAE1-59F9-4E70-A7F8-9A73525C7F10}" presName="connectorText" presStyleLbl="sibTrans2D1" presStyleIdx="1" presStyleCnt="3"/>
      <dgm:spPr/>
    </dgm:pt>
    <dgm:pt modelId="{1E09C8A2-0295-44FF-83F6-872813E742B1}" type="pres">
      <dgm:prSet presAssocID="{8D8D0B0A-7640-4856-A4DC-D1D8F1E04818}" presName="node" presStyleLbl="node1" presStyleIdx="2" presStyleCnt="3" custRadScaleRad="116530" custRadScaleInc="7652">
        <dgm:presLayoutVars>
          <dgm:bulletEnabled val="1"/>
        </dgm:presLayoutVars>
      </dgm:prSet>
      <dgm:spPr/>
    </dgm:pt>
    <dgm:pt modelId="{1B089C90-22A6-4A19-846E-E51B39C02AC9}" type="pres">
      <dgm:prSet presAssocID="{6FBE0F20-C1CC-4579-81FE-5352DD8FA878}" presName="sibTrans" presStyleLbl="sibTrans2D1" presStyleIdx="2" presStyleCnt="3" custScaleX="116755" custScaleY="43635"/>
      <dgm:spPr>
        <a:prstGeom prst="rightArrow">
          <a:avLst/>
        </a:prstGeom>
      </dgm:spPr>
    </dgm:pt>
    <dgm:pt modelId="{F7218900-CE35-400D-B52B-3D01BF8FE472}" type="pres">
      <dgm:prSet presAssocID="{6FBE0F20-C1CC-4579-81FE-5352DD8FA878}" presName="connectorText" presStyleLbl="sibTrans2D1" presStyleIdx="2" presStyleCnt="3"/>
      <dgm:spPr/>
    </dgm:pt>
  </dgm:ptLst>
  <dgm:cxnLst>
    <dgm:cxn modelId="{4D272622-1672-4413-A4B1-99881199B920}" type="presOf" srcId="{6FBE0F20-C1CC-4579-81FE-5352DD8FA878}" destId="{1B089C90-22A6-4A19-846E-E51B39C02AC9}" srcOrd="0" destOrd="0" presId="urn:microsoft.com/office/officeart/2005/8/layout/cycle7"/>
    <dgm:cxn modelId="{4734183B-2752-434B-A9F8-1CAFA9108DEE}" type="presOf" srcId="{D68AA5A6-89C7-4B51-A6A6-95D73E80F9DC}" destId="{B6B80822-ED77-4349-AA97-B824C580F2FA}" srcOrd="1" destOrd="0" presId="urn:microsoft.com/office/officeart/2005/8/layout/cycle7"/>
    <dgm:cxn modelId="{9E8F155B-3A66-4E9F-A241-BED10E9BCECC}" type="presOf" srcId="{0F54CAE1-59F9-4E70-A7F8-9A73525C7F10}" destId="{3756A746-2BDD-4BFC-94BA-E754403F7B3B}" srcOrd="0" destOrd="0" presId="urn:microsoft.com/office/officeart/2005/8/layout/cycle7"/>
    <dgm:cxn modelId="{BF590142-F6B4-42F0-A666-723DE4B3AD3D}" type="presOf" srcId="{0F54CAE1-59F9-4E70-A7F8-9A73525C7F10}" destId="{CC1EFDC8-143D-4D8F-8A30-92F2EABC4B1F}" srcOrd="1" destOrd="0" presId="urn:microsoft.com/office/officeart/2005/8/layout/cycle7"/>
    <dgm:cxn modelId="{8306F254-CAE1-4727-A98F-CFC1968B0F13}" type="presOf" srcId="{6FBE0F20-C1CC-4579-81FE-5352DD8FA878}" destId="{F7218900-CE35-400D-B52B-3D01BF8FE472}" srcOrd="1" destOrd="0" presId="urn:microsoft.com/office/officeart/2005/8/layout/cycle7"/>
    <dgm:cxn modelId="{952EC079-B29F-4559-ACD1-01A861FE6119}" type="presOf" srcId="{2BC34D92-74B1-4C6C-B0D0-00B6AF118F48}" destId="{D12194EF-39FC-4A21-B849-FBCFB7941DE0}" srcOrd="0" destOrd="0" presId="urn:microsoft.com/office/officeart/2005/8/layout/cycle7"/>
    <dgm:cxn modelId="{9C97AA7D-45BA-4C73-A904-660BF60A8B79}" srcId="{F41EFF7D-A77D-4D77-AB05-3A72C0D85372}" destId="{8D8D0B0A-7640-4856-A4DC-D1D8F1E04818}" srcOrd="2" destOrd="0" parTransId="{464EBFBA-AC9E-4994-9070-8F5BFAEBAC99}" sibTransId="{6FBE0F20-C1CC-4579-81FE-5352DD8FA878}"/>
    <dgm:cxn modelId="{83C64792-B472-4E4F-BC79-EDB9AF2039EC}" type="presOf" srcId="{F41EFF7D-A77D-4D77-AB05-3A72C0D85372}" destId="{0D7AF867-A4AA-411F-B624-F62D9FB1E45A}" srcOrd="0" destOrd="0" presId="urn:microsoft.com/office/officeart/2005/8/layout/cycle7"/>
    <dgm:cxn modelId="{9EF8CD94-9FF6-4D19-8E1D-ECCF108E7FB2}" type="presOf" srcId="{8D8D0B0A-7640-4856-A4DC-D1D8F1E04818}" destId="{1E09C8A2-0295-44FF-83F6-872813E742B1}" srcOrd="0" destOrd="0" presId="urn:microsoft.com/office/officeart/2005/8/layout/cycle7"/>
    <dgm:cxn modelId="{7EEB5AA8-47DC-43F5-A93B-DBDFCC9F135B}" type="presOf" srcId="{D68AA5A6-89C7-4B51-A6A6-95D73E80F9DC}" destId="{C1B47692-9B3D-439A-953D-CFE25621B784}" srcOrd="0" destOrd="0" presId="urn:microsoft.com/office/officeart/2005/8/layout/cycle7"/>
    <dgm:cxn modelId="{8EC945AD-F372-435A-9FE4-FEF157C7039E}" srcId="{F41EFF7D-A77D-4D77-AB05-3A72C0D85372}" destId="{0C81A441-146F-434D-B0C6-88B51DF4BF44}" srcOrd="1" destOrd="0" parTransId="{BFE12B3A-6289-4FE6-BFE0-78AA3EA4FE02}" sibTransId="{0F54CAE1-59F9-4E70-A7F8-9A73525C7F10}"/>
    <dgm:cxn modelId="{B8172CDD-EC4C-4ADF-95D1-AF38EADA1FAE}" srcId="{F41EFF7D-A77D-4D77-AB05-3A72C0D85372}" destId="{2BC34D92-74B1-4C6C-B0D0-00B6AF118F48}" srcOrd="0" destOrd="0" parTransId="{7D24DE70-BE39-4C38-A754-29074864015A}" sibTransId="{D68AA5A6-89C7-4B51-A6A6-95D73E80F9DC}"/>
    <dgm:cxn modelId="{3350F8F4-3790-4CDD-88F4-976CB0EA6C4E}" type="presOf" srcId="{0C81A441-146F-434D-B0C6-88B51DF4BF44}" destId="{98544E91-B7C9-499A-8F41-6DB8A7EA2212}" srcOrd="0" destOrd="0" presId="urn:microsoft.com/office/officeart/2005/8/layout/cycle7"/>
    <dgm:cxn modelId="{F98BAE11-D971-4A65-A584-B064DA7885CA}" type="presParOf" srcId="{0D7AF867-A4AA-411F-B624-F62D9FB1E45A}" destId="{D12194EF-39FC-4A21-B849-FBCFB7941DE0}" srcOrd="0" destOrd="0" presId="urn:microsoft.com/office/officeart/2005/8/layout/cycle7"/>
    <dgm:cxn modelId="{F0CA1462-91F9-43F8-A891-6C84851CD050}" type="presParOf" srcId="{0D7AF867-A4AA-411F-B624-F62D9FB1E45A}" destId="{C1B47692-9B3D-439A-953D-CFE25621B784}" srcOrd="1" destOrd="0" presId="urn:microsoft.com/office/officeart/2005/8/layout/cycle7"/>
    <dgm:cxn modelId="{42539D82-DD68-4D43-B834-B9DF3E9F7B19}" type="presParOf" srcId="{C1B47692-9B3D-439A-953D-CFE25621B784}" destId="{B6B80822-ED77-4349-AA97-B824C580F2FA}" srcOrd="0" destOrd="0" presId="urn:microsoft.com/office/officeart/2005/8/layout/cycle7"/>
    <dgm:cxn modelId="{5815CA3D-A172-449D-92CE-CD8EA5A81E7D}" type="presParOf" srcId="{0D7AF867-A4AA-411F-B624-F62D9FB1E45A}" destId="{98544E91-B7C9-499A-8F41-6DB8A7EA2212}" srcOrd="2" destOrd="0" presId="urn:microsoft.com/office/officeart/2005/8/layout/cycle7"/>
    <dgm:cxn modelId="{DEBD945C-4570-444F-8A17-0B62A574D6C5}" type="presParOf" srcId="{0D7AF867-A4AA-411F-B624-F62D9FB1E45A}" destId="{3756A746-2BDD-4BFC-94BA-E754403F7B3B}" srcOrd="3" destOrd="0" presId="urn:microsoft.com/office/officeart/2005/8/layout/cycle7"/>
    <dgm:cxn modelId="{D97355C5-D817-4DFB-95D4-859551A8BA9F}" type="presParOf" srcId="{3756A746-2BDD-4BFC-94BA-E754403F7B3B}" destId="{CC1EFDC8-143D-4D8F-8A30-92F2EABC4B1F}" srcOrd="0" destOrd="0" presId="urn:microsoft.com/office/officeart/2005/8/layout/cycle7"/>
    <dgm:cxn modelId="{739FE22E-282F-4EC3-A07A-23D931E65276}" type="presParOf" srcId="{0D7AF867-A4AA-411F-B624-F62D9FB1E45A}" destId="{1E09C8A2-0295-44FF-83F6-872813E742B1}" srcOrd="4" destOrd="0" presId="urn:microsoft.com/office/officeart/2005/8/layout/cycle7"/>
    <dgm:cxn modelId="{ADC8B944-F868-4BBD-9BEB-A6BF648434DB}" type="presParOf" srcId="{0D7AF867-A4AA-411F-B624-F62D9FB1E45A}" destId="{1B089C90-22A6-4A19-846E-E51B39C02AC9}" srcOrd="5" destOrd="0" presId="urn:microsoft.com/office/officeart/2005/8/layout/cycle7"/>
    <dgm:cxn modelId="{3294B883-5734-4271-944E-42C00FF8A0A9}" type="presParOf" srcId="{1B089C90-22A6-4A19-846E-E51B39C02AC9}" destId="{F7218900-CE35-400D-B52B-3D01BF8FE47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194EF-39FC-4A21-B849-FBCFB7941DE0}">
      <dsp:nvSpPr>
        <dsp:cNvPr id="0" name=""/>
        <dsp:cNvSpPr/>
      </dsp:nvSpPr>
      <dsp:spPr>
        <a:xfrm>
          <a:off x="2752618" y="1606"/>
          <a:ext cx="2559659" cy="12798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Artefact</a:t>
          </a:r>
          <a:endParaRPr lang="en-GB" sz="4200" kern="1200" dirty="0"/>
        </a:p>
      </dsp:txBody>
      <dsp:txXfrm>
        <a:off x="2790103" y="39091"/>
        <a:ext cx="2484689" cy="1204859"/>
      </dsp:txXfrm>
    </dsp:sp>
    <dsp:sp modelId="{C1B47692-9B3D-439A-953D-CFE25621B784}">
      <dsp:nvSpPr>
        <dsp:cNvPr id="0" name=""/>
        <dsp:cNvSpPr/>
      </dsp:nvSpPr>
      <dsp:spPr>
        <a:xfrm rot="3296514">
          <a:off x="4112643" y="2374570"/>
          <a:ext cx="2408997" cy="195458"/>
        </a:xfrm>
        <a:prstGeom prst="rightArrow">
          <a:avLst/>
        </a:prstGeom>
        <a:solidFill>
          <a:srgbClr val="D4A73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4171280" y="2413662"/>
        <a:ext cx="2291723" cy="117274"/>
      </dsp:txXfrm>
    </dsp:sp>
    <dsp:sp modelId="{98544E91-B7C9-499A-8F41-6DB8A7EA2212}">
      <dsp:nvSpPr>
        <dsp:cNvPr id="0" name=""/>
        <dsp:cNvSpPr/>
      </dsp:nvSpPr>
      <dsp:spPr>
        <a:xfrm>
          <a:off x="5322005" y="3663163"/>
          <a:ext cx="2559659" cy="12798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Problem</a:t>
          </a:r>
          <a:endParaRPr lang="en-GB" sz="4200" kern="1200" dirty="0"/>
        </a:p>
      </dsp:txBody>
      <dsp:txXfrm>
        <a:off x="5359490" y="3700648"/>
        <a:ext cx="2484689" cy="1204859"/>
      </dsp:txXfrm>
    </dsp:sp>
    <dsp:sp modelId="{3756A746-2BDD-4BFC-94BA-E754403F7B3B}">
      <dsp:nvSpPr>
        <dsp:cNvPr id="0" name=""/>
        <dsp:cNvSpPr/>
      </dsp:nvSpPr>
      <dsp:spPr>
        <a:xfrm rot="10800000">
          <a:off x="2827949" y="4205348"/>
          <a:ext cx="2408997" cy="195458"/>
        </a:xfrm>
        <a:prstGeom prst="leftArrow">
          <a:avLst/>
        </a:prstGeom>
        <a:solidFill>
          <a:srgbClr val="D4A73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2886586" y="4244440"/>
        <a:ext cx="2291723" cy="117274"/>
      </dsp:txXfrm>
    </dsp:sp>
    <dsp:sp modelId="{1E09C8A2-0295-44FF-83F6-872813E742B1}">
      <dsp:nvSpPr>
        <dsp:cNvPr id="0" name=""/>
        <dsp:cNvSpPr/>
      </dsp:nvSpPr>
      <dsp:spPr>
        <a:xfrm>
          <a:off x="183230" y="3663163"/>
          <a:ext cx="2559659" cy="12798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Person</a:t>
          </a:r>
          <a:endParaRPr lang="en-GB" sz="4200" kern="1200" dirty="0"/>
        </a:p>
      </dsp:txBody>
      <dsp:txXfrm>
        <a:off x="220715" y="3700648"/>
        <a:ext cx="2484689" cy="1204859"/>
      </dsp:txXfrm>
    </dsp:sp>
    <dsp:sp modelId="{1B089C90-22A6-4A19-846E-E51B39C02AC9}">
      <dsp:nvSpPr>
        <dsp:cNvPr id="0" name=""/>
        <dsp:cNvSpPr/>
      </dsp:nvSpPr>
      <dsp:spPr>
        <a:xfrm rot="18303486">
          <a:off x="1543255" y="2374570"/>
          <a:ext cx="2408997" cy="195458"/>
        </a:xfrm>
        <a:prstGeom prst="rightArrow">
          <a:avLst/>
        </a:prstGeom>
        <a:solidFill>
          <a:srgbClr val="D4A73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dirty="0"/>
        </a:p>
      </dsp:txBody>
      <dsp:txXfrm>
        <a:off x="1601892" y="2413662"/>
        <a:ext cx="2291723" cy="11727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DE3FE-124C-4CB4-9645-2DBF5C4CA3E1}" type="datetimeFigureOut">
              <a:rPr lang="en-UG" smtClean="0"/>
              <a:t>23/10/2023</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2FF78-5F80-455C-97B5-D7556319114A}" type="slidenum">
              <a:rPr lang="en-UG" smtClean="0"/>
              <a:t>‹#›</a:t>
            </a:fld>
            <a:endParaRPr lang="en-UG"/>
          </a:p>
        </p:txBody>
      </p:sp>
    </p:spTree>
    <p:extLst>
      <p:ext uri="{BB962C8B-B14F-4D97-AF65-F5344CB8AC3E}">
        <p14:creationId xmlns:p14="http://schemas.microsoft.com/office/powerpoint/2010/main" val="274180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5D1F681-2DB7-4FFC-BF8C-CE4AB9C2A7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A20CD8-20E7-4CE2-A1A0-47D4AC24D781}" type="slidenum">
              <a:rPr lang="en-GB" altLang="en-US" smtClean="0"/>
              <a:pPr>
                <a:spcBef>
                  <a:spcPct val="0"/>
                </a:spcBef>
              </a:pPr>
              <a:t>2</a:t>
            </a:fld>
            <a:endParaRPr lang="en-GB" altLang="en-US"/>
          </a:p>
        </p:txBody>
      </p:sp>
      <p:sp>
        <p:nvSpPr>
          <p:cNvPr id="56323" name="Rectangle 2">
            <a:extLst>
              <a:ext uri="{FF2B5EF4-FFF2-40B4-BE49-F238E27FC236}">
                <a16:creationId xmlns:a16="http://schemas.microsoft.com/office/drawing/2014/main" id="{FE96A3D5-6E59-412E-93FF-5386E4100434}"/>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51EEB313-D100-42BF-A465-E82C24F39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Problem </a:t>
            </a:r>
            <a:r>
              <a:rPr lang="en-US" dirty="0" err="1"/>
              <a:t>centred</a:t>
            </a:r>
            <a:r>
              <a:rPr lang="en-US" dirty="0"/>
              <a:t> approach</a:t>
            </a:r>
          </a:p>
          <a:p>
            <a:pPr marL="171450" indent="-171450">
              <a:buFont typeface="Arial" panose="020B0604020202020204" pitchFamily="34" charset="0"/>
              <a:buChar char="•"/>
            </a:pPr>
            <a:r>
              <a:rPr lang="en-US" dirty="0"/>
              <a:t>Inference – what would a better artifact accomplish?</a:t>
            </a:r>
          </a:p>
          <a:p>
            <a:pPr marL="171450" indent="-171450">
              <a:buFont typeface="Arial" panose="020B0604020202020204" pitchFamily="34" charset="0"/>
              <a:buChar char="•"/>
            </a:pPr>
            <a:r>
              <a:rPr lang="en-US" dirty="0"/>
              <a:t>Theory – course design and development – must aim</a:t>
            </a:r>
            <a:r>
              <a:rPr lang="en-US" baseline="0" dirty="0"/>
              <a:t> at changing the real world</a:t>
            </a:r>
            <a:endParaRPr lang="en-US" dirty="0"/>
          </a:p>
          <a:p>
            <a:pPr marL="171450" indent="-171450">
              <a:buFont typeface="Arial" panose="020B0604020202020204" pitchFamily="34" charset="0"/>
              <a:buChar char="•"/>
            </a:pPr>
            <a:r>
              <a:rPr lang="en-US" dirty="0"/>
              <a:t>‘How to’ knowledge – use artifact to solve problem (pilot course)</a:t>
            </a:r>
          </a:p>
          <a:p>
            <a:pPr marL="171450" indent="-171450">
              <a:buFont typeface="Arial" panose="020B0604020202020204" pitchFamily="34" charset="0"/>
              <a:buChar char="•"/>
            </a:pPr>
            <a:r>
              <a:rPr lang="en-US" dirty="0"/>
              <a:t>Metrics analysis knowledge – Observe how effective</a:t>
            </a:r>
          </a:p>
          <a:p>
            <a:pPr marL="171450" indent="-171450">
              <a:buFont typeface="Arial" panose="020B0604020202020204" pitchFamily="34" charset="0"/>
              <a:buChar char="•"/>
            </a:pPr>
            <a:r>
              <a:rPr lang="en-US" dirty="0"/>
              <a:t>Disciplinary Knowledge – publish as OER &amp; reflexive research</a:t>
            </a:r>
            <a:endParaRPr lang="en-GB" dirty="0"/>
          </a:p>
        </p:txBody>
      </p:sp>
      <p:sp>
        <p:nvSpPr>
          <p:cNvPr id="4" name="Slide Number Placeholder 3"/>
          <p:cNvSpPr>
            <a:spLocks noGrp="1"/>
          </p:cNvSpPr>
          <p:nvPr>
            <p:ph type="sldNum" sz="quarter" idx="10"/>
          </p:nvPr>
        </p:nvSpPr>
        <p:spPr/>
        <p:txBody>
          <a:bodyPr/>
          <a:lstStyle/>
          <a:p>
            <a:pPr>
              <a:defRPr/>
            </a:pPr>
            <a:fld id="{BCC1DE57-A798-4940-A3F7-305D1BBA3C0A}" type="slidenum">
              <a:rPr lang="en-US" smtClean="0"/>
              <a:pPr>
                <a:defRPr/>
              </a:pPr>
              <a:t>30</a:t>
            </a:fld>
            <a:endParaRPr lang="en-US"/>
          </a:p>
        </p:txBody>
      </p:sp>
    </p:spTree>
    <p:extLst>
      <p:ext uri="{BB962C8B-B14F-4D97-AF65-F5344CB8AC3E}">
        <p14:creationId xmlns:p14="http://schemas.microsoft.com/office/powerpoint/2010/main" val="114460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2B7B90-2CD8-5434-501B-41A502D0717A}"/>
              </a:ext>
            </a:extLst>
          </p:cNvPr>
          <p:cNvSpPr>
            <a:spLocks noGrp="1" noChangeArrowheads="1"/>
          </p:cNvSpPr>
          <p:nvPr>
            <p:ph type="sldNum" sz="quarter" idx="5"/>
          </p:nvPr>
        </p:nvSpPr>
        <p:spPr>
          <a:ln/>
        </p:spPr>
        <p:txBody>
          <a:bodyPr/>
          <a:lstStyle/>
          <a:p>
            <a:fld id="{A7E2B1B5-572F-48F0-93A3-20C8D57E2774}" type="slidenum">
              <a:rPr lang="en-US" altLang="en-UG"/>
              <a:pPr/>
              <a:t>11</a:t>
            </a:fld>
            <a:endParaRPr lang="en-US" altLang="en-UG"/>
          </a:p>
        </p:txBody>
      </p:sp>
      <p:sp>
        <p:nvSpPr>
          <p:cNvPr id="8194" name="Rectangle 2">
            <a:extLst>
              <a:ext uri="{FF2B5EF4-FFF2-40B4-BE49-F238E27FC236}">
                <a16:creationId xmlns:a16="http://schemas.microsoft.com/office/drawing/2014/main" id="{C25064EF-C3DA-F9EB-3AB8-480097FB4AE6}"/>
              </a:ext>
            </a:extLst>
          </p:cNvPr>
          <p:cNvSpPr>
            <a:spLocks noGrp="1" noRot="1" noChangeAspect="1" noChangeArrowheads="1" noTextEdit="1"/>
          </p:cNvSpPr>
          <p:nvPr>
            <p:ph type="sldImg"/>
          </p:nvPr>
        </p:nvSpPr>
        <p:spPr>
          <a:xfrm>
            <a:off x="393700" y="692150"/>
            <a:ext cx="6070600" cy="3416300"/>
          </a:xfrm>
          <a:ln cap="flat"/>
        </p:spPr>
      </p:sp>
      <p:sp>
        <p:nvSpPr>
          <p:cNvPr id="8195" name="Rectangle 3">
            <a:extLst>
              <a:ext uri="{FF2B5EF4-FFF2-40B4-BE49-F238E27FC236}">
                <a16:creationId xmlns:a16="http://schemas.microsoft.com/office/drawing/2014/main" id="{F2FEC205-F927-94CA-B2BC-D7493E3CEBEB}"/>
              </a:ext>
            </a:extLst>
          </p:cNvPr>
          <p:cNvSpPr>
            <a:spLocks noGrp="1" noChangeArrowheads="1"/>
          </p:cNvSpPr>
          <p:nvPr>
            <p:ph type="body" idx="1"/>
          </p:nvPr>
        </p:nvSpPr>
        <p:spPr>
          <a:ln/>
        </p:spPr>
        <p:txBody>
          <a:bodyPr/>
          <a:lstStyle/>
          <a:p>
            <a:endParaRPr lang="en-UG" altLang="en-U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185654-B5D5-AC21-BEB9-B2107B136EE3}"/>
              </a:ext>
            </a:extLst>
          </p:cNvPr>
          <p:cNvSpPr>
            <a:spLocks noGrp="1" noChangeArrowheads="1"/>
          </p:cNvSpPr>
          <p:nvPr>
            <p:ph type="sldNum" sz="quarter" idx="5"/>
          </p:nvPr>
        </p:nvSpPr>
        <p:spPr>
          <a:ln/>
        </p:spPr>
        <p:txBody>
          <a:bodyPr/>
          <a:lstStyle/>
          <a:p>
            <a:fld id="{D7A2D936-63EC-47B9-B56A-66739A6DC2BB}" type="slidenum">
              <a:rPr lang="en-US" altLang="en-UG"/>
              <a:pPr/>
              <a:t>12</a:t>
            </a:fld>
            <a:endParaRPr lang="en-US" altLang="en-UG"/>
          </a:p>
        </p:txBody>
      </p:sp>
      <p:sp>
        <p:nvSpPr>
          <p:cNvPr id="10242" name="Rectangle 2">
            <a:extLst>
              <a:ext uri="{FF2B5EF4-FFF2-40B4-BE49-F238E27FC236}">
                <a16:creationId xmlns:a16="http://schemas.microsoft.com/office/drawing/2014/main" id="{C75A6DAF-ADF4-50DC-46FC-04075D1B9F77}"/>
              </a:ext>
            </a:extLst>
          </p:cNvPr>
          <p:cNvSpPr>
            <a:spLocks noGrp="1" noRot="1" noChangeAspect="1" noChangeArrowheads="1" noTextEdit="1"/>
          </p:cNvSpPr>
          <p:nvPr>
            <p:ph type="sldImg"/>
          </p:nvPr>
        </p:nvSpPr>
        <p:spPr>
          <a:xfrm>
            <a:off x="393700" y="692150"/>
            <a:ext cx="6070600" cy="3416300"/>
          </a:xfrm>
          <a:ln cap="flat"/>
        </p:spPr>
      </p:sp>
      <p:sp>
        <p:nvSpPr>
          <p:cNvPr id="10243" name="Rectangle 3">
            <a:extLst>
              <a:ext uri="{FF2B5EF4-FFF2-40B4-BE49-F238E27FC236}">
                <a16:creationId xmlns:a16="http://schemas.microsoft.com/office/drawing/2014/main" id="{CC413D17-32D1-10EC-40DC-61953BB488FF}"/>
              </a:ext>
            </a:extLst>
          </p:cNvPr>
          <p:cNvSpPr>
            <a:spLocks noGrp="1" noChangeArrowheads="1"/>
          </p:cNvSpPr>
          <p:nvPr>
            <p:ph type="body" idx="1"/>
          </p:nvPr>
        </p:nvSpPr>
        <p:spPr>
          <a:ln/>
        </p:spPr>
        <p:txBody>
          <a:bodyPr/>
          <a:lstStyle/>
          <a:p>
            <a:endParaRPr lang="en-UG" altLang="en-U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C08D37B-6C05-4837-BE2E-6C0DB0040A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DFAEB0-BFD3-4534-9F05-170A87718FB7}" type="slidenum">
              <a:rPr lang="en-GB" altLang="en-US" smtClean="0"/>
              <a:pPr>
                <a:spcBef>
                  <a:spcPct val="0"/>
                </a:spcBef>
              </a:pPr>
              <a:t>13</a:t>
            </a:fld>
            <a:endParaRPr lang="en-GB" altLang="en-US"/>
          </a:p>
        </p:txBody>
      </p:sp>
      <p:sp>
        <p:nvSpPr>
          <p:cNvPr id="54275" name="Rectangle 2">
            <a:extLst>
              <a:ext uri="{FF2B5EF4-FFF2-40B4-BE49-F238E27FC236}">
                <a16:creationId xmlns:a16="http://schemas.microsoft.com/office/drawing/2014/main" id="{6E218C45-7C89-4C9B-97D2-FF4CD96D22CC}"/>
              </a:ext>
            </a:extLst>
          </p:cNvPr>
          <p:cNvSpPr>
            <a:spLocks noChangeArrowheads="1"/>
          </p:cNvSpPr>
          <p:nvPr/>
        </p:nvSpPr>
        <p:spPr bwMode="auto">
          <a:xfrm>
            <a:off x="3957638" y="0"/>
            <a:ext cx="3027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85" tIns="46442" rIns="92885" bIns="46442"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latin typeface="Tahoma" panose="020B0604030504040204" pitchFamily="34" charset="0"/>
            </a:endParaRPr>
          </a:p>
        </p:txBody>
      </p:sp>
      <p:sp>
        <p:nvSpPr>
          <p:cNvPr id="54276" name="Rectangle 3">
            <a:extLst>
              <a:ext uri="{FF2B5EF4-FFF2-40B4-BE49-F238E27FC236}">
                <a16:creationId xmlns:a16="http://schemas.microsoft.com/office/drawing/2014/main" id="{D57F08E8-12AC-4B8F-BD75-AB51A853D204}"/>
              </a:ext>
            </a:extLst>
          </p:cNvPr>
          <p:cNvSpPr>
            <a:spLocks noChangeArrowheads="1"/>
          </p:cNvSpPr>
          <p:nvPr/>
        </p:nvSpPr>
        <p:spPr bwMode="auto">
          <a:xfrm>
            <a:off x="3957638" y="8807450"/>
            <a:ext cx="3027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918" tIns="45152" rIns="91918" bIns="45152"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a:t>45</a:t>
            </a:r>
          </a:p>
        </p:txBody>
      </p:sp>
      <p:sp>
        <p:nvSpPr>
          <p:cNvPr id="54277" name="Rectangle 4">
            <a:extLst>
              <a:ext uri="{FF2B5EF4-FFF2-40B4-BE49-F238E27FC236}">
                <a16:creationId xmlns:a16="http://schemas.microsoft.com/office/drawing/2014/main" id="{72B0F883-62EB-4051-A337-FB58D6019B3E}"/>
              </a:ext>
            </a:extLst>
          </p:cNvPr>
          <p:cNvSpPr>
            <a:spLocks noChangeArrowheads="1"/>
          </p:cNvSpPr>
          <p:nvPr/>
        </p:nvSpPr>
        <p:spPr bwMode="auto">
          <a:xfrm>
            <a:off x="0" y="880745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85" tIns="46442" rIns="92885" bIns="46442"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latin typeface="Tahoma" panose="020B0604030504040204" pitchFamily="34" charset="0"/>
            </a:endParaRPr>
          </a:p>
        </p:txBody>
      </p:sp>
      <p:sp>
        <p:nvSpPr>
          <p:cNvPr id="54278" name="Rectangle 5">
            <a:extLst>
              <a:ext uri="{FF2B5EF4-FFF2-40B4-BE49-F238E27FC236}">
                <a16:creationId xmlns:a16="http://schemas.microsoft.com/office/drawing/2014/main" id="{DE7FC115-F629-41B7-81FE-A31EEF10E40D}"/>
              </a:ext>
            </a:extLst>
          </p:cNvPr>
          <p:cNvSpPr>
            <a:spLocks noChangeArrowheads="1"/>
          </p:cNvSpPr>
          <p:nvPr/>
        </p:nvSpPr>
        <p:spPr bwMode="auto">
          <a:xfrm>
            <a:off x="0" y="0"/>
            <a:ext cx="30273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885" tIns="46442" rIns="92885" bIns="46442"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2400">
              <a:latin typeface="Tahoma" panose="020B0604030504040204" pitchFamily="34" charset="0"/>
            </a:endParaRPr>
          </a:p>
        </p:txBody>
      </p:sp>
      <p:sp>
        <p:nvSpPr>
          <p:cNvPr id="54279" name="Rectangle 6">
            <a:extLst>
              <a:ext uri="{FF2B5EF4-FFF2-40B4-BE49-F238E27FC236}">
                <a16:creationId xmlns:a16="http://schemas.microsoft.com/office/drawing/2014/main" id="{89088B00-0DD6-4D6E-8213-4391C973F263}"/>
              </a:ext>
            </a:extLst>
          </p:cNvPr>
          <p:cNvSpPr>
            <a:spLocks noGrp="1" noRot="1" noChangeAspect="1" noChangeArrowheads="1" noTextEdit="1"/>
          </p:cNvSpPr>
          <p:nvPr>
            <p:ph type="sldImg"/>
          </p:nvPr>
        </p:nvSpPr>
        <p:spPr>
          <a:xfrm>
            <a:off x="414338" y="701675"/>
            <a:ext cx="6156325" cy="3463925"/>
          </a:xfrm>
          <a:solidFill>
            <a:srgbClr val="FFFFFF"/>
          </a:solidFill>
          <a:ln w="12700" cap="flat"/>
        </p:spPr>
      </p:sp>
      <p:sp>
        <p:nvSpPr>
          <p:cNvPr id="54280" name="Rectangle 7">
            <a:extLst>
              <a:ext uri="{FF2B5EF4-FFF2-40B4-BE49-F238E27FC236}">
                <a16:creationId xmlns:a16="http://schemas.microsoft.com/office/drawing/2014/main" id="{EFEA7757-E774-4241-974E-96C33107C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18" tIns="45152" rIns="91918" bIns="45152"/>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8BE137-C79A-E3AE-9E1F-68ED48C9361D}"/>
              </a:ext>
            </a:extLst>
          </p:cNvPr>
          <p:cNvSpPr>
            <a:spLocks noGrp="1" noChangeArrowheads="1"/>
          </p:cNvSpPr>
          <p:nvPr>
            <p:ph type="sldNum" sz="quarter" idx="5"/>
          </p:nvPr>
        </p:nvSpPr>
        <p:spPr>
          <a:ln/>
        </p:spPr>
        <p:txBody>
          <a:bodyPr/>
          <a:lstStyle/>
          <a:p>
            <a:fld id="{EA466535-4EE2-4EA0-9411-25D8AC678E89}" type="slidenum">
              <a:rPr lang="en-US" altLang="en-UG"/>
              <a:pPr/>
              <a:t>14</a:t>
            </a:fld>
            <a:endParaRPr lang="en-US" altLang="en-UG"/>
          </a:p>
        </p:txBody>
      </p:sp>
      <p:sp>
        <p:nvSpPr>
          <p:cNvPr id="20482" name="Rectangle 2">
            <a:extLst>
              <a:ext uri="{FF2B5EF4-FFF2-40B4-BE49-F238E27FC236}">
                <a16:creationId xmlns:a16="http://schemas.microsoft.com/office/drawing/2014/main" id="{AC3517FF-13FA-1AB3-5D01-D6E669351791}"/>
              </a:ext>
            </a:extLst>
          </p:cNvPr>
          <p:cNvSpPr>
            <a:spLocks noGrp="1" noRot="1" noChangeAspect="1" noChangeArrowheads="1" noTextEdit="1"/>
          </p:cNvSpPr>
          <p:nvPr>
            <p:ph type="sldImg"/>
          </p:nvPr>
        </p:nvSpPr>
        <p:spPr>
          <a:xfrm>
            <a:off x="393700" y="692150"/>
            <a:ext cx="6070600" cy="3416300"/>
          </a:xfrm>
          <a:ln cap="flat"/>
        </p:spPr>
      </p:sp>
      <p:sp>
        <p:nvSpPr>
          <p:cNvPr id="20483" name="Rectangle 3">
            <a:extLst>
              <a:ext uri="{FF2B5EF4-FFF2-40B4-BE49-F238E27FC236}">
                <a16:creationId xmlns:a16="http://schemas.microsoft.com/office/drawing/2014/main" id="{8FE87FCF-1BEB-3DDB-73A5-2E76070F237A}"/>
              </a:ext>
            </a:extLst>
          </p:cNvPr>
          <p:cNvSpPr>
            <a:spLocks noGrp="1" noChangeArrowheads="1"/>
          </p:cNvSpPr>
          <p:nvPr>
            <p:ph type="body" idx="1"/>
          </p:nvPr>
        </p:nvSpPr>
        <p:spPr>
          <a:ln/>
        </p:spPr>
        <p:txBody>
          <a:bodyPr/>
          <a:lstStyle/>
          <a:p>
            <a:endParaRPr lang="en-UG" altLang="en-U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652164-00EA-107A-64CC-9FB2BE721E16}"/>
              </a:ext>
            </a:extLst>
          </p:cNvPr>
          <p:cNvSpPr>
            <a:spLocks noGrp="1" noChangeArrowheads="1"/>
          </p:cNvSpPr>
          <p:nvPr>
            <p:ph type="sldNum" sz="quarter" idx="5"/>
          </p:nvPr>
        </p:nvSpPr>
        <p:spPr>
          <a:ln/>
        </p:spPr>
        <p:txBody>
          <a:bodyPr/>
          <a:lstStyle/>
          <a:p>
            <a:fld id="{8F388ECD-C386-44A8-862B-35C201BDBBCC}" type="slidenum">
              <a:rPr lang="en-US" altLang="en-UG"/>
              <a:pPr/>
              <a:t>15</a:t>
            </a:fld>
            <a:endParaRPr lang="en-US" altLang="en-UG"/>
          </a:p>
        </p:txBody>
      </p:sp>
      <p:sp>
        <p:nvSpPr>
          <p:cNvPr id="32770" name="Rectangle 2">
            <a:extLst>
              <a:ext uri="{FF2B5EF4-FFF2-40B4-BE49-F238E27FC236}">
                <a16:creationId xmlns:a16="http://schemas.microsoft.com/office/drawing/2014/main" id="{341C2729-074D-6BA9-01C3-B2AFEE13740D}"/>
              </a:ext>
            </a:extLst>
          </p:cNvPr>
          <p:cNvSpPr>
            <a:spLocks noGrp="1" noRot="1" noChangeAspect="1" noChangeArrowheads="1" noTextEdit="1"/>
          </p:cNvSpPr>
          <p:nvPr>
            <p:ph type="sldImg"/>
          </p:nvPr>
        </p:nvSpPr>
        <p:spPr>
          <a:xfrm>
            <a:off x="393700" y="692150"/>
            <a:ext cx="6070600" cy="3416300"/>
          </a:xfrm>
          <a:ln cap="flat"/>
        </p:spPr>
      </p:sp>
      <p:sp>
        <p:nvSpPr>
          <p:cNvPr id="32771" name="Rectangle 3">
            <a:extLst>
              <a:ext uri="{FF2B5EF4-FFF2-40B4-BE49-F238E27FC236}">
                <a16:creationId xmlns:a16="http://schemas.microsoft.com/office/drawing/2014/main" id="{B7675A88-4C08-71AB-936F-C9782E672E58}"/>
              </a:ext>
            </a:extLst>
          </p:cNvPr>
          <p:cNvSpPr>
            <a:spLocks noGrp="1" noChangeArrowheads="1"/>
          </p:cNvSpPr>
          <p:nvPr>
            <p:ph type="body" idx="1"/>
          </p:nvPr>
        </p:nvSpPr>
        <p:spPr>
          <a:ln/>
        </p:spPr>
        <p:txBody>
          <a:bodyPr/>
          <a:lstStyle/>
          <a:p>
            <a:endParaRPr lang="en-UG" altLang="en-U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851C90F-1812-48E9-A6F6-0181564CA0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5E81637-FF9A-41F9-83D8-7FFD3C2F18CA}" type="slidenum">
              <a:rPr lang="en-GB" altLang="en-US" smtClean="0"/>
              <a:pPr>
                <a:spcBef>
                  <a:spcPct val="0"/>
                </a:spcBef>
              </a:pPr>
              <a:t>19</a:t>
            </a:fld>
            <a:endParaRPr lang="en-GB" altLang="en-US"/>
          </a:p>
        </p:txBody>
      </p:sp>
      <p:sp>
        <p:nvSpPr>
          <p:cNvPr id="70659" name="Rectangle 2">
            <a:extLst>
              <a:ext uri="{FF2B5EF4-FFF2-40B4-BE49-F238E27FC236}">
                <a16:creationId xmlns:a16="http://schemas.microsoft.com/office/drawing/2014/main" id="{0AA86B2F-076E-41D4-B26C-D5D25EDA4B7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D3264BF-A0A3-452D-BBBB-3F6AC0786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CC1DE57-A798-4940-A3F7-305D1BBA3C0A}" type="slidenum">
              <a:rPr lang="en-US" smtClean="0"/>
              <a:pPr>
                <a:defRPr/>
              </a:pPr>
              <a:t>28</a:t>
            </a:fld>
            <a:endParaRPr lang="en-US"/>
          </a:p>
        </p:txBody>
      </p:sp>
    </p:spTree>
    <p:extLst>
      <p:ext uri="{BB962C8B-B14F-4D97-AF65-F5344CB8AC3E}">
        <p14:creationId xmlns:p14="http://schemas.microsoft.com/office/powerpoint/2010/main" val="359125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Artefacts as Solutions to Problems in Practice</a:t>
            </a:r>
          </a:p>
          <a:p>
            <a:r>
              <a:rPr lang="en-US" dirty="0" err="1"/>
              <a:t>Johannesson</a:t>
            </a:r>
            <a:r>
              <a:rPr lang="en-US" dirty="0"/>
              <a:t> &amp; </a:t>
            </a:r>
            <a:r>
              <a:rPr lang="en-US" dirty="0" err="1"/>
              <a:t>Perjons</a:t>
            </a:r>
            <a:r>
              <a:rPr lang="en-US" dirty="0"/>
              <a:t> (2012)</a:t>
            </a:r>
          </a:p>
          <a:p>
            <a:r>
              <a:rPr lang="en-US" dirty="0"/>
              <a:t>Artefacts do not</a:t>
            </a:r>
            <a:r>
              <a:rPr lang="en-US" baseline="0" dirty="0"/>
              <a:t> exist in isolation but are embedded in context</a:t>
            </a:r>
            <a:endParaRPr lang="en-GB" dirty="0"/>
          </a:p>
        </p:txBody>
      </p:sp>
      <p:sp>
        <p:nvSpPr>
          <p:cNvPr id="4" name="Slide Number Placeholder 3"/>
          <p:cNvSpPr>
            <a:spLocks noGrp="1"/>
          </p:cNvSpPr>
          <p:nvPr>
            <p:ph type="sldNum" sz="quarter" idx="10"/>
          </p:nvPr>
        </p:nvSpPr>
        <p:spPr/>
        <p:txBody>
          <a:bodyPr/>
          <a:lstStyle/>
          <a:p>
            <a:pPr>
              <a:defRPr/>
            </a:pPr>
            <a:fld id="{BCC1DE57-A798-4940-A3F7-305D1BBA3C0A}" type="slidenum">
              <a:rPr lang="en-US" smtClean="0"/>
              <a:pPr>
                <a:defRPr/>
              </a:pPr>
              <a:t>29</a:t>
            </a:fld>
            <a:endParaRPr lang="en-US"/>
          </a:p>
        </p:txBody>
      </p:sp>
    </p:spTree>
    <p:extLst>
      <p:ext uri="{BB962C8B-B14F-4D97-AF65-F5344CB8AC3E}">
        <p14:creationId xmlns:p14="http://schemas.microsoft.com/office/powerpoint/2010/main" val="3462723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D9F7-17EF-8A00-C0A2-2264DD822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7AD9022-0083-4C37-9052-32347CFAE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D37F81C8-480B-BD35-518A-E40A796F6447}"/>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B3B2F9F2-CD06-F325-1769-8420EA8CE6D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43D9861-3328-65E6-4416-DADE581F948A}"/>
              </a:ext>
            </a:extLst>
          </p:cNvPr>
          <p:cNvSpPr>
            <a:spLocks noGrp="1"/>
          </p:cNvSpPr>
          <p:nvPr>
            <p:ph type="sldNum" sz="quarter" idx="12"/>
          </p:nvPr>
        </p:nvSpPr>
        <p:spPr/>
        <p:txBody>
          <a:bodyPr/>
          <a:lstStyle/>
          <a:p>
            <a:fld id="{D6937CC7-9094-4B7E-AF74-34F2618D261D}" type="slidenum">
              <a:rPr lang="en-UG" smtClean="0"/>
              <a:t>‹#›</a:t>
            </a:fld>
            <a:endParaRPr lang="en-UG"/>
          </a:p>
        </p:txBody>
      </p:sp>
      <p:pic>
        <p:nvPicPr>
          <p:cNvPr id="8" name="Picture 7">
            <a:extLst>
              <a:ext uri="{FF2B5EF4-FFF2-40B4-BE49-F238E27FC236}">
                <a16:creationId xmlns:a16="http://schemas.microsoft.com/office/drawing/2014/main" id="{87A4C1D3-4C47-78EA-E49A-DCADC27CCC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5724" y="0"/>
            <a:ext cx="1426276" cy="1460025"/>
          </a:xfrm>
          <a:prstGeom prst="rect">
            <a:avLst/>
          </a:prstGeom>
        </p:spPr>
      </p:pic>
    </p:spTree>
    <p:extLst>
      <p:ext uri="{BB962C8B-B14F-4D97-AF65-F5344CB8AC3E}">
        <p14:creationId xmlns:p14="http://schemas.microsoft.com/office/powerpoint/2010/main" val="68746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FE89-F526-BE50-9202-0E85489E1A6E}"/>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10ECA5F0-1A00-4E97-A101-0FB31FA28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70C17972-4A3C-795F-5832-41FB07E27F48}"/>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F482084A-44FE-FDF2-A8E0-F42CDA50BE7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AA70157-610F-92E1-2E63-35E01E90264B}"/>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359362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14EBF-24C8-CE85-288D-5604B65B9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89524754-23D0-0771-5F68-6A5A00B85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5ADDE5E5-64C8-B302-F291-0BFD625861B9}"/>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73C1C2DA-4200-91A6-F99F-88A539C90611}"/>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66FB5F7E-6527-7134-CA7E-F1B7CC962A42}"/>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288266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36EE-70E5-99DD-6507-83371A9E435C}"/>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DE8C9CAA-86FD-5D18-790B-079B7AE3DDE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G" dirty="0"/>
          </a:p>
        </p:txBody>
      </p:sp>
      <p:sp>
        <p:nvSpPr>
          <p:cNvPr id="4" name="Date Placeholder 3">
            <a:extLst>
              <a:ext uri="{FF2B5EF4-FFF2-40B4-BE49-F238E27FC236}">
                <a16:creationId xmlns:a16="http://schemas.microsoft.com/office/drawing/2014/main" id="{64BD865D-2EB1-680D-FD31-9ADF43394A93}"/>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49C3731B-9062-C208-51BB-E1DB5135722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527DA7FF-A8D3-D9B6-D570-E5B89A4C526F}"/>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357689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2588-1A39-7DE8-567E-09CBFF3B05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27217113-CE77-E1EB-420F-A501081EB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887DE-4825-DC4F-B5B6-C65D8C003CE9}"/>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C3D983CE-3833-4FC9-FEA8-F61BC7F6604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18FF924-3E31-04A9-A6F9-D012810D55BE}"/>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200172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D7D-37EB-61F5-C76A-1959930C99C8}"/>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D6D47BB9-EA9A-58BA-2A8B-BE3D2C8F7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97EF675E-4FB3-8AED-29D7-7066A68B07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E04DD2EE-8A07-6FBE-32B2-2C2C14EEC921}"/>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6" name="Footer Placeholder 5">
            <a:extLst>
              <a:ext uri="{FF2B5EF4-FFF2-40B4-BE49-F238E27FC236}">
                <a16:creationId xmlns:a16="http://schemas.microsoft.com/office/drawing/2014/main" id="{6A7A41E6-0E29-1DBC-E66A-CBD732F456AC}"/>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EC69600B-2215-CBDB-DDDA-FBD732F89ED1}"/>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389943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EC02-D1E2-9BD8-FA71-5A1343FCE9BF}"/>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91A8A3D6-14D5-D010-DC7D-969F4F15B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81D46E-C700-BF79-40D8-B35CE1CFA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EB8A0529-760D-752E-9B38-E0C83C8B9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ABD30-7809-E1DD-6787-AC0E347AE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BD99E636-923D-DDB2-E806-5D61C6CED36D}"/>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8" name="Footer Placeholder 7">
            <a:extLst>
              <a:ext uri="{FF2B5EF4-FFF2-40B4-BE49-F238E27FC236}">
                <a16:creationId xmlns:a16="http://schemas.microsoft.com/office/drawing/2014/main" id="{5C8C8B3D-C44D-848D-606A-1F98F20868D1}"/>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29F4A7AC-FB9E-4190-C1E7-4318B338E8F1}"/>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14090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961E-B5C2-723D-934A-3951CC3712B3}"/>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DD5824C2-855C-26CA-0A26-BF26C088F648}"/>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4" name="Footer Placeholder 3">
            <a:extLst>
              <a:ext uri="{FF2B5EF4-FFF2-40B4-BE49-F238E27FC236}">
                <a16:creationId xmlns:a16="http://schemas.microsoft.com/office/drawing/2014/main" id="{B2A7AD14-C3C4-BF85-BDBB-77F342A74FD4}"/>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A8C034D9-9BCF-9C10-077F-29138263A5C3}"/>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203599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6BC18A-0666-128E-19D3-DDF390BE938D}"/>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3" name="Footer Placeholder 2">
            <a:extLst>
              <a:ext uri="{FF2B5EF4-FFF2-40B4-BE49-F238E27FC236}">
                <a16:creationId xmlns:a16="http://schemas.microsoft.com/office/drawing/2014/main" id="{E5F23AD2-DAF6-D7A5-F6EC-D88F48942618}"/>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C28E85C4-8C46-B24B-6D69-967E31588A53}"/>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227312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A818-7069-1AEE-D00B-31332D0F7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7C8D1D25-ABEE-4092-6914-7FCCDDEE2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A17809DF-A40E-5D52-A331-28C2DF95A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99970-CA54-FABE-F0D1-C1948E4B93DE}"/>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6" name="Footer Placeholder 5">
            <a:extLst>
              <a:ext uri="{FF2B5EF4-FFF2-40B4-BE49-F238E27FC236}">
                <a16:creationId xmlns:a16="http://schemas.microsoft.com/office/drawing/2014/main" id="{D0291883-BCB0-FD0A-7C2A-D082816ABD55}"/>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4150CEA6-C3AC-BB05-B551-F700824A116F}"/>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100210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7258-9333-903D-D3FD-D28C7D8EE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E912ED80-8A0C-1A10-18E8-0594A3C54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4637EF3A-69C8-CE57-DC9B-632A8E491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51D5D-75BF-8B8F-A2F6-3B0E58A0CFDA}"/>
              </a:ext>
            </a:extLst>
          </p:cNvPr>
          <p:cNvSpPr>
            <a:spLocks noGrp="1"/>
          </p:cNvSpPr>
          <p:nvPr>
            <p:ph type="dt" sz="half" idx="10"/>
          </p:nvPr>
        </p:nvSpPr>
        <p:spPr/>
        <p:txBody>
          <a:bodyPr/>
          <a:lstStyle/>
          <a:p>
            <a:fld id="{C7B5007D-1274-4224-BC5C-A6144190964E}" type="datetimeFigureOut">
              <a:rPr lang="en-UG" smtClean="0"/>
              <a:t>23/10/2023</a:t>
            </a:fld>
            <a:endParaRPr lang="en-UG"/>
          </a:p>
        </p:txBody>
      </p:sp>
      <p:sp>
        <p:nvSpPr>
          <p:cNvPr id="6" name="Footer Placeholder 5">
            <a:extLst>
              <a:ext uri="{FF2B5EF4-FFF2-40B4-BE49-F238E27FC236}">
                <a16:creationId xmlns:a16="http://schemas.microsoft.com/office/drawing/2014/main" id="{FFEB83C9-80E3-9234-F719-F85799ABA13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E60C932-D650-B651-9EB5-637869E80B3A}"/>
              </a:ext>
            </a:extLst>
          </p:cNvPr>
          <p:cNvSpPr>
            <a:spLocks noGrp="1"/>
          </p:cNvSpPr>
          <p:nvPr>
            <p:ph type="sldNum" sz="quarter" idx="12"/>
          </p:nvPr>
        </p:nvSpPr>
        <p:spPr/>
        <p:txBody>
          <a:bodyPr/>
          <a:lstStyle/>
          <a:p>
            <a:fld id="{D6937CC7-9094-4B7E-AF74-34F2618D261D}" type="slidenum">
              <a:rPr lang="en-UG" smtClean="0"/>
              <a:t>‹#›</a:t>
            </a:fld>
            <a:endParaRPr lang="en-UG"/>
          </a:p>
        </p:txBody>
      </p:sp>
    </p:spTree>
    <p:extLst>
      <p:ext uri="{BB962C8B-B14F-4D97-AF65-F5344CB8AC3E}">
        <p14:creationId xmlns:p14="http://schemas.microsoft.com/office/powerpoint/2010/main" val="330080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0BD50-8FE8-C53B-4284-7B1A3A3F8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5EB357F3-D2F2-EF9E-1766-90CC54311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86EF3620-F051-2B67-A7A2-7C2ACA51A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5007D-1274-4224-BC5C-A6144190964E}" type="datetimeFigureOut">
              <a:rPr lang="en-UG" smtClean="0"/>
              <a:t>23/10/2023</a:t>
            </a:fld>
            <a:endParaRPr lang="en-UG"/>
          </a:p>
        </p:txBody>
      </p:sp>
      <p:sp>
        <p:nvSpPr>
          <p:cNvPr id="5" name="Footer Placeholder 4">
            <a:extLst>
              <a:ext uri="{FF2B5EF4-FFF2-40B4-BE49-F238E27FC236}">
                <a16:creationId xmlns:a16="http://schemas.microsoft.com/office/drawing/2014/main" id="{95A988E4-A526-28DE-BC39-6D1361B9D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2253E35D-4448-D0A4-88B1-A0DD81706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37CC7-9094-4B7E-AF74-34F2618D261D}" type="slidenum">
              <a:rPr lang="en-UG" smtClean="0"/>
              <a:t>‹#›</a:t>
            </a:fld>
            <a:endParaRPr lang="en-UG"/>
          </a:p>
        </p:txBody>
      </p:sp>
      <p:pic>
        <p:nvPicPr>
          <p:cNvPr id="8" name="Picture 7">
            <a:extLst>
              <a:ext uri="{FF2B5EF4-FFF2-40B4-BE49-F238E27FC236}">
                <a16:creationId xmlns:a16="http://schemas.microsoft.com/office/drawing/2014/main" id="{29436CE4-7A27-A015-27F9-1B65BC5C2E1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flipH="1">
            <a:off x="10775538" y="0"/>
            <a:ext cx="1416462" cy="1449977"/>
          </a:xfrm>
          <a:prstGeom prst="rect">
            <a:avLst/>
          </a:prstGeom>
        </p:spPr>
      </p:pic>
    </p:spTree>
    <p:extLst>
      <p:ext uri="{BB962C8B-B14F-4D97-AF65-F5344CB8AC3E}">
        <p14:creationId xmlns:p14="http://schemas.microsoft.com/office/powerpoint/2010/main" val="116838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44F1-62C6-F943-4E48-A1CBEA6CFB00}"/>
              </a:ext>
            </a:extLst>
          </p:cNvPr>
          <p:cNvSpPr>
            <a:spLocks noGrp="1"/>
          </p:cNvSpPr>
          <p:nvPr>
            <p:ph type="ctrTitle"/>
          </p:nvPr>
        </p:nvSpPr>
        <p:spPr/>
        <p:txBody>
          <a:bodyPr/>
          <a:lstStyle/>
          <a:p>
            <a:r>
              <a:rPr lang="en-US" dirty="0"/>
              <a:t>Research Methods</a:t>
            </a:r>
            <a:endParaRPr lang="en-UG" dirty="0"/>
          </a:p>
        </p:txBody>
      </p:sp>
      <p:sp>
        <p:nvSpPr>
          <p:cNvPr id="3" name="Subtitle 2">
            <a:extLst>
              <a:ext uri="{FF2B5EF4-FFF2-40B4-BE49-F238E27FC236}">
                <a16:creationId xmlns:a16="http://schemas.microsoft.com/office/drawing/2014/main" id="{5B739C52-B110-5E74-AFE5-6D5C6BC87CBF}"/>
              </a:ext>
            </a:extLst>
          </p:cNvPr>
          <p:cNvSpPr>
            <a:spLocks noGrp="1"/>
          </p:cNvSpPr>
          <p:nvPr>
            <p:ph type="subTitle" idx="1"/>
          </p:nvPr>
        </p:nvSpPr>
        <p:spPr/>
        <p:txBody>
          <a:bodyPr/>
          <a:lstStyle/>
          <a:p>
            <a:r>
              <a:rPr lang="en-US" dirty="0"/>
              <a:t>Research Strategies / Methods</a:t>
            </a:r>
            <a:endParaRPr lang="en-UG" dirty="0"/>
          </a:p>
        </p:txBody>
      </p:sp>
    </p:spTree>
    <p:extLst>
      <p:ext uri="{BB962C8B-B14F-4D97-AF65-F5344CB8AC3E}">
        <p14:creationId xmlns:p14="http://schemas.microsoft.com/office/powerpoint/2010/main" val="1798939653"/>
      </p:ext>
    </p:extLst>
  </p:cSld>
  <p:clrMapOvr>
    <a:masterClrMapping/>
  </p:clrMapOvr>
  <mc:AlternateContent xmlns:mc="http://schemas.openxmlformats.org/markup-compatibility/2006">
    <mc:Choice xmlns:p14="http://schemas.microsoft.com/office/powerpoint/2010/main" Requires="p14">
      <p:transition spd="slow" p14:dur="2000" advTm="59407"/>
    </mc:Choice>
    <mc:Fallback>
      <p:transition spd="slow" advTm="594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9FD5284-2C89-6D40-A881-EC389690E4B3}"/>
              </a:ext>
            </a:extLst>
          </p:cNvPr>
          <p:cNvSpPr>
            <a:spLocks noGrp="1" noChangeArrowheads="1"/>
          </p:cNvSpPr>
          <p:nvPr>
            <p:ph type="title"/>
          </p:nvPr>
        </p:nvSpPr>
        <p:spPr/>
        <p:txBody>
          <a:bodyPr/>
          <a:lstStyle/>
          <a:p>
            <a:r>
              <a:rPr lang="en-US" altLang="en-UG" sz="3600"/>
              <a:t>Issues to consider in survey research</a:t>
            </a:r>
          </a:p>
        </p:txBody>
      </p:sp>
      <p:sp>
        <p:nvSpPr>
          <p:cNvPr id="26627" name="Rectangle 3">
            <a:extLst>
              <a:ext uri="{FF2B5EF4-FFF2-40B4-BE49-F238E27FC236}">
                <a16:creationId xmlns:a16="http://schemas.microsoft.com/office/drawing/2014/main" id="{BA1BD61B-F31F-A4B2-A096-52F6FEDC68E4}"/>
              </a:ext>
            </a:extLst>
          </p:cNvPr>
          <p:cNvSpPr>
            <a:spLocks noGrp="1" noChangeArrowheads="1"/>
          </p:cNvSpPr>
          <p:nvPr>
            <p:ph type="body" idx="1"/>
          </p:nvPr>
        </p:nvSpPr>
        <p:spPr>
          <a:xfrm>
            <a:off x="838200" y="2017713"/>
            <a:ext cx="9640888" cy="4114800"/>
          </a:xfrm>
        </p:spPr>
        <p:txBody>
          <a:bodyPr>
            <a:normAutofit fontScale="92500" lnSpcReduction="10000"/>
          </a:bodyPr>
          <a:lstStyle/>
          <a:p>
            <a:pPr>
              <a:lnSpc>
                <a:spcPct val="90000"/>
              </a:lnSpc>
            </a:pPr>
            <a:r>
              <a:rPr lang="en-US" altLang="en-UG" sz="2300" dirty="0">
                <a:solidFill>
                  <a:srgbClr val="000000"/>
                </a:solidFill>
                <a:cs typeface="Tahoma" panose="020B0604030504040204" pitchFamily="34" charset="0"/>
              </a:rPr>
              <a:t>What is your </a:t>
            </a:r>
            <a:r>
              <a:rPr lang="en-US" altLang="en-UG" sz="2300" b="1" dirty="0">
                <a:solidFill>
                  <a:srgbClr val="000000"/>
                </a:solidFill>
                <a:cs typeface="Tahoma" panose="020B0604030504040204" pitchFamily="34" charset="0"/>
              </a:rPr>
              <a:t>RESEARCH QUESTION</a:t>
            </a:r>
            <a:r>
              <a:rPr lang="en-US" altLang="en-UG" sz="2300" dirty="0">
                <a:solidFill>
                  <a:srgbClr val="000000"/>
                </a:solidFill>
                <a:cs typeface="Tahoma" panose="020B0604030504040204" pitchFamily="34" charset="0"/>
              </a:rPr>
              <a:t>?</a:t>
            </a:r>
          </a:p>
          <a:p>
            <a:pPr>
              <a:lnSpc>
                <a:spcPct val="90000"/>
              </a:lnSpc>
            </a:pPr>
            <a:endParaRPr lang="en-US" altLang="en-UG" sz="1000" dirty="0">
              <a:solidFill>
                <a:srgbClr val="000099"/>
              </a:solidFill>
              <a:ea typeface="Arial Unicode MS" pitchFamily="34" charset="-128"/>
            </a:endParaRPr>
          </a:p>
          <a:p>
            <a:pPr>
              <a:lnSpc>
                <a:spcPct val="90000"/>
              </a:lnSpc>
            </a:pPr>
            <a:r>
              <a:rPr lang="en-US" altLang="en-UG" sz="2300" b="1" dirty="0">
                <a:solidFill>
                  <a:srgbClr val="000000"/>
                </a:solidFill>
                <a:cs typeface="Tahoma" panose="020B0604030504040204" pitchFamily="34" charset="0"/>
              </a:rPr>
              <a:t>Population</a:t>
            </a:r>
            <a:r>
              <a:rPr lang="en-US" altLang="en-UG" sz="2300" dirty="0">
                <a:solidFill>
                  <a:srgbClr val="000000"/>
                </a:solidFill>
                <a:cs typeface="Tahoma" panose="020B0604030504040204" pitchFamily="34" charset="0"/>
              </a:rPr>
              <a:t>: accessibility, literacy, and language issues?</a:t>
            </a:r>
          </a:p>
          <a:p>
            <a:pPr>
              <a:lnSpc>
                <a:spcPct val="90000"/>
              </a:lnSpc>
            </a:pPr>
            <a:endParaRPr lang="en-US" altLang="en-UG" sz="1000" dirty="0">
              <a:solidFill>
                <a:srgbClr val="000000"/>
              </a:solidFill>
              <a:cs typeface="Tahoma" panose="020B0604030504040204" pitchFamily="34" charset="0"/>
            </a:endParaRPr>
          </a:p>
          <a:p>
            <a:pPr>
              <a:lnSpc>
                <a:spcPct val="90000"/>
              </a:lnSpc>
            </a:pPr>
            <a:r>
              <a:rPr lang="en-US" altLang="en-UG" sz="2300" b="1" dirty="0">
                <a:solidFill>
                  <a:srgbClr val="000000"/>
                </a:solidFill>
                <a:cs typeface="Tahoma" panose="020B0604030504040204" pitchFamily="34" charset="0"/>
              </a:rPr>
              <a:t>Sampling</a:t>
            </a:r>
            <a:r>
              <a:rPr lang="en-US" altLang="en-UG" sz="2300" dirty="0">
                <a:solidFill>
                  <a:srgbClr val="000000"/>
                </a:solidFill>
                <a:cs typeface="Tahoma" panose="020B0604030504040204" pitchFamily="34" charset="0"/>
              </a:rPr>
              <a:t>: available data and participation of respondents?</a:t>
            </a:r>
          </a:p>
          <a:p>
            <a:pPr>
              <a:lnSpc>
                <a:spcPct val="90000"/>
              </a:lnSpc>
            </a:pPr>
            <a:endParaRPr lang="en-US" altLang="en-UG" sz="1000" dirty="0">
              <a:solidFill>
                <a:srgbClr val="000099"/>
              </a:solidFill>
              <a:ea typeface="Arial Unicode MS" pitchFamily="34" charset="-128"/>
            </a:endParaRPr>
          </a:p>
          <a:p>
            <a:pPr>
              <a:lnSpc>
                <a:spcPct val="90000"/>
              </a:lnSpc>
            </a:pPr>
            <a:r>
              <a:rPr lang="en-US" altLang="en-UG" sz="2300" b="1" dirty="0">
                <a:solidFill>
                  <a:srgbClr val="000000"/>
                </a:solidFill>
                <a:cs typeface="Tahoma" panose="020B0604030504040204" pitchFamily="34" charset="0"/>
              </a:rPr>
              <a:t>Questions</a:t>
            </a:r>
            <a:r>
              <a:rPr lang="en-US" altLang="en-UG" sz="2300" dirty="0">
                <a:solidFill>
                  <a:srgbClr val="000000"/>
                </a:solidFill>
                <a:cs typeface="Tahoma" panose="020B0604030504040204" pitchFamily="34" charset="0"/>
              </a:rPr>
              <a:t>: type, length, and complexity? existing questionnaire?</a:t>
            </a:r>
          </a:p>
          <a:p>
            <a:pPr>
              <a:lnSpc>
                <a:spcPct val="90000"/>
              </a:lnSpc>
            </a:pPr>
            <a:endParaRPr lang="en-US" altLang="en-UG" sz="1000" dirty="0">
              <a:solidFill>
                <a:srgbClr val="000099"/>
              </a:solidFill>
              <a:ea typeface="Arial Unicode MS" pitchFamily="34" charset="-128"/>
            </a:endParaRPr>
          </a:p>
          <a:p>
            <a:pPr>
              <a:lnSpc>
                <a:spcPct val="90000"/>
              </a:lnSpc>
            </a:pPr>
            <a:r>
              <a:rPr lang="en-US" altLang="en-UG" sz="2300" b="1" dirty="0">
                <a:solidFill>
                  <a:srgbClr val="000000"/>
                </a:solidFill>
                <a:cs typeface="Tahoma" panose="020B0604030504040204" pitchFamily="34" charset="0"/>
              </a:rPr>
              <a:t>Content</a:t>
            </a:r>
            <a:r>
              <a:rPr lang="en-US" altLang="en-UG" sz="2300" dirty="0">
                <a:solidFill>
                  <a:srgbClr val="000000"/>
                </a:solidFill>
                <a:cs typeface="Tahoma" panose="020B0604030504040204" pitchFamily="34" charset="0"/>
              </a:rPr>
              <a:t>: knowledge of?</a:t>
            </a:r>
          </a:p>
          <a:p>
            <a:pPr>
              <a:lnSpc>
                <a:spcPct val="90000"/>
              </a:lnSpc>
            </a:pPr>
            <a:endParaRPr lang="en-US" altLang="en-UG" sz="1000" dirty="0">
              <a:solidFill>
                <a:srgbClr val="000099"/>
              </a:solidFill>
              <a:ea typeface="Arial Unicode MS" pitchFamily="34" charset="-128"/>
            </a:endParaRPr>
          </a:p>
          <a:p>
            <a:pPr>
              <a:lnSpc>
                <a:spcPct val="90000"/>
              </a:lnSpc>
            </a:pPr>
            <a:r>
              <a:rPr lang="en-US" altLang="en-UG" sz="2300" b="1" dirty="0">
                <a:solidFill>
                  <a:srgbClr val="000000"/>
                </a:solidFill>
                <a:cs typeface="Tahoma" panose="020B0604030504040204" pitchFamily="34" charset="0"/>
              </a:rPr>
              <a:t>Bias</a:t>
            </a:r>
            <a:r>
              <a:rPr lang="en-US" altLang="en-UG" sz="2300" dirty="0">
                <a:solidFill>
                  <a:srgbClr val="000000"/>
                </a:solidFill>
                <a:cs typeface="Tahoma" panose="020B0604030504040204" pitchFamily="34" charset="0"/>
              </a:rPr>
              <a:t>: honest responses and social desirability?</a:t>
            </a:r>
          </a:p>
          <a:p>
            <a:pPr>
              <a:lnSpc>
                <a:spcPct val="90000"/>
              </a:lnSpc>
            </a:pPr>
            <a:endParaRPr lang="en-US" altLang="en-UG" sz="1000" dirty="0">
              <a:solidFill>
                <a:srgbClr val="000099"/>
              </a:solidFill>
              <a:ea typeface="Arial Unicode MS" pitchFamily="34" charset="-128"/>
            </a:endParaRPr>
          </a:p>
          <a:p>
            <a:pPr>
              <a:lnSpc>
                <a:spcPct val="90000"/>
              </a:lnSpc>
            </a:pPr>
            <a:r>
              <a:rPr lang="en-US" altLang="en-UG" sz="2300" b="1" dirty="0">
                <a:solidFill>
                  <a:srgbClr val="000000"/>
                </a:solidFill>
                <a:cs typeface="Tahoma" panose="020B0604030504040204" pitchFamily="34" charset="0"/>
              </a:rPr>
              <a:t>Administrative</a:t>
            </a:r>
            <a:r>
              <a:rPr lang="en-US" altLang="en-UG" sz="2300" dirty="0">
                <a:solidFill>
                  <a:srgbClr val="000000"/>
                </a:solidFill>
                <a:cs typeface="Tahoma" panose="020B0604030504040204" pitchFamily="34" charset="0"/>
              </a:rPr>
              <a:t>: cost, time, and equipment? </a:t>
            </a:r>
          </a:p>
        </p:txBody>
      </p:sp>
    </p:spTree>
  </p:cSld>
  <p:clrMapOvr>
    <a:masterClrMapping/>
  </p:clrMapOvr>
  <mc:AlternateContent xmlns:mc="http://schemas.openxmlformats.org/markup-compatibility/2006">
    <mc:Choice xmlns:p14="http://schemas.microsoft.com/office/powerpoint/2010/main" Requires="p14">
      <p:transition spd="slow" p14:dur="2000" advTm="161466"/>
    </mc:Choice>
    <mc:Fallback>
      <p:transition spd="slow" advTm="1614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3E44066-91C9-D978-388E-044A06EAA71B}"/>
              </a:ext>
            </a:extLst>
          </p:cNvPr>
          <p:cNvSpPr>
            <a:spLocks noGrp="1" noChangeArrowheads="1"/>
          </p:cNvSpPr>
          <p:nvPr>
            <p:ph type="title"/>
          </p:nvPr>
        </p:nvSpPr>
        <p:spPr>
          <a:xfrm>
            <a:off x="2209800" y="381000"/>
            <a:ext cx="7772400" cy="1143000"/>
          </a:xfrm>
          <a:noFill/>
          <a:ln/>
        </p:spPr>
        <p:txBody>
          <a:bodyPr anchor="ctr"/>
          <a:lstStyle/>
          <a:p>
            <a:pPr eaLnBrk="0" hangingPunct="0"/>
            <a:r>
              <a:rPr lang="en-US" altLang="en-UG" dirty="0"/>
              <a:t>Experiment</a:t>
            </a:r>
          </a:p>
        </p:txBody>
      </p:sp>
      <p:sp>
        <p:nvSpPr>
          <p:cNvPr id="7171" name="Rectangle 3">
            <a:extLst>
              <a:ext uri="{FF2B5EF4-FFF2-40B4-BE49-F238E27FC236}">
                <a16:creationId xmlns:a16="http://schemas.microsoft.com/office/drawing/2014/main" id="{95F4D545-4E5B-1C0F-B4A2-E3F29D89D641}"/>
              </a:ext>
            </a:extLst>
          </p:cNvPr>
          <p:cNvSpPr>
            <a:spLocks noGrp="1" noChangeArrowheads="1"/>
          </p:cNvSpPr>
          <p:nvPr>
            <p:ph type="body" idx="1"/>
          </p:nvPr>
        </p:nvSpPr>
        <p:spPr>
          <a:xfrm>
            <a:off x="1060174" y="2057400"/>
            <a:ext cx="9226826" cy="4114800"/>
          </a:xfrm>
          <a:noFill/>
          <a:ln/>
        </p:spPr>
        <p:txBody>
          <a:bodyPr>
            <a:normAutofit/>
          </a:bodyPr>
          <a:lstStyle/>
          <a:p>
            <a:pPr eaLnBrk="0" hangingPunct="0"/>
            <a:r>
              <a:rPr lang="en-US" altLang="en-UG" sz="2400" dirty="0"/>
              <a:t>A research investigation in which conditions are controlled</a:t>
            </a:r>
          </a:p>
          <a:p>
            <a:pPr eaLnBrk="0" hangingPunct="0">
              <a:buFont typeface="Wingdings" panose="05000000000000000000" pitchFamily="2" charset="2"/>
              <a:buNone/>
            </a:pPr>
            <a:endParaRPr lang="en-US" altLang="en-UG" sz="2400" dirty="0"/>
          </a:p>
          <a:p>
            <a:pPr eaLnBrk="0" hangingPunct="0"/>
            <a:r>
              <a:rPr lang="en-US" altLang="en-UG" sz="2400" dirty="0"/>
              <a:t>One  independent variable is manipulated (sometimes more than one)</a:t>
            </a:r>
          </a:p>
          <a:p>
            <a:pPr eaLnBrk="0" hangingPunct="0">
              <a:buFont typeface="Wingdings" panose="05000000000000000000" pitchFamily="2" charset="2"/>
              <a:buNone/>
            </a:pPr>
            <a:endParaRPr lang="en-US" altLang="en-UG" sz="2400" dirty="0"/>
          </a:p>
          <a:p>
            <a:pPr eaLnBrk="0" hangingPunct="0"/>
            <a:r>
              <a:rPr lang="en-US" altLang="en-UG" sz="2400" dirty="0"/>
              <a:t>Its effect on a dependent variable is measured</a:t>
            </a:r>
          </a:p>
          <a:p>
            <a:pPr eaLnBrk="0" hangingPunct="0">
              <a:buFont typeface="Wingdings" panose="05000000000000000000" pitchFamily="2" charset="2"/>
              <a:buNone/>
            </a:pPr>
            <a:endParaRPr lang="en-US" altLang="en-UG" sz="2400" dirty="0"/>
          </a:p>
          <a:p>
            <a:pPr eaLnBrk="0" hangingPunct="0"/>
            <a:r>
              <a:rPr lang="en-US" altLang="en-UG" sz="2400" dirty="0"/>
              <a:t>To test a hypothesis</a:t>
            </a:r>
          </a:p>
        </p:txBody>
      </p:sp>
    </p:spTree>
  </p:cSld>
  <p:clrMapOvr>
    <a:masterClrMapping/>
  </p:clrMapOvr>
  <p:transition advTm="118777">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BCA341D-3D60-13D9-99DF-53EBE8A45D89}"/>
              </a:ext>
            </a:extLst>
          </p:cNvPr>
          <p:cNvSpPr>
            <a:spLocks noChangeArrowheads="1"/>
          </p:cNvSpPr>
          <p:nvPr/>
        </p:nvSpPr>
        <p:spPr bwMode="auto">
          <a:xfrm>
            <a:off x="1579539" y="2027239"/>
            <a:ext cx="7173439" cy="267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342900" indent="-342900" eaLnBrk="0" hangingPunct="0">
              <a:buFont typeface="Arial" panose="020B0604020202020204" pitchFamily="34" charset="0"/>
              <a:buChar char="•"/>
            </a:pPr>
            <a:r>
              <a:rPr lang="en-US" altLang="en-UG" sz="2400" dirty="0"/>
              <a:t>Manipulation of the Independent Variable</a:t>
            </a:r>
          </a:p>
          <a:p>
            <a:pPr marL="342900" indent="-342900" eaLnBrk="0" hangingPunct="0">
              <a:buFont typeface="Arial" panose="020B0604020202020204" pitchFamily="34" charset="0"/>
              <a:buChar char="•"/>
            </a:pPr>
            <a:endParaRPr lang="en-US" altLang="en-UG" sz="2400" dirty="0"/>
          </a:p>
          <a:p>
            <a:pPr marL="342900" indent="-342900" eaLnBrk="0" hangingPunct="0">
              <a:buFont typeface="Arial" panose="020B0604020202020204" pitchFamily="34" charset="0"/>
              <a:buChar char="•"/>
            </a:pPr>
            <a:r>
              <a:rPr lang="en-US" altLang="en-UG" sz="2400" dirty="0"/>
              <a:t>Selection of Dependent Variable</a:t>
            </a:r>
          </a:p>
          <a:p>
            <a:pPr marL="342900" indent="-342900" eaLnBrk="0" hangingPunct="0">
              <a:buFont typeface="Arial" panose="020B0604020202020204" pitchFamily="34" charset="0"/>
              <a:buChar char="•"/>
            </a:pPr>
            <a:endParaRPr lang="en-US" altLang="en-UG" sz="2400" dirty="0"/>
          </a:p>
          <a:p>
            <a:pPr marL="342900" indent="-342900" eaLnBrk="0" hangingPunct="0">
              <a:buFont typeface="Arial" panose="020B0604020202020204" pitchFamily="34" charset="0"/>
              <a:buChar char="•"/>
            </a:pPr>
            <a:r>
              <a:rPr lang="en-US" altLang="en-UG" sz="2400" dirty="0"/>
              <a:t>Assignment of Subjects (or other Test Units)</a:t>
            </a:r>
          </a:p>
          <a:p>
            <a:pPr marL="342900" indent="-342900" eaLnBrk="0" hangingPunct="0">
              <a:buFont typeface="Arial" panose="020B0604020202020204" pitchFamily="34" charset="0"/>
              <a:buChar char="•"/>
            </a:pPr>
            <a:endParaRPr lang="en-US" altLang="en-UG" sz="2400" dirty="0"/>
          </a:p>
          <a:p>
            <a:pPr marL="342900" indent="-342900" eaLnBrk="0" hangingPunct="0">
              <a:buFont typeface="Arial" panose="020B0604020202020204" pitchFamily="34" charset="0"/>
              <a:buChar char="•"/>
            </a:pPr>
            <a:r>
              <a:rPr lang="en-US" altLang="en-UG" sz="2400" dirty="0"/>
              <a:t>Control Over Extraneous Variables</a:t>
            </a:r>
          </a:p>
        </p:txBody>
      </p:sp>
      <p:sp>
        <p:nvSpPr>
          <p:cNvPr id="9219" name="Rectangle 3">
            <a:extLst>
              <a:ext uri="{FF2B5EF4-FFF2-40B4-BE49-F238E27FC236}">
                <a16:creationId xmlns:a16="http://schemas.microsoft.com/office/drawing/2014/main" id="{72B1DF16-C6CE-3AA2-4BB3-E8D6AF5DEA24}"/>
              </a:ext>
            </a:extLst>
          </p:cNvPr>
          <p:cNvSpPr>
            <a:spLocks noChangeArrowheads="1"/>
          </p:cNvSpPr>
          <p:nvPr/>
        </p:nvSpPr>
        <p:spPr bwMode="auto">
          <a:xfrm>
            <a:off x="1780968" y="639763"/>
            <a:ext cx="803425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228600">
              <a:defRPr sz="2400">
                <a:solidFill>
                  <a:schemeClr val="tx1"/>
                </a:solidFill>
                <a:latin typeface="Times New Roman" panose="02020603050405020304" pitchFamily="18" charset="0"/>
              </a:defRPr>
            </a:lvl3pPr>
            <a:lvl4pPr marL="342900">
              <a:defRPr sz="2400">
                <a:solidFill>
                  <a:schemeClr val="tx1"/>
                </a:solidFill>
                <a:latin typeface="Times New Roman" panose="02020603050405020304" pitchFamily="18" charset="0"/>
              </a:defRPr>
            </a:lvl4pPr>
            <a:lvl5pPr marL="457200">
              <a:defRPr sz="2400">
                <a:solidFill>
                  <a:schemeClr val="tx1"/>
                </a:solidFill>
                <a:latin typeface="Times New Roman" panose="02020603050405020304" pitchFamily="18" charset="0"/>
              </a:defRPr>
            </a:lvl5pPr>
            <a:lvl6pPr marL="914400" fontAlgn="base">
              <a:spcBef>
                <a:spcPct val="0"/>
              </a:spcBef>
              <a:spcAft>
                <a:spcPct val="0"/>
              </a:spcAft>
              <a:defRPr sz="2400">
                <a:solidFill>
                  <a:schemeClr val="tx1"/>
                </a:solidFill>
                <a:latin typeface="Times New Roman" panose="02020603050405020304" pitchFamily="18" charset="0"/>
              </a:defRPr>
            </a:lvl6pPr>
            <a:lvl7pPr marL="1371600" fontAlgn="base">
              <a:spcBef>
                <a:spcPct val="0"/>
              </a:spcBef>
              <a:spcAft>
                <a:spcPct val="0"/>
              </a:spcAft>
              <a:defRPr sz="2400">
                <a:solidFill>
                  <a:schemeClr val="tx1"/>
                </a:solidFill>
                <a:latin typeface="Times New Roman" panose="02020603050405020304" pitchFamily="18" charset="0"/>
              </a:defRPr>
            </a:lvl7pPr>
            <a:lvl8pPr marL="1828800" fontAlgn="base">
              <a:spcBef>
                <a:spcPct val="0"/>
              </a:spcBef>
              <a:spcAft>
                <a:spcPct val="0"/>
              </a:spcAft>
              <a:defRPr sz="2400">
                <a:solidFill>
                  <a:schemeClr val="tx1"/>
                </a:solidFill>
                <a:latin typeface="Times New Roman" panose="02020603050405020304" pitchFamily="18" charset="0"/>
              </a:defRPr>
            </a:lvl8pPr>
            <a:lvl9pPr marL="2286000"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G" sz="4000" dirty="0">
                <a:latin typeface="+mj-lt"/>
              </a:rPr>
              <a:t>Basic Issues of Experimental Design</a:t>
            </a:r>
          </a:p>
        </p:txBody>
      </p:sp>
    </p:spTree>
    <p:custDataLst>
      <p:tags r:id="rId1"/>
    </p:custDataLst>
  </p:cSld>
  <p:clrMapOvr>
    <a:masterClrMapping/>
  </p:clrMapOvr>
  <p:transition advTm="149718">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218">
                                            <p:txEl>
                                              <p:pRg st="4" end="4"/>
                                            </p:txEl>
                                          </p:spTgt>
                                        </p:tgtEl>
                                        <p:attrNameLst>
                                          <p:attrName>style.visibility</p:attrName>
                                        </p:attrNameLst>
                                      </p:cBhvr>
                                      <p:to>
                                        <p:strVal val="visible"/>
                                      </p:to>
                                    </p:set>
                                    <p:anim calcmode="lin" valueType="num">
                                      <p:cBhvr additive="base">
                                        <p:cTn id="19" dur="500" fill="hold"/>
                                        <p:tgtEl>
                                          <p:spTgt spid="9218">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 calcmode="lin" valueType="num">
                                      <p:cBhvr additive="base">
                                        <p:cTn id="25" dur="500" fill="hold"/>
                                        <p:tgtEl>
                                          <p:spTgt spid="9218">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1028">
            <a:extLst>
              <a:ext uri="{FF2B5EF4-FFF2-40B4-BE49-F238E27FC236}">
                <a16:creationId xmlns:a16="http://schemas.microsoft.com/office/drawing/2014/main" id="{BC93AC24-A3C4-4FD3-B6B3-BE388FF34CC0}"/>
              </a:ext>
            </a:extLst>
          </p:cNvPr>
          <p:cNvSpPr>
            <a:spLocks noGrp="1" noChangeArrowheads="1"/>
          </p:cNvSpPr>
          <p:nvPr>
            <p:ph type="title"/>
          </p:nvPr>
        </p:nvSpPr>
        <p:spPr>
          <a:xfrm>
            <a:off x="2057400" y="304800"/>
            <a:ext cx="7772400" cy="1143000"/>
          </a:xfrm>
          <a:noFill/>
        </p:spPr>
        <p:txBody>
          <a:bodyPr vert="horz" lIns="90488" tIns="44450" rIns="90488" bIns="44450" rtlCol="0" anchor="ctr">
            <a:normAutofit/>
          </a:bodyPr>
          <a:lstStyle/>
          <a:p>
            <a:pPr eaLnBrk="1" hangingPunct="1"/>
            <a:r>
              <a:rPr lang="en-GB" altLang="en-US" sz="3200" dirty="0"/>
              <a:t>     The experimental design</a:t>
            </a:r>
          </a:p>
        </p:txBody>
      </p:sp>
      <p:sp>
        <p:nvSpPr>
          <p:cNvPr id="53251" name="Rectangle 1026">
            <a:extLst>
              <a:ext uri="{FF2B5EF4-FFF2-40B4-BE49-F238E27FC236}">
                <a16:creationId xmlns:a16="http://schemas.microsoft.com/office/drawing/2014/main" id="{6B287438-5C7E-4462-9359-150B2F6537B7}"/>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2" name="Rectangle 1027">
            <a:extLst>
              <a:ext uri="{FF2B5EF4-FFF2-40B4-BE49-F238E27FC236}">
                <a16:creationId xmlns:a16="http://schemas.microsoft.com/office/drawing/2014/main" id="{3E49D8E4-AC45-4320-A5B2-A9D9B83F5550}"/>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4" name="Rectangle 1029">
            <a:extLst>
              <a:ext uri="{FF2B5EF4-FFF2-40B4-BE49-F238E27FC236}">
                <a16:creationId xmlns:a16="http://schemas.microsoft.com/office/drawing/2014/main" id="{42F69E62-BE82-4CF5-8F49-60B7B808911B}"/>
              </a:ext>
            </a:extLst>
          </p:cNvPr>
          <p:cNvSpPr>
            <a:spLocks noChangeArrowheads="1"/>
          </p:cNvSpPr>
          <p:nvPr/>
        </p:nvSpPr>
        <p:spPr bwMode="auto">
          <a:xfrm>
            <a:off x="3278189" y="2897189"/>
            <a:ext cx="5178425" cy="197802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5" name="Line 1030">
            <a:extLst>
              <a:ext uri="{FF2B5EF4-FFF2-40B4-BE49-F238E27FC236}">
                <a16:creationId xmlns:a16="http://schemas.microsoft.com/office/drawing/2014/main" id="{446DAFD0-D560-4C3E-8146-B1F4674FA4B6}"/>
              </a:ext>
            </a:extLst>
          </p:cNvPr>
          <p:cNvSpPr>
            <a:spLocks noChangeShapeType="1"/>
          </p:cNvSpPr>
          <p:nvPr/>
        </p:nvSpPr>
        <p:spPr bwMode="auto">
          <a:xfrm>
            <a:off x="3308350" y="3886200"/>
            <a:ext cx="5124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G"/>
          </a:p>
        </p:txBody>
      </p:sp>
      <p:sp>
        <p:nvSpPr>
          <p:cNvPr id="53256" name="Line 1031">
            <a:extLst>
              <a:ext uri="{FF2B5EF4-FFF2-40B4-BE49-F238E27FC236}">
                <a16:creationId xmlns:a16="http://schemas.microsoft.com/office/drawing/2014/main" id="{F25171B3-9B2C-4E06-B988-6E22DB64F81C}"/>
              </a:ext>
            </a:extLst>
          </p:cNvPr>
          <p:cNvSpPr>
            <a:spLocks noChangeShapeType="1"/>
          </p:cNvSpPr>
          <p:nvPr/>
        </p:nvSpPr>
        <p:spPr bwMode="auto">
          <a:xfrm>
            <a:off x="4800600" y="2927350"/>
            <a:ext cx="0" cy="1924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G"/>
          </a:p>
        </p:txBody>
      </p:sp>
      <p:sp>
        <p:nvSpPr>
          <p:cNvPr id="53257" name="Line 1032">
            <a:extLst>
              <a:ext uri="{FF2B5EF4-FFF2-40B4-BE49-F238E27FC236}">
                <a16:creationId xmlns:a16="http://schemas.microsoft.com/office/drawing/2014/main" id="{8011FA2C-5659-401C-9B1E-125788693941}"/>
              </a:ext>
            </a:extLst>
          </p:cNvPr>
          <p:cNvSpPr>
            <a:spLocks noChangeShapeType="1"/>
          </p:cNvSpPr>
          <p:nvPr/>
        </p:nvSpPr>
        <p:spPr bwMode="auto">
          <a:xfrm>
            <a:off x="6477000" y="2927350"/>
            <a:ext cx="0" cy="1924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G"/>
          </a:p>
        </p:txBody>
      </p:sp>
      <p:sp>
        <p:nvSpPr>
          <p:cNvPr id="53258" name="Rectangle 1033">
            <a:extLst>
              <a:ext uri="{FF2B5EF4-FFF2-40B4-BE49-F238E27FC236}">
                <a16:creationId xmlns:a16="http://schemas.microsoft.com/office/drawing/2014/main" id="{56E9C65F-F94B-4266-B316-9340DD3D25C6}"/>
              </a:ext>
            </a:extLst>
          </p:cNvPr>
          <p:cNvSpPr>
            <a:spLocks noChangeArrowheads="1"/>
          </p:cNvSpPr>
          <p:nvPr/>
        </p:nvSpPr>
        <p:spPr bwMode="auto">
          <a:xfrm>
            <a:off x="5018088" y="2960688"/>
            <a:ext cx="1200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a:latin typeface="Times New Roman" panose="02020603050405020304" pitchFamily="18" charset="0"/>
              </a:rPr>
              <a:t>Control </a:t>
            </a:r>
          </a:p>
          <a:p>
            <a:pPr>
              <a:spcBef>
                <a:spcPct val="0"/>
              </a:spcBef>
              <a:buClrTx/>
              <a:buSzTx/>
              <a:buFontTx/>
              <a:buNone/>
            </a:pPr>
            <a:r>
              <a:rPr lang="en-GB" altLang="en-US" sz="2400">
                <a:latin typeface="Times New Roman" panose="02020603050405020304" pitchFamily="18" charset="0"/>
              </a:rPr>
              <a:t>group</a:t>
            </a:r>
          </a:p>
        </p:txBody>
      </p:sp>
      <p:sp>
        <p:nvSpPr>
          <p:cNvPr id="53259" name="Rectangle 1034">
            <a:extLst>
              <a:ext uri="{FF2B5EF4-FFF2-40B4-BE49-F238E27FC236}">
                <a16:creationId xmlns:a16="http://schemas.microsoft.com/office/drawing/2014/main" id="{BE95223F-27D2-4745-BED3-CB049F86BC45}"/>
              </a:ext>
            </a:extLst>
          </p:cNvPr>
          <p:cNvSpPr>
            <a:spLocks noChangeArrowheads="1"/>
          </p:cNvSpPr>
          <p:nvPr/>
        </p:nvSpPr>
        <p:spPr bwMode="auto">
          <a:xfrm>
            <a:off x="3494088" y="3113089"/>
            <a:ext cx="11239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a:latin typeface="Times New Roman" panose="02020603050405020304" pitchFamily="18" charset="0"/>
              </a:rPr>
              <a:t>Pre-test</a:t>
            </a:r>
          </a:p>
        </p:txBody>
      </p:sp>
      <p:sp>
        <p:nvSpPr>
          <p:cNvPr id="53260" name="Rectangle 1035">
            <a:extLst>
              <a:ext uri="{FF2B5EF4-FFF2-40B4-BE49-F238E27FC236}">
                <a16:creationId xmlns:a16="http://schemas.microsoft.com/office/drawing/2014/main" id="{A5FF7052-F59B-4773-9249-90B3FC643019}"/>
              </a:ext>
            </a:extLst>
          </p:cNvPr>
          <p:cNvSpPr>
            <a:spLocks noChangeArrowheads="1"/>
          </p:cNvSpPr>
          <p:nvPr/>
        </p:nvSpPr>
        <p:spPr bwMode="auto">
          <a:xfrm>
            <a:off x="6742794" y="3113089"/>
            <a:ext cx="12430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a:latin typeface="Times New Roman" panose="02020603050405020304" pitchFamily="18" charset="0"/>
              </a:rPr>
              <a:t>Post-test</a:t>
            </a:r>
          </a:p>
        </p:txBody>
      </p:sp>
      <p:sp>
        <p:nvSpPr>
          <p:cNvPr id="53261" name="Rectangle 1036">
            <a:extLst>
              <a:ext uri="{FF2B5EF4-FFF2-40B4-BE49-F238E27FC236}">
                <a16:creationId xmlns:a16="http://schemas.microsoft.com/office/drawing/2014/main" id="{219B0D9D-3BC3-4722-A9D3-23A3D5CA20B3}"/>
              </a:ext>
            </a:extLst>
          </p:cNvPr>
          <p:cNvSpPr>
            <a:spLocks noChangeArrowheads="1"/>
          </p:cNvSpPr>
          <p:nvPr/>
        </p:nvSpPr>
        <p:spPr bwMode="auto">
          <a:xfrm>
            <a:off x="3494088" y="4103689"/>
            <a:ext cx="11239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a:latin typeface="Times New Roman" panose="02020603050405020304" pitchFamily="18" charset="0"/>
              </a:rPr>
              <a:t>Pre-test</a:t>
            </a:r>
          </a:p>
        </p:txBody>
      </p:sp>
      <p:sp>
        <p:nvSpPr>
          <p:cNvPr id="53262" name="Rectangle 1037">
            <a:extLst>
              <a:ext uri="{FF2B5EF4-FFF2-40B4-BE49-F238E27FC236}">
                <a16:creationId xmlns:a16="http://schemas.microsoft.com/office/drawing/2014/main" id="{15C7B79F-6241-4470-AEDB-D8CB9040E13D}"/>
              </a:ext>
            </a:extLst>
          </p:cNvPr>
          <p:cNvSpPr>
            <a:spLocks noChangeArrowheads="1"/>
          </p:cNvSpPr>
          <p:nvPr/>
        </p:nvSpPr>
        <p:spPr bwMode="auto">
          <a:xfrm>
            <a:off x="6770688" y="4103689"/>
            <a:ext cx="12430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a:latin typeface="Times New Roman" panose="02020603050405020304" pitchFamily="18" charset="0"/>
              </a:rPr>
              <a:t>Post-test</a:t>
            </a:r>
          </a:p>
        </p:txBody>
      </p:sp>
      <p:sp>
        <p:nvSpPr>
          <p:cNvPr id="53263" name="Rectangle 1038">
            <a:extLst>
              <a:ext uri="{FF2B5EF4-FFF2-40B4-BE49-F238E27FC236}">
                <a16:creationId xmlns:a16="http://schemas.microsoft.com/office/drawing/2014/main" id="{D4F7209B-16B8-4FB5-9A73-B47600C0DD84}"/>
              </a:ext>
            </a:extLst>
          </p:cNvPr>
          <p:cNvSpPr>
            <a:spLocks noChangeArrowheads="1"/>
          </p:cNvSpPr>
          <p:nvPr/>
        </p:nvSpPr>
        <p:spPr bwMode="auto">
          <a:xfrm>
            <a:off x="4865689" y="3951289"/>
            <a:ext cx="15271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800" b="1">
                <a:latin typeface="Times New Roman" panose="02020603050405020304" pitchFamily="18" charset="0"/>
              </a:rPr>
              <a:t>Experimental</a:t>
            </a:r>
          </a:p>
          <a:p>
            <a:pPr>
              <a:spcBef>
                <a:spcPct val="0"/>
              </a:spcBef>
              <a:buClrTx/>
              <a:buSzTx/>
              <a:buFontTx/>
              <a:buNone/>
            </a:pPr>
            <a:r>
              <a:rPr lang="en-GB" altLang="en-US" sz="1800" b="1">
                <a:latin typeface="Times New Roman" panose="02020603050405020304" pitchFamily="18" charset="0"/>
              </a:rPr>
              <a:t>group</a:t>
            </a:r>
          </a:p>
        </p:txBody>
      </p:sp>
      <p:sp>
        <p:nvSpPr>
          <p:cNvPr id="53264" name="Rectangle 1039">
            <a:extLst>
              <a:ext uri="{FF2B5EF4-FFF2-40B4-BE49-F238E27FC236}">
                <a16:creationId xmlns:a16="http://schemas.microsoft.com/office/drawing/2014/main" id="{180F467B-CE4B-4066-A9CD-1F19905010F9}"/>
              </a:ext>
            </a:extLst>
          </p:cNvPr>
          <p:cNvSpPr>
            <a:spLocks noChangeArrowheads="1"/>
          </p:cNvSpPr>
          <p:nvPr/>
        </p:nvSpPr>
        <p:spPr bwMode="auto">
          <a:xfrm>
            <a:off x="5253039" y="2281239"/>
            <a:ext cx="498475" cy="466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b="1">
                <a:latin typeface="Times New Roman" panose="02020603050405020304" pitchFamily="18" charset="0"/>
              </a:rPr>
              <a:t>1.</a:t>
            </a:r>
            <a:r>
              <a:rPr lang="en-GB" altLang="en-US" sz="2400">
                <a:latin typeface="Times New Roman" panose="02020603050405020304" pitchFamily="18" charset="0"/>
              </a:rPr>
              <a:t> </a:t>
            </a:r>
          </a:p>
        </p:txBody>
      </p:sp>
      <p:sp>
        <p:nvSpPr>
          <p:cNvPr id="53265" name="Rectangle 1040">
            <a:extLst>
              <a:ext uri="{FF2B5EF4-FFF2-40B4-BE49-F238E27FC236}">
                <a16:creationId xmlns:a16="http://schemas.microsoft.com/office/drawing/2014/main" id="{267C01F0-0F5C-467F-9CA8-CF67C1012A71}"/>
              </a:ext>
            </a:extLst>
          </p:cNvPr>
          <p:cNvSpPr>
            <a:spLocks noChangeArrowheads="1"/>
          </p:cNvSpPr>
          <p:nvPr/>
        </p:nvSpPr>
        <p:spPr bwMode="auto">
          <a:xfrm>
            <a:off x="3484564" y="5065714"/>
            <a:ext cx="422275" cy="466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b="1">
                <a:latin typeface="Times New Roman" panose="02020603050405020304" pitchFamily="18" charset="0"/>
              </a:rPr>
              <a:t>2.</a:t>
            </a:r>
          </a:p>
        </p:txBody>
      </p:sp>
      <p:sp>
        <p:nvSpPr>
          <p:cNvPr id="53266" name="Rectangle 1041">
            <a:extLst>
              <a:ext uri="{FF2B5EF4-FFF2-40B4-BE49-F238E27FC236}">
                <a16:creationId xmlns:a16="http://schemas.microsoft.com/office/drawing/2014/main" id="{8B756029-14B2-490A-895B-C02F43ECCE91}"/>
              </a:ext>
            </a:extLst>
          </p:cNvPr>
          <p:cNvSpPr>
            <a:spLocks noChangeArrowheads="1"/>
          </p:cNvSpPr>
          <p:nvPr/>
        </p:nvSpPr>
        <p:spPr bwMode="auto">
          <a:xfrm>
            <a:off x="5160964" y="5065714"/>
            <a:ext cx="422275" cy="466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b="1">
                <a:latin typeface="Times New Roman" panose="02020603050405020304" pitchFamily="18" charset="0"/>
              </a:rPr>
              <a:t>3.</a:t>
            </a:r>
          </a:p>
        </p:txBody>
      </p:sp>
      <p:sp>
        <p:nvSpPr>
          <p:cNvPr id="53267" name="Rectangle 1042">
            <a:extLst>
              <a:ext uri="{FF2B5EF4-FFF2-40B4-BE49-F238E27FC236}">
                <a16:creationId xmlns:a16="http://schemas.microsoft.com/office/drawing/2014/main" id="{B8E26670-22DA-4E68-B8A0-10B5DD0DE215}"/>
              </a:ext>
            </a:extLst>
          </p:cNvPr>
          <p:cNvSpPr>
            <a:spLocks noChangeArrowheads="1"/>
          </p:cNvSpPr>
          <p:nvPr/>
        </p:nvSpPr>
        <p:spPr bwMode="auto">
          <a:xfrm>
            <a:off x="6837364" y="5065714"/>
            <a:ext cx="422275" cy="466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b="1">
                <a:latin typeface="Times New Roman" panose="02020603050405020304" pitchFamily="18" charset="0"/>
              </a:rPr>
              <a:t>4.</a:t>
            </a:r>
          </a:p>
        </p:txBody>
      </p:sp>
      <p:sp>
        <p:nvSpPr>
          <p:cNvPr id="53268" name="Rectangle 1043">
            <a:extLst>
              <a:ext uri="{FF2B5EF4-FFF2-40B4-BE49-F238E27FC236}">
                <a16:creationId xmlns:a16="http://schemas.microsoft.com/office/drawing/2014/main" id="{CDAAA158-9D47-4EA3-8396-1D79BCE86135}"/>
              </a:ext>
            </a:extLst>
          </p:cNvPr>
          <p:cNvSpPr>
            <a:spLocks noChangeArrowheads="1"/>
          </p:cNvSpPr>
          <p:nvPr/>
        </p:nvSpPr>
        <p:spPr bwMode="auto">
          <a:xfrm>
            <a:off x="8894764" y="3617914"/>
            <a:ext cx="422275" cy="466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b="1">
                <a:latin typeface="Times New Roman" panose="02020603050405020304" pitchFamily="18" charset="0"/>
              </a:rPr>
              <a:t>5.</a:t>
            </a:r>
          </a:p>
        </p:txBody>
      </p:sp>
      <p:sp>
        <p:nvSpPr>
          <p:cNvPr id="53269" name="Line 1044">
            <a:extLst>
              <a:ext uri="{FF2B5EF4-FFF2-40B4-BE49-F238E27FC236}">
                <a16:creationId xmlns:a16="http://schemas.microsoft.com/office/drawing/2014/main" id="{5373C6DA-1CC0-4DE5-959F-D09CDCD8FE31}"/>
              </a:ext>
            </a:extLst>
          </p:cNvPr>
          <p:cNvSpPr>
            <a:spLocks noChangeShapeType="1"/>
          </p:cNvSpPr>
          <p:nvPr/>
        </p:nvSpPr>
        <p:spPr bwMode="auto">
          <a:xfrm flipH="1" flipV="1">
            <a:off x="8512175" y="3482975"/>
            <a:ext cx="349250" cy="273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G"/>
          </a:p>
        </p:txBody>
      </p:sp>
      <p:sp>
        <p:nvSpPr>
          <p:cNvPr id="53270" name="Line 1045">
            <a:extLst>
              <a:ext uri="{FF2B5EF4-FFF2-40B4-BE49-F238E27FC236}">
                <a16:creationId xmlns:a16="http://schemas.microsoft.com/office/drawing/2014/main" id="{777FE4B2-CA7F-4F28-93FD-EC788B1C379F}"/>
              </a:ext>
            </a:extLst>
          </p:cNvPr>
          <p:cNvSpPr>
            <a:spLocks noChangeShapeType="1"/>
          </p:cNvSpPr>
          <p:nvPr/>
        </p:nvSpPr>
        <p:spPr bwMode="auto">
          <a:xfrm flipH="1">
            <a:off x="8515350" y="3765550"/>
            <a:ext cx="349250"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G"/>
          </a:p>
        </p:txBody>
      </p:sp>
    </p:spTree>
  </p:cSld>
  <p:clrMapOvr>
    <a:masterClrMapping/>
  </p:clrMapOvr>
  <mc:AlternateContent xmlns:mc="http://schemas.openxmlformats.org/markup-compatibility/2006">
    <mc:Choice xmlns:p14="http://schemas.microsoft.com/office/powerpoint/2010/main" Requires="p14">
      <p:transition spd="slow" p14:dur="2000" advTm="12759"/>
    </mc:Choice>
    <mc:Fallback>
      <p:transition spd="slow" advTm="1275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D1881D0-26E8-68BC-926D-5D808BE68B92}"/>
              </a:ext>
            </a:extLst>
          </p:cNvPr>
          <p:cNvSpPr>
            <a:spLocks noChangeArrowheads="1"/>
          </p:cNvSpPr>
          <p:nvPr/>
        </p:nvSpPr>
        <p:spPr bwMode="auto">
          <a:xfrm>
            <a:off x="2743201" y="381000"/>
            <a:ext cx="6416675" cy="25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G" sz="4000" dirty="0">
                <a:solidFill>
                  <a:srgbClr val="FFCC00"/>
                </a:solidFill>
                <a:effectLst>
                  <a:outerShdw blurRad="38100" dist="38100" dir="2700000" algn="tl">
                    <a:srgbClr val="C0C0C0"/>
                  </a:outerShdw>
                </a:effectLst>
                <a:latin typeface="Times New Roman" panose="02020603050405020304" pitchFamily="18" charset="0"/>
              </a:rPr>
              <a:t>TEST UNITS - subjects or entities whose response to the experimental treatment are measured or observed.</a:t>
            </a:r>
          </a:p>
        </p:txBody>
      </p:sp>
      <p:graphicFrame>
        <p:nvGraphicFramePr>
          <p:cNvPr id="19459" name="Object 3">
            <a:extLst>
              <a:ext uri="{FF2B5EF4-FFF2-40B4-BE49-F238E27FC236}">
                <a16:creationId xmlns:a16="http://schemas.microsoft.com/office/drawing/2014/main" id="{A1F4A29A-C743-ADB1-656E-8B2D80F7E72C}"/>
              </a:ext>
            </a:extLst>
          </p:cNvPr>
          <p:cNvGraphicFramePr>
            <a:graphicFrameLocks/>
          </p:cNvGraphicFramePr>
          <p:nvPr/>
        </p:nvGraphicFramePr>
        <p:xfrm>
          <a:off x="4343400" y="2514600"/>
          <a:ext cx="5638800" cy="4116388"/>
        </p:xfrm>
        <a:graphic>
          <a:graphicData uri="http://schemas.openxmlformats.org/presentationml/2006/ole">
            <mc:AlternateContent xmlns:mc="http://schemas.openxmlformats.org/markup-compatibility/2006">
              <mc:Choice xmlns:v="urn:schemas-microsoft-com:vml" Requires="v">
                <p:oleObj name="ClipArt" r:id="rId4" imgW="5638680" imgH="4116240" progId="MS_ClipArt_Gallery.2">
                  <p:embed/>
                </p:oleObj>
              </mc:Choice>
              <mc:Fallback>
                <p:oleObj name="ClipArt" r:id="rId4" imgW="5638680" imgH="4116240" progId="MS_ClipArt_Gallery.2">
                  <p:embed/>
                  <p:pic>
                    <p:nvPicPr>
                      <p:cNvPr id="19459" name="Object 3">
                        <a:extLst>
                          <a:ext uri="{FF2B5EF4-FFF2-40B4-BE49-F238E27FC236}">
                            <a16:creationId xmlns:a16="http://schemas.microsoft.com/office/drawing/2014/main" id="{A1F4A29A-C743-ADB1-656E-8B2D80F7E72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514600"/>
                        <a:ext cx="5638800"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p:transition advTm="12545">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out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43B4026-9309-A698-7FD4-D9E3113FE18D}"/>
              </a:ext>
            </a:extLst>
          </p:cNvPr>
          <p:cNvSpPr>
            <a:spLocks noChangeArrowheads="1"/>
          </p:cNvSpPr>
          <p:nvPr/>
        </p:nvSpPr>
        <p:spPr bwMode="auto">
          <a:xfrm>
            <a:off x="2193926" y="517525"/>
            <a:ext cx="266508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G" b="1" dirty="0">
                <a:latin typeface="+mj-lt"/>
              </a:rPr>
              <a:t>Laboratory Experiment</a:t>
            </a:r>
          </a:p>
        </p:txBody>
      </p:sp>
      <p:sp>
        <p:nvSpPr>
          <p:cNvPr id="31747" name="Rectangle 3">
            <a:extLst>
              <a:ext uri="{FF2B5EF4-FFF2-40B4-BE49-F238E27FC236}">
                <a16:creationId xmlns:a16="http://schemas.microsoft.com/office/drawing/2014/main" id="{0FA79BBF-0B85-9CA3-960B-0D4FE37F1129}"/>
              </a:ext>
            </a:extLst>
          </p:cNvPr>
          <p:cNvSpPr>
            <a:spLocks noChangeArrowheads="1"/>
          </p:cNvSpPr>
          <p:nvPr/>
        </p:nvSpPr>
        <p:spPr bwMode="auto">
          <a:xfrm>
            <a:off x="6461126" y="517525"/>
            <a:ext cx="201016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G" b="1" dirty="0">
                <a:latin typeface="+mj-lt"/>
              </a:rPr>
              <a:t>Field Experiment</a:t>
            </a:r>
          </a:p>
        </p:txBody>
      </p:sp>
      <p:sp>
        <p:nvSpPr>
          <p:cNvPr id="31748" name="Rectangle 4">
            <a:extLst>
              <a:ext uri="{FF2B5EF4-FFF2-40B4-BE49-F238E27FC236}">
                <a16:creationId xmlns:a16="http://schemas.microsoft.com/office/drawing/2014/main" id="{7A58F066-1F0C-5208-5130-8E53625762D8}"/>
              </a:ext>
            </a:extLst>
          </p:cNvPr>
          <p:cNvSpPr>
            <a:spLocks noChangeArrowheads="1"/>
          </p:cNvSpPr>
          <p:nvPr/>
        </p:nvSpPr>
        <p:spPr bwMode="auto">
          <a:xfrm>
            <a:off x="2368550" y="1301750"/>
            <a:ext cx="27305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49" name="Rectangle 5">
            <a:extLst>
              <a:ext uri="{FF2B5EF4-FFF2-40B4-BE49-F238E27FC236}">
                <a16:creationId xmlns:a16="http://schemas.microsoft.com/office/drawing/2014/main" id="{DD0F2A50-7799-F171-45D5-1E5B2A2576DA}"/>
              </a:ext>
            </a:extLst>
          </p:cNvPr>
          <p:cNvSpPr>
            <a:spLocks noChangeArrowheads="1"/>
          </p:cNvSpPr>
          <p:nvPr/>
        </p:nvSpPr>
        <p:spPr bwMode="auto">
          <a:xfrm>
            <a:off x="2466975" y="1354139"/>
            <a:ext cx="25336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Artificial-Low Realism</a:t>
            </a:r>
          </a:p>
        </p:txBody>
      </p:sp>
      <p:sp>
        <p:nvSpPr>
          <p:cNvPr id="31750" name="Rectangle 6">
            <a:extLst>
              <a:ext uri="{FF2B5EF4-FFF2-40B4-BE49-F238E27FC236}">
                <a16:creationId xmlns:a16="http://schemas.microsoft.com/office/drawing/2014/main" id="{2E19FED9-FAF9-2935-909E-26787E344D35}"/>
              </a:ext>
            </a:extLst>
          </p:cNvPr>
          <p:cNvSpPr>
            <a:spLocks noChangeArrowheads="1"/>
          </p:cNvSpPr>
          <p:nvPr/>
        </p:nvSpPr>
        <p:spPr bwMode="auto">
          <a:xfrm>
            <a:off x="2368550" y="1987550"/>
            <a:ext cx="2730500" cy="749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51" name="Rectangle 7">
            <a:extLst>
              <a:ext uri="{FF2B5EF4-FFF2-40B4-BE49-F238E27FC236}">
                <a16:creationId xmlns:a16="http://schemas.microsoft.com/office/drawing/2014/main" id="{8B90CE85-D982-3988-6955-BEE2AEFD77D4}"/>
              </a:ext>
            </a:extLst>
          </p:cNvPr>
          <p:cNvSpPr>
            <a:spLocks noChangeArrowheads="1"/>
          </p:cNvSpPr>
          <p:nvPr/>
        </p:nvSpPr>
        <p:spPr bwMode="auto">
          <a:xfrm>
            <a:off x="2466975" y="2039939"/>
            <a:ext cx="25336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Few Extraneous</a:t>
            </a:r>
          </a:p>
          <a:p>
            <a:pPr eaLnBrk="0" hangingPunct="0"/>
            <a:r>
              <a:rPr lang="en-US" altLang="en-UG">
                <a:solidFill>
                  <a:srgbClr val="000000"/>
                </a:solidFill>
                <a:latin typeface="Arial Narrow" panose="020B0606020202030204" pitchFamily="34" charset="0"/>
              </a:rPr>
              <a:t>Variables</a:t>
            </a:r>
          </a:p>
        </p:txBody>
      </p:sp>
      <p:sp>
        <p:nvSpPr>
          <p:cNvPr id="31752" name="Rectangle 8">
            <a:extLst>
              <a:ext uri="{FF2B5EF4-FFF2-40B4-BE49-F238E27FC236}">
                <a16:creationId xmlns:a16="http://schemas.microsoft.com/office/drawing/2014/main" id="{6D4B3E4D-971E-270E-43CA-ACE74A293637}"/>
              </a:ext>
            </a:extLst>
          </p:cNvPr>
          <p:cNvSpPr>
            <a:spLocks noChangeArrowheads="1"/>
          </p:cNvSpPr>
          <p:nvPr/>
        </p:nvSpPr>
        <p:spPr bwMode="auto">
          <a:xfrm>
            <a:off x="2368550" y="29019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53" name="Rectangle 9">
            <a:extLst>
              <a:ext uri="{FF2B5EF4-FFF2-40B4-BE49-F238E27FC236}">
                <a16:creationId xmlns:a16="http://schemas.microsoft.com/office/drawing/2014/main" id="{47A3256E-98EA-8F20-BB54-E641A5AFD86D}"/>
              </a:ext>
            </a:extLst>
          </p:cNvPr>
          <p:cNvSpPr>
            <a:spLocks noChangeArrowheads="1"/>
          </p:cNvSpPr>
          <p:nvPr/>
        </p:nvSpPr>
        <p:spPr bwMode="auto">
          <a:xfrm>
            <a:off x="2466975" y="29543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High control</a:t>
            </a:r>
          </a:p>
        </p:txBody>
      </p:sp>
      <p:sp>
        <p:nvSpPr>
          <p:cNvPr id="31754" name="Rectangle 10">
            <a:extLst>
              <a:ext uri="{FF2B5EF4-FFF2-40B4-BE49-F238E27FC236}">
                <a16:creationId xmlns:a16="http://schemas.microsoft.com/office/drawing/2014/main" id="{814D4317-2CBE-38CA-B7B2-57C78D9E6668}"/>
              </a:ext>
            </a:extLst>
          </p:cNvPr>
          <p:cNvSpPr>
            <a:spLocks noChangeArrowheads="1"/>
          </p:cNvSpPr>
          <p:nvPr/>
        </p:nvSpPr>
        <p:spPr bwMode="auto">
          <a:xfrm>
            <a:off x="2368550" y="35115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55" name="Rectangle 11">
            <a:extLst>
              <a:ext uri="{FF2B5EF4-FFF2-40B4-BE49-F238E27FC236}">
                <a16:creationId xmlns:a16="http://schemas.microsoft.com/office/drawing/2014/main" id="{E6473639-251A-100C-7E9D-DD8B1BC11030}"/>
              </a:ext>
            </a:extLst>
          </p:cNvPr>
          <p:cNvSpPr>
            <a:spLocks noChangeArrowheads="1"/>
          </p:cNvSpPr>
          <p:nvPr/>
        </p:nvSpPr>
        <p:spPr bwMode="auto">
          <a:xfrm>
            <a:off x="2466975" y="35639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Low Cost</a:t>
            </a:r>
          </a:p>
        </p:txBody>
      </p:sp>
      <p:sp>
        <p:nvSpPr>
          <p:cNvPr id="31756" name="Rectangle 12">
            <a:extLst>
              <a:ext uri="{FF2B5EF4-FFF2-40B4-BE49-F238E27FC236}">
                <a16:creationId xmlns:a16="http://schemas.microsoft.com/office/drawing/2014/main" id="{4A754012-DD6A-D837-6D16-FA87646580C6}"/>
              </a:ext>
            </a:extLst>
          </p:cNvPr>
          <p:cNvSpPr>
            <a:spLocks noChangeArrowheads="1"/>
          </p:cNvSpPr>
          <p:nvPr/>
        </p:nvSpPr>
        <p:spPr bwMode="auto">
          <a:xfrm>
            <a:off x="2368550" y="41211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57" name="Rectangle 13">
            <a:extLst>
              <a:ext uri="{FF2B5EF4-FFF2-40B4-BE49-F238E27FC236}">
                <a16:creationId xmlns:a16="http://schemas.microsoft.com/office/drawing/2014/main" id="{0395AFB0-93FE-EB95-4C4D-DD786B50F928}"/>
              </a:ext>
            </a:extLst>
          </p:cNvPr>
          <p:cNvSpPr>
            <a:spLocks noChangeArrowheads="1"/>
          </p:cNvSpPr>
          <p:nvPr/>
        </p:nvSpPr>
        <p:spPr bwMode="auto">
          <a:xfrm>
            <a:off x="2466975" y="41735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Short Duration</a:t>
            </a:r>
          </a:p>
        </p:txBody>
      </p:sp>
      <p:sp>
        <p:nvSpPr>
          <p:cNvPr id="31758" name="Rectangle 14">
            <a:extLst>
              <a:ext uri="{FF2B5EF4-FFF2-40B4-BE49-F238E27FC236}">
                <a16:creationId xmlns:a16="http://schemas.microsoft.com/office/drawing/2014/main" id="{0B70B305-AAF7-F083-77A3-8CFB63A6F466}"/>
              </a:ext>
            </a:extLst>
          </p:cNvPr>
          <p:cNvSpPr>
            <a:spLocks noChangeArrowheads="1"/>
          </p:cNvSpPr>
          <p:nvPr/>
        </p:nvSpPr>
        <p:spPr bwMode="auto">
          <a:xfrm>
            <a:off x="2368550" y="4730750"/>
            <a:ext cx="2730500" cy="749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59" name="Rectangle 15">
            <a:extLst>
              <a:ext uri="{FF2B5EF4-FFF2-40B4-BE49-F238E27FC236}">
                <a16:creationId xmlns:a16="http://schemas.microsoft.com/office/drawing/2014/main" id="{EE043111-5907-0B1E-D5A9-C9C6945F04B9}"/>
              </a:ext>
            </a:extLst>
          </p:cNvPr>
          <p:cNvSpPr>
            <a:spLocks noChangeArrowheads="1"/>
          </p:cNvSpPr>
          <p:nvPr/>
        </p:nvSpPr>
        <p:spPr bwMode="auto">
          <a:xfrm>
            <a:off x="2466975" y="4783139"/>
            <a:ext cx="25336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Subjects Aware of</a:t>
            </a:r>
          </a:p>
          <a:p>
            <a:pPr eaLnBrk="0" hangingPunct="0"/>
            <a:r>
              <a:rPr lang="en-US" altLang="en-UG">
                <a:solidFill>
                  <a:srgbClr val="000000"/>
                </a:solidFill>
                <a:latin typeface="Arial Narrow" panose="020B0606020202030204" pitchFamily="34" charset="0"/>
              </a:rPr>
              <a:t>Participation</a:t>
            </a:r>
          </a:p>
        </p:txBody>
      </p:sp>
      <p:sp>
        <p:nvSpPr>
          <p:cNvPr id="31760" name="Rectangle 16">
            <a:extLst>
              <a:ext uri="{FF2B5EF4-FFF2-40B4-BE49-F238E27FC236}">
                <a16:creationId xmlns:a16="http://schemas.microsoft.com/office/drawing/2014/main" id="{DE737DA1-AAC8-53A7-294A-42AEEFA1F404}"/>
              </a:ext>
            </a:extLst>
          </p:cNvPr>
          <p:cNvSpPr>
            <a:spLocks noChangeArrowheads="1"/>
          </p:cNvSpPr>
          <p:nvPr/>
        </p:nvSpPr>
        <p:spPr bwMode="auto">
          <a:xfrm>
            <a:off x="6254750" y="1301750"/>
            <a:ext cx="2730500" cy="5207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61" name="Rectangle 17">
            <a:extLst>
              <a:ext uri="{FF2B5EF4-FFF2-40B4-BE49-F238E27FC236}">
                <a16:creationId xmlns:a16="http://schemas.microsoft.com/office/drawing/2014/main" id="{F1C6047F-F816-494D-5F11-EA592319A9D0}"/>
              </a:ext>
            </a:extLst>
          </p:cNvPr>
          <p:cNvSpPr>
            <a:spLocks noChangeArrowheads="1"/>
          </p:cNvSpPr>
          <p:nvPr/>
        </p:nvSpPr>
        <p:spPr bwMode="auto">
          <a:xfrm>
            <a:off x="6353175" y="1354139"/>
            <a:ext cx="25336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Natural-High Realism</a:t>
            </a:r>
          </a:p>
        </p:txBody>
      </p:sp>
      <p:sp>
        <p:nvSpPr>
          <p:cNvPr id="31762" name="Rectangle 18">
            <a:extLst>
              <a:ext uri="{FF2B5EF4-FFF2-40B4-BE49-F238E27FC236}">
                <a16:creationId xmlns:a16="http://schemas.microsoft.com/office/drawing/2014/main" id="{4B7782A2-F8AC-3718-6E40-F80BF82E90E7}"/>
              </a:ext>
            </a:extLst>
          </p:cNvPr>
          <p:cNvSpPr>
            <a:spLocks noChangeArrowheads="1"/>
          </p:cNvSpPr>
          <p:nvPr/>
        </p:nvSpPr>
        <p:spPr bwMode="auto">
          <a:xfrm>
            <a:off x="6254750" y="1987550"/>
            <a:ext cx="2730500" cy="749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63" name="Rectangle 19">
            <a:extLst>
              <a:ext uri="{FF2B5EF4-FFF2-40B4-BE49-F238E27FC236}">
                <a16:creationId xmlns:a16="http://schemas.microsoft.com/office/drawing/2014/main" id="{CC14DAA3-54AA-FA68-E393-DE80EC3A7B9A}"/>
              </a:ext>
            </a:extLst>
          </p:cNvPr>
          <p:cNvSpPr>
            <a:spLocks noChangeArrowheads="1"/>
          </p:cNvSpPr>
          <p:nvPr/>
        </p:nvSpPr>
        <p:spPr bwMode="auto">
          <a:xfrm>
            <a:off x="6353175" y="2039939"/>
            <a:ext cx="25336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Many Extraneous</a:t>
            </a:r>
          </a:p>
          <a:p>
            <a:pPr eaLnBrk="0" hangingPunct="0"/>
            <a:r>
              <a:rPr lang="en-US" altLang="en-UG">
                <a:solidFill>
                  <a:srgbClr val="000000"/>
                </a:solidFill>
                <a:latin typeface="Arial Narrow" panose="020B0606020202030204" pitchFamily="34" charset="0"/>
              </a:rPr>
              <a:t>Variables</a:t>
            </a:r>
          </a:p>
        </p:txBody>
      </p:sp>
      <p:sp>
        <p:nvSpPr>
          <p:cNvPr id="31764" name="Rectangle 20">
            <a:extLst>
              <a:ext uri="{FF2B5EF4-FFF2-40B4-BE49-F238E27FC236}">
                <a16:creationId xmlns:a16="http://schemas.microsoft.com/office/drawing/2014/main" id="{19E27B40-B5B8-8639-2B0B-D147BC6EA732}"/>
              </a:ext>
            </a:extLst>
          </p:cNvPr>
          <p:cNvSpPr>
            <a:spLocks noChangeArrowheads="1"/>
          </p:cNvSpPr>
          <p:nvPr/>
        </p:nvSpPr>
        <p:spPr bwMode="auto">
          <a:xfrm>
            <a:off x="6254750" y="29019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65" name="Rectangle 21">
            <a:extLst>
              <a:ext uri="{FF2B5EF4-FFF2-40B4-BE49-F238E27FC236}">
                <a16:creationId xmlns:a16="http://schemas.microsoft.com/office/drawing/2014/main" id="{4EB419B8-1117-85FA-45CC-D58356D9E4AA}"/>
              </a:ext>
            </a:extLst>
          </p:cNvPr>
          <p:cNvSpPr>
            <a:spLocks noChangeArrowheads="1"/>
          </p:cNvSpPr>
          <p:nvPr/>
        </p:nvSpPr>
        <p:spPr bwMode="auto">
          <a:xfrm>
            <a:off x="6353175" y="29543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Low control</a:t>
            </a:r>
          </a:p>
        </p:txBody>
      </p:sp>
      <p:sp>
        <p:nvSpPr>
          <p:cNvPr id="31766" name="Rectangle 22">
            <a:extLst>
              <a:ext uri="{FF2B5EF4-FFF2-40B4-BE49-F238E27FC236}">
                <a16:creationId xmlns:a16="http://schemas.microsoft.com/office/drawing/2014/main" id="{72AD9B92-6B02-C2FA-13F5-938A5BAB2B23}"/>
              </a:ext>
            </a:extLst>
          </p:cNvPr>
          <p:cNvSpPr>
            <a:spLocks noChangeArrowheads="1"/>
          </p:cNvSpPr>
          <p:nvPr/>
        </p:nvSpPr>
        <p:spPr bwMode="auto">
          <a:xfrm>
            <a:off x="6254750" y="35115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67" name="Rectangle 23">
            <a:extLst>
              <a:ext uri="{FF2B5EF4-FFF2-40B4-BE49-F238E27FC236}">
                <a16:creationId xmlns:a16="http://schemas.microsoft.com/office/drawing/2014/main" id="{A79D0C7F-758C-76CB-6AE4-B73188CE648B}"/>
              </a:ext>
            </a:extLst>
          </p:cNvPr>
          <p:cNvSpPr>
            <a:spLocks noChangeArrowheads="1"/>
          </p:cNvSpPr>
          <p:nvPr/>
        </p:nvSpPr>
        <p:spPr bwMode="auto">
          <a:xfrm>
            <a:off x="6353175" y="35639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High Cost</a:t>
            </a:r>
          </a:p>
        </p:txBody>
      </p:sp>
      <p:sp>
        <p:nvSpPr>
          <p:cNvPr id="31768" name="Rectangle 24">
            <a:extLst>
              <a:ext uri="{FF2B5EF4-FFF2-40B4-BE49-F238E27FC236}">
                <a16:creationId xmlns:a16="http://schemas.microsoft.com/office/drawing/2014/main" id="{AB109A3D-07D3-1199-0158-4BE132CA9A6F}"/>
              </a:ext>
            </a:extLst>
          </p:cNvPr>
          <p:cNvSpPr>
            <a:spLocks noChangeArrowheads="1"/>
          </p:cNvSpPr>
          <p:nvPr/>
        </p:nvSpPr>
        <p:spPr bwMode="auto">
          <a:xfrm>
            <a:off x="6254750" y="4121150"/>
            <a:ext cx="2730500" cy="4445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69" name="Rectangle 25">
            <a:extLst>
              <a:ext uri="{FF2B5EF4-FFF2-40B4-BE49-F238E27FC236}">
                <a16:creationId xmlns:a16="http://schemas.microsoft.com/office/drawing/2014/main" id="{37F9E60F-4584-68C3-C5F5-F39418CB44C3}"/>
              </a:ext>
            </a:extLst>
          </p:cNvPr>
          <p:cNvSpPr>
            <a:spLocks noChangeArrowheads="1"/>
          </p:cNvSpPr>
          <p:nvPr/>
        </p:nvSpPr>
        <p:spPr bwMode="auto">
          <a:xfrm>
            <a:off x="6353175" y="4173539"/>
            <a:ext cx="2533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Long Duration</a:t>
            </a:r>
          </a:p>
        </p:txBody>
      </p:sp>
      <p:sp>
        <p:nvSpPr>
          <p:cNvPr id="31770" name="Rectangle 26">
            <a:extLst>
              <a:ext uri="{FF2B5EF4-FFF2-40B4-BE49-F238E27FC236}">
                <a16:creationId xmlns:a16="http://schemas.microsoft.com/office/drawing/2014/main" id="{6CEEB13E-9FC3-2FC0-5CDE-7D8E101AB9BD}"/>
              </a:ext>
            </a:extLst>
          </p:cNvPr>
          <p:cNvSpPr>
            <a:spLocks noChangeArrowheads="1"/>
          </p:cNvSpPr>
          <p:nvPr/>
        </p:nvSpPr>
        <p:spPr bwMode="auto">
          <a:xfrm>
            <a:off x="6254750" y="4730750"/>
            <a:ext cx="2730500" cy="7493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31771" name="Rectangle 27">
            <a:extLst>
              <a:ext uri="{FF2B5EF4-FFF2-40B4-BE49-F238E27FC236}">
                <a16:creationId xmlns:a16="http://schemas.microsoft.com/office/drawing/2014/main" id="{562978CA-1190-E7FC-566F-ADE12BE3472A}"/>
              </a:ext>
            </a:extLst>
          </p:cNvPr>
          <p:cNvSpPr>
            <a:spLocks noChangeArrowheads="1"/>
          </p:cNvSpPr>
          <p:nvPr/>
        </p:nvSpPr>
        <p:spPr bwMode="auto">
          <a:xfrm>
            <a:off x="6353175" y="4783139"/>
            <a:ext cx="25336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en-UG">
                <a:solidFill>
                  <a:srgbClr val="000000"/>
                </a:solidFill>
                <a:latin typeface="Arial Narrow" panose="020B0606020202030204" pitchFamily="34" charset="0"/>
              </a:rPr>
              <a:t>Subjects Unaware of</a:t>
            </a:r>
          </a:p>
          <a:p>
            <a:pPr eaLnBrk="0" hangingPunct="0"/>
            <a:r>
              <a:rPr lang="en-US" altLang="en-UG">
                <a:solidFill>
                  <a:srgbClr val="000000"/>
                </a:solidFill>
                <a:latin typeface="Arial Narrow" panose="020B0606020202030204" pitchFamily="34" charset="0"/>
              </a:rPr>
              <a:t>Participation</a:t>
            </a:r>
          </a:p>
        </p:txBody>
      </p:sp>
      <p:sp>
        <p:nvSpPr>
          <p:cNvPr id="31772" name="Line 28">
            <a:extLst>
              <a:ext uri="{FF2B5EF4-FFF2-40B4-BE49-F238E27FC236}">
                <a16:creationId xmlns:a16="http://schemas.microsoft.com/office/drawing/2014/main" id="{A55A8E07-8903-FABB-60D0-EB7A041CB083}"/>
              </a:ext>
            </a:extLst>
          </p:cNvPr>
          <p:cNvSpPr>
            <a:spLocks noChangeShapeType="1"/>
          </p:cNvSpPr>
          <p:nvPr/>
        </p:nvSpPr>
        <p:spPr bwMode="auto">
          <a:xfrm>
            <a:off x="5110164" y="12954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
        <p:nvSpPr>
          <p:cNvPr id="31773" name="Line 29">
            <a:extLst>
              <a:ext uri="{FF2B5EF4-FFF2-40B4-BE49-F238E27FC236}">
                <a16:creationId xmlns:a16="http://schemas.microsoft.com/office/drawing/2014/main" id="{5C07B325-F893-922B-5309-BF6C77CA8F1B}"/>
              </a:ext>
            </a:extLst>
          </p:cNvPr>
          <p:cNvSpPr>
            <a:spLocks noChangeShapeType="1"/>
          </p:cNvSpPr>
          <p:nvPr/>
        </p:nvSpPr>
        <p:spPr bwMode="auto">
          <a:xfrm>
            <a:off x="5110164" y="20574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
        <p:nvSpPr>
          <p:cNvPr id="31774" name="Line 30">
            <a:extLst>
              <a:ext uri="{FF2B5EF4-FFF2-40B4-BE49-F238E27FC236}">
                <a16:creationId xmlns:a16="http://schemas.microsoft.com/office/drawing/2014/main" id="{506DFC8F-8B94-8D49-0AA6-40F11473A211}"/>
              </a:ext>
            </a:extLst>
          </p:cNvPr>
          <p:cNvSpPr>
            <a:spLocks noChangeShapeType="1"/>
          </p:cNvSpPr>
          <p:nvPr/>
        </p:nvSpPr>
        <p:spPr bwMode="auto">
          <a:xfrm>
            <a:off x="5110164" y="29718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
        <p:nvSpPr>
          <p:cNvPr id="31775" name="Line 31">
            <a:extLst>
              <a:ext uri="{FF2B5EF4-FFF2-40B4-BE49-F238E27FC236}">
                <a16:creationId xmlns:a16="http://schemas.microsoft.com/office/drawing/2014/main" id="{F10059F8-0434-94E9-2030-B086696C7DCA}"/>
              </a:ext>
            </a:extLst>
          </p:cNvPr>
          <p:cNvSpPr>
            <a:spLocks noChangeShapeType="1"/>
          </p:cNvSpPr>
          <p:nvPr/>
        </p:nvSpPr>
        <p:spPr bwMode="auto">
          <a:xfrm>
            <a:off x="5110164" y="35814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
        <p:nvSpPr>
          <p:cNvPr id="31776" name="Line 32">
            <a:extLst>
              <a:ext uri="{FF2B5EF4-FFF2-40B4-BE49-F238E27FC236}">
                <a16:creationId xmlns:a16="http://schemas.microsoft.com/office/drawing/2014/main" id="{ECC0939C-4FC7-2E24-0115-2D1C80372A48}"/>
              </a:ext>
            </a:extLst>
          </p:cNvPr>
          <p:cNvSpPr>
            <a:spLocks noChangeShapeType="1"/>
          </p:cNvSpPr>
          <p:nvPr/>
        </p:nvSpPr>
        <p:spPr bwMode="auto">
          <a:xfrm>
            <a:off x="5110164" y="41148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
        <p:nvSpPr>
          <p:cNvPr id="31777" name="Line 33">
            <a:extLst>
              <a:ext uri="{FF2B5EF4-FFF2-40B4-BE49-F238E27FC236}">
                <a16:creationId xmlns:a16="http://schemas.microsoft.com/office/drawing/2014/main" id="{F8CAF981-39E8-BBFE-339B-B3EF3AB1C171}"/>
              </a:ext>
            </a:extLst>
          </p:cNvPr>
          <p:cNvSpPr>
            <a:spLocks noChangeShapeType="1"/>
          </p:cNvSpPr>
          <p:nvPr/>
        </p:nvSpPr>
        <p:spPr bwMode="auto">
          <a:xfrm>
            <a:off x="5110164" y="4876800"/>
            <a:ext cx="113823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G"/>
          </a:p>
        </p:txBody>
      </p:sp>
    </p:spTree>
    <p:custDataLst>
      <p:tags r:id="rId1"/>
    </p:custDataLst>
  </p:cSld>
  <p:clrMapOvr>
    <a:masterClrMapping/>
  </p:clrMapOvr>
  <p:transition advTm="102828">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1749"/>
                                        </p:tgtEl>
                                        <p:attrNameLst>
                                          <p:attrName>style.visibility</p:attrName>
                                        </p:attrNameLst>
                                      </p:cBhvr>
                                      <p:to>
                                        <p:strVal val="visible"/>
                                      </p:to>
                                    </p:set>
                                    <p:anim calcmode="lin" valueType="num">
                                      <p:cBhvr additive="base">
                                        <p:cTn id="12" dur="500" fill="hold"/>
                                        <p:tgtEl>
                                          <p:spTgt spid="31749"/>
                                        </p:tgtEl>
                                        <p:attrNameLst>
                                          <p:attrName>ppt_x</p:attrName>
                                        </p:attrNameLst>
                                      </p:cBhvr>
                                      <p:tavLst>
                                        <p:tav tm="0">
                                          <p:val>
                                            <p:strVal val="#ppt_x"/>
                                          </p:val>
                                        </p:tav>
                                        <p:tav tm="100000">
                                          <p:val>
                                            <p:strVal val="#ppt_x"/>
                                          </p:val>
                                        </p:tav>
                                      </p:tavLst>
                                    </p:anim>
                                    <p:anim calcmode="lin" valueType="num">
                                      <p:cBhvr additive="base">
                                        <p:cTn id="13" dur="500" fill="hold"/>
                                        <p:tgtEl>
                                          <p:spTgt spid="31749"/>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31750"/>
                                        </p:tgtEl>
                                        <p:attrNameLst>
                                          <p:attrName>style.visibility</p:attrName>
                                        </p:attrNameLst>
                                      </p:cBhvr>
                                      <p:to>
                                        <p:strVal val="visible"/>
                                      </p:to>
                                    </p:set>
                                    <p:anim calcmode="lin" valueType="num">
                                      <p:cBhvr additive="base">
                                        <p:cTn id="18" dur="500" fill="hold"/>
                                        <p:tgtEl>
                                          <p:spTgt spid="31750"/>
                                        </p:tgtEl>
                                        <p:attrNameLst>
                                          <p:attrName>ppt_x</p:attrName>
                                        </p:attrNameLst>
                                      </p:cBhvr>
                                      <p:tavLst>
                                        <p:tav tm="0">
                                          <p:val>
                                            <p:strVal val="#ppt_x"/>
                                          </p:val>
                                        </p:tav>
                                        <p:tav tm="100000">
                                          <p:val>
                                            <p:strVal val="#ppt_x"/>
                                          </p:val>
                                        </p:tav>
                                      </p:tavLst>
                                    </p:anim>
                                    <p:anim calcmode="lin" valueType="num">
                                      <p:cBhvr additive="base">
                                        <p:cTn id="19" dur="500" fill="hold"/>
                                        <p:tgtEl>
                                          <p:spTgt spid="31750"/>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31751"/>
                                        </p:tgtEl>
                                        <p:attrNameLst>
                                          <p:attrName>style.visibility</p:attrName>
                                        </p:attrNameLst>
                                      </p:cBhvr>
                                      <p:to>
                                        <p:strVal val="visible"/>
                                      </p:to>
                                    </p:set>
                                    <p:anim calcmode="lin" valueType="num">
                                      <p:cBhvr additive="base">
                                        <p:cTn id="23" dur="500" fill="hold"/>
                                        <p:tgtEl>
                                          <p:spTgt spid="31751"/>
                                        </p:tgtEl>
                                        <p:attrNameLst>
                                          <p:attrName>ppt_x</p:attrName>
                                        </p:attrNameLst>
                                      </p:cBhvr>
                                      <p:tavLst>
                                        <p:tav tm="0">
                                          <p:val>
                                            <p:strVal val="#ppt_x"/>
                                          </p:val>
                                        </p:tav>
                                        <p:tav tm="100000">
                                          <p:val>
                                            <p:strVal val="#ppt_x"/>
                                          </p:val>
                                        </p:tav>
                                      </p:tavLst>
                                    </p:anim>
                                    <p:anim calcmode="lin" valueType="num">
                                      <p:cBhvr additive="base">
                                        <p:cTn id="24" dur="500" fill="hold"/>
                                        <p:tgtEl>
                                          <p:spTgt spid="31751"/>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31752"/>
                                        </p:tgtEl>
                                        <p:attrNameLst>
                                          <p:attrName>style.visibility</p:attrName>
                                        </p:attrNameLst>
                                      </p:cBhvr>
                                      <p:to>
                                        <p:strVal val="visible"/>
                                      </p:to>
                                    </p:set>
                                    <p:anim calcmode="lin" valueType="num">
                                      <p:cBhvr additive="base">
                                        <p:cTn id="29" dur="500" fill="hold"/>
                                        <p:tgtEl>
                                          <p:spTgt spid="31752"/>
                                        </p:tgtEl>
                                        <p:attrNameLst>
                                          <p:attrName>ppt_x</p:attrName>
                                        </p:attrNameLst>
                                      </p:cBhvr>
                                      <p:tavLst>
                                        <p:tav tm="0">
                                          <p:val>
                                            <p:strVal val="#ppt_x"/>
                                          </p:val>
                                        </p:tav>
                                        <p:tav tm="100000">
                                          <p:val>
                                            <p:strVal val="#ppt_x"/>
                                          </p:val>
                                        </p:tav>
                                      </p:tavLst>
                                    </p:anim>
                                    <p:anim calcmode="lin" valueType="num">
                                      <p:cBhvr additive="base">
                                        <p:cTn id="30" dur="500" fill="hold"/>
                                        <p:tgtEl>
                                          <p:spTgt spid="31752"/>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31753"/>
                                        </p:tgtEl>
                                        <p:attrNameLst>
                                          <p:attrName>style.visibility</p:attrName>
                                        </p:attrNameLst>
                                      </p:cBhvr>
                                      <p:to>
                                        <p:strVal val="visible"/>
                                      </p:to>
                                    </p:set>
                                    <p:anim calcmode="lin" valueType="num">
                                      <p:cBhvr additive="base">
                                        <p:cTn id="34" dur="500" fill="hold"/>
                                        <p:tgtEl>
                                          <p:spTgt spid="31753"/>
                                        </p:tgtEl>
                                        <p:attrNameLst>
                                          <p:attrName>ppt_x</p:attrName>
                                        </p:attrNameLst>
                                      </p:cBhvr>
                                      <p:tavLst>
                                        <p:tav tm="0">
                                          <p:val>
                                            <p:strVal val="#ppt_x"/>
                                          </p:val>
                                        </p:tav>
                                        <p:tav tm="100000">
                                          <p:val>
                                            <p:strVal val="#ppt_x"/>
                                          </p:val>
                                        </p:tav>
                                      </p:tavLst>
                                    </p:anim>
                                    <p:anim calcmode="lin" valueType="num">
                                      <p:cBhvr additive="base">
                                        <p:cTn id="35" dur="500" fill="hold"/>
                                        <p:tgtEl>
                                          <p:spTgt spid="31753"/>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31754"/>
                                        </p:tgtEl>
                                        <p:attrNameLst>
                                          <p:attrName>style.visibility</p:attrName>
                                        </p:attrNameLst>
                                      </p:cBhvr>
                                      <p:to>
                                        <p:strVal val="visible"/>
                                      </p:to>
                                    </p:set>
                                    <p:anim calcmode="lin" valueType="num">
                                      <p:cBhvr additive="base">
                                        <p:cTn id="40" dur="500" fill="hold"/>
                                        <p:tgtEl>
                                          <p:spTgt spid="31754"/>
                                        </p:tgtEl>
                                        <p:attrNameLst>
                                          <p:attrName>ppt_x</p:attrName>
                                        </p:attrNameLst>
                                      </p:cBhvr>
                                      <p:tavLst>
                                        <p:tav tm="0">
                                          <p:val>
                                            <p:strVal val="#ppt_x"/>
                                          </p:val>
                                        </p:tav>
                                        <p:tav tm="100000">
                                          <p:val>
                                            <p:strVal val="#ppt_x"/>
                                          </p:val>
                                        </p:tav>
                                      </p:tavLst>
                                    </p:anim>
                                    <p:anim calcmode="lin" valueType="num">
                                      <p:cBhvr additive="base">
                                        <p:cTn id="41" dur="500" fill="hold"/>
                                        <p:tgtEl>
                                          <p:spTgt spid="31754"/>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1" fill="hold" grpId="0" nodeType="afterEffect">
                                  <p:stCondLst>
                                    <p:cond delay="0"/>
                                  </p:stCondLst>
                                  <p:childTnLst>
                                    <p:set>
                                      <p:cBhvr>
                                        <p:cTn id="44" dur="1" fill="hold">
                                          <p:stCondLst>
                                            <p:cond delay="0"/>
                                          </p:stCondLst>
                                        </p:cTn>
                                        <p:tgtEl>
                                          <p:spTgt spid="31755"/>
                                        </p:tgtEl>
                                        <p:attrNameLst>
                                          <p:attrName>style.visibility</p:attrName>
                                        </p:attrNameLst>
                                      </p:cBhvr>
                                      <p:to>
                                        <p:strVal val="visible"/>
                                      </p:to>
                                    </p:set>
                                    <p:anim calcmode="lin" valueType="num">
                                      <p:cBhvr additive="base">
                                        <p:cTn id="45" dur="500" fill="hold"/>
                                        <p:tgtEl>
                                          <p:spTgt spid="31755"/>
                                        </p:tgtEl>
                                        <p:attrNameLst>
                                          <p:attrName>ppt_x</p:attrName>
                                        </p:attrNameLst>
                                      </p:cBhvr>
                                      <p:tavLst>
                                        <p:tav tm="0">
                                          <p:val>
                                            <p:strVal val="#ppt_x"/>
                                          </p:val>
                                        </p:tav>
                                        <p:tav tm="100000">
                                          <p:val>
                                            <p:strVal val="#ppt_x"/>
                                          </p:val>
                                        </p:tav>
                                      </p:tavLst>
                                    </p:anim>
                                    <p:anim calcmode="lin" valueType="num">
                                      <p:cBhvr additive="base">
                                        <p:cTn id="46" dur="500" fill="hold"/>
                                        <p:tgtEl>
                                          <p:spTgt spid="31755"/>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1" fill="hold" nodeType="clickEffect">
                                  <p:stCondLst>
                                    <p:cond delay="0"/>
                                  </p:stCondLst>
                                  <p:childTnLst>
                                    <p:set>
                                      <p:cBhvr>
                                        <p:cTn id="50" dur="1" fill="hold">
                                          <p:stCondLst>
                                            <p:cond delay="0"/>
                                          </p:stCondLst>
                                        </p:cTn>
                                        <p:tgtEl>
                                          <p:spTgt spid="31756"/>
                                        </p:tgtEl>
                                        <p:attrNameLst>
                                          <p:attrName>style.visibility</p:attrName>
                                        </p:attrNameLst>
                                      </p:cBhvr>
                                      <p:to>
                                        <p:strVal val="visible"/>
                                      </p:to>
                                    </p:set>
                                    <p:anim calcmode="lin" valueType="num">
                                      <p:cBhvr additive="base">
                                        <p:cTn id="51" dur="500" fill="hold"/>
                                        <p:tgtEl>
                                          <p:spTgt spid="31756"/>
                                        </p:tgtEl>
                                        <p:attrNameLst>
                                          <p:attrName>ppt_x</p:attrName>
                                        </p:attrNameLst>
                                      </p:cBhvr>
                                      <p:tavLst>
                                        <p:tav tm="0">
                                          <p:val>
                                            <p:strVal val="#ppt_x"/>
                                          </p:val>
                                        </p:tav>
                                        <p:tav tm="100000">
                                          <p:val>
                                            <p:strVal val="#ppt_x"/>
                                          </p:val>
                                        </p:tav>
                                      </p:tavLst>
                                    </p:anim>
                                    <p:anim calcmode="lin" valueType="num">
                                      <p:cBhvr additive="base">
                                        <p:cTn id="52" dur="500" fill="hold"/>
                                        <p:tgtEl>
                                          <p:spTgt spid="31756"/>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500"/>
                            </p:stCondLst>
                            <p:childTnLst>
                              <p:par>
                                <p:cTn id="54" presetID="2" presetClass="entr" presetSubtype="1" fill="hold" grpId="0" nodeType="afterEffect">
                                  <p:stCondLst>
                                    <p:cond delay="0"/>
                                  </p:stCondLst>
                                  <p:childTnLst>
                                    <p:set>
                                      <p:cBhvr>
                                        <p:cTn id="55" dur="1" fill="hold">
                                          <p:stCondLst>
                                            <p:cond delay="0"/>
                                          </p:stCondLst>
                                        </p:cTn>
                                        <p:tgtEl>
                                          <p:spTgt spid="31757"/>
                                        </p:tgtEl>
                                        <p:attrNameLst>
                                          <p:attrName>style.visibility</p:attrName>
                                        </p:attrNameLst>
                                      </p:cBhvr>
                                      <p:to>
                                        <p:strVal val="visible"/>
                                      </p:to>
                                    </p:set>
                                    <p:anim calcmode="lin" valueType="num">
                                      <p:cBhvr additive="base">
                                        <p:cTn id="56" dur="500" fill="hold"/>
                                        <p:tgtEl>
                                          <p:spTgt spid="31757"/>
                                        </p:tgtEl>
                                        <p:attrNameLst>
                                          <p:attrName>ppt_x</p:attrName>
                                        </p:attrNameLst>
                                      </p:cBhvr>
                                      <p:tavLst>
                                        <p:tav tm="0">
                                          <p:val>
                                            <p:strVal val="#ppt_x"/>
                                          </p:val>
                                        </p:tav>
                                        <p:tav tm="100000">
                                          <p:val>
                                            <p:strVal val="#ppt_x"/>
                                          </p:val>
                                        </p:tav>
                                      </p:tavLst>
                                    </p:anim>
                                    <p:anim calcmode="lin" valueType="num">
                                      <p:cBhvr additive="base">
                                        <p:cTn id="57" dur="500" fill="hold"/>
                                        <p:tgtEl>
                                          <p:spTgt spid="31757"/>
                                        </p:tgtEl>
                                        <p:attrNameLst>
                                          <p:attrName>ppt_y</p:attrName>
                                        </p:attrNameLst>
                                      </p:cBhvr>
                                      <p:tavLst>
                                        <p:tav tm="0">
                                          <p:val>
                                            <p:strVal val="0-#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nodeType="clickEffect">
                                  <p:stCondLst>
                                    <p:cond delay="0"/>
                                  </p:stCondLst>
                                  <p:childTnLst>
                                    <p:set>
                                      <p:cBhvr>
                                        <p:cTn id="61" dur="1" fill="hold">
                                          <p:stCondLst>
                                            <p:cond delay="0"/>
                                          </p:stCondLst>
                                        </p:cTn>
                                        <p:tgtEl>
                                          <p:spTgt spid="31758"/>
                                        </p:tgtEl>
                                        <p:attrNameLst>
                                          <p:attrName>style.visibility</p:attrName>
                                        </p:attrNameLst>
                                      </p:cBhvr>
                                      <p:to>
                                        <p:strVal val="visible"/>
                                      </p:to>
                                    </p:set>
                                    <p:anim calcmode="lin" valueType="num">
                                      <p:cBhvr additive="base">
                                        <p:cTn id="62" dur="500" fill="hold"/>
                                        <p:tgtEl>
                                          <p:spTgt spid="31758"/>
                                        </p:tgtEl>
                                        <p:attrNameLst>
                                          <p:attrName>ppt_x</p:attrName>
                                        </p:attrNameLst>
                                      </p:cBhvr>
                                      <p:tavLst>
                                        <p:tav tm="0">
                                          <p:val>
                                            <p:strVal val="#ppt_x"/>
                                          </p:val>
                                        </p:tav>
                                        <p:tav tm="100000">
                                          <p:val>
                                            <p:strVal val="#ppt_x"/>
                                          </p:val>
                                        </p:tav>
                                      </p:tavLst>
                                    </p:anim>
                                    <p:anim calcmode="lin" valueType="num">
                                      <p:cBhvr additive="base">
                                        <p:cTn id="63" dur="500" fill="hold"/>
                                        <p:tgtEl>
                                          <p:spTgt spid="31758"/>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500"/>
                            </p:stCondLst>
                            <p:childTnLst>
                              <p:par>
                                <p:cTn id="65" presetID="2" presetClass="entr" presetSubtype="1" fill="hold" grpId="0" nodeType="afterEffect">
                                  <p:stCondLst>
                                    <p:cond delay="0"/>
                                  </p:stCondLst>
                                  <p:childTnLst>
                                    <p:set>
                                      <p:cBhvr>
                                        <p:cTn id="66" dur="1" fill="hold">
                                          <p:stCondLst>
                                            <p:cond delay="0"/>
                                          </p:stCondLst>
                                        </p:cTn>
                                        <p:tgtEl>
                                          <p:spTgt spid="31759"/>
                                        </p:tgtEl>
                                        <p:attrNameLst>
                                          <p:attrName>style.visibility</p:attrName>
                                        </p:attrNameLst>
                                      </p:cBhvr>
                                      <p:to>
                                        <p:strVal val="visible"/>
                                      </p:to>
                                    </p:set>
                                    <p:anim calcmode="lin" valueType="num">
                                      <p:cBhvr additive="base">
                                        <p:cTn id="67" dur="500" fill="hold"/>
                                        <p:tgtEl>
                                          <p:spTgt spid="31759"/>
                                        </p:tgtEl>
                                        <p:attrNameLst>
                                          <p:attrName>ppt_x</p:attrName>
                                        </p:attrNameLst>
                                      </p:cBhvr>
                                      <p:tavLst>
                                        <p:tav tm="0">
                                          <p:val>
                                            <p:strVal val="#ppt_x"/>
                                          </p:val>
                                        </p:tav>
                                        <p:tav tm="100000">
                                          <p:val>
                                            <p:strVal val="#ppt_x"/>
                                          </p:val>
                                        </p:tav>
                                      </p:tavLst>
                                    </p:anim>
                                    <p:anim calcmode="lin" valueType="num">
                                      <p:cBhvr additive="base">
                                        <p:cTn id="68" dur="500" fill="hold"/>
                                        <p:tgtEl>
                                          <p:spTgt spid="31759"/>
                                        </p:tgtEl>
                                        <p:attrNameLst>
                                          <p:attrName>ppt_y</p:attrName>
                                        </p:attrNameLst>
                                      </p:cBhvr>
                                      <p:tavLst>
                                        <p:tav tm="0">
                                          <p:val>
                                            <p:strVal val="0-#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nodeType="clickEffect">
                                  <p:stCondLst>
                                    <p:cond delay="0"/>
                                  </p:stCondLst>
                                  <p:childTnLst>
                                    <p:set>
                                      <p:cBhvr>
                                        <p:cTn id="72" dur="1" fill="hold">
                                          <p:stCondLst>
                                            <p:cond delay="0"/>
                                          </p:stCondLst>
                                        </p:cTn>
                                        <p:tgtEl>
                                          <p:spTgt spid="31760"/>
                                        </p:tgtEl>
                                        <p:attrNameLst>
                                          <p:attrName>style.visibility</p:attrName>
                                        </p:attrNameLst>
                                      </p:cBhvr>
                                      <p:to>
                                        <p:strVal val="visible"/>
                                      </p:to>
                                    </p:set>
                                    <p:anim calcmode="lin" valueType="num">
                                      <p:cBhvr additive="base">
                                        <p:cTn id="73" dur="500" fill="hold"/>
                                        <p:tgtEl>
                                          <p:spTgt spid="31760"/>
                                        </p:tgtEl>
                                        <p:attrNameLst>
                                          <p:attrName>ppt_x</p:attrName>
                                        </p:attrNameLst>
                                      </p:cBhvr>
                                      <p:tavLst>
                                        <p:tav tm="0">
                                          <p:val>
                                            <p:strVal val="#ppt_x"/>
                                          </p:val>
                                        </p:tav>
                                        <p:tav tm="100000">
                                          <p:val>
                                            <p:strVal val="#ppt_x"/>
                                          </p:val>
                                        </p:tav>
                                      </p:tavLst>
                                    </p:anim>
                                    <p:anim calcmode="lin" valueType="num">
                                      <p:cBhvr additive="base">
                                        <p:cTn id="74" dur="500" fill="hold"/>
                                        <p:tgtEl>
                                          <p:spTgt spid="31760"/>
                                        </p:tgtEl>
                                        <p:attrNameLst>
                                          <p:attrName>ppt_y</p:attrName>
                                        </p:attrNameLst>
                                      </p:cBhvr>
                                      <p:tavLst>
                                        <p:tav tm="0">
                                          <p:val>
                                            <p:strVal val="0-#ppt_h/2"/>
                                          </p:val>
                                        </p:tav>
                                        <p:tav tm="100000">
                                          <p:val>
                                            <p:strVal val="#ppt_y"/>
                                          </p:val>
                                        </p:tav>
                                      </p:tavLst>
                                    </p:anim>
                                  </p:childTnLst>
                                </p:cTn>
                              </p:par>
                            </p:childTnLst>
                          </p:cTn>
                        </p:par>
                        <p:par>
                          <p:cTn id="75" fill="hold" nodeType="afterGroup">
                            <p:stCondLst>
                              <p:cond delay="500"/>
                            </p:stCondLst>
                            <p:childTnLst>
                              <p:par>
                                <p:cTn id="76" presetID="2" presetClass="entr" presetSubtype="1" fill="hold" grpId="0" nodeType="afterEffect">
                                  <p:stCondLst>
                                    <p:cond delay="0"/>
                                  </p:stCondLst>
                                  <p:childTnLst>
                                    <p:set>
                                      <p:cBhvr>
                                        <p:cTn id="77" dur="1" fill="hold">
                                          <p:stCondLst>
                                            <p:cond delay="0"/>
                                          </p:stCondLst>
                                        </p:cTn>
                                        <p:tgtEl>
                                          <p:spTgt spid="31761"/>
                                        </p:tgtEl>
                                        <p:attrNameLst>
                                          <p:attrName>style.visibility</p:attrName>
                                        </p:attrNameLst>
                                      </p:cBhvr>
                                      <p:to>
                                        <p:strVal val="visible"/>
                                      </p:to>
                                    </p:set>
                                    <p:anim calcmode="lin" valueType="num">
                                      <p:cBhvr additive="base">
                                        <p:cTn id="78" dur="500" fill="hold"/>
                                        <p:tgtEl>
                                          <p:spTgt spid="31761"/>
                                        </p:tgtEl>
                                        <p:attrNameLst>
                                          <p:attrName>ppt_x</p:attrName>
                                        </p:attrNameLst>
                                      </p:cBhvr>
                                      <p:tavLst>
                                        <p:tav tm="0">
                                          <p:val>
                                            <p:strVal val="#ppt_x"/>
                                          </p:val>
                                        </p:tav>
                                        <p:tav tm="100000">
                                          <p:val>
                                            <p:strVal val="#ppt_x"/>
                                          </p:val>
                                        </p:tav>
                                      </p:tavLst>
                                    </p:anim>
                                    <p:anim calcmode="lin" valueType="num">
                                      <p:cBhvr additive="base">
                                        <p:cTn id="79" dur="500" fill="hold"/>
                                        <p:tgtEl>
                                          <p:spTgt spid="31761"/>
                                        </p:tgtEl>
                                        <p:attrNameLst>
                                          <p:attrName>ppt_y</p:attrName>
                                        </p:attrNameLst>
                                      </p:cBhvr>
                                      <p:tavLst>
                                        <p:tav tm="0">
                                          <p:val>
                                            <p:strVal val="0-#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1" fill="hold" nodeType="clickEffect">
                                  <p:stCondLst>
                                    <p:cond delay="0"/>
                                  </p:stCondLst>
                                  <p:childTnLst>
                                    <p:set>
                                      <p:cBhvr>
                                        <p:cTn id="83" dur="1" fill="hold">
                                          <p:stCondLst>
                                            <p:cond delay="0"/>
                                          </p:stCondLst>
                                        </p:cTn>
                                        <p:tgtEl>
                                          <p:spTgt spid="31762"/>
                                        </p:tgtEl>
                                        <p:attrNameLst>
                                          <p:attrName>style.visibility</p:attrName>
                                        </p:attrNameLst>
                                      </p:cBhvr>
                                      <p:to>
                                        <p:strVal val="visible"/>
                                      </p:to>
                                    </p:set>
                                    <p:anim calcmode="lin" valueType="num">
                                      <p:cBhvr additive="base">
                                        <p:cTn id="84" dur="500" fill="hold"/>
                                        <p:tgtEl>
                                          <p:spTgt spid="31762"/>
                                        </p:tgtEl>
                                        <p:attrNameLst>
                                          <p:attrName>ppt_x</p:attrName>
                                        </p:attrNameLst>
                                      </p:cBhvr>
                                      <p:tavLst>
                                        <p:tav tm="0">
                                          <p:val>
                                            <p:strVal val="#ppt_x"/>
                                          </p:val>
                                        </p:tav>
                                        <p:tav tm="100000">
                                          <p:val>
                                            <p:strVal val="#ppt_x"/>
                                          </p:val>
                                        </p:tav>
                                      </p:tavLst>
                                    </p:anim>
                                    <p:anim calcmode="lin" valueType="num">
                                      <p:cBhvr additive="base">
                                        <p:cTn id="85" dur="500" fill="hold"/>
                                        <p:tgtEl>
                                          <p:spTgt spid="31762"/>
                                        </p:tgtEl>
                                        <p:attrNameLst>
                                          <p:attrName>ppt_y</p:attrName>
                                        </p:attrNameLst>
                                      </p:cBhvr>
                                      <p:tavLst>
                                        <p:tav tm="0">
                                          <p:val>
                                            <p:strVal val="0-#ppt_h/2"/>
                                          </p:val>
                                        </p:tav>
                                        <p:tav tm="100000">
                                          <p:val>
                                            <p:strVal val="#ppt_y"/>
                                          </p:val>
                                        </p:tav>
                                      </p:tavLst>
                                    </p:anim>
                                  </p:childTnLst>
                                </p:cTn>
                              </p:par>
                            </p:childTnLst>
                          </p:cTn>
                        </p:par>
                        <p:par>
                          <p:cTn id="86" fill="hold" nodeType="afterGroup">
                            <p:stCondLst>
                              <p:cond delay="500"/>
                            </p:stCondLst>
                            <p:childTnLst>
                              <p:par>
                                <p:cTn id="87" presetID="2" presetClass="entr" presetSubtype="1" fill="hold" grpId="0" nodeType="afterEffect">
                                  <p:stCondLst>
                                    <p:cond delay="0"/>
                                  </p:stCondLst>
                                  <p:childTnLst>
                                    <p:set>
                                      <p:cBhvr>
                                        <p:cTn id="88" dur="1" fill="hold">
                                          <p:stCondLst>
                                            <p:cond delay="0"/>
                                          </p:stCondLst>
                                        </p:cTn>
                                        <p:tgtEl>
                                          <p:spTgt spid="31763"/>
                                        </p:tgtEl>
                                        <p:attrNameLst>
                                          <p:attrName>style.visibility</p:attrName>
                                        </p:attrNameLst>
                                      </p:cBhvr>
                                      <p:to>
                                        <p:strVal val="visible"/>
                                      </p:to>
                                    </p:set>
                                    <p:anim calcmode="lin" valueType="num">
                                      <p:cBhvr additive="base">
                                        <p:cTn id="89" dur="500" fill="hold"/>
                                        <p:tgtEl>
                                          <p:spTgt spid="31763"/>
                                        </p:tgtEl>
                                        <p:attrNameLst>
                                          <p:attrName>ppt_x</p:attrName>
                                        </p:attrNameLst>
                                      </p:cBhvr>
                                      <p:tavLst>
                                        <p:tav tm="0">
                                          <p:val>
                                            <p:strVal val="#ppt_x"/>
                                          </p:val>
                                        </p:tav>
                                        <p:tav tm="100000">
                                          <p:val>
                                            <p:strVal val="#ppt_x"/>
                                          </p:val>
                                        </p:tav>
                                      </p:tavLst>
                                    </p:anim>
                                    <p:anim calcmode="lin" valueType="num">
                                      <p:cBhvr additive="base">
                                        <p:cTn id="90" dur="500" fill="hold"/>
                                        <p:tgtEl>
                                          <p:spTgt spid="31763"/>
                                        </p:tgtEl>
                                        <p:attrNameLst>
                                          <p:attrName>ppt_y</p:attrName>
                                        </p:attrNameLst>
                                      </p:cBhvr>
                                      <p:tavLst>
                                        <p:tav tm="0">
                                          <p:val>
                                            <p:strVal val="0-#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1" fill="hold" nodeType="clickEffect">
                                  <p:stCondLst>
                                    <p:cond delay="0"/>
                                  </p:stCondLst>
                                  <p:childTnLst>
                                    <p:set>
                                      <p:cBhvr>
                                        <p:cTn id="94" dur="1" fill="hold">
                                          <p:stCondLst>
                                            <p:cond delay="0"/>
                                          </p:stCondLst>
                                        </p:cTn>
                                        <p:tgtEl>
                                          <p:spTgt spid="31764"/>
                                        </p:tgtEl>
                                        <p:attrNameLst>
                                          <p:attrName>style.visibility</p:attrName>
                                        </p:attrNameLst>
                                      </p:cBhvr>
                                      <p:to>
                                        <p:strVal val="visible"/>
                                      </p:to>
                                    </p:set>
                                    <p:anim calcmode="lin" valueType="num">
                                      <p:cBhvr additive="base">
                                        <p:cTn id="95" dur="500" fill="hold"/>
                                        <p:tgtEl>
                                          <p:spTgt spid="31764"/>
                                        </p:tgtEl>
                                        <p:attrNameLst>
                                          <p:attrName>ppt_x</p:attrName>
                                        </p:attrNameLst>
                                      </p:cBhvr>
                                      <p:tavLst>
                                        <p:tav tm="0">
                                          <p:val>
                                            <p:strVal val="#ppt_x"/>
                                          </p:val>
                                        </p:tav>
                                        <p:tav tm="100000">
                                          <p:val>
                                            <p:strVal val="#ppt_x"/>
                                          </p:val>
                                        </p:tav>
                                      </p:tavLst>
                                    </p:anim>
                                    <p:anim calcmode="lin" valueType="num">
                                      <p:cBhvr additive="base">
                                        <p:cTn id="96" dur="500" fill="hold"/>
                                        <p:tgtEl>
                                          <p:spTgt spid="31764"/>
                                        </p:tgtEl>
                                        <p:attrNameLst>
                                          <p:attrName>ppt_y</p:attrName>
                                        </p:attrNameLst>
                                      </p:cBhvr>
                                      <p:tavLst>
                                        <p:tav tm="0">
                                          <p:val>
                                            <p:strVal val="0-#ppt_h/2"/>
                                          </p:val>
                                        </p:tav>
                                        <p:tav tm="100000">
                                          <p:val>
                                            <p:strVal val="#ppt_y"/>
                                          </p:val>
                                        </p:tav>
                                      </p:tavLst>
                                    </p:anim>
                                  </p:childTnLst>
                                </p:cTn>
                              </p:par>
                            </p:childTnLst>
                          </p:cTn>
                        </p:par>
                        <p:par>
                          <p:cTn id="97" fill="hold" nodeType="afterGroup">
                            <p:stCondLst>
                              <p:cond delay="500"/>
                            </p:stCondLst>
                            <p:childTnLst>
                              <p:par>
                                <p:cTn id="98" presetID="2" presetClass="entr" presetSubtype="1" fill="hold" grpId="0" nodeType="afterEffect">
                                  <p:stCondLst>
                                    <p:cond delay="0"/>
                                  </p:stCondLst>
                                  <p:childTnLst>
                                    <p:set>
                                      <p:cBhvr>
                                        <p:cTn id="99" dur="1" fill="hold">
                                          <p:stCondLst>
                                            <p:cond delay="0"/>
                                          </p:stCondLst>
                                        </p:cTn>
                                        <p:tgtEl>
                                          <p:spTgt spid="31765"/>
                                        </p:tgtEl>
                                        <p:attrNameLst>
                                          <p:attrName>style.visibility</p:attrName>
                                        </p:attrNameLst>
                                      </p:cBhvr>
                                      <p:to>
                                        <p:strVal val="visible"/>
                                      </p:to>
                                    </p:set>
                                    <p:anim calcmode="lin" valueType="num">
                                      <p:cBhvr additive="base">
                                        <p:cTn id="100" dur="500" fill="hold"/>
                                        <p:tgtEl>
                                          <p:spTgt spid="31765"/>
                                        </p:tgtEl>
                                        <p:attrNameLst>
                                          <p:attrName>ppt_x</p:attrName>
                                        </p:attrNameLst>
                                      </p:cBhvr>
                                      <p:tavLst>
                                        <p:tav tm="0">
                                          <p:val>
                                            <p:strVal val="#ppt_x"/>
                                          </p:val>
                                        </p:tav>
                                        <p:tav tm="100000">
                                          <p:val>
                                            <p:strVal val="#ppt_x"/>
                                          </p:val>
                                        </p:tav>
                                      </p:tavLst>
                                    </p:anim>
                                    <p:anim calcmode="lin" valueType="num">
                                      <p:cBhvr additive="base">
                                        <p:cTn id="101" dur="500" fill="hold"/>
                                        <p:tgtEl>
                                          <p:spTgt spid="31765"/>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1" fill="hold" nodeType="clickEffect">
                                  <p:stCondLst>
                                    <p:cond delay="0"/>
                                  </p:stCondLst>
                                  <p:childTnLst>
                                    <p:set>
                                      <p:cBhvr>
                                        <p:cTn id="105" dur="1" fill="hold">
                                          <p:stCondLst>
                                            <p:cond delay="0"/>
                                          </p:stCondLst>
                                        </p:cTn>
                                        <p:tgtEl>
                                          <p:spTgt spid="31766"/>
                                        </p:tgtEl>
                                        <p:attrNameLst>
                                          <p:attrName>style.visibility</p:attrName>
                                        </p:attrNameLst>
                                      </p:cBhvr>
                                      <p:to>
                                        <p:strVal val="visible"/>
                                      </p:to>
                                    </p:set>
                                    <p:anim calcmode="lin" valueType="num">
                                      <p:cBhvr additive="base">
                                        <p:cTn id="106" dur="500" fill="hold"/>
                                        <p:tgtEl>
                                          <p:spTgt spid="31766"/>
                                        </p:tgtEl>
                                        <p:attrNameLst>
                                          <p:attrName>ppt_x</p:attrName>
                                        </p:attrNameLst>
                                      </p:cBhvr>
                                      <p:tavLst>
                                        <p:tav tm="0">
                                          <p:val>
                                            <p:strVal val="#ppt_x"/>
                                          </p:val>
                                        </p:tav>
                                        <p:tav tm="100000">
                                          <p:val>
                                            <p:strVal val="#ppt_x"/>
                                          </p:val>
                                        </p:tav>
                                      </p:tavLst>
                                    </p:anim>
                                    <p:anim calcmode="lin" valueType="num">
                                      <p:cBhvr additive="base">
                                        <p:cTn id="107" dur="500" fill="hold"/>
                                        <p:tgtEl>
                                          <p:spTgt spid="31766"/>
                                        </p:tgtEl>
                                        <p:attrNameLst>
                                          <p:attrName>ppt_y</p:attrName>
                                        </p:attrNameLst>
                                      </p:cBhvr>
                                      <p:tavLst>
                                        <p:tav tm="0">
                                          <p:val>
                                            <p:strVal val="0-#ppt_h/2"/>
                                          </p:val>
                                        </p:tav>
                                        <p:tav tm="100000">
                                          <p:val>
                                            <p:strVal val="#ppt_y"/>
                                          </p:val>
                                        </p:tav>
                                      </p:tavLst>
                                    </p:anim>
                                  </p:childTnLst>
                                </p:cTn>
                              </p:par>
                            </p:childTnLst>
                          </p:cTn>
                        </p:par>
                        <p:par>
                          <p:cTn id="108" fill="hold" nodeType="afterGroup">
                            <p:stCondLst>
                              <p:cond delay="500"/>
                            </p:stCondLst>
                            <p:childTnLst>
                              <p:par>
                                <p:cTn id="109" presetID="2" presetClass="entr" presetSubtype="1" fill="hold" grpId="0" nodeType="afterEffect">
                                  <p:stCondLst>
                                    <p:cond delay="0"/>
                                  </p:stCondLst>
                                  <p:childTnLst>
                                    <p:set>
                                      <p:cBhvr>
                                        <p:cTn id="110" dur="1" fill="hold">
                                          <p:stCondLst>
                                            <p:cond delay="0"/>
                                          </p:stCondLst>
                                        </p:cTn>
                                        <p:tgtEl>
                                          <p:spTgt spid="31767"/>
                                        </p:tgtEl>
                                        <p:attrNameLst>
                                          <p:attrName>style.visibility</p:attrName>
                                        </p:attrNameLst>
                                      </p:cBhvr>
                                      <p:to>
                                        <p:strVal val="visible"/>
                                      </p:to>
                                    </p:set>
                                    <p:anim calcmode="lin" valueType="num">
                                      <p:cBhvr additive="base">
                                        <p:cTn id="111" dur="500" fill="hold"/>
                                        <p:tgtEl>
                                          <p:spTgt spid="31767"/>
                                        </p:tgtEl>
                                        <p:attrNameLst>
                                          <p:attrName>ppt_x</p:attrName>
                                        </p:attrNameLst>
                                      </p:cBhvr>
                                      <p:tavLst>
                                        <p:tav tm="0">
                                          <p:val>
                                            <p:strVal val="#ppt_x"/>
                                          </p:val>
                                        </p:tav>
                                        <p:tav tm="100000">
                                          <p:val>
                                            <p:strVal val="#ppt_x"/>
                                          </p:val>
                                        </p:tav>
                                      </p:tavLst>
                                    </p:anim>
                                    <p:anim calcmode="lin" valueType="num">
                                      <p:cBhvr additive="base">
                                        <p:cTn id="112" dur="500" fill="hold"/>
                                        <p:tgtEl>
                                          <p:spTgt spid="31767"/>
                                        </p:tgtEl>
                                        <p:attrNameLst>
                                          <p:attrName>ppt_y</p:attrName>
                                        </p:attrNameLst>
                                      </p:cBhvr>
                                      <p:tavLst>
                                        <p:tav tm="0">
                                          <p:val>
                                            <p:strVal val="0-#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1" fill="hold" nodeType="clickEffect">
                                  <p:stCondLst>
                                    <p:cond delay="0"/>
                                  </p:stCondLst>
                                  <p:childTnLst>
                                    <p:set>
                                      <p:cBhvr>
                                        <p:cTn id="116" dur="1" fill="hold">
                                          <p:stCondLst>
                                            <p:cond delay="0"/>
                                          </p:stCondLst>
                                        </p:cTn>
                                        <p:tgtEl>
                                          <p:spTgt spid="31768"/>
                                        </p:tgtEl>
                                        <p:attrNameLst>
                                          <p:attrName>style.visibility</p:attrName>
                                        </p:attrNameLst>
                                      </p:cBhvr>
                                      <p:to>
                                        <p:strVal val="visible"/>
                                      </p:to>
                                    </p:set>
                                    <p:anim calcmode="lin" valueType="num">
                                      <p:cBhvr additive="base">
                                        <p:cTn id="117" dur="500" fill="hold"/>
                                        <p:tgtEl>
                                          <p:spTgt spid="31768"/>
                                        </p:tgtEl>
                                        <p:attrNameLst>
                                          <p:attrName>ppt_x</p:attrName>
                                        </p:attrNameLst>
                                      </p:cBhvr>
                                      <p:tavLst>
                                        <p:tav tm="0">
                                          <p:val>
                                            <p:strVal val="#ppt_x"/>
                                          </p:val>
                                        </p:tav>
                                        <p:tav tm="100000">
                                          <p:val>
                                            <p:strVal val="#ppt_x"/>
                                          </p:val>
                                        </p:tav>
                                      </p:tavLst>
                                    </p:anim>
                                    <p:anim calcmode="lin" valueType="num">
                                      <p:cBhvr additive="base">
                                        <p:cTn id="118" dur="500" fill="hold"/>
                                        <p:tgtEl>
                                          <p:spTgt spid="31768"/>
                                        </p:tgtEl>
                                        <p:attrNameLst>
                                          <p:attrName>ppt_y</p:attrName>
                                        </p:attrNameLst>
                                      </p:cBhvr>
                                      <p:tavLst>
                                        <p:tav tm="0">
                                          <p:val>
                                            <p:strVal val="0-#ppt_h/2"/>
                                          </p:val>
                                        </p:tav>
                                        <p:tav tm="100000">
                                          <p:val>
                                            <p:strVal val="#ppt_y"/>
                                          </p:val>
                                        </p:tav>
                                      </p:tavLst>
                                    </p:anim>
                                  </p:childTnLst>
                                </p:cTn>
                              </p:par>
                            </p:childTnLst>
                          </p:cTn>
                        </p:par>
                        <p:par>
                          <p:cTn id="119" fill="hold" nodeType="afterGroup">
                            <p:stCondLst>
                              <p:cond delay="500"/>
                            </p:stCondLst>
                            <p:childTnLst>
                              <p:par>
                                <p:cTn id="120" presetID="2" presetClass="entr" presetSubtype="1" fill="hold" grpId="0" nodeType="afterEffect">
                                  <p:stCondLst>
                                    <p:cond delay="0"/>
                                  </p:stCondLst>
                                  <p:childTnLst>
                                    <p:set>
                                      <p:cBhvr>
                                        <p:cTn id="121" dur="1" fill="hold">
                                          <p:stCondLst>
                                            <p:cond delay="0"/>
                                          </p:stCondLst>
                                        </p:cTn>
                                        <p:tgtEl>
                                          <p:spTgt spid="31769"/>
                                        </p:tgtEl>
                                        <p:attrNameLst>
                                          <p:attrName>style.visibility</p:attrName>
                                        </p:attrNameLst>
                                      </p:cBhvr>
                                      <p:to>
                                        <p:strVal val="visible"/>
                                      </p:to>
                                    </p:set>
                                    <p:anim calcmode="lin" valueType="num">
                                      <p:cBhvr additive="base">
                                        <p:cTn id="122" dur="500" fill="hold"/>
                                        <p:tgtEl>
                                          <p:spTgt spid="31769"/>
                                        </p:tgtEl>
                                        <p:attrNameLst>
                                          <p:attrName>ppt_x</p:attrName>
                                        </p:attrNameLst>
                                      </p:cBhvr>
                                      <p:tavLst>
                                        <p:tav tm="0">
                                          <p:val>
                                            <p:strVal val="#ppt_x"/>
                                          </p:val>
                                        </p:tav>
                                        <p:tav tm="100000">
                                          <p:val>
                                            <p:strVal val="#ppt_x"/>
                                          </p:val>
                                        </p:tav>
                                      </p:tavLst>
                                    </p:anim>
                                    <p:anim calcmode="lin" valueType="num">
                                      <p:cBhvr additive="base">
                                        <p:cTn id="123" dur="500" fill="hold"/>
                                        <p:tgtEl>
                                          <p:spTgt spid="31769"/>
                                        </p:tgtEl>
                                        <p:attrNameLst>
                                          <p:attrName>ppt_y</p:attrName>
                                        </p:attrNameLst>
                                      </p:cBhvr>
                                      <p:tavLst>
                                        <p:tav tm="0">
                                          <p:val>
                                            <p:strVal val="0-#ppt_h/2"/>
                                          </p:val>
                                        </p:tav>
                                        <p:tav tm="100000">
                                          <p:val>
                                            <p:strVal val="#ppt_y"/>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1" fill="hold" nodeType="clickEffect">
                                  <p:stCondLst>
                                    <p:cond delay="0"/>
                                  </p:stCondLst>
                                  <p:childTnLst>
                                    <p:set>
                                      <p:cBhvr>
                                        <p:cTn id="127" dur="1" fill="hold">
                                          <p:stCondLst>
                                            <p:cond delay="0"/>
                                          </p:stCondLst>
                                        </p:cTn>
                                        <p:tgtEl>
                                          <p:spTgt spid="31770"/>
                                        </p:tgtEl>
                                        <p:attrNameLst>
                                          <p:attrName>style.visibility</p:attrName>
                                        </p:attrNameLst>
                                      </p:cBhvr>
                                      <p:to>
                                        <p:strVal val="visible"/>
                                      </p:to>
                                    </p:set>
                                    <p:anim calcmode="lin" valueType="num">
                                      <p:cBhvr additive="base">
                                        <p:cTn id="128" dur="500" fill="hold"/>
                                        <p:tgtEl>
                                          <p:spTgt spid="31770"/>
                                        </p:tgtEl>
                                        <p:attrNameLst>
                                          <p:attrName>ppt_x</p:attrName>
                                        </p:attrNameLst>
                                      </p:cBhvr>
                                      <p:tavLst>
                                        <p:tav tm="0">
                                          <p:val>
                                            <p:strVal val="#ppt_x"/>
                                          </p:val>
                                        </p:tav>
                                        <p:tav tm="100000">
                                          <p:val>
                                            <p:strVal val="#ppt_x"/>
                                          </p:val>
                                        </p:tav>
                                      </p:tavLst>
                                    </p:anim>
                                    <p:anim calcmode="lin" valueType="num">
                                      <p:cBhvr additive="base">
                                        <p:cTn id="129" dur="500" fill="hold"/>
                                        <p:tgtEl>
                                          <p:spTgt spid="31770"/>
                                        </p:tgtEl>
                                        <p:attrNameLst>
                                          <p:attrName>ppt_y</p:attrName>
                                        </p:attrNameLst>
                                      </p:cBhvr>
                                      <p:tavLst>
                                        <p:tav tm="0">
                                          <p:val>
                                            <p:strVal val="0-#ppt_h/2"/>
                                          </p:val>
                                        </p:tav>
                                        <p:tav tm="100000">
                                          <p:val>
                                            <p:strVal val="#ppt_y"/>
                                          </p:val>
                                        </p:tav>
                                      </p:tavLst>
                                    </p:anim>
                                  </p:childTnLst>
                                </p:cTn>
                              </p:par>
                            </p:childTnLst>
                          </p:cTn>
                        </p:par>
                        <p:par>
                          <p:cTn id="130" fill="hold" nodeType="afterGroup">
                            <p:stCondLst>
                              <p:cond delay="500"/>
                            </p:stCondLst>
                            <p:childTnLst>
                              <p:par>
                                <p:cTn id="131" presetID="2" presetClass="entr" presetSubtype="1" fill="hold" grpId="0" nodeType="afterEffect">
                                  <p:stCondLst>
                                    <p:cond delay="0"/>
                                  </p:stCondLst>
                                  <p:childTnLst>
                                    <p:set>
                                      <p:cBhvr>
                                        <p:cTn id="132" dur="1" fill="hold">
                                          <p:stCondLst>
                                            <p:cond delay="0"/>
                                          </p:stCondLst>
                                        </p:cTn>
                                        <p:tgtEl>
                                          <p:spTgt spid="31771"/>
                                        </p:tgtEl>
                                        <p:attrNameLst>
                                          <p:attrName>style.visibility</p:attrName>
                                        </p:attrNameLst>
                                      </p:cBhvr>
                                      <p:to>
                                        <p:strVal val="visible"/>
                                      </p:to>
                                    </p:set>
                                    <p:anim calcmode="lin" valueType="num">
                                      <p:cBhvr additive="base">
                                        <p:cTn id="133" dur="500" fill="hold"/>
                                        <p:tgtEl>
                                          <p:spTgt spid="31771"/>
                                        </p:tgtEl>
                                        <p:attrNameLst>
                                          <p:attrName>ppt_x</p:attrName>
                                        </p:attrNameLst>
                                      </p:cBhvr>
                                      <p:tavLst>
                                        <p:tav tm="0">
                                          <p:val>
                                            <p:strVal val="#ppt_x"/>
                                          </p:val>
                                        </p:tav>
                                        <p:tav tm="100000">
                                          <p:val>
                                            <p:strVal val="#ppt_x"/>
                                          </p:val>
                                        </p:tav>
                                      </p:tavLst>
                                    </p:anim>
                                    <p:anim calcmode="lin" valueType="num">
                                      <p:cBhvr additive="base">
                                        <p:cTn id="134" dur="500" fill="hold"/>
                                        <p:tgtEl>
                                          <p:spTgt spid="317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1" grpId="0" autoUpdateAnimBg="0"/>
      <p:bldP spid="31753" grpId="0" autoUpdateAnimBg="0"/>
      <p:bldP spid="31755" grpId="0" autoUpdateAnimBg="0"/>
      <p:bldP spid="31757" grpId="0" autoUpdateAnimBg="0"/>
      <p:bldP spid="31759" grpId="0" autoUpdateAnimBg="0"/>
      <p:bldP spid="31761" grpId="0" autoUpdateAnimBg="0"/>
      <p:bldP spid="31763" grpId="0" autoUpdateAnimBg="0"/>
      <p:bldP spid="31765" grpId="0" autoUpdateAnimBg="0"/>
      <p:bldP spid="31767" grpId="0" autoUpdateAnimBg="0"/>
      <p:bldP spid="31769" grpId="0" autoUpdateAnimBg="0"/>
      <p:bldP spid="3177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35F3E77-5C11-7839-2FFA-D9E6DEDB6C70}"/>
              </a:ext>
            </a:extLst>
          </p:cNvPr>
          <p:cNvSpPr>
            <a:spLocks noGrp="1"/>
          </p:cNvSpPr>
          <p:nvPr>
            <p:ph type="dt" sz="half" idx="10"/>
          </p:nvPr>
        </p:nvSpPr>
        <p:spPr/>
        <p:txBody>
          <a:bodyPr/>
          <a:lstStyle/>
          <a:p>
            <a:r>
              <a:rPr lang="en-GB" altLang="en-UG"/>
              <a:t>10/4/2005</a:t>
            </a:r>
          </a:p>
        </p:txBody>
      </p:sp>
      <p:sp>
        <p:nvSpPr>
          <p:cNvPr id="101378" name="Rectangle 2">
            <a:extLst>
              <a:ext uri="{FF2B5EF4-FFF2-40B4-BE49-F238E27FC236}">
                <a16:creationId xmlns:a16="http://schemas.microsoft.com/office/drawing/2014/main" id="{8B254CF4-C87B-CEFE-DD4D-E6315D7F766C}"/>
              </a:ext>
            </a:extLst>
          </p:cNvPr>
          <p:cNvSpPr>
            <a:spLocks noGrp="1" noRot="1" noChangeArrowheads="1"/>
          </p:cNvSpPr>
          <p:nvPr>
            <p:ph type="title"/>
          </p:nvPr>
        </p:nvSpPr>
        <p:spPr>
          <a:xfrm>
            <a:off x="1371600" y="314394"/>
            <a:ext cx="8382000" cy="1173162"/>
          </a:xfrm>
        </p:spPr>
        <p:txBody>
          <a:bodyPr>
            <a:normAutofit fontScale="90000"/>
          </a:bodyPr>
          <a:lstStyle/>
          <a:p>
            <a:r>
              <a:rPr lang="en-GB" altLang="en-UG" dirty="0">
                <a:cs typeface="Times New Roman" panose="02020603050405020304" pitchFamily="18" charset="0"/>
              </a:rPr>
              <a:t>Ethnography</a:t>
            </a:r>
            <a:br>
              <a:rPr lang="en-GB" altLang="en-UG" dirty="0">
                <a:cs typeface="Times New Roman" panose="02020603050405020304" pitchFamily="18" charset="0"/>
              </a:rPr>
            </a:br>
            <a:endParaRPr lang="en-US" altLang="en-UG" dirty="0">
              <a:cs typeface="Times New Roman" panose="02020603050405020304" pitchFamily="18" charset="0"/>
            </a:endParaRPr>
          </a:p>
        </p:txBody>
      </p:sp>
      <p:sp>
        <p:nvSpPr>
          <p:cNvPr id="101379" name="Rectangle 3">
            <a:extLst>
              <a:ext uri="{FF2B5EF4-FFF2-40B4-BE49-F238E27FC236}">
                <a16:creationId xmlns:a16="http://schemas.microsoft.com/office/drawing/2014/main" id="{FB50B690-0A16-3106-E563-DE92F6E24F1F}"/>
              </a:ext>
            </a:extLst>
          </p:cNvPr>
          <p:cNvSpPr>
            <a:spLocks noGrp="1" noChangeArrowheads="1"/>
          </p:cNvSpPr>
          <p:nvPr>
            <p:ph type="body" idx="1"/>
          </p:nvPr>
        </p:nvSpPr>
        <p:spPr/>
        <p:txBody>
          <a:bodyPr/>
          <a:lstStyle/>
          <a:p>
            <a:pPr algn="just"/>
            <a:r>
              <a:rPr lang="en-GB" altLang="en-UG" dirty="0">
                <a:cs typeface="Times New Roman" panose="02020603050405020304" pitchFamily="18" charset="0"/>
              </a:rPr>
              <a:t>-Derived from the Greek, the term ethnography means a description of people in relation to their culture.</a:t>
            </a:r>
          </a:p>
          <a:p>
            <a:pPr algn="just"/>
            <a:r>
              <a:rPr lang="en-GB" altLang="en-UG" dirty="0">
                <a:cs typeface="Times New Roman" panose="02020603050405020304" pitchFamily="18" charset="0"/>
              </a:rPr>
              <a:t>-Ethnography is concerned with understanding human behaviour in the cultural and social context in which takes place.</a:t>
            </a:r>
          </a:p>
          <a:p>
            <a:r>
              <a:rPr lang="en-US" altLang="en-UG" dirty="0">
                <a:cs typeface="Times New Roman" panose="02020603050405020304" pitchFamily="18" charset="0"/>
              </a:rPr>
              <a:t>-The researcher seeks to understand the cultural perspectives of the group using participant observation, interviewing and field notes.</a:t>
            </a:r>
            <a:r>
              <a:rPr lang="en-US" altLang="en-UG" dirty="0"/>
              <a:t> </a:t>
            </a:r>
          </a:p>
        </p:txBody>
      </p:sp>
    </p:spTree>
  </p:cSld>
  <p:clrMapOvr>
    <a:masterClrMapping/>
  </p:clrMapOvr>
  <mc:AlternateContent xmlns:mc="http://schemas.openxmlformats.org/markup-compatibility/2006">
    <mc:Choice xmlns:p14="http://schemas.microsoft.com/office/powerpoint/2010/main" Requires="p14">
      <p:transition spd="slow" p14:dur="2000" advTm="100477"/>
    </mc:Choice>
    <mc:Fallback>
      <p:transition spd="slow" advTm="10047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B3B9483-C763-8F13-F5E8-EA9167B66E2D}"/>
              </a:ext>
            </a:extLst>
          </p:cNvPr>
          <p:cNvSpPr>
            <a:spLocks noGrp="1"/>
          </p:cNvSpPr>
          <p:nvPr>
            <p:ph type="dt" sz="half" idx="10"/>
          </p:nvPr>
        </p:nvSpPr>
        <p:spPr/>
        <p:txBody>
          <a:bodyPr/>
          <a:lstStyle/>
          <a:p>
            <a:r>
              <a:rPr lang="en-GB" altLang="en-UG"/>
              <a:t>10/4/2005</a:t>
            </a:r>
          </a:p>
        </p:txBody>
      </p:sp>
      <p:sp>
        <p:nvSpPr>
          <p:cNvPr id="102402" name="Rectangle 2">
            <a:extLst>
              <a:ext uri="{FF2B5EF4-FFF2-40B4-BE49-F238E27FC236}">
                <a16:creationId xmlns:a16="http://schemas.microsoft.com/office/drawing/2014/main" id="{60E40DAC-CB4B-C2EB-48FF-5115D573B237}"/>
              </a:ext>
            </a:extLst>
          </p:cNvPr>
          <p:cNvSpPr>
            <a:spLocks noGrp="1" noRot="1" noChangeArrowheads="1"/>
          </p:cNvSpPr>
          <p:nvPr>
            <p:ph type="title"/>
          </p:nvPr>
        </p:nvSpPr>
        <p:spPr>
          <a:xfrm>
            <a:off x="838200" y="320675"/>
            <a:ext cx="10515600" cy="1325563"/>
          </a:xfrm>
        </p:spPr>
        <p:txBody>
          <a:bodyPr/>
          <a:lstStyle/>
          <a:p>
            <a:r>
              <a:rPr lang="en-GB" altLang="en-UG" dirty="0">
                <a:cs typeface="Times New Roman" panose="02020603050405020304" pitchFamily="18" charset="0"/>
              </a:rPr>
              <a:t>Ethnography</a:t>
            </a:r>
            <a:br>
              <a:rPr lang="en-GB" altLang="en-UG" dirty="0">
                <a:cs typeface="Times New Roman" panose="02020603050405020304" pitchFamily="18" charset="0"/>
              </a:rPr>
            </a:br>
            <a:endParaRPr lang="en-US" altLang="en-UG" dirty="0">
              <a:cs typeface="Times New Roman" panose="02020603050405020304" pitchFamily="18" charset="0"/>
            </a:endParaRPr>
          </a:p>
        </p:txBody>
      </p:sp>
      <p:sp>
        <p:nvSpPr>
          <p:cNvPr id="102403" name="Rectangle 3">
            <a:extLst>
              <a:ext uri="{FF2B5EF4-FFF2-40B4-BE49-F238E27FC236}">
                <a16:creationId xmlns:a16="http://schemas.microsoft.com/office/drawing/2014/main" id="{7451DC06-131B-D619-0AA5-40206970C672}"/>
              </a:ext>
            </a:extLst>
          </p:cNvPr>
          <p:cNvSpPr>
            <a:spLocks noGrp="1" noChangeArrowheads="1"/>
          </p:cNvSpPr>
          <p:nvPr>
            <p:ph type="body" idx="1"/>
          </p:nvPr>
        </p:nvSpPr>
        <p:spPr/>
        <p:txBody>
          <a:bodyPr/>
          <a:lstStyle/>
          <a:p>
            <a:r>
              <a:rPr lang="en-US" altLang="en-UG" dirty="0">
                <a:cs typeface="Times New Roman" panose="02020603050405020304" pitchFamily="18" charset="0"/>
              </a:rPr>
              <a:t>It is used in studying history, religion, politics, economy and environment.</a:t>
            </a:r>
            <a:r>
              <a:rPr lang="en-US" altLang="en-UG" dirty="0"/>
              <a:t> </a:t>
            </a:r>
          </a:p>
          <a:p>
            <a:endParaRPr lang="en-US" altLang="en-UG" dirty="0"/>
          </a:p>
          <a:p>
            <a:pPr algn="just"/>
            <a:r>
              <a:rPr lang="en-GB" altLang="en-UG" dirty="0">
                <a:cs typeface="Times New Roman" panose="02020603050405020304" pitchFamily="18" charset="0"/>
              </a:rPr>
              <a:t>Observations and interviews are the main data collection tools.</a:t>
            </a:r>
          </a:p>
          <a:p>
            <a:pPr algn="just"/>
            <a:endParaRPr lang="en-GB" altLang="en-UG" dirty="0">
              <a:cs typeface="Times New Roman" panose="02020603050405020304" pitchFamily="18" charset="0"/>
            </a:endParaRPr>
          </a:p>
          <a:p>
            <a:pPr algn="just"/>
            <a:r>
              <a:rPr lang="en-GB" altLang="en-UG" dirty="0">
                <a:cs typeface="Times New Roman" panose="02020603050405020304" pitchFamily="18" charset="0"/>
              </a:rPr>
              <a:t>-Ethnographer can not only ask questions, but also observe.  They use all senses in data collection: vision, hearing, smell, touch, taste.</a:t>
            </a:r>
          </a:p>
          <a:p>
            <a:endParaRPr lang="en-US" altLang="en-UG" dirty="0"/>
          </a:p>
        </p:txBody>
      </p:sp>
    </p:spTree>
  </p:cSld>
  <p:clrMapOvr>
    <a:masterClrMapping/>
  </p:clrMapOvr>
  <mc:AlternateContent xmlns:mc="http://schemas.openxmlformats.org/markup-compatibility/2006">
    <mc:Choice xmlns:p14="http://schemas.microsoft.com/office/powerpoint/2010/main" Requires="p14">
      <p:transition spd="slow" p14:dur="2000" advTm="97892"/>
    </mc:Choice>
    <mc:Fallback>
      <p:transition spd="slow" advTm="9789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0531186-F4E7-9200-1497-6B0462D19671}"/>
              </a:ext>
            </a:extLst>
          </p:cNvPr>
          <p:cNvSpPr>
            <a:spLocks noGrp="1" noRot="1" noChangeArrowheads="1"/>
          </p:cNvSpPr>
          <p:nvPr>
            <p:ph type="title"/>
          </p:nvPr>
        </p:nvSpPr>
        <p:spPr/>
        <p:txBody>
          <a:bodyPr/>
          <a:lstStyle/>
          <a:p>
            <a:r>
              <a:rPr lang="en-US" altLang="en-UG" dirty="0">
                <a:cs typeface="Times New Roman" panose="02020603050405020304" pitchFamily="18" charset="0"/>
              </a:rPr>
              <a:t>Limitations of ethnographic studies</a:t>
            </a:r>
            <a:r>
              <a:rPr lang="en-US" altLang="en-UG" dirty="0"/>
              <a:t> </a:t>
            </a:r>
          </a:p>
        </p:txBody>
      </p:sp>
      <p:sp>
        <p:nvSpPr>
          <p:cNvPr id="103427" name="Rectangle 3">
            <a:extLst>
              <a:ext uri="{FF2B5EF4-FFF2-40B4-BE49-F238E27FC236}">
                <a16:creationId xmlns:a16="http://schemas.microsoft.com/office/drawing/2014/main" id="{B18E1C28-B8E8-4504-E93A-32CE1F2F47BC}"/>
              </a:ext>
            </a:extLst>
          </p:cNvPr>
          <p:cNvSpPr>
            <a:spLocks noGrp="1" noChangeArrowheads="1"/>
          </p:cNvSpPr>
          <p:nvPr>
            <p:ph type="body" idx="1"/>
          </p:nvPr>
        </p:nvSpPr>
        <p:spPr/>
        <p:txBody>
          <a:bodyPr/>
          <a:lstStyle/>
          <a:p>
            <a:r>
              <a:rPr lang="en-GB" altLang="en-UG" dirty="0">
                <a:cs typeface="Times New Roman" panose="02020603050405020304" pitchFamily="18" charset="0"/>
              </a:rPr>
              <a:t>The possibility that the researcher may immerse herself in the particular culture she studies to the extent that she is unable to have an objective view of the situation even after fieldwork has been completed.</a:t>
            </a:r>
            <a:endParaRPr lang="ar-SA" altLang="en-UG" dirty="0">
              <a:cs typeface="Times New Roman" panose="02020603050405020304" pitchFamily="18" charset="0"/>
            </a:endParaRPr>
          </a:p>
          <a:p>
            <a:pPr rtl="1"/>
            <a:endParaRPr lang="en-US" altLang="en-UG" dirty="0">
              <a:cs typeface="Times New Roman (Arabic)" charset="0"/>
            </a:endParaRPr>
          </a:p>
          <a:p>
            <a:r>
              <a:rPr lang="ar-SA" altLang="en-UG" dirty="0">
                <a:cs typeface="Times New Roman (Arabic)" charset="0"/>
              </a:rPr>
              <a:t>-</a:t>
            </a:r>
            <a:r>
              <a:rPr lang="en-GB" altLang="en-UG" dirty="0">
                <a:cs typeface="Times New Roman" panose="02020603050405020304" pitchFamily="18" charset="0"/>
              </a:rPr>
              <a:t>It is not possible for the ethnographer to be in all places at he same time.</a:t>
            </a:r>
            <a:endParaRPr lang="en-GB" altLang="en-UG" dirty="0"/>
          </a:p>
        </p:txBody>
      </p:sp>
    </p:spTree>
  </p:cSld>
  <p:clrMapOvr>
    <a:masterClrMapping/>
  </p:clrMapOvr>
  <mc:AlternateContent xmlns:mc="http://schemas.openxmlformats.org/markup-compatibility/2006">
    <mc:Choice xmlns:p14="http://schemas.microsoft.com/office/powerpoint/2010/main" Requires="p14">
      <p:transition spd="slow" p14:dur="2000" advTm="74478"/>
    </mc:Choice>
    <mc:Fallback>
      <p:transition spd="slow" advTm="7447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D44428C1-8DC1-4761-95B1-C30E9A37E9E3}"/>
              </a:ext>
            </a:extLst>
          </p:cNvPr>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4400" dirty="0">
                <a:latin typeface="+mj-lt"/>
              </a:rPr>
              <a:t> </a:t>
            </a:r>
            <a:r>
              <a:rPr lang="en-GB" altLang="en-US" sz="2800" dirty="0">
                <a:latin typeface="+mj-lt"/>
              </a:rPr>
              <a:t>Action research</a:t>
            </a:r>
          </a:p>
        </p:txBody>
      </p:sp>
      <p:sp>
        <p:nvSpPr>
          <p:cNvPr id="69636" name="Rectangle 3">
            <a:extLst>
              <a:ext uri="{FF2B5EF4-FFF2-40B4-BE49-F238E27FC236}">
                <a16:creationId xmlns:a16="http://schemas.microsoft.com/office/drawing/2014/main" id="{0CCBDE62-BD28-472C-893E-76787F0D0BD8}"/>
              </a:ext>
            </a:extLst>
          </p:cNvPr>
          <p:cNvSpPr>
            <a:spLocks noChangeArrowheads="1"/>
          </p:cNvSpPr>
          <p:nvPr/>
        </p:nvSpPr>
        <p:spPr bwMode="auto">
          <a:xfrm>
            <a:off x="2438400" y="1905001"/>
            <a:ext cx="64440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AutoNum type="arabicPeriod"/>
            </a:pPr>
            <a:endParaRPr lang="en-US" altLang="en-US" sz="2800">
              <a:latin typeface="Times New Roman" panose="02020603050405020304" pitchFamily="18" charset="0"/>
            </a:endParaRPr>
          </a:p>
        </p:txBody>
      </p:sp>
      <p:sp>
        <p:nvSpPr>
          <p:cNvPr id="69637" name="Rectangle 4">
            <a:extLst>
              <a:ext uri="{FF2B5EF4-FFF2-40B4-BE49-F238E27FC236}">
                <a16:creationId xmlns:a16="http://schemas.microsoft.com/office/drawing/2014/main" id="{F84BC442-2420-493C-BA85-BD55144381CA}"/>
              </a:ext>
            </a:extLst>
          </p:cNvPr>
          <p:cNvSpPr>
            <a:spLocks noChangeArrowheads="1"/>
          </p:cNvSpPr>
          <p:nvPr/>
        </p:nvSpPr>
        <p:spPr bwMode="auto">
          <a:xfrm>
            <a:off x="702365" y="2286001"/>
            <a:ext cx="8936097" cy="37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2400" dirty="0">
                <a:latin typeface="Times New Roman" panose="02020603050405020304" pitchFamily="18" charset="0"/>
              </a:rPr>
              <a:t>First used by </a:t>
            </a:r>
            <a:r>
              <a:rPr lang="en-GB" altLang="en-US" sz="2400" dirty="0" err="1">
                <a:latin typeface="Times New Roman" panose="02020603050405020304" pitchFamily="18" charset="0"/>
              </a:rPr>
              <a:t>K.Lewin</a:t>
            </a:r>
            <a:r>
              <a:rPr lang="en-GB" altLang="en-US" sz="2400" dirty="0">
                <a:latin typeface="Times New Roman" panose="02020603050405020304" pitchFamily="18" charset="0"/>
              </a:rPr>
              <a:t> in 1946</a:t>
            </a:r>
          </a:p>
          <a:p>
            <a:pPr>
              <a:spcBef>
                <a:spcPct val="0"/>
              </a:spcBef>
              <a:buClrTx/>
              <a:buSzTx/>
              <a:buFontTx/>
              <a:buNone/>
            </a:pPr>
            <a:r>
              <a:rPr lang="en-GB" altLang="en-US" sz="2400" dirty="0">
                <a:latin typeface="Times New Roman" panose="02020603050405020304" pitchFamily="18" charset="0"/>
              </a:rPr>
              <a:t>May involve practitioners who are also researchers e.g.</a:t>
            </a:r>
          </a:p>
          <a:p>
            <a:pPr>
              <a:spcBef>
                <a:spcPct val="0"/>
              </a:spcBef>
              <a:buClrTx/>
              <a:buSzTx/>
              <a:buFontTx/>
              <a:buNone/>
            </a:pPr>
            <a:r>
              <a:rPr lang="en-GB" altLang="en-US" sz="2400" dirty="0">
                <a:latin typeface="Times New Roman" panose="02020603050405020304" pitchFamily="18" charset="0"/>
              </a:rPr>
              <a:t>professionals in training.</a:t>
            </a:r>
          </a:p>
          <a:p>
            <a:pPr>
              <a:spcBef>
                <a:spcPct val="0"/>
              </a:spcBef>
              <a:buClrTx/>
              <a:buSzTx/>
              <a:buFontTx/>
              <a:buNone/>
            </a:pPr>
            <a:r>
              <a:rPr lang="en-GB" altLang="en-US" sz="2400" dirty="0">
                <a:latin typeface="Times New Roman" panose="02020603050405020304" pitchFamily="18" charset="0"/>
              </a:rPr>
              <a:t>Research may be part of the organisation ,e g school, </a:t>
            </a:r>
          </a:p>
          <a:p>
            <a:pPr>
              <a:spcBef>
                <a:spcPct val="0"/>
              </a:spcBef>
              <a:buClrTx/>
              <a:buSzTx/>
              <a:buFontTx/>
              <a:buNone/>
            </a:pPr>
            <a:r>
              <a:rPr lang="en-GB" altLang="en-US" sz="2400" dirty="0">
                <a:latin typeface="Times New Roman" panose="02020603050405020304" pitchFamily="18" charset="0"/>
              </a:rPr>
              <a:t>University, hospital, and the researcher is actively</a:t>
            </a:r>
          </a:p>
          <a:p>
            <a:pPr>
              <a:spcBef>
                <a:spcPct val="0"/>
              </a:spcBef>
              <a:buClrTx/>
              <a:buSzTx/>
              <a:buFontTx/>
              <a:buNone/>
            </a:pPr>
            <a:r>
              <a:rPr lang="en-GB" altLang="en-US" sz="2400" dirty="0">
                <a:latin typeface="Times New Roman" panose="02020603050405020304" pitchFamily="18" charset="0"/>
              </a:rPr>
              <a:t>involved in the promotion of change within it.</a:t>
            </a:r>
          </a:p>
          <a:p>
            <a:pPr>
              <a:spcBef>
                <a:spcPct val="0"/>
              </a:spcBef>
              <a:buClrTx/>
              <a:buSzTx/>
              <a:buFontTx/>
              <a:buNone/>
            </a:pPr>
            <a:endParaRPr lang="en-GB" altLang="en-US" sz="2400" dirty="0">
              <a:latin typeface="Times New Roman" panose="02020603050405020304" pitchFamily="18" charset="0"/>
            </a:endParaRPr>
          </a:p>
          <a:p>
            <a:pPr>
              <a:spcBef>
                <a:spcPct val="0"/>
              </a:spcBef>
              <a:buClrTx/>
              <a:buSzTx/>
              <a:buFontTx/>
              <a:buNone/>
            </a:pPr>
            <a:r>
              <a:rPr lang="en-GB" altLang="en-US" sz="2400" dirty="0">
                <a:latin typeface="Times New Roman" panose="02020603050405020304" pitchFamily="18" charset="0"/>
              </a:rPr>
              <a:t>Issue of transference of knowledge from one context</a:t>
            </a:r>
          </a:p>
          <a:p>
            <a:pPr>
              <a:spcBef>
                <a:spcPct val="0"/>
              </a:spcBef>
              <a:buClrTx/>
              <a:buSzTx/>
              <a:buFontTx/>
              <a:buNone/>
            </a:pPr>
            <a:r>
              <a:rPr lang="en-GB" altLang="en-US" sz="2400" dirty="0">
                <a:latin typeface="Times New Roman" panose="02020603050405020304" pitchFamily="18" charset="0"/>
              </a:rPr>
              <a:t>to another.</a:t>
            </a:r>
          </a:p>
          <a:p>
            <a:pPr eaLnBrk="1">
              <a:spcBef>
                <a:spcPct val="0"/>
              </a:spcBef>
              <a:buClrTx/>
              <a:buSzTx/>
              <a:buFontTx/>
              <a:buNone/>
            </a:pPr>
            <a:endParaRPr lang="en-GB" altLang="en-US" sz="24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9635"/>
    </mc:Choice>
    <mc:Fallback>
      <p:transition spd="slow" advTm="296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1026">
            <a:extLst>
              <a:ext uri="{FF2B5EF4-FFF2-40B4-BE49-F238E27FC236}">
                <a16:creationId xmlns:a16="http://schemas.microsoft.com/office/drawing/2014/main" id="{E0510FF4-2329-4E1F-9BC2-CF78A1ED6219}"/>
              </a:ext>
            </a:extLst>
          </p:cNvPr>
          <p:cNvSpPr>
            <a:spLocks noGrp="1" noChangeArrowheads="1"/>
          </p:cNvSpPr>
          <p:nvPr>
            <p:ph type="title"/>
          </p:nvPr>
        </p:nvSpPr>
        <p:spPr/>
        <p:txBody>
          <a:bodyPr/>
          <a:lstStyle/>
          <a:p>
            <a:pPr eaLnBrk="1" hangingPunct="1"/>
            <a:r>
              <a:rPr lang="en-GB" altLang="en-US" sz="2800"/>
              <a:t> </a:t>
            </a:r>
            <a:r>
              <a:rPr lang="en-GB" altLang="en-US" sz="2800" i="1"/>
              <a:t>Survey defined - </a:t>
            </a:r>
          </a:p>
        </p:txBody>
      </p:sp>
      <p:sp>
        <p:nvSpPr>
          <p:cNvPr id="55299" name="Rectangle 1030" descr="75%">
            <a:extLst>
              <a:ext uri="{FF2B5EF4-FFF2-40B4-BE49-F238E27FC236}">
                <a16:creationId xmlns:a16="http://schemas.microsoft.com/office/drawing/2014/main" id="{8437165C-EA24-479B-8A97-703AAF4EA085}"/>
              </a:ext>
            </a:extLst>
          </p:cNvPr>
          <p:cNvSpPr>
            <a:spLocks noChangeArrowheads="1"/>
          </p:cNvSpPr>
          <p:nvPr/>
        </p:nvSpPr>
        <p:spPr bwMode="auto">
          <a:xfrm>
            <a:off x="3505200" y="2133600"/>
            <a:ext cx="5943600" cy="4587876"/>
          </a:xfrm>
          <a:prstGeom prst="rect">
            <a:avLst/>
          </a:prstGeom>
          <a:blipFill dpi="0" rotWithShape="0">
            <a:blip r:embed="rId4"/>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dirty="0">
              <a:latin typeface="+mn-lt"/>
            </a:endParaRPr>
          </a:p>
        </p:txBody>
      </p:sp>
      <p:sp>
        <p:nvSpPr>
          <p:cNvPr id="55301" name="Rectangle 1027">
            <a:extLst>
              <a:ext uri="{FF2B5EF4-FFF2-40B4-BE49-F238E27FC236}">
                <a16:creationId xmlns:a16="http://schemas.microsoft.com/office/drawing/2014/main" id="{F417A4A7-CF55-4C06-BF90-8EE76891F599}"/>
              </a:ext>
            </a:extLst>
          </p:cNvPr>
          <p:cNvSpPr>
            <a:spLocks noChangeArrowheads="1"/>
          </p:cNvSpPr>
          <p:nvPr/>
        </p:nvSpPr>
        <p:spPr bwMode="auto">
          <a:xfrm>
            <a:off x="2438400" y="1905001"/>
            <a:ext cx="30777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
                <a:srgbClr val="FF3300"/>
              </a:buClr>
              <a:buSzTx/>
              <a:buFontTx/>
              <a:buChar char="•"/>
            </a:pPr>
            <a:endParaRPr lang="en-US" altLang="en-US" sz="2800">
              <a:latin typeface="Times New Roman" panose="02020603050405020304" pitchFamily="18" charset="0"/>
            </a:endParaRPr>
          </a:p>
        </p:txBody>
      </p:sp>
      <p:sp>
        <p:nvSpPr>
          <p:cNvPr id="244740" name="Rectangle 1028">
            <a:extLst>
              <a:ext uri="{FF2B5EF4-FFF2-40B4-BE49-F238E27FC236}">
                <a16:creationId xmlns:a16="http://schemas.microsoft.com/office/drawing/2014/main" id="{8B3F8F5E-4482-4738-82A4-255812CB992B}"/>
              </a:ext>
            </a:extLst>
          </p:cNvPr>
          <p:cNvSpPr>
            <a:spLocks noChangeArrowheads="1"/>
          </p:cNvSpPr>
          <p:nvPr/>
        </p:nvSpPr>
        <p:spPr bwMode="auto">
          <a:xfrm>
            <a:off x="3962400" y="2420938"/>
            <a:ext cx="45720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GB" altLang="en-US" sz="2400" dirty="0">
                <a:latin typeface="+mn-lt"/>
              </a:rPr>
              <a:t>A </a:t>
            </a:r>
            <a:r>
              <a:rPr lang="en-GB" altLang="en-US" sz="2400" b="1" dirty="0">
                <a:latin typeface="+mn-lt"/>
              </a:rPr>
              <a:t>Survey</a:t>
            </a:r>
            <a:r>
              <a:rPr lang="en-GB" altLang="en-US" sz="2400" dirty="0">
                <a:latin typeface="+mn-lt"/>
              </a:rPr>
              <a:t> is:</a:t>
            </a:r>
          </a:p>
          <a:p>
            <a:pPr lvl="1">
              <a:spcBef>
                <a:spcPct val="50000"/>
              </a:spcBef>
              <a:buClrTx/>
              <a:buSzTx/>
              <a:buFontTx/>
              <a:buNone/>
            </a:pPr>
            <a:r>
              <a:rPr lang="en-GB" altLang="en-US" sz="2400" i="1" dirty="0">
                <a:latin typeface="+mn-lt"/>
              </a:rPr>
              <a:t>a collection of information in standardised form from samples of known populations to create </a:t>
            </a:r>
            <a:r>
              <a:rPr lang="en-GB" altLang="en-US" sz="2400" b="1" i="1" dirty="0">
                <a:latin typeface="+mn-lt"/>
              </a:rPr>
              <a:t>quantifiable</a:t>
            </a:r>
            <a:r>
              <a:rPr lang="en-GB" altLang="en-US" sz="2400" i="1" dirty="0">
                <a:latin typeface="+mn-lt"/>
              </a:rPr>
              <a:t> data with regard to a number of </a:t>
            </a:r>
            <a:r>
              <a:rPr lang="en-GB" altLang="en-US" sz="2400" b="1" i="1" dirty="0">
                <a:latin typeface="+mn-lt"/>
              </a:rPr>
              <a:t>variables</a:t>
            </a:r>
            <a:r>
              <a:rPr lang="en-GB" altLang="en-US" sz="2400" i="1" dirty="0">
                <a:latin typeface="+mn-lt"/>
              </a:rPr>
              <a:t> from which </a:t>
            </a:r>
            <a:r>
              <a:rPr lang="en-GB" altLang="en-US" sz="2400" b="1" i="1" dirty="0">
                <a:latin typeface="+mn-lt"/>
              </a:rPr>
              <a:t>correlations</a:t>
            </a:r>
            <a:r>
              <a:rPr lang="en-GB" altLang="en-US" sz="2400" i="1" dirty="0">
                <a:latin typeface="+mn-lt"/>
              </a:rPr>
              <a:t> and possible c</a:t>
            </a:r>
            <a:r>
              <a:rPr lang="en-GB" altLang="en-US" sz="2400" b="1" i="1" dirty="0">
                <a:latin typeface="+mn-lt"/>
              </a:rPr>
              <a:t>ausations </a:t>
            </a:r>
            <a:r>
              <a:rPr lang="en-GB" altLang="en-US" sz="2400" i="1" dirty="0">
                <a:latin typeface="+mn-lt"/>
              </a:rPr>
              <a:t>can be established.</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6872"/>
    </mc:Choice>
    <mc:Fallback>
      <p:transition spd="slow" advTm="3687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dissolve">
                                      <p:cBhvr>
                                        <p:cTn id="7" dur="5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2551CBBE-6D83-B400-53A2-CDFC26332E8F}"/>
              </a:ext>
            </a:extLst>
          </p:cNvPr>
          <p:cNvSpPr>
            <a:spLocks noGrp="1"/>
          </p:cNvSpPr>
          <p:nvPr>
            <p:ph type="sldNum" sz="quarter" idx="11"/>
          </p:nvPr>
        </p:nvSpPr>
        <p:spPr bwMode="auto">
          <a:xfrm>
            <a:off x="8915400" y="64008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bg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G" dirty="0"/>
              <a:t>Slide </a:t>
            </a:r>
            <a:fld id="{45D654E3-5258-42F5-B3F0-CE9B0A58B6AC}" type="slidenum">
              <a:rPr lang="en-US" altLang="en-UG" smtClean="0"/>
              <a:pPr/>
              <a:t>20</a:t>
            </a:fld>
            <a:endParaRPr lang="en-US" altLang="en-UG" dirty="0"/>
          </a:p>
        </p:txBody>
      </p:sp>
      <p:sp>
        <p:nvSpPr>
          <p:cNvPr id="410626" name="Rectangle 2">
            <a:extLst>
              <a:ext uri="{FF2B5EF4-FFF2-40B4-BE49-F238E27FC236}">
                <a16:creationId xmlns:a16="http://schemas.microsoft.com/office/drawing/2014/main" id="{6B879F13-6FE0-EF50-FE3B-5ED737B6331C}"/>
              </a:ext>
            </a:extLst>
          </p:cNvPr>
          <p:cNvSpPr>
            <a:spLocks noGrp="1" noChangeArrowheads="1"/>
          </p:cNvSpPr>
          <p:nvPr>
            <p:ph type="title"/>
          </p:nvPr>
        </p:nvSpPr>
        <p:spPr/>
        <p:txBody>
          <a:bodyPr/>
          <a:lstStyle/>
          <a:p>
            <a:r>
              <a:rPr lang="en-US" altLang="en-UG" dirty="0"/>
              <a:t>Types of Action Research Designs</a:t>
            </a:r>
          </a:p>
        </p:txBody>
      </p:sp>
      <p:sp>
        <p:nvSpPr>
          <p:cNvPr id="410627" name="Rectangle 3">
            <a:extLst>
              <a:ext uri="{FF2B5EF4-FFF2-40B4-BE49-F238E27FC236}">
                <a16:creationId xmlns:a16="http://schemas.microsoft.com/office/drawing/2014/main" id="{4CD749AF-D773-9930-1579-1E89F3D868E4}"/>
              </a:ext>
            </a:extLst>
          </p:cNvPr>
          <p:cNvSpPr>
            <a:spLocks noChangeArrowheads="1"/>
          </p:cNvSpPr>
          <p:nvPr/>
        </p:nvSpPr>
        <p:spPr bwMode="auto">
          <a:xfrm>
            <a:off x="5257800" y="1676400"/>
            <a:ext cx="2286000" cy="6858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Action Research</a:t>
            </a:r>
            <a:endParaRPr lang="en-US" altLang="en-UG" b="1">
              <a:solidFill>
                <a:schemeClr val="tx2"/>
              </a:solidFill>
            </a:endParaRPr>
          </a:p>
        </p:txBody>
      </p:sp>
      <p:sp>
        <p:nvSpPr>
          <p:cNvPr id="410628" name="Rectangle 4">
            <a:extLst>
              <a:ext uri="{FF2B5EF4-FFF2-40B4-BE49-F238E27FC236}">
                <a16:creationId xmlns:a16="http://schemas.microsoft.com/office/drawing/2014/main" id="{789AD266-904F-CC4B-4F1B-3BF2D80A25CD}"/>
              </a:ext>
            </a:extLst>
          </p:cNvPr>
          <p:cNvSpPr>
            <a:spLocks noChangeArrowheads="1"/>
          </p:cNvSpPr>
          <p:nvPr/>
        </p:nvSpPr>
        <p:spPr bwMode="auto">
          <a:xfrm>
            <a:off x="8077200" y="2819400"/>
            <a:ext cx="1828800" cy="6096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Participatory</a:t>
            </a:r>
            <a:endParaRPr lang="en-US" altLang="en-UG">
              <a:solidFill>
                <a:schemeClr val="bg1"/>
              </a:solidFill>
            </a:endParaRPr>
          </a:p>
        </p:txBody>
      </p:sp>
      <p:sp>
        <p:nvSpPr>
          <p:cNvPr id="410629" name="Rectangle 5">
            <a:extLst>
              <a:ext uri="{FF2B5EF4-FFF2-40B4-BE49-F238E27FC236}">
                <a16:creationId xmlns:a16="http://schemas.microsoft.com/office/drawing/2014/main" id="{0C790A94-943D-EE94-A626-9065CF1BCEB3}"/>
              </a:ext>
            </a:extLst>
          </p:cNvPr>
          <p:cNvSpPr>
            <a:spLocks noChangeArrowheads="1"/>
          </p:cNvSpPr>
          <p:nvPr/>
        </p:nvSpPr>
        <p:spPr bwMode="auto">
          <a:xfrm>
            <a:off x="2819400" y="2819400"/>
            <a:ext cx="1828800" cy="6096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dirty="0">
                <a:solidFill>
                  <a:schemeClr val="bg1"/>
                </a:solidFill>
              </a:rPr>
              <a:t>Practical</a:t>
            </a:r>
            <a:endParaRPr lang="en-US" altLang="en-UG" dirty="0">
              <a:solidFill>
                <a:schemeClr val="bg1"/>
              </a:solidFill>
            </a:endParaRPr>
          </a:p>
        </p:txBody>
      </p:sp>
      <p:sp>
        <p:nvSpPr>
          <p:cNvPr id="410630" name="AutoShape 6">
            <a:extLst>
              <a:ext uri="{FF2B5EF4-FFF2-40B4-BE49-F238E27FC236}">
                <a16:creationId xmlns:a16="http://schemas.microsoft.com/office/drawing/2014/main" id="{6CD74B79-8B9F-6A29-4100-81AEFFF98582}"/>
              </a:ext>
            </a:extLst>
          </p:cNvPr>
          <p:cNvSpPr>
            <a:spLocks noChangeArrowheads="1"/>
          </p:cNvSpPr>
          <p:nvPr/>
        </p:nvSpPr>
        <p:spPr bwMode="auto">
          <a:xfrm rot="2808240">
            <a:off x="4876800" y="2438400"/>
            <a:ext cx="457200" cy="914400"/>
          </a:xfrm>
          <a:prstGeom prst="down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0631" name="AutoShape 7">
            <a:extLst>
              <a:ext uri="{FF2B5EF4-FFF2-40B4-BE49-F238E27FC236}">
                <a16:creationId xmlns:a16="http://schemas.microsoft.com/office/drawing/2014/main" id="{EF6F9617-99AA-4C87-05D2-E78647359B39}"/>
              </a:ext>
            </a:extLst>
          </p:cNvPr>
          <p:cNvSpPr>
            <a:spLocks noChangeArrowheads="1"/>
          </p:cNvSpPr>
          <p:nvPr/>
        </p:nvSpPr>
        <p:spPr bwMode="auto">
          <a:xfrm rot="19013002">
            <a:off x="7467600" y="2362200"/>
            <a:ext cx="457200" cy="914400"/>
          </a:xfrm>
          <a:prstGeom prst="down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0632" name="Text Box 8">
            <a:extLst>
              <a:ext uri="{FF2B5EF4-FFF2-40B4-BE49-F238E27FC236}">
                <a16:creationId xmlns:a16="http://schemas.microsoft.com/office/drawing/2014/main" id="{F0DA8844-3843-1E94-7476-654FFBF64270}"/>
              </a:ext>
            </a:extLst>
          </p:cNvPr>
          <p:cNvSpPr txBox="1">
            <a:spLocks noChangeArrowheads="1"/>
          </p:cNvSpPr>
          <p:nvPr/>
        </p:nvSpPr>
        <p:spPr bwMode="auto">
          <a:xfrm>
            <a:off x="1524001" y="3671888"/>
            <a:ext cx="47244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G" sz="2000" dirty="0"/>
              <a:t>Studying local practices involving individual or team based inquiry</a:t>
            </a:r>
          </a:p>
          <a:p>
            <a:pPr>
              <a:buFontTx/>
              <a:buChar char="•"/>
            </a:pPr>
            <a:r>
              <a:rPr lang="en-US" altLang="en-UG" sz="2000" dirty="0"/>
              <a:t>Focusing on participant development and learning</a:t>
            </a:r>
          </a:p>
          <a:p>
            <a:pPr>
              <a:buFontTx/>
              <a:buChar char="•"/>
            </a:pPr>
            <a:r>
              <a:rPr lang="en-US" altLang="en-UG" sz="2000" dirty="0"/>
              <a:t>Implementing a plan of action</a:t>
            </a:r>
          </a:p>
          <a:p>
            <a:pPr>
              <a:buFontTx/>
              <a:buChar char="•"/>
            </a:pPr>
            <a:r>
              <a:rPr lang="en-US" altLang="en-UG" sz="2000" dirty="0"/>
              <a:t>Leading to the participant-as researcher</a:t>
            </a:r>
          </a:p>
        </p:txBody>
      </p:sp>
      <p:sp>
        <p:nvSpPr>
          <p:cNvPr id="410633" name="Text Box 9">
            <a:extLst>
              <a:ext uri="{FF2B5EF4-FFF2-40B4-BE49-F238E27FC236}">
                <a16:creationId xmlns:a16="http://schemas.microsoft.com/office/drawing/2014/main" id="{9CBE3B65-6377-66B8-8452-DFAEC456D91E}"/>
              </a:ext>
            </a:extLst>
          </p:cNvPr>
          <p:cNvSpPr txBox="1">
            <a:spLocks noChangeArrowheads="1"/>
          </p:cNvSpPr>
          <p:nvPr/>
        </p:nvSpPr>
        <p:spPr bwMode="auto">
          <a:xfrm>
            <a:off x="6400800" y="3671888"/>
            <a:ext cx="438647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Char char="•"/>
            </a:pPr>
            <a:r>
              <a:rPr lang="en-US" altLang="en-UG" sz="2000" dirty="0"/>
              <a:t>Studying social issues that constrain individual lives</a:t>
            </a:r>
          </a:p>
          <a:p>
            <a:pPr>
              <a:buFontTx/>
              <a:buChar char="•"/>
            </a:pPr>
            <a:r>
              <a:rPr lang="en-US" altLang="en-UG" sz="2000" dirty="0"/>
              <a:t>Emphasizing equal collaboration</a:t>
            </a:r>
          </a:p>
          <a:p>
            <a:pPr>
              <a:buFontTx/>
              <a:buChar char="•"/>
            </a:pPr>
            <a:r>
              <a:rPr lang="en-US" altLang="en-UG" sz="2000" dirty="0"/>
              <a:t>Focusing on “life enhancing” changes”</a:t>
            </a:r>
          </a:p>
          <a:p>
            <a:pPr>
              <a:buFontTx/>
              <a:buChar char="•"/>
            </a:pPr>
            <a:r>
              <a:rPr lang="en-US" altLang="en-UG" sz="2000" dirty="0"/>
              <a:t>Resulting in the emancipated researcher</a:t>
            </a:r>
          </a:p>
        </p:txBody>
      </p:sp>
    </p:spTree>
    <p:custDataLst>
      <p:tags r:id="rId1"/>
    </p:custDataLst>
  </p:cSld>
  <p:clrMapOvr>
    <a:masterClrMapping/>
  </p:clrMapOvr>
  <p:transition advTm="110338">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410630"/>
                                        </p:tgtEl>
                                        <p:attrNameLst>
                                          <p:attrName>style.visibility</p:attrName>
                                        </p:attrNameLst>
                                      </p:cBhvr>
                                      <p:to>
                                        <p:strVal val="visible"/>
                                      </p:to>
                                    </p:set>
                                    <p:anim calcmode="lin" valueType="num">
                                      <p:cBhvr additive="base">
                                        <p:cTn id="7" dur="500" fill="hold"/>
                                        <p:tgtEl>
                                          <p:spTgt spid="410630"/>
                                        </p:tgtEl>
                                        <p:attrNameLst>
                                          <p:attrName>ppt_x</p:attrName>
                                        </p:attrNameLst>
                                      </p:cBhvr>
                                      <p:tavLst>
                                        <p:tav tm="0">
                                          <p:val>
                                            <p:strVal val="0-#ppt_w/2"/>
                                          </p:val>
                                        </p:tav>
                                        <p:tav tm="100000">
                                          <p:val>
                                            <p:strVal val="#ppt_x"/>
                                          </p:val>
                                        </p:tav>
                                      </p:tavLst>
                                    </p:anim>
                                    <p:anim calcmode="lin" valueType="num">
                                      <p:cBhvr additive="base">
                                        <p:cTn id="8" dur="500" fill="hold"/>
                                        <p:tgtEl>
                                          <p:spTgt spid="41063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0629"/>
                                        </p:tgtEl>
                                        <p:attrNameLst>
                                          <p:attrName>style.visibility</p:attrName>
                                        </p:attrNameLst>
                                      </p:cBhvr>
                                      <p:to>
                                        <p:strVal val="visible"/>
                                      </p:to>
                                    </p:set>
                                    <p:anim calcmode="lin" valueType="num">
                                      <p:cBhvr additive="base">
                                        <p:cTn id="12" dur="500" fill="hold"/>
                                        <p:tgtEl>
                                          <p:spTgt spid="410629"/>
                                        </p:tgtEl>
                                        <p:attrNameLst>
                                          <p:attrName>ppt_x</p:attrName>
                                        </p:attrNameLst>
                                      </p:cBhvr>
                                      <p:tavLst>
                                        <p:tav tm="0">
                                          <p:val>
                                            <p:strVal val="0-#ppt_w/2"/>
                                          </p:val>
                                        </p:tav>
                                        <p:tav tm="100000">
                                          <p:val>
                                            <p:strVal val="#ppt_x"/>
                                          </p:val>
                                        </p:tav>
                                      </p:tavLst>
                                    </p:anim>
                                    <p:anim calcmode="lin" valueType="num">
                                      <p:cBhvr additive="base">
                                        <p:cTn id="13" dur="500" fill="hold"/>
                                        <p:tgtEl>
                                          <p:spTgt spid="41062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410632"/>
                                        </p:tgtEl>
                                        <p:attrNameLst>
                                          <p:attrName>style.visibility</p:attrName>
                                        </p:attrNameLst>
                                      </p:cBhvr>
                                      <p:to>
                                        <p:strVal val="visible"/>
                                      </p:to>
                                    </p:set>
                                    <p:animEffect transition="in" filter="dissolve">
                                      <p:cBhvr>
                                        <p:cTn id="17" dur="500"/>
                                        <p:tgtEl>
                                          <p:spTgt spid="410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410631"/>
                                        </p:tgtEl>
                                        <p:attrNameLst>
                                          <p:attrName>style.visibility</p:attrName>
                                        </p:attrNameLst>
                                      </p:cBhvr>
                                      <p:to>
                                        <p:strVal val="visible"/>
                                      </p:to>
                                    </p:set>
                                    <p:anim calcmode="lin" valueType="num">
                                      <p:cBhvr additive="base">
                                        <p:cTn id="22" dur="500" fill="hold"/>
                                        <p:tgtEl>
                                          <p:spTgt spid="410631"/>
                                        </p:tgtEl>
                                        <p:attrNameLst>
                                          <p:attrName>ppt_x</p:attrName>
                                        </p:attrNameLst>
                                      </p:cBhvr>
                                      <p:tavLst>
                                        <p:tav tm="0">
                                          <p:val>
                                            <p:strVal val="1+#ppt_w/2"/>
                                          </p:val>
                                        </p:tav>
                                        <p:tav tm="100000">
                                          <p:val>
                                            <p:strVal val="#ppt_x"/>
                                          </p:val>
                                        </p:tav>
                                      </p:tavLst>
                                    </p:anim>
                                    <p:anim calcmode="lin" valueType="num">
                                      <p:cBhvr additive="base">
                                        <p:cTn id="23" dur="500" fill="hold"/>
                                        <p:tgtEl>
                                          <p:spTgt spid="410631"/>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410628"/>
                                        </p:tgtEl>
                                        <p:attrNameLst>
                                          <p:attrName>style.visibility</p:attrName>
                                        </p:attrNameLst>
                                      </p:cBhvr>
                                      <p:to>
                                        <p:strVal val="visible"/>
                                      </p:to>
                                    </p:set>
                                    <p:anim calcmode="lin" valueType="num">
                                      <p:cBhvr additive="base">
                                        <p:cTn id="27" dur="500" fill="hold"/>
                                        <p:tgtEl>
                                          <p:spTgt spid="410628"/>
                                        </p:tgtEl>
                                        <p:attrNameLst>
                                          <p:attrName>ppt_x</p:attrName>
                                        </p:attrNameLst>
                                      </p:cBhvr>
                                      <p:tavLst>
                                        <p:tav tm="0">
                                          <p:val>
                                            <p:strVal val="1+#ppt_w/2"/>
                                          </p:val>
                                        </p:tav>
                                        <p:tav tm="100000">
                                          <p:val>
                                            <p:strVal val="#ppt_x"/>
                                          </p:val>
                                        </p:tav>
                                      </p:tavLst>
                                    </p:anim>
                                    <p:anim calcmode="lin" valueType="num">
                                      <p:cBhvr additive="base">
                                        <p:cTn id="28" dur="500" fill="hold"/>
                                        <p:tgtEl>
                                          <p:spTgt spid="41062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410633"/>
                                        </p:tgtEl>
                                        <p:attrNameLst>
                                          <p:attrName>style.visibility</p:attrName>
                                        </p:attrNameLst>
                                      </p:cBhvr>
                                      <p:to>
                                        <p:strVal val="visible"/>
                                      </p:to>
                                    </p:set>
                                    <p:animEffect transition="in" filter="dissolve">
                                      <p:cBhvr>
                                        <p:cTn id="32" dur="500"/>
                                        <p:tgtEl>
                                          <p:spTgt spid="41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autoUpdateAnimBg="0"/>
      <p:bldP spid="410629" grpId="0" animBg="1" autoUpdateAnimBg="0"/>
      <p:bldP spid="410632" grpId="0" autoUpdateAnimBg="0"/>
      <p:bldP spid="4106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07A59495-C832-A4C2-A9D1-2AE09BA080F3}"/>
              </a:ext>
            </a:extLst>
          </p:cNvPr>
          <p:cNvSpPr>
            <a:spLocks noGrp="1"/>
          </p:cNvSpPr>
          <p:nvPr>
            <p:ph type="ftr" sz="quarter" idx="10"/>
          </p:nvPr>
        </p:nvSpPr>
        <p:spPr bwMode="auto">
          <a:xfrm>
            <a:off x="2514600" y="6400800"/>
            <a:ext cx="6019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50000"/>
              </a:spcBef>
              <a:spcAft>
                <a:spcPct val="0"/>
              </a:spcAft>
              <a:defRPr sz="1000" kern="1200">
                <a:solidFill>
                  <a:schemeClr val="bg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G"/>
              <a:t>Educational Research by John W. Creswell.  Copyright </a:t>
            </a:r>
            <a:r>
              <a:rPr lang="en-US" altLang="en-UG">
                <a:solidFill>
                  <a:schemeClr val="tx1"/>
                </a:solidFill>
                <a:latin typeface="Garamond" panose="02020404030301010803" pitchFamily="18" charset="0"/>
              </a:rPr>
              <a:t>©</a:t>
            </a:r>
            <a:r>
              <a:rPr lang="en-US" altLang="en-UG"/>
              <a:t>2002 by Pearson Education.  All rights reserved.</a:t>
            </a:r>
          </a:p>
        </p:txBody>
      </p:sp>
      <p:sp>
        <p:nvSpPr>
          <p:cNvPr id="3" name="Slide Number Placeholder 3">
            <a:extLst>
              <a:ext uri="{FF2B5EF4-FFF2-40B4-BE49-F238E27FC236}">
                <a16:creationId xmlns:a16="http://schemas.microsoft.com/office/drawing/2014/main" id="{C81466F1-8D4A-A01E-A8EA-37808572B342}"/>
              </a:ext>
            </a:extLst>
          </p:cNvPr>
          <p:cNvSpPr>
            <a:spLocks noGrp="1"/>
          </p:cNvSpPr>
          <p:nvPr>
            <p:ph type="sldNum" sz="quarter" idx="11"/>
          </p:nvPr>
        </p:nvSpPr>
        <p:spPr bwMode="auto">
          <a:xfrm>
            <a:off x="8915400" y="6400800"/>
            <a:ext cx="1371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rtlCol="0" anchor="t" anchorCtr="0" compatLnSpc="1">
            <a:prstTxWarp prst="textNoShape">
              <a:avLst/>
            </a:prstTxWarp>
          </a:bodyPr>
          <a:lstStyle>
            <a:defPPr>
              <a:defRPr lang="en-US"/>
            </a:defPPr>
            <a:lvl1pPr algn="r" rtl="0" eaLnBrk="0" fontAlgn="base" hangingPunct="0">
              <a:spcBef>
                <a:spcPct val="50000"/>
              </a:spcBef>
              <a:spcAft>
                <a:spcPct val="0"/>
              </a:spcAft>
              <a:defRPr sz="1400" kern="1200">
                <a:solidFill>
                  <a:schemeClr val="bg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en-UG"/>
              <a:t>Slide </a:t>
            </a:r>
            <a:fld id="{45D654E3-5258-42F5-B3F0-CE9B0A58B6AC}" type="slidenum">
              <a:rPr lang="en-US" altLang="en-UG" smtClean="0"/>
              <a:pPr/>
              <a:t>21</a:t>
            </a:fld>
            <a:endParaRPr lang="en-US" altLang="en-UG"/>
          </a:p>
        </p:txBody>
      </p:sp>
      <p:sp>
        <p:nvSpPr>
          <p:cNvPr id="411650" name="Rectangle 2">
            <a:extLst>
              <a:ext uri="{FF2B5EF4-FFF2-40B4-BE49-F238E27FC236}">
                <a16:creationId xmlns:a16="http://schemas.microsoft.com/office/drawing/2014/main" id="{634D9388-E564-3004-C537-D4B565C2B810}"/>
              </a:ext>
            </a:extLst>
          </p:cNvPr>
          <p:cNvSpPr>
            <a:spLocks noGrp="1" noChangeArrowheads="1"/>
          </p:cNvSpPr>
          <p:nvPr>
            <p:ph type="title"/>
          </p:nvPr>
        </p:nvSpPr>
        <p:spPr/>
        <p:txBody>
          <a:bodyPr/>
          <a:lstStyle/>
          <a:p>
            <a:r>
              <a:rPr lang="en-US" altLang="en-UG"/>
              <a:t>Mill’s (2000) Action Research Spiral</a:t>
            </a:r>
          </a:p>
        </p:txBody>
      </p:sp>
      <p:sp>
        <p:nvSpPr>
          <p:cNvPr id="411651" name="Rectangle 3">
            <a:extLst>
              <a:ext uri="{FF2B5EF4-FFF2-40B4-BE49-F238E27FC236}">
                <a16:creationId xmlns:a16="http://schemas.microsoft.com/office/drawing/2014/main" id="{DCE96E7C-120B-201A-EA8B-C9821D1AAAD2}"/>
              </a:ext>
            </a:extLst>
          </p:cNvPr>
          <p:cNvSpPr>
            <a:spLocks noChangeArrowheads="1"/>
          </p:cNvSpPr>
          <p:nvPr/>
        </p:nvSpPr>
        <p:spPr bwMode="auto">
          <a:xfrm>
            <a:off x="5029200" y="4724400"/>
            <a:ext cx="2514600" cy="9144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Analyze and</a:t>
            </a:r>
          </a:p>
          <a:p>
            <a:pPr algn="ctr"/>
            <a:r>
              <a:rPr lang="en-US" altLang="en-UG" b="1">
                <a:solidFill>
                  <a:schemeClr val="bg1"/>
                </a:solidFill>
              </a:rPr>
              <a:t>Interpret Data</a:t>
            </a:r>
            <a:endParaRPr lang="en-US" altLang="en-UG">
              <a:solidFill>
                <a:schemeClr val="bg1"/>
              </a:solidFill>
            </a:endParaRPr>
          </a:p>
        </p:txBody>
      </p:sp>
      <p:sp>
        <p:nvSpPr>
          <p:cNvPr id="411652" name="Rectangle 4">
            <a:extLst>
              <a:ext uri="{FF2B5EF4-FFF2-40B4-BE49-F238E27FC236}">
                <a16:creationId xmlns:a16="http://schemas.microsoft.com/office/drawing/2014/main" id="{2C2EFDDF-FE9C-81D5-DD8A-CA8D0129253B}"/>
              </a:ext>
            </a:extLst>
          </p:cNvPr>
          <p:cNvSpPr>
            <a:spLocks noChangeArrowheads="1"/>
          </p:cNvSpPr>
          <p:nvPr/>
        </p:nvSpPr>
        <p:spPr bwMode="auto">
          <a:xfrm>
            <a:off x="2438400" y="2971800"/>
            <a:ext cx="2514600" cy="9144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Develop an </a:t>
            </a:r>
          </a:p>
          <a:p>
            <a:pPr algn="ctr"/>
            <a:r>
              <a:rPr lang="en-US" altLang="en-UG" b="1">
                <a:solidFill>
                  <a:schemeClr val="bg1"/>
                </a:solidFill>
              </a:rPr>
              <a:t>Action Plan</a:t>
            </a:r>
          </a:p>
        </p:txBody>
      </p:sp>
      <p:sp>
        <p:nvSpPr>
          <p:cNvPr id="411653" name="Rectangle 5">
            <a:extLst>
              <a:ext uri="{FF2B5EF4-FFF2-40B4-BE49-F238E27FC236}">
                <a16:creationId xmlns:a16="http://schemas.microsoft.com/office/drawing/2014/main" id="{5EEACA99-EFEA-2FA8-3AD9-68A9A0333318}"/>
              </a:ext>
            </a:extLst>
          </p:cNvPr>
          <p:cNvSpPr>
            <a:spLocks noChangeArrowheads="1"/>
          </p:cNvSpPr>
          <p:nvPr/>
        </p:nvSpPr>
        <p:spPr bwMode="auto">
          <a:xfrm>
            <a:off x="7696200" y="2971800"/>
            <a:ext cx="2514600" cy="9144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Collect Data</a:t>
            </a:r>
            <a:endParaRPr lang="en-US" altLang="en-UG">
              <a:solidFill>
                <a:schemeClr val="bg1"/>
              </a:solidFill>
            </a:endParaRPr>
          </a:p>
        </p:txBody>
      </p:sp>
      <p:sp>
        <p:nvSpPr>
          <p:cNvPr id="411654" name="Rectangle 6">
            <a:extLst>
              <a:ext uri="{FF2B5EF4-FFF2-40B4-BE49-F238E27FC236}">
                <a16:creationId xmlns:a16="http://schemas.microsoft.com/office/drawing/2014/main" id="{C8D5786B-0723-86CE-43F9-D0AAB0F67D24}"/>
              </a:ext>
            </a:extLst>
          </p:cNvPr>
          <p:cNvSpPr>
            <a:spLocks noChangeArrowheads="1"/>
          </p:cNvSpPr>
          <p:nvPr/>
        </p:nvSpPr>
        <p:spPr bwMode="auto">
          <a:xfrm>
            <a:off x="5029200" y="1600200"/>
            <a:ext cx="2514600" cy="914400"/>
          </a:xfrm>
          <a:prstGeom prst="rect">
            <a:avLst/>
          </a:prstGeom>
          <a:solidFill>
            <a:schemeClr val="accent1"/>
          </a:solidFill>
          <a:ln w="9525">
            <a:miter lim="800000"/>
            <a:headEnd/>
            <a:tailEnd/>
          </a:ln>
          <a:effectLst/>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altLang="en-UG" b="1">
                <a:solidFill>
                  <a:schemeClr val="bg1"/>
                </a:solidFill>
              </a:rPr>
              <a:t>Identify an</a:t>
            </a:r>
          </a:p>
          <a:p>
            <a:pPr algn="ctr"/>
            <a:r>
              <a:rPr lang="en-US" altLang="en-UG" b="1">
                <a:solidFill>
                  <a:schemeClr val="bg1"/>
                </a:solidFill>
              </a:rPr>
              <a:t>Area of  Focus</a:t>
            </a:r>
            <a:endParaRPr lang="en-US" altLang="en-UG">
              <a:solidFill>
                <a:schemeClr val="bg1"/>
              </a:solidFill>
            </a:endParaRPr>
          </a:p>
        </p:txBody>
      </p:sp>
      <p:sp>
        <p:nvSpPr>
          <p:cNvPr id="411655" name="AutoShape 7">
            <a:extLst>
              <a:ext uri="{FF2B5EF4-FFF2-40B4-BE49-F238E27FC236}">
                <a16:creationId xmlns:a16="http://schemas.microsoft.com/office/drawing/2014/main" id="{1A328E38-FC2E-A6A9-A2D8-9A8FAACA3DC8}"/>
              </a:ext>
            </a:extLst>
          </p:cNvPr>
          <p:cNvSpPr>
            <a:spLocks noChangeArrowheads="1"/>
          </p:cNvSpPr>
          <p:nvPr/>
        </p:nvSpPr>
        <p:spPr bwMode="auto">
          <a:xfrm rot="4235154">
            <a:off x="7879557" y="1783557"/>
            <a:ext cx="990600" cy="1233487"/>
          </a:xfrm>
          <a:prstGeom prst="curvedDownArrow">
            <a:avLst>
              <a:gd name="adj1" fmla="val 20000"/>
              <a:gd name="adj2" fmla="val 40000"/>
              <a:gd name="adj3" fmla="val 41506"/>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56" name="AutoShape 8">
            <a:extLst>
              <a:ext uri="{FF2B5EF4-FFF2-40B4-BE49-F238E27FC236}">
                <a16:creationId xmlns:a16="http://schemas.microsoft.com/office/drawing/2014/main" id="{66868C51-8D90-F0C5-DE28-F6C2C57BB52D}"/>
              </a:ext>
            </a:extLst>
          </p:cNvPr>
          <p:cNvSpPr>
            <a:spLocks noChangeArrowheads="1"/>
          </p:cNvSpPr>
          <p:nvPr/>
        </p:nvSpPr>
        <p:spPr bwMode="auto">
          <a:xfrm>
            <a:off x="7696200" y="4038600"/>
            <a:ext cx="762000" cy="1524000"/>
          </a:xfrm>
          <a:prstGeom prst="curvedLeftArrow">
            <a:avLst>
              <a:gd name="adj1" fmla="val 40000"/>
              <a:gd name="adj2" fmla="val 80000"/>
              <a:gd name="adj3" fmla="val 3333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57" name="AutoShape 9">
            <a:extLst>
              <a:ext uri="{FF2B5EF4-FFF2-40B4-BE49-F238E27FC236}">
                <a16:creationId xmlns:a16="http://schemas.microsoft.com/office/drawing/2014/main" id="{C145A59F-AA13-5286-E494-29E3222AEBDE}"/>
              </a:ext>
            </a:extLst>
          </p:cNvPr>
          <p:cNvSpPr>
            <a:spLocks noChangeArrowheads="1"/>
          </p:cNvSpPr>
          <p:nvPr/>
        </p:nvSpPr>
        <p:spPr bwMode="auto">
          <a:xfrm rot="8443724">
            <a:off x="3810000" y="4038600"/>
            <a:ext cx="838200" cy="1371600"/>
          </a:xfrm>
          <a:prstGeom prst="curvedLeftArrow">
            <a:avLst>
              <a:gd name="adj1" fmla="val 32727"/>
              <a:gd name="adj2" fmla="val 65455"/>
              <a:gd name="adj3" fmla="val 3333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58" name="AutoShape 10">
            <a:extLst>
              <a:ext uri="{FF2B5EF4-FFF2-40B4-BE49-F238E27FC236}">
                <a16:creationId xmlns:a16="http://schemas.microsoft.com/office/drawing/2014/main" id="{C2320C5A-71A5-C091-B508-EED5251CBDEC}"/>
              </a:ext>
            </a:extLst>
          </p:cNvPr>
          <p:cNvSpPr>
            <a:spLocks noChangeArrowheads="1"/>
          </p:cNvSpPr>
          <p:nvPr/>
        </p:nvSpPr>
        <p:spPr bwMode="auto">
          <a:xfrm rot="11241143">
            <a:off x="3962400" y="1828800"/>
            <a:ext cx="990600" cy="990600"/>
          </a:xfrm>
          <a:prstGeom prst="curvedLeftArrow">
            <a:avLst>
              <a:gd name="adj1" fmla="val 20000"/>
              <a:gd name="adj2" fmla="val 40000"/>
              <a:gd name="adj3" fmla="val 33333"/>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59" name="AutoShape 11">
            <a:extLst>
              <a:ext uri="{FF2B5EF4-FFF2-40B4-BE49-F238E27FC236}">
                <a16:creationId xmlns:a16="http://schemas.microsoft.com/office/drawing/2014/main" id="{0852EBB1-10F7-0F14-0876-A1D62B96130B}"/>
              </a:ext>
            </a:extLst>
          </p:cNvPr>
          <p:cNvSpPr>
            <a:spLocks noChangeArrowheads="1"/>
          </p:cNvSpPr>
          <p:nvPr/>
        </p:nvSpPr>
        <p:spPr bwMode="auto">
          <a:xfrm rot="8746923">
            <a:off x="6934200" y="2438400"/>
            <a:ext cx="533400" cy="1066800"/>
          </a:xfrm>
          <a:prstGeom prst="curvedLeftArrow">
            <a:avLst>
              <a:gd name="adj1" fmla="val 40000"/>
              <a:gd name="adj2" fmla="val 8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60" name="AutoShape 12">
            <a:extLst>
              <a:ext uri="{FF2B5EF4-FFF2-40B4-BE49-F238E27FC236}">
                <a16:creationId xmlns:a16="http://schemas.microsoft.com/office/drawing/2014/main" id="{86162F7C-FCF8-D2B1-3B75-BB9A68A6843F}"/>
              </a:ext>
            </a:extLst>
          </p:cNvPr>
          <p:cNvSpPr>
            <a:spLocks noChangeArrowheads="1"/>
          </p:cNvSpPr>
          <p:nvPr/>
        </p:nvSpPr>
        <p:spPr bwMode="auto">
          <a:xfrm rot="12231339">
            <a:off x="6934200" y="3505200"/>
            <a:ext cx="685800" cy="1143000"/>
          </a:xfrm>
          <a:prstGeom prst="curvedLeftArrow">
            <a:avLst>
              <a:gd name="adj1" fmla="val 33333"/>
              <a:gd name="adj2" fmla="val 66667"/>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
        <p:nvSpPr>
          <p:cNvPr id="411661" name="AutoShape 13">
            <a:extLst>
              <a:ext uri="{FF2B5EF4-FFF2-40B4-BE49-F238E27FC236}">
                <a16:creationId xmlns:a16="http://schemas.microsoft.com/office/drawing/2014/main" id="{7A9BE9BB-E137-5E89-19A3-99BCDC1C41DE}"/>
              </a:ext>
            </a:extLst>
          </p:cNvPr>
          <p:cNvSpPr>
            <a:spLocks noChangeArrowheads="1"/>
          </p:cNvSpPr>
          <p:nvPr/>
        </p:nvSpPr>
        <p:spPr bwMode="auto">
          <a:xfrm>
            <a:off x="5029200" y="3352800"/>
            <a:ext cx="2590800" cy="304800"/>
          </a:xfrm>
          <a:prstGeom prst="rightArrow">
            <a:avLst>
              <a:gd name="adj1" fmla="val 50000"/>
              <a:gd name="adj2" fmla="val 2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G"/>
          </a:p>
        </p:txBody>
      </p:sp>
    </p:spTree>
  </p:cSld>
  <p:clrMapOvr>
    <a:masterClrMapping/>
  </p:clrMapOvr>
  <p:transition advTm="29850">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077" y="1696451"/>
            <a:ext cx="10389705" cy="4452557"/>
          </a:xfrm>
        </p:spPr>
        <p:txBody>
          <a:bodyPr>
            <a:noAutofit/>
          </a:bodyPr>
          <a:lstStyle/>
          <a:p>
            <a:pPr>
              <a:spcAft>
                <a:spcPts val="600"/>
              </a:spcAft>
            </a:pPr>
            <a:r>
              <a:rPr lang="en-US" dirty="0"/>
              <a:t>Case studies looks intensely at an individual or small participant pool, drawing conclusions only about that participant or group and only in that specific context.</a:t>
            </a:r>
          </a:p>
          <a:p>
            <a:pPr>
              <a:spcAft>
                <a:spcPts val="600"/>
              </a:spcAft>
            </a:pPr>
            <a:r>
              <a:rPr lang="en-US" dirty="0"/>
              <a:t>Case studies typically examine the interplay of all variables in order to provide as complete an understanding of an event or situation as possible. </a:t>
            </a:r>
          </a:p>
          <a:p>
            <a:pPr>
              <a:spcAft>
                <a:spcPts val="600"/>
              </a:spcAft>
            </a:pPr>
            <a:r>
              <a:rPr lang="en-US" dirty="0"/>
              <a:t>Unlike more statistically-based studies which search for quantifiable data, the goal of a case study is to offer new variables and questions for further research.</a:t>
            </a:r>
          </a:p>
          <a:p>
            <a:pPr>
              <a:spcAft>
                <a:spcPts val="600"/>
              </a:spcAft>
            </a:pPr>
            <a:endParaRPr lang="en-US" sz="2000" dirty="0"/>
          </a:p>
        </p:txBody>
      </p:sp>
      <p:sp>
        <p:nvSpPr>
          <p:cNvPr id="3" name="Title 2"/>
          <p:cNvSpPr>
            <a:spLocks noGrp="1"/>
          </p:cNvSpPr>
          <p:nvPr>
            <p:ph type="title"/>
          </p:nvPr>
        </p:nvSpPr>
        <p:spPr>
          <a:xfrm>
            <a:off x="2209800" y="341248"/>
            <a:ext cx="7543800" cy="914400"/>
          </a:xfrm>
        </p:spPr>
        <p:txBody>
          <a:bodyPr/>
          <a:lstStyle/>
          <a:p>
            <a:r>
              <a:rPr lang="en-US" dirty="0"/>
              <a:t>Case Study Research</a:t>
            </a:r>
          </a:p>
        </p:txBody>
      </p:sp>
    </p:spTree>
    <p:extLst>
      <p:ext uri="{BB962C8B-B14F-4D97-AF65-F5344CB8AC3E}">
        <p14:creationId xmlns:p14="http://schemas.microsoft.com/office/powerpoint/2010/main" val="86126118"/>
      </p:ext>
    </p:extLst>
  </p:cSld>
  <p:clrMapOvr>
    <a:masterClrMapping/>
  </p:clrMapOvr>
  <mc:AlternateContent xmlns:mc="http://schemas.openxmlformats.org/markup-compatibility/2006">
    <mc:Choice xmlns:p14="http://schemas.microsoft.com/office/powerpoint/2010/main" Requires="p14">
      <p:transition spd="slow" p14:dur="2000" advTm="89447"/>
    </mc:Choice>
    <mc:Fallback>
      <p:transition spd="slow" advTm="894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5130" y="1971261"/>
            <a:ext cx="10561982" cy="3272548"/>
          </a:xfrm>
        </p:spPr>
        <p:txBody>
          <a:bodyPr>
            <a:noAutofit/>
          </a:bodyPr>
          <a:lstStyle/>
          <a:p>
            <a:pPr>
              <a:spcAft>
                <a:spcPts val="600"/>
              </a:spcAft>
            </a:pPr>
            <a:r>
              <a:rPr lang="en-US" dirty="0"/>
              <a:t>A case study approach is often used to build up a rich picture of an entity, using different kinds of data collection and gathering the views, perceptions, experiences and ideas of diverse individuals relating to the case.</a:t>
            </a:r>
          </a:p>
          <a:p>
            <a:pPr>
              <a:spcAft>
                <a:spcPts val="600"/>
              </a:spcAft>
            </a:pPr>
            <a:r>
              <a:rPr lang="en-US" dirty="0"/>
              <a:t>Case studies provide what is termed ‘rich data’. </a:t>
            </a:r>
          </a:p>
          <a:p>
            <a:pPr>
              <a:spcAft>
                <a:spcPts val="600"/>
              </a:spcAft>
            </a:pPr>
            <a:endParaRPr lang="en-US" sz="2000" dirty="0"/>
          </a:p>
        </p:txBody>
      </p:sp>
      <p:sp>
        <p:nvSpPr>
          <p:cNvPr id="3" name="Title 2"/>
          <p:cNvSpPr>
            <a:spLocks noGrp="1"/>
          </p:cNvSpPr>
          <p:nvPr>
            <p:ph type="title"/>
          </p:nvPr>
        </p:nvSpPr>
        <p:spPr>
          <a:xfrm>
            <a:off x="2209800" y="685801"/>
            <a:ext cx="7543800" cy="914400"/>
          </a:xfrm>
        </p:spPr>
        <p:txBody>
          <a:bodyPr/>
          <a:lstStyle/>
          <a:p>
            <a:r>
              <a:rPr lang="en-US" dirty="0"/>
              <a:t>Case Study Research</a:t>
            </a:r>
          </a:p>
        </p:txBody>
      </p:sp>
    </p:spTree>
    <p:extLst>
      <p:ext uri="{BB962C8B-B14F-4D97-AF65-F5344CB8AC3E}">
        <p14:creationId xmlns:p14="http://schemas.microsoft.com/office/powerpoint/2010/main" val="2451816285"/>
      </p:ext>
    </p:extLst>
  </p:cSld>
  <p:clrMapOvr>
    <a:masterClrMapping/>
  </p:clrMapOvr>
  <mc:AlternateContent xmlns:mc="http://schemas.openxmlformats.org/markup-compatibility/2006">
    <mc:Choice xmlns:p14="http://schemas.microsoft.com/office/powerpoint/2010/main" Requires="p14">
      <p:transition spd="slow" p14:dur="2000" advTm="46255"/>
    </mc:Choice>
    <mc:Fallback>
      <p:transition spd="slow" advTm="4625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165" y="1600201"/>
            <a:ext cx="9806609" cy="3753676"/>
          </a:xfrm>
        </p:spPr>
        <p:txBody>
          <a:bodyPr>
            <a:noAutofit/>
          </a:bodyPr>
          <a:lstStyle/>
          <a:p>
            <a:pPr marL="18288" indent="0">
              <a:spcAft>
                <a:spcPts val="600"/>
              </a:spcAft>
              <a:buNone/>
            </a:pPr>
            <a:endParaRPr lang="en-US" dirty="0"/>
          </a:p>
          <a:p>
            <a:pPr marL="18288" indent="0">
              <a:spcAft>
                <a:spcPts val="600"/>
              </a:spcAft>
              <a:buNone/>
            </a:pPr>
            <a:endParaRPr lang="en-US" dirty="0"/>
          </a:p>
          <a:p>
            <a:pPr marL="18288" indent="0">
              <a:spcAft>
                <a:spcPts val="600"/>
              </a:spcAft>
              <a:buNone/>
            </a:pPr>
            <a:endParaRPr lang="en-US" dirty="0"/>
          </a:p>
          <a:p>
            <a:pPr marL="18288" indent="0">
              <a:spcAft>
                <a:spcPts val="600"/>
              </a:spcAft>
              <a:buNone/>
            </a:pPr>
            <a:endParaRPr lang="en-US" dirty="0"/>
          </a:p>
          <a:p>
            <a:pPr marL="18288" indent="0">
              <a:spcAft>
                <a:spcPts val="600"/>
              </a:spcAft>
              <a:buNone/>
            </a:pPr>
            <a:endParaRPr lang="en-US" dirty="0"/>
          </a:p>
          <a:p>
            <a:pPr marL="18288" indent="0">
              <a:spcAft>
                <a:spcPts val="600"/>
              </a:spcAft>
              <a:buNone/>
            </a:pPr>
            <a:endParaRPr lang="en-US" dirty="0"/>
          </a:p>
          <a:p>
            <a:pPr marL="457200" lvl="1" indent="0">
              <a:spcAft>
                <a:spcPts val="600"/>
              </a:spcAft>
              <a:buNone/>
            </a:pPr>
            <a:endParaRPr lang="en-US" dirty="0"/>
          </a:p>
          <a:p>
            <a:pPr lvl="1">
              <a:spcAft>
                <a:spcPts val="600"/>
              </a:spcAft>
            </a:pPr>
            <a:r>
              <a:rPr lang="en-US" dirty="0"/>
              <a:t>Using more than 2 data forms of collection. </a:t>
            </a:r>
          </a:p>
          <a:p>
            <a:pPr lvl="1">
              <a:spcAft>
                <a:spcPts val="600"/>
              </a:spcAft>
            </a:pPr>
            <a:r>
              <a:rPr lang="en-US" dirty="0"/>
              <a:t>Provides fuller and more robust picture of the case.</a:t>
            </a:r>
          </a:p>
          <a:p>
            <a:pPr lvl="1">
              <a:spcAft>
                <a:spcPts val="600"/>
              </a:spcAft>
            </a:pPr>
            <a:endParaRPr lang="en-US" dirty="0"/>
          </a:p>
          <a:p>
            <a:pPr>
              <a:spcAft>
                <a:spcPts val="600"/>
              </a:spcAft>
            </a:pPr>
            <a:endParaRPr lang="en-US" sz="2000" dirty="0"/>
          </a:p>
        </p:txBody>
      </p:sp>
      <p:sp>
        <p:nvSpPr>
          <p:cNvPr id="3" name="Title 2"/>
          <p:cNvSpPr>
            <a:spLocks noGrp="1"/>
          </p:cNvSpPr>
          <p:nvPr>
            <p:ph type="title"/>
          </p:nvPr>
        </p:nvSpPr>
        <p:spPr>
          <a:xfrm>
            <a:off x="2209800" y="685801"/>
            <a:ext cx="7543800" cy="914400"/>
          </a:xfrm>
        </p:spPr>
        <p:txBody>
          <a:bodyPr/>
          <a:lstStyle/>
          <a:p>
            <a:r>
              <a:rPr lang="en-US" dirty="0"/>
              <a:t>Trangulation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678" y="1754382"/>
            <a:ext cx="5483653" cy="3616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373109"/>
      </p:ext>
    </p:extLst>
  </p:cSld>
  <p:clrMapOvr>
    <a:masterClrMapping/>
  </p:clrMapOvr>
  <mc:AlternateContent xmlns:mc="http://schemas.openxmlformats.org/markup-compatibility/2006">
    <mc:Choice xmlns:p14="http://schemas.microsoft.com/office/powerpoint/2010/main" Requires="p14">
      <p:transition spd="slow" p14:dur="2000" advTm="100590"/>
    </mc:Choice>
    <mc:Fallback>
      <p:transition spd="slow" advTm="10059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09800" y="168965"/>
            <a:ext cx="7543800" cy="914400"/>
          </a:xfrm>
        </p:spPr>
        <p:txBody>
          <a:bodyPr/>
          <a:lstStyle/>
          <a:p>
            <a:pPr algn="ctr"/>
            <a:r>
              <a:rPr lang="en-US" dirty="0"/>
              <a:t>Case Study Research</a:t>
            </a:r>
          </a:p>
        </p:txBody>
      </p:sp>
      <p:pic>
        <p:nvPicPr>
          <p:cNvPr id="6" name="Picture 5" descr="img13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052" y="933452"/>
            <a:ext cx="5761828" cy="4598825"/>
          </a:xfrm>
          <a:prstGeom prst="rect">
            <a:avLst/>
          </a:prstGeom>
        </p:spPr>
      </p:pic>
      <p:sp>
        <p:nvSpPr>
          <p:cNvPr id="7" name="Rectangle 6"/>
          <p:cNvSpPr/>
          <p:nvPr/>
        </p:nvSpPr>
        <p:spPr>
          <a:xfrm>
            <a:off x="2209800" y="5464425"/>
            <a:ext cx="8148602" cy="1061829"/>
          </a:xfrm>
          <a:prstGeom prst="rect">
            <a:avLst/>
          </a:prstGeom>
        </p:spPr>
        <p:txBody>
          <a:bodyPr wrap="square">
            <a:spAutoFit/>
          </a:bodyPr>
          <a:lstStyle/>
          <a:p>
            <a:pPr>
              <a:spcAft>
                <a:spcPts val="600"/>
              </a:spcAft>
            </a:pPr>
            <a:r>
              <a:rPr lang="en-US" sz="2100" dirty="0"/>
              <a:t>In comparison to other types of qualitative research studies, case studies separate out a particular sample of the larger population to investigate.</a:t>
            </a:r>
          </a:p>
        </p:txBody>
      </p:sp>
      <p:sp>
        <p:nvSpPr>
          <p:cNvPr id="8" name="Left Arrow 7"/>
          <p:cNvSpPr/>
          <p:nvPr/>
        </p:nvSpPr>
        <p:spPr>
          <a:xfrm rot="20716181">
            <a:off x="8023460" y="1905121"/>
            <a:ext cx="1876501" cy="232266"/>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055785121"/>
      </p:ext>
    </p:extLst>
  </p:cSld>
  <p:clrMapOvr>
    <a:masterClrMapping/>
  </p:clrMapOvr>
  <mc:AlternateContent xmlns:mc="http://schemas.openxmlformats.org/markup-compatibility/2006">
    <mc:Choice xmlns:p14="http://schemas.microsoft.com/office/powerpoint/2010/main" Requires="p14">
      <p:transition spd="slow" p14:dur="2000" advTm="120466"/>
    </mc:Choice>
    <mc:Fallback>
      <p:transition spd="slow" advTm="120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30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4070" y="1842230"/>
            <a:ext cx="6732103" cy="4329969"/>
          </a:xfrm>
        </p:spPr>
        <p:txBody>
          <a:bodyPr>
            <a:normAutofit/>
          </a:bodyPr>
          <a:lstStyle/>
          <a:p>
            <a:r>
              <a:rPr lang="en-US" dirty="0"/>
              <a:t>Researcher Robert K. Yin defines the case study research method:</a:t>
            </a:r>
          </a:p>
          <a:p>
            <a:r>
              <a:rPr lang="en-US" dirty="0"/>
              <a:t> ....an empirical inquiry that investigates a contemporary phenomenon within its real-life context; when the boundaries between phenomenon and context are not clearly evident; and in which multiple sources of evidence are used (Yin, 2009). </a:t>
            </a:r>
          </a:p>
        </p:txBody>
      </p:sp>
      <p:sp>
        <p:nvSpPr>
          <p:cNvPr id="3" name="Title 2"/>
          <p:cNvSpPr>
            <a:spLocks noGrp="1"/>
          </p:cNvSpPr>
          <p:nvPr>
            <p:ph type="title"/>
          </p:nvPr>
        </p:nvSpPr>
        <p:spPr>
          <a:xfrm>
            <a:off x="2209800" y="685801"/>
            <a:ext cx="7543800" cy="914400"/>
          </a:xfrm>
        </p:spPr>
        <p:txBody>
          <a:bodyPr/>
          <a:lstStyle/>
          <a:p>
            <a:r>
              <a:rPr lang="en-US" dirty="0"/>
              <a:t>Case Study Research</a:t>
            </a:r>
          </a:p>
        </p:txBody>
      </p:sp>
      <p:pic>
        <p:nvPicPr>
          <p:cNvPr id="4" name="Picture 3" descr="cover.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895" y="2288804"/>
            <a:ext cx="2414346" cy="3523261"/>
          </a:xfrm>
          <a:prstGeom prst="rect">
            <a:avLst/>
          </a:prstGeom>
        </p:spPr>
      </p:pic>
    </p:spTree>
    <p:extLst>
      <p:ext uri="{BB962C8B-B14F-4D97-AF65-F5344CB8AC3E}">
        <p14:creationId xmlns:p14="http://schemas.microsoft.com/office/powerpoint/2010/main" val="3112323873"/>
      </p:ext>
    </p:extLst>
  </p:cSld>
  <p:clrMapOvr>
    <a:masterClrMapping/>
  </p:clrMapOvr>
  <mc:AlternateContent xmlns:mc="http://schemas.openxmlformats.org/markup-compatibility/2006">
    <mc:Choice xmlns:p14="http://schemas.microsoft.com/office/powerpoint/2010/main" Requires="p14">
      <p:transition spd="slow" p14:dur="2000" advTm="14976"/>
    </mc:Choice>
    <mc:Fallback>
      <p:transition spd="slow" advTm="1497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9357" y="1406506"/>
            <a:ext cx="9104243" cy="5110796"/>
          </a:xfrm>
        </p:spPr>
        <p:txBody>
          <a:bodyPr>
            <a:normAutofit fontScale="92500" lnSpcReduction="10000"/>
          </a:bodyPr>
          <a:lstStyle/>
          <a:p>
            <a:pPr>
              <a:spcAft>
                <a:spcPts val="600"/>
              </a:spcAft>
            </a:pPr>
            <a:r>
              <a:rPr lang="en-US" b="1" u="sng" dirty="0"/>
              <a:t>Illustrative Case Studies</a:t>
            </a:r>
            <a:br>
              <a:rPr lang="en-US" dirty="0"/>
            </a:br>
            <a:r>
              <a:rPr lang="en-US" dirty="0"/>
              <a:t>These are primarily descriptive studies. They typically utilize one or two instances of an event to show what a situation is like. </a:t>
            </a:r>
          </a:p>
          <a:p>
            <a:pPr>
              <a:spcAft>
                <a:spcPts val="600"/>
              </a:spcAft>
            </a:pPr>
            <a:r>
              <a:rPr lang="en-US" b="1" u="sng" dirty="0"/>
              <a:t>Exploratory (or pilot) Case Studies</a:t>
            </a:r>
            <a:br>
              <a:rPr lang="en-US" u="sng" dirty="0"/>
            </a:br>
            <a:r>
              <a:rPr lang="en-US" dirty="0"/>
              <a:t>These are condensed case studies performed before implementing a large scale investigation. </a:t>
            </a:r>
          </a:p>
          <a:p>
            <a:pPr>
              <a:spcAft>
                <a:spcPts val="600"/>
              </a:spcAft>
            </a:pPr>
            <a:r>
              <a:rPr lang="en-US" b="1" u="sng" dirty="0"/>
              <a:t>Cumulative Case Studies</a:t>
            </a:r>
            <a:br>
              <a:rPr lang="en-US" u="sng" dirty="0"/>
            </a:br>
            <a:r>
              <a:rPr lang="en-US" dirty="0"/>
              <a:t>These serve to aggregate information from several sites collected at different times. </a:t>
            </a:r>
          </a:p>
          <a:p>
            <a:pPr>
              <a:spcAft>
                <a:spcPts val="600"/>
              </a:spcAft>
            </a:pPr>
            <a:r>
              <a:rPr lang="en-US" b="1" u="sng" dirty="0"/>
              <a:t>Critical Instance Case Studies</a:t>
            </a:r>
            <a:br>
              <a:rPr lang="en-US" u="sng" dirty="0"/>
            </a:br>
            <a:r>
              <a:rPr lang="en-US" dirty="0"/>
              <a:t>These examine one or more sites. This method is useful for answering cause and effect questions.</a:t>
            </a:r>
          </a:p>
          <a:p>
            <a:endParaRPr lang="en-US" dirty="0"/>
          </a:p>
        </p:txBody>
      </p:sp>
      <p:sp>
        <p:nvSpPr>
          <p:cNvPr id="3" name="Title 2"/>
          <p:cNvSpPr>
            <a:spLocks noGrp="1"/>
          </p:cNvSpPr>
          <p:nvPr>
            <p:ph type="title"/>
          </p:nvPr>
        </p:nvSpPr>
        <p:spPr>
          <a:xfrm>
            <a:off x="2209800" y="398400"/>
            <a:ext cx="7543800" cy="914400"/>
          </a:xfrm>
        </p:spPr>
        <p:txBody>
          <a:bodyPr/>
          <a:lstStyle/>
          <a:p>
            <a:pPr algn="ctr"/>
            <a:r>
              <a:rPr lang="en-US" dirty="0"/>
              <a:t>Types of Case Studies</a:t>
            </a:r>
          </a:p>
        </p:txBody>
      </p:sp>
    </p:spTree>
    <p:extLst>
      <p:ext uri="{BB962C8B-B14F-4D97-AF65-F5344CB8AC3E}">
        <p14:creationId xmlns:p14="http://schemas.microsoft.com/office/powerpoint/2010/main" val="2117403540"/>
      </p:ext>
    </p:extLst>
  </p:cSld>
  <p:clrMapOvr>
    <a:masterClrMapping/>
  </p:clrMapOvr>
  <mc:AlternateContent xmlns:mc="http://schemas.openxmlformats.org/markup-compatibility/2006">
    <mc:Choice xmlns:p14="http://schemas.microsoft.com/office/powerpoint/2010/main" Requires="p14">
      <p:transition spd="slow" p14:dur="2000" advTm="143723"/>
    </mc:Choice>
    <mc:Fallback>
      <p:transition spd="slow" advTm="1437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0078"/>
            <a:ext cx="8229600" cy="538642"/>
          </a:xfrm>
        </p:spPr>
        <p:txBody>
          <a:bodyPr>
            <a:normAutofit fontScale="90000"/>
          </a:bodyPr>
          <a:lstStyle/>
          <a:p>
            <a:r>
              <a:rPr lang="en-US" dirty="0"/>
              <a:t>Design Science Research</a:t>
            </a:r>
            <a:endParaRPr lang="en-GB" dirty="0"/>
          </a:p>
        </p:txBody>
      </p:sp>
      <p:sp>
        <p:nvSpPr>
          <p:cNvPr id="3" name="Content Placeholder 2"/>
          <p:cNvSpPr>
            <a:spLocks noGrp="1"/>
          </p:cNvSpPr>
          <p:nvPr>
            <p:ph idx="1"/>
          </p:nvPr>
        </p:nvSpPr>
        <p:spPr>
          <a:xfrm>
            <a:off x="410817" y="1418049"/>
            <a:ext cx="9797864" cy="5184576"/>
          </a:xfrm>
        </p:spPr>
        <p:txBody>
          <a:bodyPr>
            <a:normAutofit/>
          </a:bodyPr>
          <a:lstStyle/>
          <a:p>
            <a:r>
              <a:rPr lang="en-US" dirty="0"/>
              <a:t>Research Paradigm in which a designer answers questions relevant to human problems via the creation of innovative artifacts, thereby contributing new knowledge to the body of scientific literature. The designed artifact/s are both useful and fundamental in understanding that problem.</a:t>
            </a:r>
          </a:p>
          <a:p>
            <a:endParaRPr lang="en-US" dirty="0"/>
          </a:p>
          <a:p>
            <a:r>
              <a:rPr lang="en-US" dirty="0"/>
              <a:t>Principle: Knowledge and understanding of a design problem and its solution are acquired in the building and application of an artifact.</a:t>
            </a:r>
          </a:p>
          <a:p>
            <a:pPr marL="0" indent="0">
              <a:buNone/>
            </a:pPr>
            <a:endParaRPr lang="en-US" sz="1600" dirty="0"/>
          </a:p>
          <a:p>
            <a:pPr marL="0" indent="0">
              <a:buNone/>
            </a:pPr>
            <a:r>
              <a:rPr lang="en-US" sz="1600" dirty="0"/>
              <a:t>        </a:t>
            </a:r>
            <a:r>
              <a:rPr lang="en-US" sz="1600" dirty="0" err="1"/>
              <a:t>Hevner</a:t>
            </a:r>
            <a:r>
              <a:rPr lang="en-US" sz="1600" dirty="0"/>
              <a:t> &amp; Chatterjee (2010)</a:t>
            </a:r>
            <a:endParaRPr lang="en-GB" sz="1600" dirty="0"/>
          </a:p>
        </p:txBody>
      </p:sp>
    </p:spTree>
    <p:extLst>
      <p:ext uri="{BB962C8B-B14F-4D97-AF65-F5344CB8AC3E}">
        <p14:creationId xmlns:p14="http://schemas.microsoft.com/office/powerpoint/2010/main" val="3811308125"/>
      </p:ext>
    </p:extLst>
  </p:cSld>
  <p:clrMapOvr>
    <a:masterClrMapping/>
  </p:clrMapOvr>
  <mc:AlternateContent xmlns:mc="http://schemas.openxmlformats.org/markup-compatibility/2006">
    <mc:Choice xmlns:p14="http://schemas.microsoft.com/office/powerpoint/2010/main" Requires="p14">
      <p:transition spd="slow" p14:dur="2000" advTm="59447"/>
    </mc:Choice>
    <mc:Fallback>
      <p:transition spd="slow" advTm="5944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65176" y="188640"/>
            <a:ext cx="8823313" cy="604867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11" name="Diagram 10"/>
          <p:cNvGraphicFramePr/>
          <p:nvPr/>
        </p:nvGraphicFramePr>
        <p:xfrm>
          <a:off x="2279576" y="764704"/>
          <a:ext cx="8064896" cy="494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rot="18300000">
            <a:off x="4148977" y="2938498"/>
            <a:ext cx="914400" cy="360040"/>
          </a:xfrm>
          <a:prstGeom prst="rect">
            <a:avLst/>
          </a:prstGeom>
        </p:spPr>
        <p:txBody>
          <a:bodyPr vert="horz" wrap="none" lIns="0" tIns="0" rIns="0" bIns="0" rtlCol="0" anchor="t" anchorCtr="0">
            <a:noAutofit/>
          </a:bodyPr>
          <a:lstStyle/>
          <a:p>
            <a:pPr algn="ctr" defTabSz="457200">
              <a:spcBef>
                <a:spcPct val="0"/>
              </a:spcBef>
            </a:pPr>
            <a:r>
              <a:rPr lang="en-US" sz="2000" b="1" i="1" dirty="0">
                <a:solidFill>
                  <a:srgbClr val="D4A73C"/>
                </a:solidFill>
                <a:effectLst>
                  <a:outerShdw blurRad="38100" dist="38100" dir="2700000" algn="tl">
                    <a:srgbClr val="000000">
                      <a:alpha val="43137"/>
                    </a:srgbClr>
                  </a:outerShdw>
                </a:effectLst>
                <a:latin typeface="Myriad Pro"/>
                <a:ea typeface="+mj-ea"/>
                <a:cs typeface="Myriad Pro"/>
              </a:rPr>
              <a:t>uses</a:t>
            </a:r>
            <a:endParaRPr lang="en-GB" sz="2000" b="1" i="1" dirty="0">
              <a:solidFill>
                <a:srgbClr val="D4A73C"/>
              </a:solidFill>
              <a:effectLst>
                <a:outerShdw blurRad="38100" dist="38100" dir="2700000" algn="tl">
                  <a:srgbClr val="000000">
                    <a:alpha val="43137"/>
                  </a:srgbClr>
                </a:outerShdw>
              </a:effectLst>
              <a:latin typeface="Myriad Pro"/>
              <a:ea typeface="+mj-ea"/>
              <a:cs typeface="Myriad Pro"/>
            </a:endParaRPr>
          </a:p>
        </p:txBody>
      </p:sp>
      <p:sp>
        <p:nvSpPr>
          <p:cNvPr id="8" name="TextBox 7"/>
          <p:cNvSpPr txBox="1"/>
          <p:nvPr/>
        </p:nvSpPr>
        <p:spPr>
          <a:xfrm rot="3300000">
            <a:off x="7091036" y="2948893"/>
            <a:ext cx="1476581" cy="360040"/>
          </a:xfrm>
          <a:prstGeom prst="rect">
            <a:avLst/>
          </a:prstGeom>
        </p:spPr>
        <p:txBody>
          <a:bodyPr vert="horz" wrap="none" lIns="0" tIns="0" rIns="0" bIns="0" rtlCol="0" anchor="t" anchorCtr="0">
            <a:noAutofit/>
          </a:bodyPr>
          <a:lstStyle/>
          <a:p>
            <a:pPr algn="ctr" defTabSz="457200">
              <a:spcBef>
                <a:spcPct val="0"/>
              </a:spcBef>
            </a:pPr>
            <a:r>
              <a:rPr lang="en-US" sz="2000" b="1" i="1" dirty="0">
                <a:solidFill>
                  <a:srgbClr val="D4A73C"/>
                </a:solidFill>
                <a:effectLst>
                  <a:outerShdw blurRad="38100" dist="38100" dir="2700000" algn="tl">
                    <a:srgbClr val="000000">
                      <a:alpha val="43137"/>
                    </a:srgbClr>
                  </a:outerShdw>
                </a:effectLst>
                <a:latin typeface="Myriad Pro"/>
                <a:ea typeface="+mj-ea"/>
                <a:cs typeface="Myriad Pro"/>
              </a:rPr>
              <a:t>addresses</a:t>
            </a:r>
            <a:endParaRPr lang="en-GB" sz="2000" b="1" i="1" dirty="0">
              <a:solidFill>
                <a:srgbClr val="D4A73C"/>
              </a:solidFill>
              <a:effectLst>
                <a:outerShdw blurRad="38100" dist="38100" dir="2700000" algn="tl">
                  <a:srgbClr val="000000">
                    <a:alpha val="43137"/>
                  </a:srgbClr>
                </a:outerShdw>
              </a:effectLst>
              <a:latin typeface="Myriad Pro"/>
              <a:ea typeface="+mj-ea"/>
              <a:cs typeface="Myriad Pro"/>
            </a:endParaRPr>
          </a:p>
        </p:txBody>
      </p:sp>
      <p:sp>
        <p:nvSpPr>
          <p:cNvPr id="9" name="TextBox 8"/>
          <p:cNvSpPr txBox="1"/>
          <p:nvPr/>
        </p:nvSpPr>
        <p:spPr>
          <a:xfrm>
            <a:off x="5447929" y="5169244"/>
            <a:ext cx="1476581" cy="360040"/>
          </a:xfrm>
          <a:prstGeom prst="rect">
            <a:avLst/>
          </a:prstGeom>
        </p:spPr>
        <p:txBody>
          <a:bodyPr vert="horz" wrap="none" lIns="0" tIns="0" rIns="0" bIns="0" rtlCol="0" anchor="t" anchorCtr="0">
            <a:noAutofit/>
          </a:bodyPr>
          <a:lstStyle/>
          <a:p>
            <a:pPr algn="ctr" defTabSz="457200">
              <a:spcBef>
                <a:spcPct val="0"/>
              </a:spcBef>
            </a:pPr>
            <a:r>
              <a:rPr lang="en-US" sz="2000" b="1" i="1" dirty="0">
                <a:solidFill>
                  <a:srgbClr val="D4A73C"/>
                </a:solidFill>
                <a:effectLst>
                  <a:outerShdw blurRad="38100" dist="38100" dir="2700000" algn="tl">
                    <a:srgbClr val="000000">
                      <a:alpha val="43137"/>
                    </a:srgbClr>
                  </a:outerShdw>
                </a:effectLst>
                <a:latin typeface="Myriad Pro"/>
                <a:ea typeface="+mj-ea"/>
                <a:cs typeface="Myriad Pro"/>
              </a:rPr>
              <a:t>perceives</a:t>
            </a:r>
            <a:endParaRPr lang="en-GB" sz="2000" b="1" i="1" dirty="0">
              <a:solidFill>
                <a:srgbClr val="D4A73C"/>
              </a:solidFill>
              <a:effectLst>
                <a:outerShdw blurRad="38100" dist="38100" dir="2700000" algn="tl">
                  <a:srgbClr val="000000">
                    <a:alpha val="43137"/>
                  </a:srgbClr>
                </a:outerShdw>
              </a:effectLst>
              <a:latin typeface="Myriad Pro"/>
              <a:ea typeface="+mj-ea"/>
              <a:cs typeface="Myriad Pro"/>
            </a:endParaRPr>
          </a:p>
        </p:txBody>
      </p:sp>
      <p:sp>
        <p:nvSpPr>
          <p:cNvPr id="14" name="Title 1"/>
          <p:cNvSpPr txBox="1">
            <a:spLocks/>
          </p:cNvSpPr>
          <p:nvPr/>
        </p:nvSpPr>
        <p:spPr bwMode="auto">
          <a:xfrm>
            <a:off x="1658977" y="836709"/>
            <a:ext cx="234259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600" kern="1200">
                <a:solidFill>
                  <a:srgbClr val="166594"/>
                </a:solidFill>
                <a:latin typeface="Calibri" pitchFamily="34" charset="0"/>
                <a:ea typeface="Calibri" pitchFamily="34" charset="0"/>
                <a:cs typeface="Calibri" pitchFamily="34" charset="0"/>
              </a:defRPr>
            </a:lvl1pPr>
            <a:lvl2pPr algn="ctr" defTabSz="457200" rtl="0" eaLnBrk="1" fontAlgn="base" hangingPunct="1">
              <a:spcBef>
                <a:spcPct val="0"/>
              </a:spcBef>
              <a:spcAft>
                <a:spcPct val="0"/>
              </a:spcAft>
              <a:defRPr sz="3600">
                <a:solidFill>
                  <a:srgbClr val="166594"/>
                </a:solidFill>
                <a:latin typeface="Calibri" pitchFamily="34" charset="0"/>
                <a:ea typeface="Trebuchet MS" pitchFamily="34" charset="0"/>
                <a:cs typeface="Calibri" pitchFamily="34" charset="0"/>
              </a:defRPr>
            </a:lvl2pPr>
            <a:lvl3pPr algn="ctr" defTabSz="457200" rtl="0" eaLnBrk="1" fontAlgn="base" hangingPunct="1">
              <a:spcBef>
                <a:spcPct val="0"/>
              </a:spcBef>
              <a:spcAft>
                <a:spcPct val="0"/>
              </a:spcAft>
              <a:defRPr sz="3600">
                <a:solidFill>
                  <a:srgbClr val="166594"/>
                </a:solidFill>
                <a:latin typeface="Calibri" pitchFamily="34" charset="0"/>
                <a:ea typeface="Trebuchet MS" pitchFamily="34" charset="0"/>
                <a:cs typeface="Calibri" pitchFamily="34" charset="0"/>
              </a:defRPr>
            </a:lvl3pPr>
            <a:lvl4pPr algn="ctr" defTabSz="457200" rtl="0" eaLnBrk="1" fontAlgn="base" hangingPunct="1">
              <a:spcBef>
                <a:spcPct val="0"/>
              </a:spcBef>
              <a:spcAft>
                <a:spcPct val="0"/>
              </a:spcAft>
              <a:defRPr sz="3600">
                <a:solidFill>
                  <a:srgbClr val="166594"/>
                </a:solidFill>
                <a:latin typeface="Calibri" pitchFamily="34" charset="0"/>
                <a:ea typeface="Trebuchet MS" pitchFamily="34" charset="0"/>
                <a:cs typeface="Calibri" pitchFamily="34" charset="0"/>
              </a:defRPr>
            </a:lvl4pPr>
            <a:lvl5pPr algn="ctr" defTabSz="457200" rtl="0" eaLnBrk="1" fontAlgn="base" hangingPunct="1">
              <a:spcBef>
                <a:spcPct val="0"/>
              </a:spcBef>
              <a:spcAft>
                <a:spcPct val="0"/>
              </a:spcAft>
              <a:defRPr sz="3600">
                <a:solidFill>
                  <a:srgbClr val="166594"/>
                </a:solidFill>
                <a:latin typeface="Calibri" pitchFamily="34" charset="0"/>
                <a:ea typeface="Trebuchet MS" pitchFamily="34" charset="0"/>
                <a:cs typeface="Calibri" pitchFamily="34" charset="0"/>
              </a:defRPr>
            </a:lvl5pPr>
            <a:lvl6pPr marL="457200" algn="ctr" defTabSz="457200" rtl="0" eaLnBrk="1" fontAlgn="base" hangingPunct="1">
              <a:spcBef>
                <a:spcPct val="0"/>
              </a:spcBef>
              <a:spcAft>
                <a:spcPct val="0"/>
              </a:spcAft>
              <a:defRPr sz="3600">
                <a:solidFill>
                  <a:srgbClr val="166594"/>
                </a:solidFill>
                <a:latin typeface="Trebuchet MS" pitchFamily="34" charset="0"/>
              </a:defRPr>
            </a:lvl6pPr>
            <a:lvl7pPr marL="914400" algn="ctr" defTabSz="457200" rtl="0" eaLnBrk="1" fontAlgn="base" hangingPunct="1">
              <a:spcBef>
                <a:spcPct val="0"/>
              </a:spcBef>
              <a:spcAft>
                <a:spcPct val="0"/>
              </a:spcAft>
              <a:defRPr sz="3600">
                <a:solidFill>
                  <a:srgbClr val="166594"/>
                </a:solidFill>
                <a:latin typeface="Trebuchet MS" pitchFamily="34" charset="0"/>
              </a:defRPr>
            </a:lvl7pPr>
            <a:lvl8pPr marL="1371600" algn="ctr" defTabSz="457200" rtl="0" eaLnBrk="1" fontAlgn="base" hangingPunct="1">
              <a:spcBef>
                <a:spcPct val="0"/>
              </a:spcBef>
              <a:spcAft>
                <a:spcPct val="0"/>
              </a:spcAft>
              <a:defRPr sz="3600">
                <a:solidFill>
                  <a:srgbClr val="166594"/>
                </a:solidFill>
                <a:latin typeface="Trebuchet MS" pitchFamily="34" charset="0"/>
              </a:defRPr>
            </a:lvl8pPr>
            <a:lvl9pPr marL="1828800" algn="ctr" defTabSz="457200" rtl="0" eaLnBrk="1" fontAlgn="base" hangingPunct="1">
              <a:spcBef>
                <a:spcPct val="0"/>
              </a:spcBef>
              <a:spcAft>
                <a:spcPct val="0"/>
              </a:spcAft>
              <a:defRPr sz="3600">
                <a:solidFill>
                  <a:srgbClr val="166594"/>
                </a:solidFill>
                <a:latin typeface="Trebuchet MS" pitchFamily="34" charset="0"/>
              </a:defRPr>
            </a:lvl9pPr>
          </a:lstStyle>
          <a:p>
            <a:r>
              <a:rPr lang="en-US" sz="2800" dirty="0">
                <a:solidFill>
                  <a:schemeClr val="tx1"/>
                </a:solidFill>
                <a:latin typeface="Bookman Old Style" panose="02050604050505020204" pitchFamily="18" charset="0"/>
              </a:rPr>
              <a:t>People, Practices &amp; Problems</a:t>
            </a:r>
            <a:endParaRPr lang="en-GB" sz="2800" dirty="0">
              <a:solidFill>
                <a:schemeClr val="tx1"/>
              </a:solidFill>
              <a:latin typeface="Bookman Old Style" panose="02050604050505020204" pitchFamily="18" charset="0"/>
            </a:endParaRPr>
          </a:p>
        </p:txBody>
      </p:sp>
      <p:sp>
        <p:nvSpPr>
          <p:cNvPr id="15" name="TextBox 14"/>
          <p:cNvSpPr txBox="1"/>
          <p:nvPr/>
        </p:nvSpPr>
        <p:spPr>
          <a:xfrm>
            <a:off x="1658977" y="2713741"/>
            <a:ext cx="2210544" cy="566415"/>
          </a:xfrm>
          <a:prstGeom prst="rect">
            <a:avLst/>
          </a:prstGeom>
        </p:spPr>
        <p:txBody>
          <a:bodyPr vert="horz" wrap="none" lIns="0" tIns="0" rIns="0" bIns="0" rtlCol="0" anchor="t" anchorCtr="0">
            <a:noAutofit/>
          </a:bodyPr>
          <a:lstStyle/>
          <a:p>
            <a:pPr algn="ctr"/>
            <a:r>
              <a:rPr lang="en-US" sz="1600" dirty="0" err="1"/>
              <a:t>Johannesson</a:t>
            </a:r>
            <a:endParaRPr lang="en-US" sz="1600" dirty="0"/>
          </a:p>
          <a:p>
            <a:pPr algn="ctr"/>
            <a:r>
              <a:rPr lang="en-US" sz="1600" dirty="0"/>
              <a:t>&amp; </a:t>
            </a:r>
            <a:r>
              <a:rPr lang="en-US" sz="1600" dirty="0" err="1"/>
              <a:t>Perjons</a:t>
            </a:r>
            <a:r>
              <a:rPr lang="en-US" sz="1600" dirty="0"/>
              <a:t> (2012)</a:t>
            </a:r>
            <a:endParaRPr lang="en-GB" sz="1600" dirty="0"/>
          </a:p>
        </p:txBody>
      </p:sp>
    </p:spTree>
    <p:extLst>
      <p:ext uri="{BB962C8B-B14F-4D97-AF65-F5344CB8AC3E}">
        <p14:creationId xmlns:p14="http://schemas.microsoft.com/office/powerpoint/2010/main" val="1121080358"/>
      </p:ext>
    </p:extLst>
  </p:cSld>
  <p:clrMapOvr>
    <a:masterClrMapping/>
  </p:clrMapOvr>
  <mc:AlternateContent xmlns:mc="http://schemas.openxmlformats.org/markup-compatibility/2006">
    <mc:Choice xmlns:p14="http://schemas.microsoft.com/office/powerpoint/2010/main" Requires="p14">
      <p:transition spd="slow" p14:dur="2000" advTm="85562"/>
    </mc:Choice>
    <mc:Fallback>
      <p:transition spd="slow" advTm="855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DE062B9-EE19-11E1-8AEF-C8214A43D62D}"/>
              </a:ext>
            </a:extLst>
          </p:cNvPr>
          <p:cNvSpPr>
            <a:spLocks noGrp="1" noChangeArrowheads="1"/>
          </p:cNvSpPr>
          <p:nvPr>
            <p:ph type="title"/>
          </p:nvPr>
        </p:nvSpPr>
        <p:spPr/>
        <p:txBody>
          <a:bodyPr/>
          <a:lstStyle/>
          <a:p>
            <a:r>
              <a:rPr lang="en-US" altLang="en-UG"/>
              <a:t>Focus</a:t>
            </a:r>
          </a:p>
        </p:txBody>
      </p:sp>
      <p:sp>
        <p:nvSpPr>
          <p:cNvPr id="19459" name="Rectangle 3">
            <a:extLst>
              <a:ext uri="{FF2B5EF4-FFF2-40B4-BE49-F238E27FC236}">
                <a16:creationId xmlns:a16="http://schemas.microsoft.com/office/drawing/2014/main" id="{DD17F574-037A-57EB-EC20-E4DBBC40606F}"/>
              </a:ext>
            </a:extLst>
          </p:cNvPr>
          <p:cNvSpPr>
            <a:spLocks noGrp="1" noChangeArrowheads="1"/>
          </p:cNvSpPr>
          <p:nvPr>
            <p:ph type="body" idx="1"/>
          </p:nvPr>
        </p:nvSpPr>
        <p:spPr>
          <a:xfrm>
            <a:off x="2514600" y="2017713"/>
            <a:ext cx="7620000" cy="4114800"/>
          </a:xfrm>
        </p:spPr>
        <p:txBody>
          <a:bodyPr/>
          <a:lstStyle/>
          <a:p>
            <a:pPr algn="just"/>
            <a:r>
              <a:rPr lang="en-US" altLang="en-UG">
                <a:cs typeface="Times New Roman" panose="02020603050405020304" pitchFamily="18" charset="0"/>
              </a:rPr>
              <a:t>Survey research focuses on naturally occurring phenomena. Rather than manipulating phenomena, survey research attempts to influence the attitudes and behaviors it measures as little as possible. Most often, respondents are asked for information.</a:t>
            </a:r>
            <a:r>
              <a:rPr lang="en-US" altLang="en-UG"/>
              <a:t> </a:t>
            </a:r>
          </a:p>
        </p:txBody>
      </p:sp>
    </p:spTree>
  </p:cSld>
  <p:clrMapOvr>
    <a:masterClrMapping/>
  </p:clrMapOvr>
  <mc:AlternateContent xmlns:mc="http://schemas.openxmlformats.org/markup-compatibility/2006">
    <mc:Choice xmlns:p14="http://schemas.microsoft.com/office/powerpoint/2010/main" Requires="p14">
      <p:transition spd="slow" p14:dur="2000" advTm="67864"/>
    </mc:Choice>
    <mc:Fallback>
      <p:transition spd="slow" advTm="6786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2024" y="370078"/>
            <a:ext cx="3970784" cy="826674"/>
          </a:xfrm>
        </p:spPr>
        <p:txBody>
          <a:bodyPr>
            <a:normAutofit fontScale="90000"/>
          </a:bodyPr>
          <a:lstStyle/>
          <a:p>
            <a:r>
              <a:rPr lang="en-US" dirty="0"/>
              <a:t>DSRP Model</a:t>
            </a:r>
            <a:br>
              <a:rPr lang="en-US" dirty="0"/>
            </a:br>
            <a:r>
              <a:rPr lang="en-US" sz="1600" dirty="0"/>
              <a:t>Peffers et al (2006)</a:t>
            </a:r>
            <a:endParaRPr lang="en-GB" dirty="0"/>
          </a:p>
        </p:txBody>
      </p:sp>
      <p:grpSp>
        <p:nvGrpSpPr>
          <p:cNvPr id="23" name="Group 22">
            <a:extLst>
              <a:ext uri="{FF2B5EF4-FFF2-40B4-BE49-F238E27FC236}">
                <a16:creationId xmlns:a16="http://schemas.microsoft.com/office/drawing/2014/main" id="{2EEB00AC-8C49-41B8-C409-95F440A89A85}"/>
              </a:ext>
            </a:extLst>
          </p:cNvPr>
          <p:cNvGrpSpPr/>
          <p:nvPr/>
        </p:nvGrpSpPr>
        <p:grpSpPr>
          <a:xfrm>
            <a:off x="1524000" y="0"/>
            <a:ext cx="9558133" cy="6949440"/>
            <a:chOff x="1524000" y="0"/>
            <a:chExt cx="9558133" cy="6949440"/>
          </a:xfrm>
        </p:grpSpPr>
        <p:grpSp>
          <p:nvGrpSpPr>
            <p:cNvPr id="3" name="Group 2">
              <a:extLst>
                <a:ext uri="{FF2B5EF4-FFF2-40B4-BE49-F238E27FC236}">
                  <a16:creationId xmlns:a16="http://schemas.microsoft.com/office/drawing/2014/main" id="{66C308BD-D4DF-17AD-0B51-A9EC5A6D31F6}"/>
                </a:ext>
              </a:extLst>
            </p:cNvPr>
            <p:cNvGrpSpPr/>
            <p:nvPr/>
          </p:nvGrpSpPr>
          <p:grpSpPr>
            <a:xfrm>
              <a:off x="1524000" y="0"/>
              <a:ext cx="9144000" cy="6949440"/>
              <a:chOff x="1524000" y="0"/>
              <a:chExt cx="9144000" cy="6949440"/>
            </a:xfrm>
          </p:grpSpPr>
          <p:sp>
            <p:nvSpPr>
              <p:cNvPr id="4" name="Rectangle 3">
                <a:extLst>
                  <a:ext uri="{FF2B5EF4-FFF2-40B4-BE49-F238E27FC236}">
                    <a16:creationId xmlns:a16="http://schemas.microsoft.com/office/drawing/2014/main" id="{A3BE2E84-94AF-BD93-8B76-CA43D5D3781B}"/>
                  </a:ext>
                </a:extLst>
              </p:cNvPr>
              <p:cNvSpPr/>
              <p:nvPr/>
            </p:nvSpPr>
            <p:spPr>
              <a:xfrm>
                <a:off x="1524000" y="0"/>
                <a:ext cx="9144000" cy="6949440"/>
              </a:xfrm>
              <a:prstGeom prst="rect">
                <a:avLst/>
              </a:prstGeom>
              <a:solidFill>
                <a:schemeClr val="bg1"/>
              </a:solidFill>
            </p:spPr>
            <p:txBody>
              <a:bodyPr/>
              <a:lstStyle/>
              <a:p>
                <a:endParaRPr lang="en-UG"/>
              </a:p>
            </p:txBody>
          </p:sp>
          <p:sp>
            <p:nvSpPr>
              <p:cNvPr id="6" name="Arrow: Bent-Up 5">
                <a:extLst>
                  <a:ext uri="{FF2B5EF4-FFF2-40B4-BE49-F238E27FC236}">
                    <a16:creationId xmlns:a16="http://schemas.microsoft.com/office/drawing/2014/main" id="{8EB2C5FD-8602-78AA-3187-34FDE6A5B188}"/>
                  </a:ext>
                </a:extLst>
              </p:cNvPr>
              <p:cNvSpPr/>
              <p:nvPr/>
            </p:nvSpPr>
            <p:spPr>
              <a:xfrm rot="5400000">
                <a:off x="2175075" y="1713905"/>
                <a:ext cx="570783" cy="6498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G"/>
              </a:p>
            </p:txBody>
          </p:sp>
          <p:sp>
            <p:nvSpPr>
              <p:cNvPr id="7" name="Freeform: Shape 6">
                <a:extLst>
                  <a:ext uri="{FF2B5EF4-FFF2-40B4-BE49-F238E27FC236}">
                    <a16:creationId xmlns:a16="http://schemas.microsoft.com/office/drawing/2014/main" id="{E1A2082B-5C96-DE4F-3768-A825A9C42B38}"/>
                  </a:ext>
                </a:extLst>
              </p:cNvPr>
              <p:cNvSpPr/>
              <p:nvPr/>
            </p:nvSpPr>
            <p:spPr>
              <a:xfrm>
                <a:off x="1525242" y="826436"/>
                <a:ext cx="2241234" cy="914397"/>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Problem Identification</a:t>
                </a:r>
                <a:endParaRPr lang="en-GB" sz="2400" kern="1200" dirty="0"/>
              </a:p>
            </p:txBody>
          </p:sp>
          <p:sp>
            <p:nvSpPr>
              <p:cNvPr id="8" name="Freeform: Shape 7">
                <a:extLst>
                  <a:ext uri="{FF2B5EF4-FFF2-40B4-BE49-F238E27FC236}">
                    <a16:creationId xmlns:a16="http://schemas.microsoft.com/office/drawing/2014/main" id="{C2AD5799-C241-54E4-A383-E658AB478F7D}"/>
                  </a:ext>
                </a:extLst>
              </p:cNvPr>
              <p:cNvSpPr/>
              <p:nvPr/>
            </p:nvSpPr>
            <p:spPr>
              <a:xfrm>
                <a:off x="3765360" y="1011493"/>
                <a:ext cx="1573456" cy="543603"/>
              </a:xfrm>
              <a:custGeom>
                <a:avLst/>
                <a:gdLst>
                  <a:gd name="connsiteX0" fmla="*/ 0 w 1418730"/>
                  <a:gd name="connsiteY0" fmla="*/ 0 h 543603"/>
                  <a:gd name="connsiteX1" fmla="*/ 1418730 w 1418730"/>
                  <a:gd name="connsiteY1" fmla="*/ 0 h 543603"/>
                  <a:gd name="connsiteX2" fmla="*/ 1418730 w 1418730"/>
                  <a:gd name="connsiteY2" fmla="*/ 543603 h 543603"/>
                  <a:gd name="connsiteX3" fmla="*/ 0 w 1418730"/>
                  <a:gd name="connsiteY3" fmla="*/ 543603 h 543603"/>
                  <a:gd name="connsiteX4" fmla="*/ 0 w 1418730"/>
                  <a:gd name="connsiteY4" fmla="*/ 0 h 54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730" h="543603">
                    <a:moveTo>
                      <a:pt x="0" y="0"/>
                    </a:moveTo>
                    <a:lnTo>
                      <a:pt x="1418730" y="0"/>
                    </a:lnTo>
                    <a:lnTo>
                      <a:pt x="1418730" y="543603"/>
                    </a:lnTo>
                    <a:lnTo>
                      <a:pt x="0" y="5436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Motivation</a:t>
                </a:r>
                <a:endParaRPr lang="en-GB" sz="1800" kern="1200" dirty="0"/>
              </a:p>
            </p:txBody>
          </p:sp>
          <p:sp>
            <p:nvSpPr>
              <p:cNvPr id="9" name="Arrow: Bent-Up 8">
                <a:extLst>
                  <a:ext uri="{FF2B5EF4-FFF2-40B4-BE49-F238E27FC236}">
                    <a16:creationId xmlns:a16="http://schemas.microsoft.com/office/drawing/2014/main" id="{8B7AC293-992C-7E0A-78B7-51C885636D68}"/>
                  </a:ext>
                </a:extLst>
              </p:cNvPr>
              <p:cNvSpPr/>
              <p:nvPr/>
            </p:nvSpPr>
            <p:spPr>
              <a:xfrm rot="5400000">
                <a:off x="3451796" y="2734353"/>
                <a:ext cx="570783" cy="6498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G"/>
              </a:p>
            </p:txBody>
          </p:sp>
          <p:sp>
            <p:nvSpPr>
              <p:cNvPr id="10" name="Freeform: Shape 9">
                <a:extLst>
                  <a:ext uri="{FF2B5EF4-FFF2-40B4-BE49-F238E27FC236}">
                    <a16:creationId xmlns:a16="http://schemas.microsoft.com/office/drawing/2014/main" id="{E2E20638-54C0-43AF-5810-A624D82E5627}"/>
                  </a:ext>
                </a:extLst>
              </p:cNvPr>
              <p:cNvSpPr/>
              <p:nvPr/>
            </p:nvSpPr>
            <p:spPr>
              <a:xfrm>
                <a:off x="2801963" y="1817180"/>
                <a:ext cx="2241234" cy="914397"/>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Objectives of a Solution</a:t>
                </a:r>
                <a:endParaRPr lang="en-GB" sz="2400" kern="1200" dirty="0"/>
              </a:p>
            </p:txBody>
          </p:sp>
          <p:sp>
            <p:nvSpPr>
              <p:cNvPr id="11" name="Freeform: Shape 10">
                <a:extLst>
                  <a:ext uri="{FF2B5EF4-FFF2-40B4-BE49-F238E27FC236}">
                    <a16:creationId xmlns:a16="http://schemas.microsoft.com/office/drawing/2014/main" id="{97E77AAE-F9AA-3186-1516-D64EE40ECFC8}"/>
                  </a:ext>
                </a:extLst>
              </p:cNvPr>
              <p:cNvSpPr/>
              <p:nvPr/>
            </p:nvSpPr>
            <p:spPr>
              <a:xfrm>
                <a:off x="4987501" y="2056297"/>
                <a:ext cx="1916881" cy="577646"/>
              </a:xfrm>
              <a:custGeom>
                <a:avLst/>
                <a:gdLst>
                  <a:gd name="connsiteX0" fmla="*/ 0 w 1681606"/>
                  <a:gd name="connsiteY0" fmla="*/ 0 h 543603"/>
                  <a:gd name="connsiteX1" fmla="*/ 1681606 w 1681606"/>
                  <a:gd name="connsiteY1" fmla="*/ 0 h 543603"/>
                  <a:gd name="connsiteX2" fmla="*/ 1681606 w 1681606"/>
                  <a:gd name="connsiteY2" fmla="*/ 543603 h 543603"/>
                  <a:gd name="connsiteX3" fmla="*/ 0 w 1681606"/>
                  <a:gd name="connsiteY3" fmla="*/ 543603 h 543603"/>
                  <a:gd name="connsiteX4" fmla="*/ 0 w 1681606"/>
                  <a:gd name="connsiteY4" fmla="*/ 0 h 54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606" h="543603">
                    <a:moveTo>
                      <a:pt x="0" y="0"/>
                    </a:moveTo>
                    <a:lnTo>
                      <a:pt x="1681606" y="0"/>
                    </a:lnTo>
                    <a:lnTo>
                      <a:pt x="1681606" y="543603"/>
                    </a:lnTo>
                    <a:lnTo>
                      <a:pt x="0" y="5436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Respond to Requirements</a:t>
                </a:r>
                <a:endParaRPr lang="en-GB" sz="1800" kern="1200" dirty="0"/>
              </a:p>
            </p:txBody>
          </p:sp>
          <p:sp>
            <p:nvSpPr>
              <p:cNvPr id="12" name="Arrow: Bent-Up 11">
                <a:extLst>
                  <a:ext uri="{FF2B5EF4-FFF2-40B4-BE49-F238E27FC236}">
                    <a16:creationId xmlns:a16="http://schemas.microsoft.com/office/drawing/2014/main" id="{26884DFB-A18E-19D7-BCB2-29A70ED86657}"/>
                  </a:ext>
                </a:extLst>
              </p:cNvPr>
              <p:cNvSpPr/>
              <p:nvPr/>
            </p:nvSpPr>
            <p:spPr>
              <a:xfrm rot="5400000">
                <a:off x="4728516" y="3754802"/>
                <a:ext cx="570783" cy="6498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G"/>
              </a:p>
            </p:txBody>
          </p:sp>
          <p:sp>
            <p:nvSpPr>
              <p:cNvPr id="13" name="Freeform: Shape 12">
                <a:extLst>
                  <a:ext uri="{FF2B5EF4-FFF2-40B4-BE49-F238E27FC236}">
                    <a16:creationId xmlns:a16="http://schemas.microsoft.com/office/drawing/2014/main" id="{CC8D3C99-834B-A70E-14E6-3FD64B388E18}"/>
                  </a:ext>
                </a:extLst>
              </p:cNvPr>
              <p:cNvSpPr/>
              <p:nvPr/>
            </p:nvSpPr>
            <p:spPr>
              <a:xfrm>
                <a:off x="4078684" y="2837626"/>
                <a:ext cx="2241234" cy="914397"/>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Design &amp; Development</a:t>
                </a:r>
                <a:endParaRPr lang="en-GB" sz="2400" kern="1200" dirty="0"/>
              </a:p>
            </p:txBody>
          </p:sp>
          <p:sp>
            <p:nvSpPr>
              <p:cNvPr id="14" name="Freeform: Shape 13">
                <a:extLst>
                  <a:ext uri="{FF2B5EF4-FFF2-40B4-BE49-F238E27FC236}">
                    <a16:creationId xmlns:a16="http://schemas.microsoft.com/office/drawing/2014/main" id="{F999D7AE-6556-3823-787E-308399F55C0C}"/>
                  </a:ext>
                </a:extLst>
              </p:cNvPr>
              <p:cNvSpPr/>
              <p:nvPr/>
            </p:nvSpPr>
            <p:spPr>
              <a:xfrm>
                <a:off x="6318802" y="3004737"/>
                <a:ext cx="1418730" cy="543603"/>
              </a:xfrm>
              <a:custGeom>
                <a:avLst/>
                <a:gdLst>
                  <a:gd name="connsiteX0" fmla="*/ 0 w 1418730"/>
                  <a:gd name="connsiteY0" fmla="*/ 0 h 543603"/>
                  <a:gd name="connsiteX1" fmla="*/ 1418730 w 1418730"/>
                  <a:gd name="connsiteY1" fmla="*/ 0 h 543603"/>
                  <a:gd name="connsiteX2" fmla="*/ 1418730 w 1418730"/>
                  <a:gd name="connsiteY2" fmla="*/ 543603 h 543603"/>
                  <a:gd name="connsiteX3" fmla="*/ 0 w 1418730"/>
                  <a:gd name="connsiteY3" fmla="*/ 543603 h 543603"/>
                  <a:gd name="connsiteX4" fmla="*/ 0 w 1418730"/>
                  <a:gd name="connsiteY4" fmla="*/ 0 h 54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730" h="543603">
                    <a:moveTo>
                      <a:pt x="0" y="0"/>
                    </a:moveTo>
                    <a:lnTo>
                      <a:pt x="1418730" y="0"/>
                    </a:lnTo>
                    <a:lnTo>
                      <a:pt x="1418730" y="543603"/>
                    </a:lnTo>
                    <a:lnTo>
                      <a:pt x="0" y="5436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Artifact</a:t>
                </a:r>
                <a:endParaRPr lang="en-GB" sz="1800" kern="1200" dirty="0"/>
              </a:p>
            </p:txBody>
          </p:sp>
          <p:sp>
            <p:nvSpPr>
              <p:cNvPr id="15" name="Arrow: Bent-Up 14">
                <a:extLst>
                  <a:ext uri="{FF2B5EF4-FFF2-40B4-BE49-F238E27FC236}">
                    <a16:creationId xmlns:a16="http://schemas.microsoft.com/office/drawing/2014/main" id="{D6C903BB-45A6-FE4D-04BF-B4D069060B93}"/>
                  </a:ext>
                </a:extLst>
              </p:cNvPr>
              <p:cNvSpPr/>
              <p:nvPr/>
            </p:nvSpPr>
            <p:spPr>
              <a:xfrm rot="5400000">
                <a:off x="5989759" y="4829646"/>
                <a:ext cx="570783" cy="649817"/>
              </a:xfrm>
              <a:prstGeom prst="bentUpArrow">
                <a:avLst>
                  <a:gd name="adj1" fmla="val 32840"/>
                  <a:gd name="adj2" fmla="val 25000"/>
                  <a:gd name="adj3" fmla="val 35780"/>
                </a:avLst>
              </a:prstGeom>
              <a:blipFill rotWithShape="0">
                <a:blip r:embed="rId3">
                  <a:duotone>
                    <a:schemeClr val="accent1">
                      <a:hueOff val="0"/>
                      <a:satOff val="0"/>
                      <a:lumOff val="0"/>
                      <a:alphaOff val="0"/>
                      <a:shade val="20000"/>
                      <a:satMod val="200000"/>
                    </a:schemeClr>
                    <a:schemeClr val="accent1">
                      <a:hueOff val="0"/>
                      <a:satOff val="0"/>
                      <a:lumOff val="0"/>
                      <a:alphaOff val="0"/>
                      <a:tint val="12000"/>
                      <a:satMod val="190000"/>
                    </a:schemeClr>
                  </a:duotone>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G"/>
              </a:p>
            </p:txBody>
          </p:sp>
          <p:sp>
            <p:nvSpPr>
              <p:cNvPr id="16" name="Freeform: Shape 15">
                <a:extLst>
                  <a:ext uri="{FF2B5EF4-FFF2-40B4-BE49-F238E27FC236}">
                    <a16:creationId xmlns:a16="http://schemas.microsoft.com/office/drawing/2014/main" id="{B33896BE-52BB-3329-46E6-735220B40647}"/>
                  </a:ext>
                </a:extLst>
              </p:cNvPr>
              <p:cNvSpPr/>
              <p:nvPr/>
            </p:nvSpPr>
            <p:spPr>
              <a:xfrm>
                <a:off x="5366924" y="3861051"/>
                <a:ext cx="2529279" cy="914397"/>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Demonstration</a:t>
                </a:r>
                <a:endParaRPr lang="en-GB" sz="2400" kern="1200" dirty="0"/>
              </a:p>
            </p:txBody>
          </p:sp>
          <p:sp>
            <p:nvSpPr>
              <p:cNvPr id="17" name="Freeform: Shape 16">
                <a:extLst>
                  <a:ext uri="{FF2B5EF4-FFF2-40B4-BE49-F238E27FC236}">
                    <a16:creationId xmlns:a16="http://schemas.microsoft.com/office/drawing/2014/main" id="{DC674557-B53E-3E1E-C3A3-9466576450B5}"/>
                  </a:ext>
                </a:extLst>
              </p:cNvPr>
              <p:cNvSpPr/>
              <p:nvPr/>
            </p:nvSpPr>
            <p:spPr>
              <a:xfrm>
                <a:off x="7940075" y="4097199"/>
                <a:ext cx="1418730" cy="543603"/>
              </a:xfrm>
              <a:custGeom>
                <a:avLst/>
                <a:gdLst>
                  <a:gd name="connsiteX0" fmla="*/ 0 w 1418730"/>
                  <a:gd name="connsiteY0" fmla="*/ 0 h 543603"/>
                  <a:gd name="connsiteX1" fmla="*/ 1418730 w 1418730"/>
                  <a:gd name="connsiteY1" fmla="*/ 0 h 543603"/>
                  <a:gd name="connsiteX2" fmla="*/ 1418730 w 1418730"/>
                  <a:gd name="connsiteY2" fmla="*/ 543603 h 543603"/>
                  <a:gd name="connsiteX3" fmla="*/ 0 w 1418730"/>
                  <a:gd name="connsiteY3" fmla="*/ 543603 h 543603"/>
                  <a:gd name="connsiteX4" fmla="*/ 0 w 1418730"/>
                  <a:gd name="connsiteY4" fmla="*/ 0 h 54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730" h="543603">
                    <a:moveTo>
                      <a:pt x="0" y="0"/>
                    </a:moveTo>
                    <a:lnTo>
                      <a:pt x="1418730" y="0"/>
                    </a:lnTo>
                    <a:lnTo>
                      <a:pt x="1418730" y="543603"/>
                    </a:lnTo>
                    <a:lnTo>
                      <a:pt x="0" y="5436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Proof of Concept</a:t>
                </a:r>
                <a:endParaRPr lang="en-GB" sz="1800" kern="1200" dirty="0"/>
              </a:p>
            </p:txBody>
          </p:sp>
          <p:sp>
            <p:nvSpPr>
              <p:cNvPr id="18" name="Arrow: Bent-Up 17">
                <a:extLst>
                  <a:ext uri="{FF2B5EF4-FFF2-40B4-BE49-F238E27FC236}">
                    <a16:creationId xmlns:a16="http://schemas.microsoft.com/office/drawing/2014/main" id="{882FC50E-CDAE-9EC4-B8B8-ED73A00F872A}"/>
                  </a:ext>
                </a:extLst>
              </p:cNvPr>
              <p:cNvSpPr/>
              <p:nvPr/>
            </p:nvSpPr>
            <p:spPr>
              <a:xfrm rot="5400000">
                <a:off x="7285903" y="5837754"/>
                <a:ext cx="570783" cy="64981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G"/>
              </a:p>
            </p:txBody>
          </p:sp>
          <p:sp>
            <p:nvSpPr>
              <p:cNvPr id="19" name="Freeform: Shape 18">
                <a:extLst>
                  <a:ext uri="{FF2B5EF4-FFF2-40B4-BE49-F238E27FC236}">
                    <a16:creationId xmlns:a16="http://schemas.microsoft.com/office/drawing/2014/main" id="{CEA4A478-B137-E6CC-9FCD-F52014ACE4DF}"/>
                  </a:ext>
                </a:extLst>
              </p:cNvPr>
              <p:cNvSpPr/>
              <p:nvPr/>
            </p:nvSpPr>
            <p:spPr>
              <a:xfrm>
                <a:off x="6591068" y="4890865"/>
                <a:ext cx="2241234" cy="914397"/>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Evaluation</a:t>
                </a:r>
                <a:endParaRPr lang="en-GB" sz="2400" kern="1200" dirty="0"/>
              </a:p>
            </p:txBody>
          </p:sp>
          <p:sp>
            <p:nvSpPr>
              <p:cNvPr id="20" name="Freeform: Shape 19">
                <a:extLst>
                  <a:ext uri="{FF2B5EF4-FFF2-40B4-BE49-F238E27FC236}">
                    <a16:creationId xmlns:a16="http://schemas.microsoft.com/office/drawing/2014/main" id="{43664EFE-B1C8-259F-CFC9-25692E9173D4}"/>
                  </a:ext>
                </a:extLst>
              </p:cNvPr>
              <p:cNvSpPr/>
              <p:nvPr/>
            </p:nvSpPr>
            <p:spPr>
              <a:xfrm>
                <a:off x="8860241" y="5117645"/>
                <a:ext cx="1442736" cy="543603"/>
              </a:xfrm>
              <a:custGeom>
                <a:avLst/>
                <a:gdLst>
                  <a:gd name="connsiteX0" fmla="*/ 0 w 1442736"/>
                  <a:gd name="connsiteY0" fmla="*/ 0 h 543603"/>
                  <a:gd name="connsiteX1" fmla="*/ 1442736 w 1442736"/>
                  <a:gd name="connsiteY1" fmla="*/ 0 h 543603"/>
                  <a:gd name="connsiteX2" fmla="*/ 1442736 w 1442736"/>
                  <a:gd name="connsiteY2" fmla="*/ 543603 h 543603"/>
                  <a:gd name="connsiteX3" fmla="*/ 0 w 1442736"/>
                  <a:gd name="connsiteY3" fmla="*/ 543603 h 543603"/>
                  <a:gd name="connsiteX4" fmla="*/ 0 w 1442736"/>
                  <a:gd name="connsiteY4" fmla="*/ 0 h 543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2736" h="543603">
                    <a:moveTo>
                      <a:pt x="0" y="0"/>
                    </a:moveTo>
                    <a:lnTo>
                      <a:pt x="1442736" y="0"/>
                    </a:lnTo>
                    <a:lnTo>
                      <a:pt x="1442736" y="543603"/>
                    </a:lnTo>
                    <a:lnTo>
                      <a:pt x="0" y="5436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Collect Feedback</a:t>
                </a:r>
                <a:endParaRPr lang="en-GB" sz="1800" kern="1200" dirty="0"/>
              </a:p>
            </p:txBody>
          </p:sp>
          <p:sp>
            <p:nvSpPr>
              <p:cNvPr id="21" name="Freeform: Shape 20">
                <a:extLst>
                  <a:ext uri="{FF2B5EF4-FFF2-40B4-BE49-F238E27FC236}">
                    <a16:creationId xmlns:a16="http://schemas.microsoft.com/office/drawing/2014/main" id="{92A60927-B446-FC9B-1482-C13233A42712}"/>
                  </a:ext>
                </a:extLst>
              </p:cNvPr>
              <p:cNvSpPr/>
              <p:nvPr/>
            </p:nvSpPr>
            <p:spPr>
              <a:xfrm>
                <a:off x="7908846" y="5898976"/>
                <a:ext cx="2759154" cy="856101"/>
              </a:xfrm>
              <a:custGeom>
                <a:avLst/>
                <a:gdLst>
                  <a:gd name="connsiteX0" fmla="*/ 0 w 2241234"/>
                  <a:gd name="connsiteY0" fmla="*/ 152430 h 914397"/>
                  <a:gd name="connsiteX1" fmla="*/ 152430 w 2241234"/>
                  <a:gd name="connsiteY1" fmla="*/ 0 h 914397"/>
                  <a:gd name="connsiteX2" fmla="*/ 2088804 w 2241234"/>
                  <a:gd name="connsiteY2" fmla="*/ 0 h 914397"/>
                  <a:gd name="connsiteX3" fmla="*/ 2241234 w 2241234"/>
                  <a:gd name="connsiteY3" fmla="*/ 152430 h 914397"/>
                  <a:gd name="connsiteX4" fmla="*/ 2241234 w 2241234"/>
                  <a:gd name="connsiteY4" fmla="*/ 761967 h 914397"/>
                  <a:gd name="connsiteX5" fmla="*/ 2088804 w 2241234"/>
                  <a:gd name="connsiteY5" fmla="*/ 914397 h 914397"/>
                  <a:gd name="connsiteX6" fmla="*/ 152430 w 2241234"/>
                  <a:gd name="connsiteY6" fmla="*/ 914397 h 914397"/>
                  <a:gd name="connsiteX7" fmla="*/ 0 w 2241234"/>
                  <a:gd name="connsiteY7" fmla="*/ 761967 h 914397"/>
                  <a:gd name="connsiteX8" fmla="*/ 0 w 2241234"/>
                  <a:gd name="connsiteY8" fmla="*/ 152430 h 9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234" h="914397">
                    <a:moveTo>
                      <a:pt x="0" y="152430"/>
                    </a:moveTo>
                    <a:cubicBezTo>
                      <a:pt x="0" y="68245"/>
                      <a:pt x="68245" y="0"/>
                      <a:pt x="152430" y="0"/>
                    </a:cubicBezTo>
                    <a:lnTo>
                      <a:pt x="2088804" y="0"/>
                    </a:lnTo>
                    <a:cubicBezTo>
                      <a:pt x="2172989" y="0"/>
                      <a:pt x="2241234" y="68245"/>
                      <a:pt x="2241234" y="152430"/>
                    </a:cubicBezTo>
                    <a:lnTo>
                      <a:pt x="2241234" y="761967"/>
                    </a:lnTo>
                    <a:cubicBezTo>
                      <a:pt x="2241234" y="846152"/>
                      <a:pt x="2172989" y="914397"/>
                      <a:pt x="2088804" y="914397"/>
                    </a:cubicBezTo>
                    <a:lnTo>
                      <a:pt x="152430" y="914397"/>
                    </a:lnTo>
                    <a:cubicBezTo>
                      <a:pt x="68245" y="914397"/>
                      <a:pt x="0" y="846152"/>
                      <a:pt x="0" y="761967"/>
                    </a:cubicBezTo>
                    <a:lnTo>
                      <a:pt x="0" y="152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085" tIns="136085" rIns="136085" bIns="136085" numCol="1" spcCol="1270" anchor="ctr" anchorCtr="0">
                <a:noAutofit/>
              </a:bodyPr>
              <a:lstStyle/>
              <a:p>
                <a:pPr marL="0" lvl="0" indent="0" algn="ctr" defTabSz="1066800">
                  <a:lnSpc>
                    <a:spcPct val="90000"/>
                  </a:lnSpc>
                  <a:spcBef>
                    <a:spcPct val="0"/>
                  </a:spcBef>
                  <a:spcAft>
                    <a:spcPct val="35000"/>
                  </a:spcAft>
                  <a:buNone/>
                </a:pPr>
                <a:r>
                  <a:rPr lang="en-US" sz="2400" kern="1200" dirty="0"/>
                  <a:t>Communication</a:t>
                </a:r>
                <a:endParaRPr lang="en-GB" sz="2400" kern="1200" dirty="0"/>
              </a:p>
            </p:txBody>
          </p:sp>
          <p:sp>
            <p:nvSpPr>
              <p:cNvPr id="22" name="Freeform: Shape 21">
                <a:extLst>
                  <a:ext uri="{FF2B5EF4-FFF2-40B4-BE49-F238E27FC236}">
                    <a16:creationId xmlns:a16="http://schemas.microsoft.com/office/drawing/2014/main" id="{EF7FDA9A-9AEC-191E-F285-FBF60925A424}"/>
                  </a:ext>
                </a:extLst>
              </p:cNvPr>
              <p:cNvSpPr/>
              <p:nvPr/>
            </p:nvSpPr>
            <p:spPr>
              <a:xfrm>
                <a:off x="6353329" y="6525345"/>
                <a:ext cx="1614881" cy="229732"/>
              </a:xfrm>
              <a:custGeom>
                <a:avLst/>
                <a:gdLst>
                  <a:gd name="connsiteX0" fmla="*/ 0 w 1614881"/>
                  <a:gd name="connsiteY0" fmla="*/ 0 h 229732"/>
                  <a:gd name="connsiteX1" fmla="*/ 1614881 w 1614881"/>
                  <a:gd name="connsiteY1" fmla="*/ 0 h 229732"/>
                  <a:gd name="connsiteX2" fmla="*/ 1614881 w 1614881"/>
                  <a:gd name="connsiteY2" fmla="*/ 229732 h 229732"/>
                  <a:gd name="connsiteX3" fmla="*/ 0 w 1614881"/>
                  <a:gd name="connsiteY3" fmla="*/ 229732 h 229732"/>
                  <a:gd name="connsiteX4" fmla="*/ 0 w 1614881"/>
                  <a:gd name="connsiteY4" fmla="*/ 0 h 229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881" h="229732">
                    <a:moveTo>
                      <a:pt x="0" y="0"/>
                    </a:moveTo>
                    <a:lnTo>
                      <a:pt x="1614881" y="0"/>
                    </a:lnTo>
                    <a:lnTo>
                      <a:pt x="1614881" y="229732"/>
                    </a:lnTo>
                    <a:lnTo>
                      <a:pt x="0" y="2297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Publish output</a:t>
                </a:r>
                <a:endParaRPr lang="en-GB" sz="1800" kern="1200" dirty="0"/>
              </a:p>
            </p:txBody>
          </p:sp>
        </p:grpSp>
        <p:sp>
          <p:nvSpPr>
            <p:cNvPr id="26" name="Bent-Up Arrow 25"/>
            <p:cNvSpPr/>
            <p:nvPr/>
          </p:nvSpPr>
          <p:spPr>
            <a:xfrm rot="16200000">
              <a:off x="7676232" y="3297024"/>
              <a:ext cx="2296160" cy="1280160"/>
            </a:xfrm>
            <a:custGeom>
              <a:avLst/>
              <a:gdLst>
                <a:gd name="connsiteX0" fmla="*/ 0 w 2194560"/>
                <a:gd name="connsiteY0" fmla="*/ 960120 h 1280160"/>
                <a:gd name="connsiteX1" fmla="*/ 1815581 w 2194560"/>
                <a:gd name="connsiteY1" fmla="*/ 960120 h 1280160"/>
                <a:gd name="connsiteX2" fmla="*/ 1815581 w 2194560"/>
                <a:gd name="connsiteY2" fmla="*/ 320040 h 1280160"/>
                <a:gd name="connsiteX3" fmla="*/ 1756643 w 2194560"/>
                <a:gd name="connsiteY3" fmla="*/ 320040 h 1280160"/>
                <a:gd name="connsiteX4" fmla="*/ 1975601 w 2194560"/>
                <a:gd name="connsiteY4" fmla="*/ 0 h 1280160"/>
                <a:gd name="connsiteX5" fmla="*/ 2194560 w 2194560"/>
                <a:gd name="connsiteY5" fmla="*/ 320040 h 1280160"/>
                <a:gd name="connsiteX6" fmla="*/ 2135621 w 2194560"/>
                <a:gd name="connsiteY6" fmla="*/ 320040 h 1280160"/>
                <a:gd name="connsiteX7" fmla="*/ 2135621 w 2194560"/>
                <a:gd name="connsiteY7" fmla="*/ 1280160 h 1280160"/>
                <a:gd name="connsiteX8" fmla="*/ 0 w 2194560"/>
                <a:gd name="connsiteY8" fmla="*/ 1280160 h 1280160"/>
                <a:gd name="connsiteX9" fmla="*/ 0 w 2194560"/>
                <a:gd name="connsiteY9" fmla="*/ 960120 h 1280160"/>
                <a:gd name="connsiteX0" fmla="*/ 0 w 2232660"/>
                <a:gd name="connsiteY0" fmla="*/ 960120 h 1280160"/>
                <a:gd name="connsiteX1" fmla="*/ 1815581 w 2232660"/>
                <a:gd name="connsiteY1" fmla="*/ 960120 h 1280160"/>
                <a:gd name="connsiteX2" fmla="*/ 1815581 w 2232660"/>
                <a:gd name="connsiteY2" fmla="*/ 320040 h 1280160"/>
                <a:gd name="connsiteX3" fmla="*/ 1756643 w 2232660"/>
                <a:gd name="connsiteY3" fmla="*/ 320040 h 1280160"/>
                <a:gd name="connsiteX4" fmla="*/ 1975601 w 2232660"/>
                <a:gd name="connsiteY4" fmla="*/ 0 h 1280160"/>
                <a:gd name="connsiteX5" fmla="*/ 2232660 w 2232660"/>
                <a:gd name="connsiteY5" fmla="*/ 294640 h 1280160"/>
                <a:gd name="connsiteX6" fmla="*/ 2135621 w 2232660"/>
                <a:gd name="connsiteY6" fmla="*/ 320040 h 1280160"/>
                <a:gd name="connsiteX7" fmla="*/ 2135621 w 2232660"/>
                <a:gd name="connsiteY7" fmla="*/ 1280160 h 1280160"/>
                <a:gd name="connsiteX8" fmla="*/ 0 w 2232660"/>
                <a:gd name="connsiteY8" fmla="*/ 1280160 h 1280160"/>
                <a:gd name="connsiteX9" fmla="*/ 0 w 2232660"/>
                <a:gd name="connsiteY9" fmla="*/ 960120 h 1280160"/>
                <a:gd name="connsiteX0" fmla="*/ 0 w 2232660"/>
                <a:gd name="connsiteY0" fmla="*/ 960120 h 1280160"/>
                <a:gd name="connsiteX1" fmla="*/ 1815581 w 2232660"/>
                <a:gd name="connsiteY1" fmla="*/ 960120 h 1280160"/>
                <a:gd name="connsiteX2" fmla="*/ 1815581 w 2232660"/>
                <a:gd name="connsiteY2" fmla="*/ 320040 h 1280160"/>
                <a:gd name="connsiteX3" fmla="*/ 1680443 w 2232660"/>
                <a:gd name="connsiteY3" fmla="*/ 320040 h 1280160"/>
                <a:gd name="connsiteX4" fmla="*/ 1975601 w 2232660"/>
                <a:gd name="connsiteY4" fmla="*/ 0 h 1280160"/>
                <a:gd name="connsiteX5" fmla="*/ 2232660 w 2232660"/>
                <a:gd name="connsiteY5" fmla="*/ 294640 h 1280160"/>
                <a:gd name="connsiteX6" fmla="*/ 2135621 w 2232660"/>
                <a:gd name="connsiteY6" fmla="*/ 320040 h 1280160"/>
                <a:gd name="connsiteX7" fmla="*/ 2135621 w 2232660"/>
                <a:gd name="connsiteY7" fmla="*/ 1280160 h 1280160"/>
                <a:gd name="connsiteX8" fmla="*/ 0 w 2232660"/>
                <a:gd name="connsiteY8" fmla="*/ 1280160 h 1280160"/>
                <a:gd name="connsiteX9" fmla="*/ 0 w 2232660"/>
                <a:gd name="connsiteY9" fmla="*/ 960120 h 1280160"/>
                <a:gd name="connsiteX0" fmla="*/ 0 w 2258060"/>
                <a:gd name="connsiteY0" fmla="*/ 960120 h 1280160"/>
                <a:gd name="connsiteX1" fmla="*/ 1815581 w 2258060"/>
                <a:gd name="connsiteY1" fmla="*/ 960120 h 1280160"/>
                <a:gd name="connsiteX2" fmla="*/ 1815581 w 2258060"/>
                <a:gd name="connsiteY2" fmla="*/ 320040 h 1280160"/>
                <a:gd name="connsiteX3" fmla="*/ 1680443 w 2258060"/>
                <a:gd name="connsiteY3" fmla="*/ 320040 h 1280160"/>
                <a:gd name="connsiteX4" fmla="*/ 1975601 w 2258060"/>
                <a:gd name="connsiteY4" fmla="*/ 0 h 1280160"/>
                <a:gd name="connsiteX5" fmla="*/ 2258060 w 2258060"/>
                <a:gd name="connsiteY5" fmla="*/ 320040 h 1280160"/>
                <a:gd name="connsiteX6" fmla="*/ 2135621 w 2258060"/>
                <a:gd name="connsiteY6" fmla="*/ 320040 h 1280160"/>
                <a:gd name="connsiteX7" fmla="*/ 2135621 w 2258060"/>
                <a:gd name="connsiteY7" fmla="*/ 1280160 h 1280160"/>
                <a:gd name="connsiteX8" fmla="*/ 0 w 2258060"/>
                <a:gd name="connsiteY8" fmla="*/ 1280160 h 1280160"/>
                <a:gd name="connsiteX9" fmla="*/ 0 w 2258060"/>
                <a:gd name="connsiteY9" fmla="*/ 960120 h 1280160"/>
                <a:gd name="connsiteX0" fmla="*/ 0 w 2296160"/>
                <a:gd name="connsiteY0" fmla="*/ 960120 h 1280160"/>
                <a:gd name="connsiteX1" fmla="*/ 1815581 w 2296160"/>
                <a:gd name="connsiteY1" fmla="*/ 960120 h 1280160"/>
                <a:gd name="connsiteX2" fmla="*/ 1815581 w 2296160"/>
                <a:gd name="connsiteY2" fmla="*/ 320040 h 1280160"/>
                <a:gd name="connsiteX3" fmla="*/ 1680443 w 2296160"/>
                <a:gd name="connsiteY3" fmla="*/ 320040 h 1280160"/>
                <a:gd name="connsiteX4" fmla="*/ 1975601 w 2296160"/>
                <a:gd name="connsiteY4" fmla="*/ 0 h 1280160"/>
                <a:gd name="connsiteX5" fmla="*/ 2296160 w 2296160"/>
                <a:gd name="connsiteY5" fmla="*/ 320040 h 1280160"/>
                <a:gd name="connsiteX6" fmla="*/ 2135621 w 2296160"/>
                <a:gd name="connsiteY6" fmla="*/ 320040 h 1280160"/>
                <a:gd name="connsiteX7" fmla="*/ 2135621 w 2296160"/>
                <a:gd name="connsiteY7" fmla="*/ 1280160 h 1280160"/>
                <a:gd name="connsiteX8" fmla="*/ 0 w 2296160"/>
                <a:gd name="connsiteY8" fmla="*/ 1280160 h 1280160"/>
                <a:gd name="connsiteX9" fmla="*/ 0 w 2296160"/>
                <a:gd name="connsiteY9" fmla="*/ 96012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6160" h="1280160">
                  <a:moveTo>
                    <a:pt x="0" y="960120"/>
                  </a:moveTo>
                  <a:lnTo>
                    <a:pt x="1815581" y="960120"/>
                  </a:lnTo>
                  <a:lnTo>
                    <a:pt x="1815581" y="320040"/>
                  </a:lnTo>
                  <a:lnTo>
                    <a:pt x="1680443" y="320040"/>
                  </a:lnTo>
                  <a:lnTo>
                    <a:pt x="1975601" y="0"/>
                  </a:lnTo>
                  <a:lnTo>
                    <a:pt x="2296160" y="320040"/>
                  </a:lnTo>
                  <a:lnTo>
                    <a:pt x="2135621" y="320040"/>
                  </a:lnTo>
                  <a:lnTo>
                    <a:pt x="2135621" y="1280160"/>
                  </a:lnTo>
                  <a:lnTo>
                    <a:pt x="0" y="1280160"/>
                  </a:lnTo>
                  <a:lnTo>
                    <a:pt x="0" y="960120"/>
                  </a:lnTo>
                  <a:close/>
                </a:path>
              </a:pathLst>
            </a:custGeom>
            <a:pattFill prst="trellis">
              <a:fgClr>
                <a:srgbClr val="D4A73C"/>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Bent-Up Arrow 26"/>
            <p:cNvSpPr/>
            <p:nvPr/>
          </p:nvSpPr>
          <p:spPr>
            <a:xfrm rot="16200000">
              <a:off x="8209805" y="3575726"/>
              <a:ext cx="4464496" cy="1280160"/>
            </a:xfrm>
            <a:prstGeom prst="bentUpArrow">
              <a:avLst>
                <a:gd name="adj1" fmla="val 23016"/>
                <a:gd name="adj2" fmla="val 25536"/>
                <a:gd name="adj3" fmla="val 25000"/>
              </a:avLst>
            </a:prstGeom>
            <a:pattFill prst="trellis">
              <a:fgClr>
                <a:srgbClr val="D4A73C"/>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097426230"/>
      </p:ext>
    </p:extLst>
  </p:cSld>
  <p:clrMapOvr>
    <a:masterClrMapping/>
  </p:clrMapOvr>
  <mc:AlternateContent xmlns:mc="http://schemas.openxmlformats.org/markup-compatibility/2006">
    <mc:Choice xmlns:p14="http://schemas.microsoft.com/office/powerpoint/2010/main" Requires="p14">
      <p:transition spd="slow" p14:dur="2000" advTm="187711"/>
    </mc:Choice>
    <mc:Fallback>
      <p:transition spd="slow" advTm="18771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EA80-0807-417B-9B8D-3D0249401E52}"/>
              </a:ext>
            </a:extLst>
          </p:cNvPr>
          <p:cNvSpPr>
            <a:spLocks noGrp="1"/>
          </p:cNvSpPr>
          <p:nvPr>
            <p:ph type="title"/>
          </p:nvPr>
        </p:nvSpPr>
        <p:spPr>
          <a:xfrm>
            <a:off x="2152650" y="365127"/>
            <a:ext cx="7886700" cy="1325563"/>
          </a:xfrm>
        </p:spPr>
        <p:txBody>
          <a:bodyPr/>
          <a:lstStyle/>
          <a:p>
            <a:r>
              <a:rPr lang="en-GB" dirty="0"/>
              <a:t>Action Design Research</a:t>
            </a:r>
            <a:endParaRPr lang="en-UG" dirty="0"/>
          </a:p>
        </p:txBody>
      </p:sp>
      <p:sp>
        <p:nvSpPr>
          <p:cNvPr id="3" name="Content Placeholder 2">
            <a:extLst>
              <a:ext uri="{FF2B5EF4-FFF2-40B4-BE49-F238E27FC236}">
                <a16:creationId xmlns:a16="http://schemas.microsoft.com/office/drawing/2014/main" id="{A9338A72-4D8C-4224-83B9-B9988A25C1BF}"/>
              </a:ext>
            </a:extLst>
          </p:cNvPr>
          <p:cNvSpPr>
            <a:spLocks noGrp="1"/>
          </p:cNvSpPr>
          <p:nvPr>
            <p:ph idx="1"/>
          </p:nvPr>
        </p:nvSpPr>
        <p:spPr/>
        <p:txBody>
          <a:bodyPr>
            <a:normAutofit/>
          </a:bodyPr>
          <a:lstStyle/>
          <a:p>
            <a:r>
              <a:rPr lang="nl-NL" dirty="0"/>
              <a:t>qualitative research method that combines theory and practice by focusing interest on two goals</a:t>
            </a:r>
          </a:p>
          <a:p>
            <a:r>
              <a:rPr lang="nl-NL" dirty="0"/>
              <a:t>solving the immediate problem in a situation and contributing to social science through reflection on the effect of actions undertaken in solving the immediate problem (Avison, Lau, Myer and Nielsen, 1999; Cole, Purao, Rossi and Sein, 2005; Sein et al, 2011)</a:t>
            </a:r>
            <a:endParaRPr lang="en-GB" dirty="0"/>
          </a:p>
        </p:txBody>
      </p:sp>
    </p:spTree>
    <p:extLst>
      <p:ext uri="{BB962C8B-B14F-4D97-AF65-F5344CB8AC3E}">
        <p14:creationId xmlns:p14="http://schemas.microsoft.com/office/powerpoint/2010/main" val="893487740"/>
      </p:ext>
    </p:extLst>
  </p:cSld>
  <p:clrMapOvr>
    <a:masterClrMapping/>
  </p:clrMapOvr>
  <mc:AlternateContent xmlns:mc="http://schemas.openxmlformats.org/markup-compatibility/2006">
    <mc:Choice xmlns:p14="http://schemas.microsoft.com/office/powerpoint/2010/main" Requires="p14">
      <p:transition spd="slow" p14:dur="2000" advTm="57442"/>
    </mc:Choice>
    <mc:Fallback>
      <p:transition spd="slow" advTm="5744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D6DD-3355-CE63-E961-8EC36B1B9A77}"/>
              </a:ext>
            </a:extLst>
          </p:cNvPr>
          <p:cNvSpPr>
            <a:spLocks noGrp="1"/>
          </p:cNvSpPr>
          <p:nvPr>
            <p:ph type="title"/>
          </p:nvPr>
        </p:nvSpPr>
        <p:spPr/>
        <p:txBody>
          <a:bodyPr/>
          <a:lstStyle/>
          <a:p>
            <a:r>
              <a:rPr lang="en-GB" dirty="0"/>
              <a:t>Problem Formulation</a:t>
            </a:r>
            <a:endParaRPr lang="en-UG" dirty="0"/>
          </a:p>
        </p:txBody>
      </p:sp>
      <p:sp>
        <p:nvSpPr>
          <p:cNvPr id="3" name="Content Placeholder 2">
            <a:extLst>
              <a:ext uri="{FF2B5EF4-FFF2-40B4-BE49-F238E27FC236}">
                <a16:creationId xmlns:a16="http://schemas.microsoft.com/office/drawing/2014/main" id="{C83DB1B9-938C-1A60-1374-89F9F83CA53F}"/>
              </a:ext>
            </a:extLst>
          </p:cNvPr>
          <p:cNvSpPr>
            <a:spLocks noGrp="1"/>
          </p:cNvSpPr>
          <p:nvPr>
            <p:ph idx="1"/>
          </p:nvPr>
        </p:nvSpPr>
        <p:spPr/>
        <p:txBody>
          <a:bodyPr/>
          <a:lstStyle/>
          <a:p>
            <a:r>
              <a:rPr lang="en-US" dirty="0"/>
              <a:t>Principle 1: Practice-Inspired Research</a:t>
            </a:r>
          </a:p>
          <a:p>
            <a:r>
              <a:rPr lang="en-US" dirty="0"/>
              <a:t>Consider field problems (real-world problems)</a:t>
            </a:r>
          </a:p>
          <a:p>
            <a:r>
              <a:rPr lang="en-US" dirty="0"/>
              <a:t>Action design research method is applied to study intersection of technological and organizational domains.</a:t>
            </a:r>
          </a:p>
          <a:p>
            <a:r>
              <a:rPr lang="en-US" dirty="0"/>
              <a:t>The researcher can investigate how technological solutions can be used to improve organizational processes and achieve better results.</a:t>
            </a:r>
          </a:p>
          <a:p>
            <a:endParaRPr lang="en-UG" dirty="0"/>
          </a:p>
        </p:txBody>
      </p:sp>
    </p:spTree>
    <p:extLst>
      <p:ext uri="{BB962C8B-B14F-4D97-AF65-F5344CB8AC3E}">
        <p14:creationId xmlns:p14="http://schemas.microsoft.com/office/powerpoint/2010/main" val="1245742942"/>
      </p:ext>
    </p:extLst>
  </p:cSld>
  <p:clrMapOvr>
    <a:masterClrMapping/>
  </p:clrMapOvr>
  <mc:AlternateContent xmlns:mc="http://schemas.openxmlformats.org/markup-compatibility/2006">
    <mc:Choice xmlns:p14="http://schemas.microsoft.com/office/powerpoint/2010/main" Requires="p14">
      <p:transition spd="slow" p14:dur="2000" advTm="31721"/>
    </mc:Choice>
    <mc:Fallback>
      <p:transition spd="slow" advTm="3172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83F-F021-6EE6-A58E-1F77E44EC37D}"/>
              </a:ext>
            </a:extLst>
          </p:cNvPr>
          <p:cNvSpPr>
            <a:spLocks noGrp="1"/>
          </p:cNvSpPr>
          <p:nvPr>
            <p:ph type="title"/>
          </p:nvPr>
        </p:nvSpPr>
        <p:spPr/>
        <p:txBody>
          <a:bodyPr/>
          <a:lstStyle/>
          <a:p>
            <a:r>
              <a:rPr lang="en-US" dirty="0"/>
              <a:t>Problem Formulation</a:t>
            </a:r>
            <a:endParaRPr lang="en-UG" dirty="0"/>
          </a:p>
        </p:txBody>
      </p:sp>
      <p:sp>
        <p:nvSpPr>
          <p:cNvPr id="3" name="Content Placeholder 2">
            <a:extLst>
              <a:ext uri="{FF2B5EF4-FFF2-40B4-BE49-F238E27FC236}">
                <a16:creationId xmlns:a16="http://schemas.microsoft.com/office/drawing/2014/main" id="{3D70EB53-3535-3659-2A87-43A0E5B22D9C}"/>
              </a:ext>
            </a:extLst>
          </p:cNvPr>
          <p:cNvSpPr>
            <a:spLocks noGrp="1"/>
          </p:cNvSpPr>
          <p:nvPr>
            <p:ph idx="1"/>
          </p:nvPr>
        </p:nvSpPr>
        <p:spPr/>
        <p:txBody>
          <a:bodyPr/>
          <a:lstStyle/>
          <a:p>
            <a:r>
              <a:rPr lang="en-US" dirty="0"/>
              <a:t>Theory-Ingrained Artifact</a:t>
            </a:r>
          </a:p>
          <a:p>
            <a:r>
              <a:rPr lang="en-US" dirty="0"/>
              <a:t>emphasizes that created artifacts are based on theories.</a:t>
            </a:r>
          </a:p>
          <a:p>
            <a:r>
              <a:rPr lang="en-US" dirty="0"/>
              <a:t>The applied theories can be universal laws of natural science or ADR-researcher can utilize the specific theory (e.g. TAM, IS-</a:t>
            </a:r>
            <a:r>
              <a:rPr lang="en-US" dirty="0" err="1"/>
              <a:t>succes</a:t>
            </a:r>
            <a:r>
              <a:rPr lang="en-US" dirty="0"/>
              <a:t>)</a:t>
            </a:r>
            <a:endParaRPr lang="en-UG" dirty="0"/>
          </a:p>
        </p:txBody>
      </p:sp>
    </p:spTree>
    <p:extLst>
      <p:ext uri="{BB962C8B-B14F-4D97-AF65-F5344CB8AC3E}">
        <p14:creationId xmlns:p14="http://schemas.microsoft.com/office/powerpoint/2010/main" val="4150679147"/>
      </p:ext>
    </p:extLst>
  </p:cSld>
  <p:clrMapOvr>
    <a:masterClrMapping/>
  </p:clrMapOvr>
  <mc:AlternateContent xmlns:mc="http://schemas.openxmlformats.org/markup-compatibility/2006">
    <mc:Choice xmlns:p14="http://schemas.microsoft.com/office/powerpoint/2010/main" Requires="p14">
      <p:transition spd="slow" p14:dur="2000" advTm="37445"/>
    </mc:Choice>
    <mc:Fallback>
      <p:transition spd="slow" advTm="3744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9B8C-908F-BC24-E3AF-FB029B1A131F}"/>
              </a:ext>
            </a:extLst>
          </p:cNvPr>
          <p:cNvSpPr>
            <a:spLocks noGrp="1"/>
          </p:cNvSpPr>
          <p:nvPr>
            <p:ph type="title"/>
          </p:nvPr>
        </p:nvSpPr>
        <p:spPr/>
        <p:txBody>
          <a:bodyPr/>
          <a:lstStyle/>
          <a:p>
            <a:r>
              <a:rPr lang="en-US" dirty="0"/>
              <a:t>Build – Intervention and Evaluation</a:t>
            </a:r>
            <a:endParaRPr lang="en-UG" dirty="0"/>
          </a:p>
        </p:txBody>
      </p:sp>
      <p:sp>
        <p:nvSpPr>
          <p:cNvPr id="3" name="Content Placeholder 2">
            <a:extLst>
              <a:ext uri="{FF2B5EF4-FFF2-40B4-BE49-F238E27FC236}">
                <a16:creationId xmlns:a16="http://schemas.microsoft.com/office/drawing/2014/main" id="{AF487F80-FB70-C69A-557F-21B889736A6D}"/>
              </a:ext>
            </a:extLst>
          </p:cNvPr>
          <p:cNvSpPr>
            <a:spLocks noGrp="1"/>
          </p:cNvSpPr>
          <p:nvPr>
            <p:ph idx="1"/>
          </p:nvPr>
        </p:nvSpPr>
        <p:spPr/>
        <p:txBody>
          <a:bodyPr>
            <a:normAutofit/>
          </a:bodyPr>
          <a:lstStyle/>
          <a:p>
            <a:pPr algn="l"/>
            <a:r>
              <a:rPr lang="en-US" b="0" i="1" u="none" strike="noStrike" baseline="0" dirty="0"/>
              <a:t>building </a:t>
            </a:r>
            <a:r>
              <a:rPr lang="en-US" b="0" i="0" u="none" strike="noStrike" baseline="0" dirty="0"/>
              <a:t>of the IT artifact</a:t>
            </a:r>
          </a:p>
          <a:p>
            <a:pPr algn="l"/>
            <a:r>
              <a:rPr lang="en-US" b="0" i="1" u="none" strike="noStrike" baseline="0" dirty="0"/>
              <a:t>intervention </a:t>
            </a:r>
            <a:r>
              <a:rPr lang="en-US" b="0" i="0" u="none" strike="noStrike" baseline="0" dirty="0"/>
              <a:t>in the organization</a:t>
            </a:r>
            <a:endParaRPr lang="en-US" dirty="0"/>
          </a:p>
          <a:p>
            <a:pPr algn="l"/>
            <a:r>
              <a:rPr lang="en-US" b="0" i="1" u="none" strike="noStrike" baseline="0" dirty="0"/>
              <a:t>Evaluation</a:t>
            </a:r>
          </a:p>
          <a:p>
            <a:pPr algn="l"/>
            <a:r>
              <a:rPr lang="en-US" b="0" i="0" u="none" strike="noStrike" baseline="0" dirty="0"/>
              <a:t>The outcome of the BIE stage is the realized design of the artifact. </a:t>
            </a:r>
          </a:p>
          <a:p>
            <a:pPr algn="l"/>
            <a:r>
              <a:rPr lang="en-US" b="0" i="0" u="none" strike="noStrike" baseline="0" dirty="0"/>
              <a:t>During BIE, the problem and the artifact are continually evaluated, and the design principles are articulated for the chosen class of systems.</a:t>
            </a:r>
            <a:endParaRPr lang="en-UG" dirty="0"/>
          </a:p>
        </p:txBody>
      </p:sp>
    </p:spTree>
    <p:extLst>
      <p:ext uri="{BB962C8B-B14F-4D97-AF65-F5344CB8AC3E}">
        <p14:creationId xmlns:p14="http://schemas.microsoft.com/office/powerpoint/2010/main" val="2303583501"/>
      </p:ext>
    </p:extLst>
  </p:cSld>
  <p:clrMapOvr>
    <a:masterClrMapping/>
  </p:clrMapOvr>
  <mc:AlternateContent xmlns:mc="http://schemas.openxmlformats.org/markup-compatibility/2006">
    <mc:Choice xmlns:p14="http://schemas.microsoft.com/office/powerpoint/2010/main" Requires="p14">
      <p:transition spd="slow" p14:dur="2000" advTm="48743"/>
    </mc:Choice>
    <mc:Fallback>
      <p:transition spd="slow" advTm="4874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CC07-5F1C-31B5-10E1-B176A0CF5743}"/>
              </a:ext>
            </a:extLst>
          </p:cNvPr>
          <p:cNvSpPr>
            <a:spLocks noGrp="1"/>
          </p:cNvSpPr>
          <p:nvPr>
            <p:ph type="title"/>
          </p:nvPr>
        </p:nvSpPr>
        <p:spPr/>
        <p:txBody>
          <a:bodyPr/>
          <a:lstStyle/>
          <a:p>
            <a:r>
              <a:rPr lang="en-US" dirty="0"/>
              <a:t>Reflection and Learning</a:t>
            </a:r>
            <a:endParaRPr lang="en-UG" dirty="0"/>
          </a:p>
        </p:txBody>
      </p:sp>
      <p:sp>
        <p:nvSpPr>
          <p:cNvPr id="3" name="Content Placeholder 2">
            <a:extLst>
              <a:ext uri="{FF2B5EF4-FFF2-40B4-BE49-F238E27FC236}">
                <a16:creationId xmlns:a16="http://schemas.microsoft.com/office/drawing/2014/main" id="{285422EE-8EFE-6FC9-3BA3-DB9C8826BCAF}"/>
              </a:ext>
            </a:extLst>
          </p:cNvPr>
          <p:cNvSpPr>
            <a:spLocks noGrp="1"/>
          </p:cNvSpPr>
          <p:nvPr>
            <p:ph idx="1"/>
          </p:nvPr>
        </p:nvSpPr>
        <p:spPr/>
        <p:txBody>
          <a:bodyPr/>
          <a:lstStyle/>
          <a:p>
            <a:r>
              <a:rPr lang="en-US" dirty="0"/>
              <a:t>The designed artifact will reflect preliminary design and ongoing shaping by organizational use, perspective and participants.</a:t>
            </a:r>
          </a:p>
          <a:p>
            <a:endParaRPr lang="en-UG" dirty="0"/>
          </a:p>
        </p:txBody>
      </p:sp>
    </p:spTree>
    <p:extLst>
      <p:ext uri="{BB962C8B-B14F-4D97-AF65-F5344CB8AC3E}">
        <p14:creationId xmlns:p14="http://schemas.microsoft.com/office/powerpoint/2010/main" val="1205348944"/>
      </p:ext>
    </p:extLst>
  </p:cSld>
  <p:clrMapOvr>
    <a:masterClrMapping/>
  </p:clrMapOvr>
  <mc:AlternateContent xmlns:mc="http://schemas.openxmlformats.org/markup-compatibility/2006">
    <mc:Choice xmlns:p14="http://schemas.microsoft.com/office/powerpoint/2010/main" Requires="p14">
      <p:transition spd="slow" p14:dur="2000" advTm="32801"/>
    </mc:Choice>
    <mc:Fallback>
      <p:transition spd="slow" advTm="3280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75B6-BE99-6BDC-69D9-3852AB603967}"/>
              </a:ext>
            </a:extLst>
          </p:cNvPr>
          <p:cNvSpPr>
            <a:spLocks noGrp="1"/>
          </p:cNvSpPr>
          <p:nvPr>
            <p:ph type="title"/>
          </p:nvPr>
        </p:nvSpPr>
        <p:spPr/>
        <p:txBody>
          <a:bodyPr/>
          <a:lstStyle/>
          <a:p>
            <a:r>
              <a:rPr lang="en-US" dirty="0"/>
              <a:t>Formalized Learning</a:t>
            </a:r>
            <a:endParaRPr lang="en-UG" dirty="0"/>
          </a:p>
        </p:txBody>
      </p:sp>
      <p:sp>
        <p:nvSpPr>
          <p:cNvPr id="3" name="Content Placeholder 2">
            <a:extLst>
              <a:ext uri="{FF2B5EF4-FFF2-40B4-BE49-F238E27FC236}">
                <a16:creationId xmlns:a16="http://schemas.microsoft.com/office/drawing/2014/main" id="{678DEFFB-2B66-A02F-848F-0913DD45EA53}"/>
              </a:ext>
            </a:extLst>
          </p:cNvPr>
          <p:cNvSpPr>
            <a:spLocks noGrp="1"/>
          </p:cNvSpPr>
          <p:nvPr>
            <p:ph idx="1"/>
          </p:nvPr>
        </p:nvSpPr>
        <p:spPr/>
        <p:txBody>
          <a:bodyPr/>
          <a:lstStyle/>
          <a:p>
            <a:r>
              <a:rPr lang="en-US" dirty="0"/>
              <a:t>Generalization of the problem instance</a:t>
            </a:r>
          </a:p>
          <a:p>
            <a:r>
              <a:rPr lang="en-US" dirty="0"/>
              <a:t>Generalization of the solution instance</a:t>
            </a:r>
          </a:p>
          <a:p>
            <a:r>
              <a:rPr lang="en-US" dirty="0"/>
              <a:t>derivation of design principles from the design research outcomes.</a:t>
            </a:r>
          </a:p>
          <a:p>
            <a:r>
              <a:rPr lang="en-US" dirty="0"/>
              <a:t>Share outcomes and assessment with practitioners</a:t>
            </a:r>
          </a:p>
          <a:p>
            <a:r>
              <a:rPr lang="en-US" dirty="0"/>
              <a:t>Articulate outcomes as design principles</a:t>
            </a:r>
          </a:p>
          <a:p>
            <a:r>
              <a:rPr lang="en-US" dirty="0"/>
              <a:t>Articulate learning in light of theories selected </a:t>
            </a:r>
            <a:endParaRPr lang="en-UG" dirty="0"/>
          </a:p>
        </p:txBody>
      </p:sp>
    </p:spTree>
    <p:extLst>
      <p:ext uri="{BB962C8B-B14F-4D97-AF65-F5344CB8AC3E}">
        <p14:creationId xmlns:p14="http://schemas.microsoft.com/office/powerpoint/2010/main" val="308781239"/>
      </p:ext>
    </p:extLst>
  </p:cSld>
  <p:clrMapOvr>
    <a:masterClrMapping/>
  </p:clrMapOvr>
  <mc:AlternateContent xmlns:mc="http://schemas.openxmlformats.org/markup-compatibility/2006">
    <mc:Choice xmlns:p14="http://schemas.microsoft.com/office/powerpoint/2010/main" Requires="p14">
      <p:transition spd="slow" p14:dur="2000" advTm="224432"/>
    </mc:Choice>
    <mc:Fallback>
      <p:transition spd="slow" advTm="22443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D69-1990-8A29-21DC-DAA63DAB351B}"/>
              </a:ext>
            </a:extLst>
          </p:cNvPr>
          <p:cNvSpPr>
            <a:spLocks noGrp="1"/>
          </p:cNvSpPr>
          <p:nvPr>
            <p:ph type="title"/>
          </p:nvPr>
        </p:nvSpPr>
        <p:spPr/>
        <p:txBody>
          <a:bodyPr/>
          <a:lstStyle/>
          <a:p>
            <a:r>
              <a:rPr lang="en-US" dirty="0"/>
              <a:t>ADR (Sein et al, 2011)</a:t>
            </a:r>
            <a:endParaRPr lang="en-UG" dirty="0"/>
          </a:p>
        </p:txBody>
      </p:sp>
      <p:pic>
        <p:nvPicPr>
          <p:cNvPr id="5" name="Picture 4">
            <a:extLst>
              <a:ext uri="{FF2B5EF4-FFF2-40B4-BE49-F238E27FC236}">
                <a16:creationId xmlns:a16="http://schemas.microsoft.com/office/drawing/2014/main" id="{CA51F820-1E13-2AB5-D3AF-3C7112F47790}"/>
              </a:ext>
            </a:extLst>
          </p:cNvPr>
          <p:cNvPicPr>
            <a:picLocks noChangeAspect="1"/>
          </p:cNvPicPr>
          <p:nvPr/>
        </p:nvPicPr>
        <p:blipFill>
          <a:blip r:embed="rId2"/>
          <a:stretch>
            <a:fillRect/>
          </a:stretch>
        </p:blipFill>
        <p:spPr>
          <a:xfrm>
            <a:off x="1015187" y="1909430"/>
            <a:ext cx="10706361" cy="4623201"/>
          </a:xfrm>
          <a:prstGeom prst="rect">
            <a:avLst/>
          </a:prstGeom>
        </p:spPr>
      </p:pic>
    </p:spTree>
    <p:extLst>
      <p:ext uri="{BB962C8B-B14F-4D97-AF65-F5344CB8AC3E}">
        <p14:creationId xmlns:p14="http://schemas.microsoft.com/office/powerpoint/2010/main" val="1074803088"/>
      </p:ext>
    </p:extLst>
  </p:cSld>
  <p:clrMapOvr>
    <a:masterClrMapping/>
  </p:clrMapOvr>
  <mc:AlternateContent xmlns:mc="http://schemas.openxmlformats.org/markup-compatibility/2006">
    <mc:Choice xmlns:p14="http://schemas.microsoft.com/office/powerpoint/2010/main" Requires="p14">
      <p:transition spd="slow" p14:dur="2000" advTm="55794"/>
    </mc:Choice>
    <mc:Fallback>
      <p:transition spd="slow" advTm="5579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DB8C12-3804-86C4-8082-DF42CF62050F}"/>
              </a:ext>
            </a:extLst>
          </p:cNvPr>
          <p:cNvSpPr>
            <a:spLocks noGrp="1"/>
          </p:cNvSpPr>
          <p:nvPr>
            <p:ph type="title"/>
          </p:nvPr>
        </p:nvSpPr>
        <p:spPr/>
        <p:txBody>
          <a:bodyPr/>
          <a:lstStyle/>
          <a:p>
            <a:r>
              <a:rPr lang="en-US" dirty="0"/>
              <a:t>Thank you for listening</a:t>
            </a:r>
            <a:endParaRPr lang="en-UG" dirty="0"/>
          </a:p>
        </p:txBody>
      </p:sp>
      <p:sp>
        <p:nvSpPr>
          <p:cNvPr id="5" name="Text Placeholder 4">
            <a:extLst>
              <a:ext uri="{FF2B5EF4-FFF2-40B4-BE49-F238E27FC236}">
                <a16:creationId xmlns:a16="http://schemas.microsoft.com/office/drawing/2014/main" id="{1F218E0C-A4F1-3DB2-51C9-5C31BBEAFCC5}"/>
              </a:ext>
            </a:extLst>
          </p:cNvPr>
          <p:cNvSpPr>
            <a:spLocks noGrp="1"/>
          </p:cNvSpPr>
          <p:nvPr>
            <p:ph type="body" idx="1"/>
          </p:nvPr>
        </p:nvSpPr>
        <p:spPr/>
        <p:txBody>
          <a:bodyPr/>
          <a:lstStyle/>
          <a:p>
            <a:r>
              <a:rPr lang="en-US" dirty="0"/>
              <a:t>Questions?</a:t>
            </a:r>
            <a:endParaRPr lang="en-UG" dirty="0"/>
          </a:p>
        </p:txBody>
      </p:sp>
    </p:spTree>
    <p:extLst>
      <p:ext uri="{BB962C8B-B14F-4D97-AF65-F5344CB8AC3E}">
        <p14:creationId xmlns:p14="http://schemas.microsoft.com/office/powerpoint/2010/main" val="1605603974"/>
      </p:ext>
    </p:extLst>
  </p:cSld>
  <p:clrMapOvr>
    <a:masterClrMapping/>
  </p:clrMapOvr>
  <mc:AlternateContent xmlns:mc="http://schemas.openxmlformats.org/markup-compatibility/2006">
    <mc:Choice xmlns:p14="http://schemas.microsoft.com/office/powerpoint/2010/main" Requires="p14">
      <p:transition spd="slow" p14:dur="2000" advTm="14523"/>
    </mc:Choice>
    <mc:Fallback>
      <p:transition spd="slow" advTm="145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373FCDA-F612-2EE6-A1FF-69A7CC22CA01}"/>
              </a:ext>
            </a:extLst>
          </p:cNvPr>
          <p:cNvSpPr>
            <a:spLocks noGrp="1" noChangeArrowheads="1"/>
          </p:cNvSpPr>
          <p:nvPr>
            <p:ph type="title"/>
          </p:nvPr>
        </p:nvSpPr>
        <p:spPr/>
        <p:txBody>
          <a:bodyPr/>
          <a:lstStyle/>
          <a:p>
            <a:r>
              <a:rPr lang="en-US" altLang="en-UG"/>
              <a:t>Types of Data</a:t>
            </a:r>
          </a:p>
        </p:txBody>
      </p:sp>
      <p:sp>
        <p:nvSpPr>
          <p:cNvPr id="20483" name="Rectangle 3">
            <a:extLst>
              <a:ext uri="{FF2B5EF4-FFF2-40B4-BE49-F238E27FC236}">
                <a16:creationId xmlns:a16="http://schemas.microsoft.com/office/drawing/2014/main" id="{D030FECC-7E24-2567-0065-A03091A1A31C}"/>
              </a:ext>
            </a:extLst>
          </p:cNvPr>
          <p:cNvSpPr>
            <a:spLocks noGrp="1" noChangeArrowheads="1"/>
          </p:cNvSpPr>
          <p:nvPr>
            <p:ph type="body" idx="1"/>
          </p:nvPr>
        </p:nvSpPr>
        <p:spPr>
          <a:xfrm>
            <a:off x="2706688" y="2017713"/>
            <a:ext cx="7351712" cy="4114800"/>
          </a:xfrm>
        </p:spPr>
        <p:txBody>
          <a:bodyPr/>
          <a:lstStyle/>
          <a:p>
            <a:pPr algn="just"/>
            <a:r>
              <a:rPr lang="en-US" altLang="en-UG">
                <a:cs typeface="Times New Roman" panose="02020603050405020304" pitchFamily="18" charset="0"/>
              </a:rPr>
              <a:t>Survey research is primarily quantitative, but qualitative methods can be used.</a:t>
            </a:r>
            <a:r>
              <a:rPr lang="en-US" altLang="en-UG"/>
              <a:t> </a:t>
            </a:r>
          </a:p>
        </p:txBody>
      </p:sp>
    </p:spTree>
  </p:cSld>
  <p:clrMapOvr>
    <a:masterClrMapping/>
  </p:clrMapOvr>
  <mc:AlternateContent xmlns:mc="http://schemas.openxmlformats.org/markup-compatibility/2006">
    <mc:Choice xmlns:p14="http://schemas.microsoft.com/office/powerpoint/2010/main" Requires="p14">
      <p:transition spd="slow" p14:dur="2000" advTm="45458"/>
    </mc:Choice>
    <mc:Fallback>
      <p:transition spd="slow" advTm="454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0F615F-F2B6-8614-467A-5ED059126C9B}"/>
              </a:ext>
            </a:extLst>
          </p:cNvPr>
          <p:cNvSpPr>
            <a:spLocks noGrp="1" noChangeArrowheads="1"/>
          </p:cNvSpPr>
          <p:nvPr>
            <p:ph type="title"/>
          </p:nvPr>
        </p:nvSpPr>
        <p:spPr/>
        <p:txBody>
          <a:bodyPr/>
          <a:lstStyle/>
          <a:p>
            <a:r>
              <a:rPr lang="en-US" altLang="en-UG"/>
              <a:t>Sampling</a:t>
            </a:r>
          </a:p>
        </p:txBody>
      </p:sp>
      <p:sp>
        <p:nvSpPr>
          <p:cNvPr id="21507" name="Rectangle 3">
            <a:extLst>
              <a:ext uri="{FF2B5EF4-FFF2-40B4-BE49-F238E27FC236}">
                <a16:creationId xmlns:a16="http://schemas.microsoft.com/office/drawing/2014/main" id="{D446048B-D2FA-6BFF-6362-34E8AAB5551E}"/>
              </a:ext>
            </a:extLst>
          </p:cNvPr>
          <p:cNvSpPr>
            <a:spLocks noGrp="1" noChangeArrowheads="1"/>
          </p:cNvSpPr>
          <p:nvPr>
            <p:ph type="body" idx="1"/>
          </p:nvPr>
        </p:nvSpPr>
        <p:spPr>
          <a:xfrm>
            <a:off x="2590800" y="2017713"/>
            <a:ext cx="7543800" cy="4114800"/>
          </a:xfrm>
        </p:spPr>
        <p:txBody>
          <a:bodyPr/>
          <a:lstStyle/>
          <a:p>
            <a:pPr algn="just"/>
            <a:r>
              <a:rPr lang="en-US" altLang="en-UG">
                <a:cs typeface="Times New Roman" panose="02020603050405020304" pitchFamily="18" charset="0"/>
              </a:rPr>
              <a:t>A researcher may be able to gather data from all members of a population.  Most of the time, the population is so large that researchers must sample only a part of the population and make conclusions about the population based on the sample. </a:t>
            </a:r>
          </a:p>
          <a:p>
            <a:pPr algn="just"/>
            <a:endParaRPr lang="en-US" altLang="en-UG" sz="1200">
              <a:cs typeface="Times New Roman" panose="02020603050405020304" pitchFamily="18" charset="0"/>
            </a:endParaRPr>
          </a:p>
          <a:p>
            <a:pPr lvl="1" algn="just"/>
            <a:r>
              <a:rPr lang="en-US" altLang="en-UG">
                <a:cs typeface="Times New Roman" panose="02020603050405020304" pitchFamily="18" charset="0"/>
              </a:rPr>
              <a:t>Because of this, a good sampling scheme is often critical in survey research.</a:t>
            </a:r>
            <a:r>
              <a:rPr lang="en-US" altLang="en-UG"/>
              <a:t> </a:t>
            </a:r>
          </a:p>
        </p:txBody>
      </p:sp>
    </p:spTree>
  </p:cSld>
  <p:clrMapOvr>
    <a:masterClrMapping/>
  </p:clrMapOvr>
  <mc:AlternateContent xmlns:mc="http://schemas.openxmlformats.org/markup-compatibility/2006">
    <mc:Choice xmlns:p14="http://schemas.microsoft.com/office/powerpoint/2010/main" Requires="p14">
      <p:transition spd="slow" p14:dur="2000" advTm="131377"/>
    </mc:Choice>
    <mc:Fallback>
      <p:transition spd="slow" advTm="13137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966503-60A9-2DAD-1112-83FDF77F5BD9}"/>
              </a:ext>
            </a:extLst>
          </p:cNvPr>
          <p:cNvSpPr>
            <a:spLocks noGrp="1" noChangeArrowheads="1"/>
          </p:cNvSpPr>
          <p:nvPr>
            <p:ph type="title"/>
          </p:nvPr>
        </p:nvSpPr>
        <p:spPr/>
        <p:txBody>
          <a:bodyPr/>
          <a:lstStyle/>
          <a:p>
            <a:r>
              <a:rPr lang="en-US" altLang="en-UG" sz="4200"/>
              <a:t>Survey Research Classifications</a:t>
            </a:r>
          </a:p>
        </p:txBody>
      </p:sp>
      <p:sp>
        <p:nvSpPr>
          <p:cNvPr id="14339" name="Rectangle 3">
            <a:extLst>
              <a:ext uri="{FF2B5EF4-FFF2-40B4-BE49-F238E27FC236}">
                <a16:creationId xmlns:a16="http://schemas.microsoft.com/office/drawing/2014/main" id="{14EB9A5A-3F4A-D771-82DD-783F0DD516F5}"/>
              </a:ext>
            </a:extLst>
          </p:cNvPr>
          <p:cNvSpPr>
            <a:spLocks noGrp="1" noChangeArrowheads="1"/>
          </p:cNvSpPr>
          <p:nvPr>
            <p:ph type="body" idx="1"/>
          </p:nvPr>
        </p:nvSpPr>
        <p:spPr>
          <a:xfrm>
            <a:off x="2706688" y="2017713"/>
            <a:ext cx="7732712" cy="4114800"/>
          </a:xfrm>
        </p:spPr>
        <p:txBody>
          <a:bodyPr/>
          <a:lstStyle/>
          <a:p>
            <a:pPr algn="just">
              <a:lnSpc>
                <a:spcPct val="90000"/>
              </a:lnSpc>
            </a:pPr>
            <a:r>
              <a:rPr lang="en-US" altLang="en-UG">
                <a:ea typeface="Arial Unicode MS" pitchFamily="34" charset="-128"/>
              </a:rPr>
              <a:t>Classified according to </a:t>
            </a:r>
            <a:r>
              <a:rPr lang="en-US" altLang="en-UG" b="1">
                <a:ea typeface="Arial Unicode MS" pitchFamily="34" charset="-128"/>
              </a:rPr>
              <a:t>PURPOSE</a:t>
            </a:r>
          </a:p>
          <a:p>
            <a:pPr algn="just">
              <a:lnSpc>
                <a:spcPct val="90000"/>
              </a:lnSpc>
              <a:buFont typeface="Wingdings" panose="05000000000000000000" pitchFamily="2" charset="2"/>
              <a:buNone/>
            </a:pPr>
            <a:endParaRPr lang="en-US" altLang="en-UG" sz="1200">
              <a:ea typeface="Arial Unicode MS" pitchFamily="34" charset="-128"/>
            </a:endParaRPr>
          </a:p>
          <a:p>
            <a:pPr lvl="1" algn="just">
              <a:lnSpc>
                <a:spcPct val="90000"/>
              </a:lnSpc>
            </a:pPr>
            <a:r>
              <a:rPr lang="en-US" altLang="en-UG">
                <a:ea typeface="Arial Unicode MS" pitchFamily="34" charset="-128"/>
              </a:rPr>
              <a:t>Exploratory survey: to form general ideas about the research questions</a:t>
            </a:r>
          </a:p>
          <a:p>
            <a:pPr lvl="1" algn="just">
              <a:lnSpc>
                <a:spcPct val="90000"/>
              </a:lnSpc>
            </a:pPr>
            <a:endParaRPr lang="en-US" altLang="en-UG" sz="1200">
              <a:ea typeface="Arial Unicode MS" pitchFamily="34" charset="-128"/>
            </a:endParaRPr>
          </a:p>
          <a:p>
            <a:pPr lvl="1" algn="just">
              <a:lnSpc>
                <a:spcPct val="90000"/>
              </a:lnSpc>
            </a:pPr>
            <a:r>
              <a:rPr lang="en-US" altLang="en-UG">
                <a:ea typeface="Arial Unicode MS" pitchFamily="34" charset="-128"/>
              </a:rPr>
              <a:t>Descriptive survey: to collect more specific descriptions of the variables of interest </a:t>
            </a:r>
          </a:p>
          <a:p>
            <a:pPr lvl="1" algn="just">
              <a:lnSpc>
                <a:spcPct val="90000"/>
              </a:lnSpc>
            </a:pPr>
            <a:endParaRPr lang="en-US" altLang="en-UG" sz="1200">
              <a:ea typeface="Arial Unicode MS" pitchFamily="34" charset="-128"/>
            </a:endParaRPr>
          </a:p>
          <a:p>
            <a:pPr lvl="1" algn="just">
              <a:lnSpc>
                <a:spcPct val="90000"/>
              </a:lnSpc>
            </a:pPr>
            <a:r>
              <a:rPr lang="en-US" altLang="en-UG">
                <a:ea typeface="Arial Unicode MS" pitchFamily="34" charset="-128"/>
              </a:rPr>
              <a:t>Explanatory survey: to develop understanding of relationships among variables of interest</a:t>
            </a:r>
            <a:endParaRPr lang="en-US" altLang="en-UG"/>
          </a:p>
        </p:txBody>
      </p:sp>
    </p:spTree>
  </p:cSld>
  <p:clrMapOvr>
    <a:masterClrMapping/>
  </p:clrMapOvr>
  <mc:AlternateContent xmlns:mc="http://schemas.openxmlformats.org/markup-compatibility/2006">
    <mc:Choice xmlns:p14="http://schemas.microsoft.com/office/powerpoint/2010/main" Requires="p14">
      <p:transition spd="slow" p14:dur="2000" advTm="93516"/>
    </mc:Choice>
    <mc:Fallback>
      <p:transition spd="slow" advTm="9351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258FE8C-D31A-AAA5-B63C-06E034DF3800}"/>
              </a:ext>
            </a:extLst>
          </p:cNvPr>
          <p:cNvSpPr>
            <a:spLocks noGrp="1" noChangeArrowheads="1"/>
          </p:cNvSpPr>
          <p:nvPr>
            <p:ph type="title"/>
          </p:nvPr>
        </p:nvSpPr>
        <p:spPr/>
        <p:txBody>
          <a:bodyPr/>
          <a:lstStyle/>
          <a:p>
            <a:r>
              <a:rPr lang="en-US" altLang="en-UG"/>
              <a:t>Classification</a:t>
            </a:r>
          </a:p>
        </p:txBody>
      </p:sp>
      <p:sp>
        <p:nvSpPr>
          <p:cNvPr id="15363" name="Rectangle 3">
            <a:extLst>
              <a:ext uri="{FF2B5EF4-FFF2-40B4-BE49-F238E27FC236}">
                <a16:creationId xmlns:a16="http://schemas.microsoft.com/office/drawing/2014/main" id="{B787FB1B-1CD9-95A3-DB02-11D2CD07B585}"/>
              </a:ext>
            </a:extLst>
          </p:cNvPr>
          <p:cNvSpPr>
            <a:spLocks noGrp="1" noChangeArrowheads="1"/>
          </p:cNvSpPr>
          <p:nvPr>
            <p:ph type="body" idx="1"/>
          </p:nvPr>
        </p:nvSpPr>
        <p:spPr>
          <a:xfrm>
            <a:off x="1981200" y="2017714"/>
            <a:ext cx="8497888" cy="4535487"/>
          </a:xfrm>
        </p:spPr>
        <p:txBody>
          <a:bodyPr/>
          <a:lstStyle/>
          <a:p>
            <a:pPr algn="just"/>
            <a:r>
              <a:rPr lang="en-US" altLang="en-UG">
                <a:ea typeface="Arial Unicode MS" pitchFamily="34" charset="-128"/>
              </a:rPr>
              <a:t>Classified according to </a:t>
            </a:r>
            <a:r>
              <a:rPr lang="en-US" altLang="en-UG" b="1">
                <a:ea typeface="Arial Unicode MS" pitchFamily="34" charset="-128"/>
              </a:rPr>
              <a:t>TIME</a:t>
            </a:r>
            <a:endParaRPr lang="en-US" altLang="en-UG">
              <a:ea typeface="Arial Unicode MS" pitchFamily="34" charset="-128"/>
            </a:endParaRPr>
          </a:p>
          <a:p>
            <a:pPr algn="just"/>
            <a:endParaRPr lang="en-US" altLang="en-UG" sz="1000">
              <a:ea typeface="Arial Unicode MS" pitchFamily="34" charset="-128"/>
            </a:endParaRPr>
          </a:p>
          <a:p>
            <a:pPr lvl="1" algn="just"/>
            <a:r>
              <a:rPr lang="en-US" altLang="en-UG">
                <a:ea typeface="Arial Unicode MS" pitchFamily="34" charset="-128"/>
              </a:rPr>
              <a:t>Cross-sectional survey: Data are collected at one point in time from a sample selected to represent a larger population.</a:t>
            </a:r>
          </a:p>
          <a:p>
            <a:pPr lvl="1" algn="just"/>
            <a:endParaRPr lang="en-US" altLang="en-UG" sz="1000">
              <a:ea typeface="Arial Unicode MS" pitchFamily="34" charset="-128"/>
            </a:endParaRPr>
          </a:p>
          <a:p>
            <a:pPr lvl="1" algn="just"/>
            <a:r>
              <a:rPr lang="en-US" altLang="en-UG">
                <a:ea typeface="Arial Unicode MS" pitchFamily="34" charset="-128"/>
              </a:rPr>
              <a:t>Longitudinal surveys: to collect data over time.</a:t>
            </a:r>
          </a:p>
          <a:p>
            <a:pPr lvl="2" algn="just"/>
            <a:r>
              <a:rPr lang="en-US" altLang="en-UG">
                <a:ea typeface="Arial Unicode MS" pitchFamily="34" charset="-128"/>
              </a:rPr>
              <a:t>Trend Studies: Surveys of sample population at different points in time</a:t>
            </a:r>
          </a:p>
          <a:p>
            <a:pPr lvl="2" algn="just"/>
            <a:r>
              <a:rPr lang="en-US" altLang="en-UG">
                <a:ea typeface="Arial Unicode MS" pitchFamily="34" charset="-128"/>
              </a:rPr>
              <a:t>Cohort Studies: Study of same population each time data are collected, although samples studied may be different </a:t>
            </a:r>
          </a:p>
          <a:p>
            <a:pPr lvl="2" algn="just"/>
            <a:r>
              <a:rPr lang="en-US" altLang="en-UG">
                <a:ea typeface="Arial Unicode MS" pitchFamily="34" charset="-128"/>
              </a:rPr>
              <a:t>Panel Studies: Collection of data at various time points with the same sample of respondents.</a:t>
            </a:r>
            <a:endParaRPr lang="en-US" altLang="en-UG"/>
          </a:p>
        </p:txBody>
      </p:sp>
    </p:spTree>
  </p:cSld>
  <p:clrMapOvr>
    <a:masterClrMapping/>
  </p:clrMapOvr>
  <mc:AlternateContent xmlns:mc="http://schemas.openxmlformats.org/markup-compatibility/2006">
    <mc:Choice xmlns:p14="http://schemas.microsoft.com/office/powerpoint/2010/main" Requires="p14">
      <p:transition spd="slow" p14:dur="2000" advTm="107969"/>
    </mc:Choice>
    <mc:Fallback>
      <p:transition spd="slow" advTm="10796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011EFAD-34CC-08A7-762A-1DDAB1B364AA}"/>
              </a:ext>
            </a:extLst>
          </p:cNvPr>
          <p:cNvSpPr>
            <a:spLocks noGrp="1" noChangeArrowheads="1"/>
          </p:cNvSpPr>
          <p:nvPr>
            <p:ph type="title"/>
          </p:nvPr>
        </p:nvSpPr>
        <p:spPr/>
        <p:txBody>
          <a:bodyPr/>
          <a:lstStyle/>
          <a:p>
            <a:r>
              <a:rPr lang="en-US" altLang="en-UG"/>
              <a:t>Classification</a:t>
            </a:r>
          </a:p>
        </p:txBody>
      </p:sp>
      <p:sp>
        <p:nvSpPr>
          <p:cNvPr id="16387" name="Rectangle 3">
            <a:extLst>
              <a:ext uri="{FF2B5EF4-FFF2-40B4-BE49-F238E27FC236}">
                <a16:creationId xmlns:a16="http://schemas.microsoft.com/office/drawing/2014/main" id="{9FC7E73D-D42E-FD97-448B-F861D947A188}"/>
              </a:ext>
            </a:extLst>
          </p:cNvPr>
          <p:cNvSpPr>
            <a:spLocks noGrp="1" noChangeArrowheads="1"/>
          </p:cNvSpPr>
          <p:nvPr>
            <p:ph type="body" idx="1"/>
          </p:nvPr>
        </p:nvSpPr>
        <p:spPr/>
        <p:txBody>
          <a:bodyPr/>
          <a:lstStyle/>
          <a:p>
            <a:pPr algn="just"/>
            <a:r>
              <a:rPr lang="en-US" altLang="en-UG">
                <a:ea typeface="Arial Unicode MS" pitchFamily="34" charset="-128"/>
              </a:rPr>
              <a:t>Classified according to </a:t>
            </a:r>
            <a:r>
              <a:rPr lang="en-US" altLang="en-UG" b="1">
                <a:ea typeface="Arial Unicode MS" pitchFamily="34" charset="-128"/>
              </a:rPr>
              <a:t>DATA COLLECTION APPROACHES</a:t>
            </a:r>
          </a:p>
          <a:p>
            <a:pPr algn="just">
              <a:buFont typeface="Wingdings" panose="05000000000000000000" pitchFamily="2" charset="2"/>
              <a:buNone/>
            </a:pPr>
            <a:endParaRPr lang="en-US" altLang="en-UG" sz="1200">
              <a:ea typeface="Arial Unicode MS" pitchFamily="34" charset="-128"/>
            </a:endParaRPr>
          </a:p>
          <a:p>
            <a:pPr lvl="1" algn="just"/>
            <a:r>
              <a:rPr lang="en-US" altLang="en-UG">
                <a:ea typeface="Arial Unicode MS" pitchFamily="34" charset="-128"/>
              </a:rPr>
              <a:t>Face-to-Face Survey </a:t>
            </a:r>
          </a:p>
          <a:p>
            <a:pPr lvl="1" algn="just"/>
            <a:endParaRPr lang="en-US" altLang="en-UG" sz="1200">
              <a:ea typeface="Arial Unicode MS" pitchFamily="34" charset="-128"/>
            </a:endParaRPr>
          </a:p>
          <a:p>
            <a:pPr lvl="1" algn="just"/>
            <a:r>
              <a:rPr lang="en-US" altLang="en-UG">
                <a:ea typeface="Arial Unicode MS" pitchFamily="34" charset="-128"/>
              </a:rPr>
              <a:t>Mail Survey </a:t>
            </a:r>
          </a:p>
          <a:p>
            <a:pPr lvl="1" algn="just"/>
            <a:endParaRPr lang="en-US" altLang="en-UG" sz="1000">
              <a:ea typeface="Arial Unicode MS" pitchFamily="34" charset="-128"/>
            </a:endParaRPr>
          </a:p>
          <a:p>
            <a:pPr lvl="1" algn="just"/>
            <a:r>
              <a:rPr lang="en-US" altLang="en-UG">
                <a:ea typeface="Arial Unicode MS" pitchFamily="34" charset="-128"/>
              </a:rPr>
              <a:t>Telephone Survey </a:t>
            </a:r>
          </a:p>
          <a:p>
            <a:pPr lvl="1" algn="just"/>
            <a:endParaRPr lang="en-US" altLang="en-UG" sz="1000">
              <a:ea typeface="Arial Unicode MS" pitchFamily="34" charset="-128"/>
            </a:endParaRPr>
          </a:p>
          <a:p>
            <a:pPr lvl="1"/>
            <a:r>
              <a:rPr lang="en-US" altLang="en-UG">
                <a:cs typeface="Times New Roman" panose="02020603050405020304" pitchFamily="18" charset="0"/>
              </a:rPr>
              <a:t>Web Survey</a:t>
            </a:r>
            <a:r>
              <a:rPr lang="en-US" altLang="en-UG"/>
              <a:t> </a:t>
            </a:r>
          </a:p>
        </p:txBody>
      </p:sp>
    </p:spTree>
  </p:cSld>
  <p:clrMapOvr>
    <a:masterClrMapping/>
  </p:clrMapOvr>
  <mc:AlternateContent xmlns:mc="http://schemas.openxmlformats.org/markup-compatibility/2006">
    <mc:Choice xmlns:p14="http://schemas.microsoft.com/office/powerpoint/2010/main" Requires="p14">
      <p:transition spd="slow" p14:dur="2000" advTm="111594"/>
    </mc:Choice>
    <mc:Fallback>
      <p:transition spd="slow" advTm="1115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05012BF-942E-179A-1F17-89AA7886646C}"/>
              </a:ext>
            </a:extLst>
          </p:cNvPr>
          <p:cNvSpPr>
            <a:spLocks noGrp="1" noChangeArrowheads="1"/>
          </p:cNvSpPr>
          <p:nvPr>
            <p:ph type="title"/>
          </p:nvPr>
        </p:nvSpPr>
        <p:spPr/>
        <p:txBody>
          <a:bodyPr/>
          <a:lstStyle/>
          <a:p>
            <a:r>
              <a:rPr lang="en-US" altLang="en-UG"/>
              <a:t>Survey Research Process</a:t>
            </a:r>
          </a:p>
        </p:txBody>
      </p:sp>
      <p:sp>
        <p:nvSpPr>
          <p:cNvPr id="24579" name="Rectangle 3">
            <a:extLst>
              <a:ext uri="{FF2B5EF4-FFF2-40B4-BE49-F238E27FC236}">
                <a16:creationId xmlns:a16="http://schemas.microsoft.com/office/drawing/2014/main" id="{F49FD769-9C5E-CCBC-EE38-2DC00A56AA9E}"/>
              </a:ext>
            </a:extLst>
          </p:cNvPr>
          <p:cNvSpPr>
            <a:spLocks noGrp="1" noChangeArrowheads="1"/>
          </p:cNvSpPr>
          <p:nvPr>
            <p:ph type="body" idx="1"/>
          </p:nvPr>
        </p:nvSpPr>
        <p:spPr>
          <a:xfrm>
            <a:off x="2706688" y="2017713"/>
            <a:ext cx="7504112" cy="4114800"/>
          </a:xfrm>
        </p:spPr>
        <p:txBody>
          <a:bodyPr>
            <a:normAutofit lnSpcReduction="10000"/>
          </a:bodyPr>
          <a:lstStyle/>
          <a:p>
            <a:pPr algn="just"/>
            <a:r>
              <a:rPr lang="en-US" altLang="en-UG" sz="3000">
                <a:ea typeface="Arial Unicode MS" pitchFamily="34" charset="-128"/>
              </a:rPr>
              <a:t>The survey research process includes:</a:t>
            </a:r>
          </a:p>
          <a:p>
            <a:pPr algn="just"/>
            <a:endParaRPr lang="en-US" altLang="en-UG" sz="1000">
              <a:ea typeface="Arial Unicode MS" pitchFamily="34" charset="-128"/>
            </a:endParaRPr>
          </a:p>
          <a:p>
            <a:pPr lvl="1" algn="just"/>
            <a:r>
              <a:rPr lang="en-US" altLang="en-UG" sz="3000">
                <a:ea typeface="Arial Unicode MS" pitchFamily="34" charset="-128"/>
              </a:rPr>
              <a:t>the design of a survey</a:t>
            </a:r>
          </a:p>
          <a:p>
            <a:pPr lvl="1" algn="just"/>
            <a:endParaRPr lang="en-US" altLang="en-UG" sz="1000">
              <a:ea typeface="Arial Unicode MS" pitchFamily="34" charset="-128"/>
            </a:endParaRPr>
          </a:p>
          <a:p>
            <a:pPr lvl="1" algn="just"/>
            <a:r>
              <a:rPr lang="en-US" altLang="en-UG" sz="3000">
                <a:ea typeface="Arial Unicode MS" pitchFamily="34" charset="-128"/>
              </a:rPr>
              <a:t>the acquisition of a sample</a:t>
            </a:r>
          </a:p>
          <a:p>
            <a:pPr lvl="1" algn="just"/>
            <a:endParaRPr lang="en-US" altLang="en-UG" sz="1000">
              <a:ea typeface="Arial Unicode MS" pitchFamily="34" charset="-128"/>
            </a:endParaRPr>
          </a:p>
          <a:p>
            <a:pPr lvl="1" algn="just"/>
            <a:r>
              <a:rPr lang="en-US" altLang="en-UG" sz="3000">
                <a:ea typeface="Arial Unicode MS" pitchFamily="34" charset="-128"/>
              </a:rPr>
              <a:t>the fielding of the survey</a:t>
            </a:r>
          </a:p>
          <a:p>
            <a:pPr lvl="1" algn="just"/>
            <a:endParaRPr lang="en-US" altLang="en-UG" sz="1000">
              <a:ea typeface="Arial Unicode MS" pitchFamily="34" charset="-128"/>
            </a:endParaRPr>
          </a:p>
          <a:p>
            <a:pPr lvl="1" algn="just"/>
            <a:r>
              <a:rPr lang="en-US" altLang="en-UG" sz="3000">
                <a:ea typeface="Arial Unicode MS" pitchFamily="34" charset="-128"/>
              </a:rPr>
              <a:t>the analysis of the collected data</a:t>
            </a:r>
          </a:p>
          <a:p>
            <a:pPr lvl="1" algn="just"/>
            <a:endParaRPr lang="en-US" altLang="en-UG" sz="1000">
              <a:ea typeface="Arial Unicode MS" pitchFamily="34" charset="-128"/>
            </a:endParaRPr>
          </a:p>
          <a:p>
            <a:pPr lvl="1" algn="just"/>
            <a:r>
              <a:rPr lang="en-US" altLang="en-UG" sz="3000">
                <a:ea typeface="Arial Unicode MS" pitchFamily="34" charset="-128"/>
              </a:rPr>
              <a:t>the presentation of results</a:t>
            </a:r>
            <a:endParaRPr lang="en-US" altLang="en-UG" sz="2600"/>
          </a:p>
        </p:txBody>
      </p:sp>
    </p:spTree>
  </p:cSld>
  <p:clrMapOvr>
    <a:masterClrMapping/>
  </p:clrMapOvr>
  <mc:AlternateContent xmlns:mc="http://schemas.openxmlformats.org/markup-compatibility/2006">
    <mc:Choice xmlns:p14="http://schemas.microsoft.com/office/powerpoint/2010/main" Requires="p14">
      <p:transition spd="slow" p14:dur="2000" advTm="65049"/>
    </mc:Choice>
    <mc:Fallback>
      <p:transition spd="slow" advTm="6504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5.4"/>
</p:tagLst>
</file>

<file path=ppt/tags/tag2.xml><?xml version="1.0" encoding="utf-8"?>
<p:tagLst xmlns:a="http://schemas.openxmlformats.org/drawingml/2006/main" xmlns:r="http://schemas.openxmlformats.org/officeDocument/2006/relationships" xmlns:p="http://schemas.openxmlformats.org/presentationml/2006/main">
  <p:tag name="TIMING" val="|1.3|91|10.4|1.8"/>
</p:tagLst>
</file>

<file path=ppt/tags/tag3.xml><?xml version="1.0" encoding="utf-8"?>
<p:tagLst xmlns:a="http://schemas.openxmlformats.org/drawingml/2006/main" xmlns:r="http://schemas.openxmlformats.org/officeDocument/2006/relationships" xmlns:p="http://schemas.openxmlformats.org/presentationml/2006/main">
  <p:tag name="TIMING" val="|1.5"/>
</p:tagLst>
</file>

<file path=ppt/tags/tag4.xml><?xml version="1.0" encoding="utf-8"?>
<p:tagLst xmlns:a="http://schemas.openxmlformats.org/drawingml/2006/main" xmlns:r="http://schemas.openxmlformats.org/officeDocument/2006/relationships" xmlns:p="http://schemas.openxmlformats.org/presentationml/2006/main">
  <p:tag name="TIMING" val="|1.3|14|47.3|3|3.9|2.4|1.4|9.4|6.5|2.5|1.5|1.5"/>
</p:tagLst>
</file>

<file path=ppt/tags/tag5.xml><?xml version="1.0" encoding="utf-8"?>
<p:tagLst xmlns:a="http://schemas.openxmlformats.org/drawingml/2006/main" xmlns:r="http://schemas.openxmlformats.org/officeDocument/2006/relationships" xmlns:p="http://schemas.openxmlformats.org/presentationml/2006/main">
  <p:tag name="TIMING" val="|1.7|98"/>
</p:tagLst>
</file>

<file path=ppt/tags/tag6.xml><?xml version="1.0" encoding="utf-8"?>
<p:tagLst xmlns:a="http://schemas.openxmlformats.org/drawingml/2006/main" xmlns:r="http://schemas.openxmlformats.org/officeDocument/2006/relationships" xmlns:p="http://schemas.openxmlformats.org/presentationml/2006/main">
  <p:tag name="TIMING" val="|11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Cambria"/>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1721</Words>
  <Application>Microsoft Office PowerPoint</Application>
  <PresentationFormat>Widescreen</PresentationFormat>
  <Paragraphs>269</Paragraphs>
  <Slides>38</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Arial</vt:lpstr>
      <vt:lpstr>Arial Narrow</vt:lpstr>
      <vt:lpstr>Bookman Old Style</vt:lpstr>
      <vt:lpstr>Calibri</vt:lpstr>
      <vt:lpstr>Cambria</vt:lpstr>
      <vt:lpstr>Garamond</vt:lpstr>
      <vt:lpstr>Myriad Pro</vt:lpstr>
      <vt:lpstr>Tahoma</vt:lpstr>
      <vt:lpstr>Times New Roman</vt:lpstr>
      <vt:lpstr>Wingdings</vt:lpstr>
      <vt:lpstr>Office Theme</vt:lpstr>
      <vt:lpstr>ClipArt</vt:lpstr>
      <vt:lpstr>Research Methods</vt:lpstr>
      <vt:lpstr> Survey defined - </vt:lpstr>
      <vt:lpstr>Focus</vt:lpstr>
      <vt:lpstr>Types of Data</vt:lpstr>
      <vt:lpstr>Sampling</vt:lpstr>
      <vt:lpstr>Survey Research Classifications</vt:lpstr>
      <vt:lpstr>Classification</vt:lpstr>
      <vt:lpstr>Classification</vt:lpstr>
      <vt:lpstr>Survey Research Process</vt:lpstr>
      <vt:lpstr>Issues to consider in survey research</vt:lpstr>
      <vt:lpstr>Experiment</vt:lpstr>
      <vt:lpstr>PowerPoint Presentation</vt:lpstr>
      <vt:lpstr>     The experimental design</vt:lpstr>
      <vt:lpstr>PowerPoint Presentation</vt:lpstr>
      <vt:lpstr>PowerPoint Presentation</vt:lpstr>
      <vt:lpstr>Ethnography </vt:lpstr>
      <vt:lpstr>Ethnography </vt:lpstr>
      <vt:lpstr>Limitations of ethnographic studies </vt:lpstr>
      <vt:lpstr>PowerPoint Presentation</vt:lpstr>
      <vt:lpstr>Types of Action Research Designs</vt:lpstr>
      <vt:lpstr>Mill’s (2000) Action Research Spiral</vt:lpstr>
      <vt:lpstr>Case Study Research</vt:lpstr>
      <vt:lpstr>Case Study Research</vt:lpstr>
      <vt:lpstr>Trangulation</vt:lpstr>
      <vt:lpstr>Case Study Research</vt:lpstr>
      <vt:lpstr>Case Study Research</vt:lpstr>
      <vt:lpstr>Types of Case Studies</vt:lpstr>
      <vt:lpstr>Design Science Research</vt:lpstr>
      <vt:lpstr>PowerPoint Presentation</vt:lpstr>
      <vt:lpstr>DSRP Model Peffers et al (2006)</vt:lpstr>
      <vt:lpstr>Action Design Research</vt:lpstr>
      <vt:lpstr>Problem Formulation</vt:lpstr>
      <vt:lpstr>Problem Formulation</vt:lpstr>
      <vt:lpstr>Build – Intervention and Evaluation</vt:lpstr>
      <vt:lpstr>Reflection and Learning</vt:lpstr>
      <vt:lpstr>Formalized Learning</vt:lpstr>
      <vt:lpstr>ADR (Sein et al, 2011)</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Sheba Rusoke Nyakaisiki</dc:creator>
  <cp:lastModifiedBy>Sheba Rusoke Nyakaisiki</cp:lastModifiedBy>
  <cp:revision>14</cp:revision>
  <dcterms:created xsi:type="dcterms:W3CDTF">2022-09-15T13:34:30Z</dcterms:created>
  <dcterms:modified xsi:type="dcterms:W3CDTF">2023-10-23T15:14:11Z</dcterms:modified>
</cp:coreProperties>
</file>