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420" r:id="rId3"/>
    <p:sldId id="42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323F-0780-4F10-B159-822BD8D13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510467-E165-42A8-B15A-C982F003B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EB2BA-E992-49D4-A735-3E1C4A95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A400-D09D-45BC-BC3E-9CC19272311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B96FD-2A1B-43B0-B36A-5F847B90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24DC1-961C-44C1-8C97-507243FB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58A-10FF-4275-8E17-F0F7516F7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9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C12A5-B1D8-4BFD-BAAF-84A732A8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D126A-7EEE-4045-9BB7-F023C2FC5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5DEAE-64B9-47C0-958C-00CD92F2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A400-D09D-45BC-BC3E-9CC19272311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4FABA-8CC2-4D89-B70E-EC44AC07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63A21-B830-4F72-B964-F7FC4F48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58A-10FF-4275-8E17-F0F7516F7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871D6-84E4-4328-AA7F-930569999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25346-BC96-49F4-A637-2985D0668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86646-C346-4B0A-BF1F-CB22F21B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A400-D09D-45BC-BC3E-9CC19272311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434F6-58EB-4323-933C-CE7F8897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A8677-1A1A-42A7-AF4A-0413063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58A-10FF-4275-8E17-F0F7516F7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8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DB94C-97F1-4363-9D2B-74331E8D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884FA-0C44-4CBB-B6EF-3F72CEE5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4FEA7-5CBD-4396-8FF1-D388D204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A400-D09D-45BC-BC3E-9CC19272311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99D5C-7390-4AEF-8656-30ADF998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CE27D-DDC5-41E9-A91A-733D559D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58A-10FF-4275-8E17-F0F7516F7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7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2E090-C018-4DA9-B447-0B8F455C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0B3F5-B42E-442A-A6A0-E87A9777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7EA25-5424-4813-98E0-E8057205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A400-D09D-45BC-BC3E-9CC19272311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30515-6CF3-43AB-BF6B-A7DFEF1D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CC81B-8DDD-4A76-AE41-560E797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58A-10FF-4275-8E17-F0F7516F7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4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77E01-3560-4543-9262-7402DF69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44B19-0CC8-4BDA-B116-DA11F3CAE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722BF-7450-46BE-BC3D-BA8F0716D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C9D31-175E-4349-99DB-40DB85A5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A400-D09D-45BC-BC3E-9CC19272311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8965F-0C27-48D2-9A65-8DEDCA1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4F37D-813C-4D3D-BF0F-75CE3873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58A-10FF-4275-8E17-F0F7516F7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0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FB9A3-F221-40D0-8FC9-28EA234A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AB85-CCF8-4B2A-83DA-1F495DDC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E1AFF-B432-4ABA-8483-7F4B2556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136B87-D633-4B3C-A219-D829F261A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CA349B-9264-40B7-B97E-5F1E58597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54811F-332D-4A72-9B0A-1D1ADE07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A400-D09D-45BC-BC3E-9CC19272311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D5C575-949F-49C8-BAA1-B9832302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982AB3-72B6-4CB8-9D90-225E0BF6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58A-10FF-4275-8E17-F0F7516F7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2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07E01-4DD3-42C1-A0E9-7D6D4B57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728951-928A-4720-A18C-F8C44D90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A400-D09D-45BC-BC3E-9CC19272311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53382-339D-4B27-BD4A-E2254B22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705FB0-FE2F-46AF-93B6-73664FC0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58A-10FF-4275-8E17-F0F7516F7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5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014859-6271-41E6-AD67-810599F8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A400-D09D-45BC-BC3E-9CC19272311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838D4-7E2C-4F5D-A396-1AEFC8F7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27154-F027-44B7-9227-EFF20E46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58A-10FF-4275-8E17-F0F7516F7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8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57C4-D5E1-43E5-BFA9-51FA3BBC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A4C0A-2646-4E34-9761-E5303FCA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8516F3-8FB1-4658-B4AC-C66AEA38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0C355-8CB7-48AE-ADC6-099BA30D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A400-D09D-45BC-BC3E-9CC19272311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4364B-17EF-408F-8480-C6EE4372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BDE99D-E5CD-441C-BF21-BE0ECFEE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58A-10FF-4275-8E17-F0F7516F7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0E555-0EA1-42E5-B1A3-BDB159D2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035F37-4328-4175-90D8-DD0A2144C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E0012-7392-4051-8228-10F2A46DD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2DD75-4286-4015-B86B-D1641BA9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A400-D09D-45BC-BC3E-9CC19272311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13A51-A9B2-468B-8159-DA43CB30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0E356-889B-4B40-9F77-AF690C3E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58A-10FF-4275-8E17-F0F7516F7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F78844-7C01-40AF-BDF3-365F7091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D66DA-3F48-47EF-B768-8D0E3440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FA4B4-7373-42D8-9AB7-1C74F2905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A400-D09D-45BC-BC3E-9CC19272311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1CECE-BBB6-4125-98D4-6C23F239C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9E20A-899B-46A0-907D-D01D9ECF3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958A-10FF-4275-8E17-F0F7516F7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943304"/>
              </p:ext>
            </p:extLst>
          </p:nvPr>
        </p:nvGraphicFramePr>
        <p:xfrm>
          <a:off x="2110310" y="18402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예시질의 고객별로 주문한 도서의 총 수량과 총 판매액을 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, SUM(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</a:rPr>
                        <a:t>총액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       Orders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GROUP BY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01503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3-18 </a:t>
            </a:r>
            <a:r>
              <a:rPr lang="en-US" altLang="ko-KR" sz="1400" b="1" dirty="0">
                <a:ea typeface="맑은 고딕" panose="020B0503020000020004" pitchFamily="50" charset="-127"/>
              </a:rPr>
              <a:t>GROUP BY </a:t>
            </a:r>
            <a:r>
              <a:rPr lang="ko-KR" altLang="en-US" sz="1400" b="1" dirty="0">
                <a:ea typeface="맑은 고딕" panose="020B0503020000020004" pitchFamily="50" charset="-127"/>
              </a:rPr>
              <a:t>절의 수행</a:t>
            </a:r>
          </a:p>
        </p:txBody>
      </p:sp>
      <p:pic>
        <p:nvPicPr>
          <p:cNvPr id="20481" name="_x977191624" descr="EMB000024782f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593" y="3797132"/>
            <a:ext cx="5816263" cy="201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2063552" y="1085504"/>
            <a:ext cx="8064896" cy="60359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lang="en-US" altLang="ko-KR" sz="2000" dirty="0">
                <a:solidFill>
                  <a:schemeClr val="tx2"/>
                </a:solidFill>
              </a:rPr>
              <a:t>GROUP BY_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어느 고객이 얼마나 주문했는지 알고 싶다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2420888"/>
            <a:ext cx="2376588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095838"/>
              </p:ext>
            </p:extLst>
          </p:nvPr>
        </p:nvGraphicFramePr>
        <p:xfrm>
          <a:off x="2101653" y="1833176"/>
          <a:ext cx="7459091" cy="196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예시질의 가격이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구매한 고객에 대하여 고객별 주문 도서의 총 수량을 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권 이상 구매한 고객만 구한다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  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	   Orders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WHERE   	  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 &gt;= 8000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GROUP BY	  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HAVING   	   count(*) &gt;= 2;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2063552" y="1085504"/>
            <a:ext cx="8064896" cy="60359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lang="en-US" altLang="ko-KR" sz="2000" dirty="0">
                <a:solidFill>
                  <a:schemeClr val="tx2"/>
                </a:solidFill>
              </a:rPr>
              <a:t>GROUP BY_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어느 고객이 얼마나 주문했는지 알고 싶다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564905"/>
            <a:ext cx="2080444" cy="9239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28136"/>
              </p:ext>
            </p:extLst>
          </p:nvPr>
        </p:nvGraphicFramePr>
        <p:xfrm>
          <a:off x="2258672" y="1014545"/>
          <a:ext cx="8352928" cy="4585208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주의사항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&lt;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그룹으로 묶은 후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절에는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사용한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집계함수만 나올 수 있음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/* SELECT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 올 수 없다 *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&lt;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절이 같이 포함된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문은 검색조건이 모호해질 수 있음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절은 ① 반드시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같이 작성해야 하고 ②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절보다 뒤에 나와야 함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그리고 ③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에는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SUM, AVG, MAX, MIN, COUNT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같은 집계함수가 와야 함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 BY    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2;</a:t>
                      </a:r>
                    </a:p>
                    <a:p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 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 Orders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 /*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순서가 틀렸다 *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 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  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58672" y="67285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>
                <a:ea typeface="맑은 고딕" panose="020B0503020000020004" pitchFamily="50" charset="-127"/>
              </a:rPr>
              <a:t>GROUP BY</a:t>
            </a:r>
            <a:r>
              <a:rPr lang="ko-KR" altLang="en-US" sz="1400" b="1" dirty="0">
                <a:ea typeface="맑은 고딕" panose="020B0503020000020004" pitchFamily="50" charset="-127"/>
              </a:rPr>
              <a:t>와 </a:t>
            </a:r>
            <a:r>
              <a:rPr lang="en-US" altLang="ko-KR" sz="1400" b="1" dirty="0">
                <a:ea typeface="맑은 고딕" panose="020B0503020000020004" pitchFamily="50" charset="-127"/>
              </a:rPr>
              <a:t>HAVING </a:t>
            </a:r>
            <a:r>
              <a:rPr lang="ko-KR" altLang="en-US" sz="1400" b="1" dirty="0">
                <a:ea typeface="맑은 고딕" panose="020B0503020000020004" pitchFamily="50" charset="-127"/>
              </a:rPr>
              <a:t>절의 문법과 주의사항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0EA66-8CB5-4CB5-B185-ED5310B6AA33}"/>
              </a:ext>
            </a:extLst>
          </p:cNvPr>
          <p:cNvSpPr txBox="1"/>
          <p:nvPr/>
        </p:nvSpPr>
        <p:spPr>
          <a:xfrm>
            <a:off x="2258672" y="586197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having</a:t>
            </a:r>
            <a:r>
              <a:rPr lang="ko-KR" altLang="en-US" dirty="0"/>
              <a:t>		</a:t>
            </a:r>
            <a:r>
              <a:rPr lang="ko-KR" altLang="en-US" dirty="0" err="1"/>
              <a:t>group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상태에서의 </a:t>
            </a:r>
            <a:r>
              <a:rPr lang="ko-KR" altLang="en-US" dirty="0" err="1"/>
              <a:t>where</a:t>
            </a:r>
            <a:r>
              <a:rPr lang="ko-KR" altLang="en-US" dirty="0"/>
              <a:t> 절이다.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313</Words>
  <Application>Microsoft Office PowerPoint</Application>
  <PresentationFormat>와이드스크린</PresentationFormat>
  <Paragraphs>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8147</dc:creator>
  <cp:lastModifiedBy>8147</cp:lastModifiedBy>
  <cp:revision>4</cp:revision>
  <dcterms:created xsi:type="dcterms:W3CDTF">2021-05-02T00:05:39Z</dcterms:created>
  <dcterms:modified xsi:type="dcterms:W3CDTF">2021-05-02T02:43:03Z</dcterms:modified>
</cp:coreProperties>
</file>