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Kunal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Matthew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Christopher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Aingty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7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xfrm rot="5400000">
            <a:off x="2309017" y="-251619"/>
            <a:ext cx="4525962" cy="8229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Shape 39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47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59"/>
          <p:cNvSpPr txBox="1"/>
          <p:nvPr>
            <p:ph type="body" sz="half" idx="13"/>
          </p:nvPr>
        </p:nvSpPr>
        <p:spPr>
          <a:xfrm>
            <a:off x="457199" y="2174874"/>
            <a:ext cx="4040189" cy="3951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190500">
              <a:spcBef>
                <a:spcPts val="400"/>
              </a:spcBef>
              <a:defRPr sz="2400"/>
            </a:pPr>
          </a:p>
        </p:txBody>
      </p:sp>
      <p:sp>
        <p:nvSpPr>
          <p:cNvPr id="76" name="Shape 60"/>
          <p:cNvSpPr txBox="1"/>
          <p:nvPr>
            <p:ph type="body" sz="quarter" idx="14"/>
          </p:nvPr>
        </p:nvSpPr>
        <p:spPr>
          <a:xfrm>
            <a:off x="4645024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77" name="Shape 61"/>
          <p:cNvSpPr txBox="1"/>
          <p:nvPr>
            <p:ph type="body" sz="half" idx="15"/>
          </p:nvPr>
        </p:nvSpPr>
        <p:spPr>
          <a:xfrm>
            <a:off x="4645024" y="2174874"/>
            <a:ext cx="4041775" cy="39512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190500">
              <a:spcBef>
                <a:spcPts val="400"/>
              </a:spcBef>
              <a:defRPr sz="2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165100">
              <a:spcBef>
                <a:spcPts val="500"/>
              </a:spcBef>
              <a:defRPr sz="2800"/>
            </a:lvl1pPr>
            <a:lvl2pPr marL="765175" indent="-155575">
              <a:spcBef>
                <a:spcPts val="500"/>
              </a:spcBef>
              <a:defRPr sz="2800"/>
            </a:lvl2pPr>
            <a:lvl3pPr marL="1183639" indent="-142239">
              <a:spcBef>
                <a:spcPts val="500"/>
              </a:spcBef>
              <a:defRPr sz="2800"/>
            </a:lvl3pPr>
            <a:lvl4pPr marL="1663700" indent="-177800">
              <a:spcBef>
                <a:spcPts val="500"/>
              </a:spcBef>
              <a:defRPr sz="2800"/>
            </a:lvl4pPr>
            <a:lvl5pPr marL="2120900" indent="-177800">
              <a:spcBef>
                <a:spcPts val="5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68"/>
          <p:cNvSpPr txBox="1"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165100">
              <a:spcBef>
                <a:spcPts val="500"/>
              </a:spcBef>
              <a:defRPr sz="28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57" y="6404312"/>
            <a:ext cx="263943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139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58371" marR="0" indent="-12337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68400" marR="0" indent="-101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611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183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755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32760" marR="0" indent="-1625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899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47159" marR="0" indent="-1625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6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88" descr="Shape 8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90"/>
          <p:cNvSpPr txBox="1"/>
          <p:nvPr/>
        </p:nvSpPr>
        <p:spPr>
          <a:xfrm>
            <a:off x="1447799" y="1819275"/>
            <a:ext cx="6248401" cy="48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marL="342900" indent="-342900" algn="ctr">
              <a:defRPr sz="28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eHandy</a:t>
            </a:r>
          </a:p>
        </p:txBody>
      </p:sp>
      <p:sp>
        <p:nvSpPr>
          <p:cNvPr id="117" name="Shape 91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18" name="Shape 92" descr="Shape 9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Shape 93" descr="Shape 9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Shape 94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1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sp>
        <p:nvSpPr>
          <p:cNvPr id="123" name="Shape 96"/>
          <p:cNvSpPr txBox="1"/>
          <p:nvPr/>
        </p:nvSpPr>
        <p:spPr>
          <a:xfrm>
            <a:off x="4319587" y="3597275"/>
            <a:ext cx="4572001" cy="250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Team 6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&lt;Aingty Eung &gt;&lt; 2772 &gt;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&lt;Brian Pham &gt;&lt; 4805 &gt;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&lt;Christopher Thai &gt;&lt; 2962 &gt;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&lt;Kunal Patel &gt;&lt; 9054 &gt;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&lt;Matthew Vu &gt;&lt; 5195 &gt;</a:t>
            </a:r>
          </a:p>
          <a:p>
            <a:pPr algn="r"/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Fall 2017</a:t>
            </a:r>
          </a:p>
          <a:p>
            <a:pPr algn="r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CECS 343</a:t>
            </a:r>
          </a:p>
        </p:txBody>
      </p:sp>
      <p:pic>
        <p:nvPicPr>
          <p:cNvPr id="124" name="Shape 97" descr="Shape 9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391813" y="1426174"/>
            <a:ext cx="5431827" cy="5431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02" descr="Shape 10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04"/>
          <p:cNvSpPr txBox="1"/>
          <p:nvPr/>
        </p:nvSpPr>
        <p:spPr>
          <a:xfrm>
            <a:off x="2736850" y="294025"/>
            <a:ext cx="822960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30" name="Shape 105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31" name="Shape 106" descr="Shape 10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" name="Shape 107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32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3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35" name="Shape 108" descr="Shape 1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09"/>
          <p:cNvSpPr txBox="1"/>
          <p:nvPr/>
        </p:nvSpPr>
        <p:spPr>
          <a:xfrm>
            <a:off x="280964" y="1101724"/>
            <a:ext cx="8598001" cy="3533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Homeowners have a problem and service businesses have a solution!!!</a:t>
            </a:r>
          </a:p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eHandy will be a project to easily join these two </a:t>
            </a:r>
          </a:p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Features a user friendly environment with a search bar, a favourites list, and a convenient near-proximity business suggestions</a:t>
            </a:r>
          </a:p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Easy and cheap way for small businesses to advertise their business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14" descr="Shape 1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16"/>
          <p:cNvSpPr txBox="1"/>
          <p:nvPr/>
        </p:nvSpPr>
        <p:spPr>
          <a:xfrm>
            <a:off x="2736850" y="294025"/>
            <a:ext cx="822960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42" name="Shape 117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43" name="Shape 118" descr="Shape 1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Shape 119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5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47" name="Shape 120" descr="Shape 1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21"/>
          <p:cNvSpPr txBox="1"/>
          <p:nvPr/>
        </p:nvSpPr>
        <p:spPr>
          <a:xfrm>
            <a:off x="280963" y="1101724"/>
            <a:ext cx="8569202" cy="479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Helvetica"/>
              <a:buChar char="▪"/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eHandy will bring together businesses and homeowners on a single, easy to use platform </a:t>
            </a:r>
          </a:p>
          <a:p>
            <a:pPr marL="457200" indent="-457200">
              <a:buClr>
                <a:srgbClr val="000000"/>
              </a:buClr>
              <a:buSzPct val="100000"/>
              <a:buFont typeface="Helvetica"/>
              <a:buChar char="▪"/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This allows for quick access to household services through trusted companies </a:t>
            </a:r>
          </a:p>
          <a:p>
            <a:pPr marL="457200" indent="-457200">
              <a:buClr>
                <a:srgbClr val="000000"/>
              </a:buClr>
              <a:buSzPct val="100000"/>
              <a:buFont typeface="Helvetica"/>
              <a:buChar char="▪"/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Sites such as Craigslist may intimidate users allowing anyone unchecked to advertise </a:t>
            </a:r>
          </a:p>
          <a:p>
            <a:pPr marL="457200" indent="-457200">
              <a:buClr>
                <a:srgbClr val="000000"/>
              </a:buClr>
              <a:buSzPct val="100000"/>
              <a:buFont typeface="Helvetica"/>
              <a:buChar char="▪"/>
              <a:defRPr sz="3200">
                <a:latin typeface="Calibri"/>
                <a:ea typeface="Calibri"/>
                <a:cs typeface="Calibri"/>
                <a:sym typeface="Calibri"/>
              </a:defRPr>
            </a:pPr>
            <a:r>
              <a:t>eHandy thoroughly checks each listed company to ensure user satisfaction with the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26" descr="Shape 1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28"/>
          <p:cNvSpPr txBox="1"/>
          <p:nvPr/>
        </p:nvSpPr>
        <p:spPr>
          <a:xfrm>
            <a:off x="2760660" y="-133014"/>
            <a:ext cx="8229601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Roles </a:t>
            </a:r>
          </a:p>
          <a:p>
            <a: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&amp; Responsibilities</a:t>
            </a:r>
          </a:p>
        </p:txBody>
      </p:sp>
      <p:sp>
        <p:nvSpPr>
          <p:cNvPr id="154" name="Shape 129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55" name="Shape 130" descr="Shape 1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Shape 131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56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7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59" name="Shape 132" descr="Shape 1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hape 133" descr="Shape 1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22548" y="990123"/>
            <a:ext cx="4959989" cy="5105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38" descr="Shape 1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40"/>
          <p:cNvSpPr txBox="1"/>
          <p:nvPr/>
        </p:nvSpPr>
        <p:spPr>
          <a:xfrm>
            <a:off x="2736850" y="294025"/>
            <a:ext cx="822960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Solution qualities</a:t>
            </a:r>
          </a:p>
        </p:txBody>
      </p:sp>
      <p:sp>
        <p:nvSpPr>
          <p:cNvPr id="166" name="Shape 141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67" name="Shape 142" descr="Shape 1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Shape 143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68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9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71" name="Shape 144" descr="Shape 14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45"/>
          <p:cNvSpPr txBox="1"/>
          <p:nvPr/>
        </p:nvSpPr>
        <p:spPr>
          <a:xfrm>
            <a:off x="280964" y="1101724"/>
            <a:ext cx="8598001" cy="415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31800">
              <a:buClr>
                <a:srgbClr val="000000"/>
              </a:buClr>
              <a:buSzPct val="100000"/>
              <a:buFont typeface="Helvetica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Adaptability: the web app will function to any type of web browser, OS, and displays, including mobile devices</a:t>
            </a:r>
          </a:p>
          <a:p>
            <a:pPr marL="457200" indent="-431800">
              <a:buClr>
                <a:srgbClr val="000000"/>
              </a:buClr>
              <a:buSzPct val="100000"/>
              <a:buFont typeface="Trebuchet M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When the application gains popularity, maintenance of a larger database is needed</a:t>
            </a:r>
          </a:p>
          <a:p>
            <a:pPr marL="457200" indent="-431800">
              <a:buClr>
                <a:srgbClr val="000000"/>
              </a:buClr>
              <a:buSzPct val="100000"/>
              <a:buFont typeface="Trebuchet M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Security from unwanted access</a:t>
            </a:r>
          </a:p>
          <a:p>
            <a:pPr lvl="1" marL="406400" indent="101600"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Username, password, multi-factor authentication</a:t>
            </a:r>
          </a:p>
          <a:p>
            <a:pPr marL="457200" indent="-431800">
              <a:buClr>
                <a:srgbClr val="000000"/>
              </a:buClr>
              <a:buSzPct val="100000"/>
              <a:buFont typeface="Trebuchet M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User privacy is always kept hidden and private</a:t>
            </a:r>
          </a:p>
          <a:p>
            <a:pPr marL="457200" indent="-431800">
              <a:buClr>
                <a:srgbClr val="000000"/>
              </a:buClr>
              <a:buSzPct val="100000"/>
              <a:buFont typeface="Trebuchet MS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Easy to understand layout with options such as searches and favorite lists.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50" descr="Shape 1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52"/>
          <p:cNvSpPr txBox="1"/>
          <p:nvPr/>
        </p:nvSpPr>
        <p:spPr>
          <a:xfrm>
            <a:off x="2736850" y="294025"/>
            <a:ext cx="822960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Risks</a:t>
            </a:r>
          </a:p>
        </p:txBody>
      </p:sp>
      <p:sp>
        <p:nvSpPr>
          <p:cNvPr id="178" name="Shape 153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79" name="Shape 154" descr="Shape 15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Shape 155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80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1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83" name="Shape 156" descr="Shape 15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57"/>
          <p:cNvSpPr txBox="1"/>
          <p:nvPr/>
        </p:nvSpPr>
        <p:spPr>
          <a:xfrm>
            <a:off x="280964" y="1101724"/>
            <a:ext cx="8598001" cy="331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Deadlines!!! - Our focus will be on making sure we meet the deadlines so that any unexpected outcome can be handled</a:t>
            </a:r>
          </a:p>
          <a:p>
            <a:pPr marL="457200" indent="-444500">
              <a:buClr>
                <a:srgbClr val="000000"/>
              </a:buClr>
              <a:buSzPct val="100000"/>
              <a:buFont typeface="Helvetica"/>
              <a:buChar char="▪"/>
              <a:defRPr sz="3000"/>
            </a:pPr>
            <a:r>
              <a:t>Leaving team members - prepare for unexpected team member’s disappearances.  Workload will increase, thus it is necessary to constantly be prepared to take over as a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62" descr="Shape 1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5846762"/>
            <a:ext cx="3273425" cy="1011237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64"/>
          <p:cNvSpPr txBox="1"/>
          <p:nvPr/>
        </p:nvSpPr>
        <p:spPr>
          <a:xfrm>
            <a:off x="2736850" y="294025"/>
            <a:ext cx="822960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Project Timeline</a:t>
            </a:r>
          </a:p>
        </p:txBody>
      </p:sp>
      <p:sp>
        <p:nvSpPr>
          <p:cNvPr id="190" name="Shape 165"/>
          <p:cNvSpPr/>
          <p:nvPr/>
        </p:nvSpPr>
        <p:spPr>
          <a:xfrm>
            <a:off x="0" y="6324600"/>
            <a:ext cx="9144000" cy="5333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pic>
        <p:nvPicPr>
          <p:cNvPr id="191" name="Shape 166" descr="Shape 16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6324600"/>
            <a:ext cx="2455862" cy="501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Shape 167"/>
          <p:cNvGrpSpPr/>
          <p:nvPr/>
        </p:nvGrpSpPr>
        <p:grpSpPr>
          <a:xfrm>
            <a:off x="0" y="22224"/>
            <a:ext cx="4648199" cy="685801"/>
            <a:chOff x="0" y="0"/>
            <a:chExt cx="4648198" cy="685799"/>
          </a:xfrm>
        </p:grpSpPr>
        <p:sp>
          <p:nvSpPr>
            <p:cNvPr id="192" name="Rectangle"/>
            <p:cNvSpPr/>
            <p:nvPr/>
          </p:nvSpPr>
          <p:spPr>
            <a:xfrm>
              <a:off x="0" y="-1"/>
              <a:ext cx="4648199" cy="68580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3" name="CALIFORNIA STATE UNIVERSITY LONG BEACH"/>
            <p:cNvSpPr txBox="1"/>
            <p:nvPr/>
          </p:nvSpPr>
          <p:spPr>
            <a:xfrm>
              <a:off x="0" y="46731"/>
              <a:ext cx="4648199" cy="59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700">
                  <a:solidFill>
                    <a:srgbClr val="FFC425"/>
                  </a:solidFill>
                </a:defRPr>
              </a:lvl1pPr>
            </a:lstStyle>
            <a:p>
              <a:pPr/>
              <a:r>
                <a:t>CALIFORNIA STATE UNIVERSITY LONG BEACH</a:t>
              </a:r>
            </a:p>
          </p:txBody>
        </p:sp>
      </p:grpSp>
      <p:pic>
        <p:nvPicPr>
          <p:cNvPr id="195" name="Shape 168" descr="Shape 16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6400" y="6096000"/>
            <a:ext cx="3392486" cy="39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hape 169" descr="Shape 16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4737" y="949001"/>
            <a:ext cx="5934526" cy="451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