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17" r:id="rId5"/>
    <p:sldId id="261" r:id="rId6"/>
    <p:sldId id="263" r:id="rId7"/>
    <p:sldId id="319" r:id="rId8"/>
    <p:sldId id="318" r:id="rId9"/>
    <p:sldId id="320" r:id="rId10"/>
    <p:sldId id="321" r:id="rId11"/>
    <p:sldId id="264" r:id="rId12"/>
    <p:sldId id="322" r:id="rId13"/>
    <p:sldId id="323" r:id="rId14"/>
    <p:sldId id="324" r:id="rId15"/>
    <p:sldId id="325" r:id="rId16"/>
    <p:sldId id="350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266" r:id="rId41"/>
  </p:sldIdLst>
  <p:sldSz cx="121888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C5DF"/>
    <a:srgbClr val="CF6B71"/>
    <a:srgbClr val="E1AD58"/>
    <a:srgbClr val="ECC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09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2019/7/6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2019/7/6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我們報告的主題是</a:t>
            </a:r>
            <a:r>
              <a:rPr lang="en-US" altLang="zh-TW" dirty="0"/>
              <a:t>Churn Prediction of Bank Users</a:t>
            </a:r>
            <a:r>
              <a:rPr lang="zh-TW" altLang="en-US" dirty="0"/>
              <a:t>，這個題目主要就是在說你能不能正確的預測銀行的客戶會不會離開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接著繼續檢查資料有沒有離群值，我們對每個</a:t>
            </a:r>
            <a:r>
              <a:rPr lang="en-US" altLang="zh-TW" dirty="0"/>
              <a:t>column</a:t>
            </a:r>
            <a:r>
              <a:rPr lang="zh-TW" altLang="en-US" dirty="0"/>
              <a:t>算出</a:t>
            </a:r>
            <a:r>
              <a:rPr lang="en-US" altLang="zh-TW" dirty="0"/>
              <a:t>IQR</a:t>
            </a:r>
            <a:r>
              <a:rPr lang="zh-TW" altLang="en-US" dirty="0"/>
              <a:t>，超過</a:t>
            </a:r>
            <a:r>
              <a:rPr lang="en-US" altLang="zh-TW" dirty="0"/>
              <a:t>1.5</a:t>
            </a:r>
            <a:r>
              <a:rPr lang="zh-TW" altLang="en-US" dirty="0"/>
              <a:t>倍</a:t>
            </a:r>
            <a:r>
              <a:rPr lang="en-US" altLang="zh-TW" dirty="0"/>
              <a:t>IQR</a:t>
            </a:r>
            <a:r>
              <a:rPr lang="zh-TW" altLang="en-US" dirty="0"/>
              <a:t>就是</a:t>
            </a:r>
            <a:r>
              <a:rPr lang="en-US" altLang="zh-TW" dirty="0"/>
              <a:t>outlier</a:t>
            </a:r>
            <a:r>
              <a:rPr lang="zh-TW" altLang="en-US" dirty="0"/>
              <a:t>，最後在我們的資料中也沒有找到</a:t>
            </a:r>
            <a:r>
              <a:rPr lang="en-US" altLang="zh-TW" dirty="0"/>
              <a:t>outlier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52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第三個部分是特徵的處理跟分析，我們會移除不要的</a:t>
            </a:r>
            <a:r>
              <a:rPr lang="en-US" altLang="zh-TW" dirty="0"/>
              <a:t>column</a:t>
            </a:r>
            <a:r>
              <a:rPr lang="zh-TW" altLang="en-US" dirty="0"/>
              <a:t>，然後把類別變數變成</a:t>
            </a:r>
            <a:r>
              <a:rPr lang="en-US" altLang="zh-TW" dirty="0"/>
              <a:t>dummy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，接著對所有</a:t>
            </a:r>
            <a:r>
              <a:rPr lang="en-US" altLang="zh-TW" dirty="0"/>
              <a:t>feature</a:t>
            </a:r>
            <a:r>
              <a:rPr lang="zh-TW" altLang="en-US" dirty="0"/>
              <a:t>做逐一的分析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在這個資料集裡面很明顯</a:t>
            </a:r>
            <a:r>
              <a:rPr lang="en-US" altLang="zh-TW" dirty="0" err="1"/>
              <a:t>RowNumber</a:t>
            </a:r>
            <a:r>
              <a:rPr lang="zh-TW" altLang="en-US" dirty="0"/>
              <a:t>跟</a:t>
            </a:r>
            <a:r>
              <a:rPr lang="en-US" altLang="zh-TW" dirty="0" err="1"/>
              <a:t>CustomerId</a:t>
            </a:r>
            <a:r>
              <a:rPr lang="zh-TW" altLang="en-US" dirty="0"/>
              <a:t>是對我們沒用處的，</a:t>
            </a:r>
            <a:r>
              <a:rPr lang="en-US" altLang="zh-TW" dirty="0"/>
              <a:t>Surname</a:t>
            </a:r>
            <a:r>
              <a:rPr lang="zh-TW" altLang="en-US" dirty="0"/>
              <a:t>就跟助教昨天做鐵達尼號一樣，我們也一起</a:t>
            </a:r>
            <a:r>
              <a:rPr lang="en-US" altLang="zh-TW" dirty="0"/>
              <a:t>drop</a:t>
            </a:r>
            <a:r>
              <a:rPr lang="zh-TW" altLang="en-US" dirty="0"/>
              <a:t>掉。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02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再來我們需要數值的資料，所以把類別的變數變成</a:t>
            </a:r>
            <a:r>
              <a:rPr lang="en-US" altLang="zh-TW" dirty="0"/>
              <a:t>dummy variable</a:t>
            </a:r>
            <a:r>
              <a:rPr lang="zh-TW" altLang="en-US" dirty="0"/>
              <a:t>，像這邊地區就分開變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column</a:t>
            </a:r>
            <a:r>
              <a:rPr lang="zh-TW" altLang="en-US" dirty="0"/>
              <a:t>，性別也一樣。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52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接下來來分析我們的資料，這是未離開跟離開的比例，可以看到我們算出來客戶的流失率是百分之</a:t>
            </a:r>
            <a:r>
              <a:rPr lang="en-US" altLang="zh-TW" dirty="0"/>
              <a:t>20.37</a:t>
            </a:r>
            <a:r>
              <a:rPr lang="zh-TW" altLang="en-US" dirty="0"/>
              <a:t>左右，所以這其實是一個有一點</a:t>
            </a:r>
            <a:r>
              <a:rPr lang="en-US" altLang="zh-TW" dirty="0"/>
              <a:t>unbalance</a:t>
            </a:r>
            <a:r>
              <a:rPr lang="zh-TW" altLang="en-US" dirty="0"/>
              <a:t>的資料，也就是說我們架一個超爛只會預測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classifier</a:t>
            </a:r>
            <a:r>
              <a:rPr lang="zh-TW" altLang="en-US" dirty="0"/>
              <a:t>也會有大概八十趴的準確率。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57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接下來我們想知道每個</a:t>
            </a:r>
            <a:r>
              <a:rPr lang="en-US" altLang="zh-TW" dirty="0"/>
              <a:t>feature</a:t>
            </a:r>
            <a:r>
              <a:rPr lang="zh-TW" altLang="en-US" dirty="0"/>
              <a:t>跟我們要預測的東西到底相不相關，所以我們畫一個相關係數的圖。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01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我們可以發現，在所有變項中僅有年齡與是否離開銀行具有較顯著的相關性。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但並不代表其他變項是沒有用處的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稍後我們將一一檢視。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412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左邊是沒有離開的年齡分配，右邊是離開的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163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我們把它疊在一起，可以發現這兩個分配的長相明顯是有差的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591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接下來看地區，德國人離開的機率比較大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75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我們今天的報告會從問題定義開始，再來說明我們怎麼做資料的前處理，然後是對每個</a:t>
            </a:r>
            <a:r>
              <a:rPr lang="en-US" altLang="zh-TW" dirty="0"/>
              <a:t>feature</a:t>
            </a:r>
            <a:r>
              <a:rPr lang="zh-TW" altLang="en-US" dirty="0"/>
              <a:t>的處理跟分析，接下來就建</a:t>
            </a:r>
            <a:r>
              <a:rPr lang="en-US" altLang="zh-TW" dirty="0"/>
              <a:t>model</a:t>
            </a:r>
            <a:r>
              <a:rPr lang="zh-TW" altLang="en-US" dirty="0"/>
              <a:t>，最後會說我們做出來的結果，跟我們覺得可以改進的地方。</a:t>
            </a:r>
            <a:endParaRPr dirty="0"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28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9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25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11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118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447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982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61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09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在最一開始我們要先說明我們使用的</a:t>
            </a:r>
            <a:r>
              <a:rPr lang="en-US" altLang="zh-TW" dirty="0"/>
              <a:t>dataset</a:t>
            </a:r>
            <a:r>
              <a:rPr lang="zh-TW" altLang="en-US" dirty="0"/>
              <a:t>的長相，這個資料集總共有一萬筆資料，然後它有</a:t>
            </a:r>
            <a:r>
              <a:rPr lang="en-US" altLang="zh-TW" dirty="0"/>
              <a:t>14</a:t>
            </a:r>
            <a:r>
              <a:rPr lang="zh-TW" altLang="en-US" dirty="0"/>
              <a:t>個</a:t>
            </a:r>
            <a:r>
              <a:rPr lang="en-US" altLang="zh-TW" dirty="0"/>
              <a:t>column</a:t>
            </a:r>
            <a:r>
              <a:rPr lang="zh-TW" altLang="en-US" dirty="0"/>
              <a:t>，第一個</a:t>
            </a:r>
            <a:r>
              <a:rPr lang="en-US" altLang="zh-TW" dirty="0" err="1"/>
              <a:t>RowNumber</a:t>
            </a:r>
            <a:r>
              <a:rPr lang="zh-TW" altLang="en-US" dirty="0"/>
              <a:t>就是每個</a:t>
            </a:r>
            <a:r>
              <a:rPr lang="en-US" altLang="zh-TW" dirty="0"/>
              <a:t>row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；第二個</a:t>
            </a:r>
            <a:r>
              <a:rPr lang="en-US" altLang="zh-TW" dirty="0" err="1"/>
              <a:t>CustomerId</a:t>
            </a:r>
            <a:r>
              <a:rPr lang="zh-TW" altLang="en-US" dirty="0"/>
              <a:t>是每個客戶的</a:t>
            </a:r>
            <a:r>
              <a:rPr lang="en-US" altLang="zh-TW" dirty="0"/>
              <a:t>id</a:t>
            </a:r>
            <a:r>
              <a:rPr lang="zh-TW" altLang="en-US" dirty="0"/>
              <a:t>編號；</a:t>
            </a:r>
            <a:r>
              <a:rPr lang="en-US" altLang="zh-TW" dirty="0"/>
              <a:t>Surname</a:t>
            </a:r>
            <a:r>
              <a:rPr lang="zh-TW" altLang="en-US" dirty="0"/>
              <a:t>是顧客姓氏；</a:t>
            </a:r>
            <a:r>
              <a:rPr lang="en-US" altLang="zh-TW" dirty="0" err="1"/>
              <a:t>CreditScore</a:t>
            </a:r>
            <a:r>
              <a:rPr lang="zh-TW" altLang="en-US" dirty="0"/>
              <a:t>是信用分數，分數越高越有信用；</a:t>
            </a:r>
            <a:r>
              <a:rPr lang="en-US" altLang="zh-TW" dirty="0"/>
              <a:t>Geography</a:t>
            </a:r>
            <a:r>
              <a:rPr lang="zh-TW" altLang="en-US" dirty="0"/>
              <a:t>是地區，裡面有三個類別是西班牙、德國跟法國；性別跟年齡就是你們想的那樣。</a:t>
            </a: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201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80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分析完資料我們就要開始建模型，這裡我們決定要用三個非常夯的</a:t>
            </a:r>
            <a:r>
              <a:rPr lang="en-US" altLang="zh-TW" dirty="0"/>
              <a:t>classifier</a:t>
            </a:r>
            <a:r>
              <a:rPr lang="zh-TW" altLang="en-US" dirty="0"/>
              <a:t>，就是</a:t>
            </a:r>
            <a:r>
              <a:rPr lang="en-US" altLang="zh-TW" dirty="0" err="1"/>
              <a:t>CatBoost</a:t>
            </a:r>
            <a:r>
              <a:rPr lang="en-US" altLang="zh-TW" dirty="0"/>
              <a:t>, </a:t>
            </a:r>
            <a:r>
              <a:rPr lang="en-US" altLang="zh-TW" dirty="0" err="1"/>
              <a:t>XGBoost</a:t>
            </a:r>
            <a:r>
              <a:rPr lang="en-US" altLang="zh-TW" dirty="0"/>
              <a:t>,</a:t>
            </a:r>
            <a:r>
              <a:rPr lang="zh-TW" altLang="en-US" dirty="0"/>
              <a:t>跟</a:t>
            </a:r>
            <a:r>
              <a:rPr lang="en-US" altLang="zh-TW" dirty="0" err="1"/>
              <a:t>LightGBM</a:t>
            </a:r>
            <a:r>
              <a:rPr lang="zh-TW" altLang="en-US" dirty="0"/>
              <a:t>，而且最後我們還有做了</a:t>
            </a:r>
            <a:r>
              <a:rPr lang="en-US" altLang="zh-TW" dirty="0"/>
              <a:t>ensemble</a:t>
            </a:r>
            <a:r>
              <a:rPr lang="zh-TW" altLang="en-US" dirty="0"/>
              <a:t>，雖然我們用的每個模型本身就已經是</a:t>
            </a:r>
            <a:r>
              <a:rPr lang="en-US" altLang="zh-TW" dirty="0"/>
              <a:t>ensemble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了，但是我們還是把</a:t>
            </a:r>
            <a:r>
              <a:rPr lang="en-US" altLang="zh-TW" dirty="0"/>
              <a:t>ensemble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再</a:t>
            </a:r>
            <a:r>
              <a:rPr lang="en-US" altLang="zh-TW" dirty="0"/>
              <a:t>ensemble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我們本來有試著調每個模型的參數，但是發現很難再調得比原本的更好，所以我們決定要做三個</a:t>
            </a:r>
            <a:r>
              <a:rPr lang="en-US" altLang="zh-TW" dirty="0"/>
              <a:t>model</a:t>
            </a:r>
            <a:r>
              <a:rPr lang="zh-TW" altLang="en-US" dirty="0"/>
              <a:t>使用預設參數的比較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所以這裡我們總共做了兩件事情：一個是三個</a:t>
            </a:r>
            <a:r>
              <a:rPr lang="en-US" altLang="zh-TW" dirty="0" err="1"/>
              <a:t>modle</a:t>
            </a:r>
            <a:r>
              <a:rPr lang="zh-TW" altLang="en-US" dirty="0"/>
              <a:t>分別的預測分數跟</a:t>
            </a:r>
            <a:r>
              <a:rPr lang="en-US" altLang="zh-TW" dirty="0"/>
              <a:t>ensemble</a:t>
            </a:r>
            <a:r>
              <a:rPr lang="zh-TW" altLang="en-US" dirty="0"/>
              <a:t>的比較，二是三個</a:t>
            </a:r>
            <a:r>
              <a:rPr lang="en-US" altLang="zh-TW" dirty="0"/>
              <a:t>model</a:t>
            </a:r>
            <a:r>
              <a:rPr lang="zh-TW" altLang="en-US" dirty="0"/>
              <a:t>做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fold</a:t>
            </a:r>
            <a:r>
              <a:rPr lang="zh-TW" altLang="en-US" dirty="0"/>
              <a:t>的</a:t>
            </a:r>
            <a:r>
              <a:rPr lang="en-US" altLang="zh-TW" dirty="0"/>
              <a:t>cross validation</a:t>
            </a:r>
            <a:r>
              <a:rPr lang="zh-TW" altLang="en-US" dirty="0"/>
              <a:t>，比較三個</a:t>
            </a:r>
            <a:r>
              <a:rPr lang="en-US" altLang="zh-TW" dirty="0"/>
              <a:t>model</a:t>
            </a:r>
            <a:r>
              <a:rPr lang="zh-TW" altLang="en-US" dirty="0"/>
              <a:t>的效率跟效能。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909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CatBoost</a:t>
            </a:r>
            <a:r>
              <a:rPr lang="zh-TW" altLang="en-US" dirty="0"/>
              <a:t>的</a:t>
            </a:r>
            <a:r>
              <a:rPr lang="en-US" altLang="zh-TW" dirty="0"/>
              <a:t>cat</a:t>
            </a:r>
            <a:r>
              <a:rPr lang="zh-TW" altLang="en-US" dirty="0"/>
              <a:t>指的是</a:t>
            </a:r>
            <a:r>
              <a:rPr lang="en-US" altLang="zh-TW" dirty="0"/>
              <a:t>category</a:t>
            </a:r>
            <a:r>
              <a:rPr lang="zh-TW" altLang="en-US" dirty="0"/>
              <a:t>，它主打的就是它可以直接</a:t>
            </a:r>
            <a:r>
              <a:rPr lang="en-US" altLang="zh-TW" dirty="0"/>
              <a:t>fit</a:t>
            </a:r>
            <a:r>
              <a:rPr lang="zh-TW" altLang="en-US" dirty="0"/>
              <a:t>類別的變數，也就是你不需要特地換成</a:t>
            </a:r>
            <a:r>
              <a:rPr lang="en-US" altLang="zh-TW" dirty="0"/>
              <a:t>dummy </a:t>
            </a:r>
            <a:r>
              <a:rPr lang="en-US" altLang="zh-TW" dirty="0" err="1"/>
              <a:t>varible</a:t>
            </a:r>
            <a:r>
              <a:rPr lang="zh-TW" altLang="en-US" dirty="0"/>
              <a:t>就可以直接</a:t>
            </a:r>
            <a:r>
              <a:rPr lang="en-US" altLang="zh-TW" dirty="0"/>
              <a:t>fit</a:t>
            </a:r>
            <a:r>
              <a:rPr lang="zh-TW" altLang="en-US" dirty="0"/>
              <a:t>類別的資料，你只需要告訴他哪些</a:t>
            </a:r>
            <a:r>
              <a:rPr lang="en-US" altLang="zh-TW" dirty="0"/>
              <a:t>feature</a:t>
            </a:r>
            <a:r>
              <a:rPr lang="zh-TW" altLang="en-US" dirty="0"/>
              <a:t>是類別變數就可以了。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250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另外兩個</a:t>
            </a:r>
            <a:r>
              <a:rPr lang="en-US" altLang="zh-TW" dirty="0"/>
              <a:t>model</a:t>
            </a:r>
            <a:r>
              <a:rPr lang="zh-TW" altLang="en-US" dirty="0"/>
              <a:t>我們就換回</a:t>
            </a:r>
            <a:r>
              <a:rPr lang="en-US" altLang="zh-TW" dirty="0"/>
              <a:t>dummy</a:t>
            </a:r>
            <a:r>
              <a:rPr lang="zh-TW" altLang="en-US" dirty="0"/>
              <a:t> </a:t>
            </a:r>
            <a:r>
              <a:rPr lang="en-US" altLang="zh-TW" dirty="0" err="1"/>
              <a:t>varible</a:t>
            </a:r>
            <a:r>
              <a:rPr lang="zh-TW" altLang="en-US" dirty="0"/>
              <a:t>，還有要</a:t>
            </a:r>
            <a:r>
              <a:rPr lang="en-US" altLang="zh-TW" dirty="0"/>
              <a:t>drop</a:t>
            </a:r>
            <a:r>
              <a:rPr lang="zh-TW" altLang="en-US" dirty="0"/>
              <a:t>掉一個地區跟一個性別才不會有共線性的問題。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012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接下來我們就要來看這三個</a:t>
            </a:r>
            <a:r>
              <a:rPr lang="en-US" altLang="zh-TW" dirty="0"/>
              <a:t>model</a:t>
            </a:r>
            <a:r>
              <a:rPr lang="zh-TW" altLang="en-US" dirty="0"/>
              <a:t>分別</a:t>
            </a:r>
            <a:r>
              <a:rPr lang="en-US" altLang="zh-TW" dirty="0"/>
              <a:t>train</a:t>
            </a:r>
            <a:r>
              <a:rPr lang="zh-TW" altLang="en-US" dirty="0"/>
              <a:t>了同樣的</a:t>
            </a:r>
            <a:r>
              <a:rPr lang="en-US" altLang="zh-TW" dirty="0"/>
              <a:t>8000</a:t>
            </a:r>
            <a:r>
              <a:rPr lang="zh-TW" altLang="en-US" dirty="0"/>
              <a:t>筆資料，再</a:t>
            </a:r>
            <a:r>
              <a:rPr lang="en-US" altLang="zh-TW" dirty="0"/>
              <a:t>predict</a:t>
            </a:r>
            <a:r>
              <a:rPr lang="zh-TW" altLang="en-US" dirty="0"/>
              <a:t>同樣</a:t>
            </a:r>
            <a:r>
              <a:rPr lang="en-US" altLang="zh-TW" dirty="0"/>
              <a:t>2000</a:t>
            </a:r>
            <a:r>
              <a:rPr lang="zh-TW" altLang="en-US" dirty="0"/>
              <a:t>筆資料，我們要來比較他們之間的分數跟</a:t>
            </a:r>
            <a:r>
              <a:rPr lang="en-US" altLang="zh-TW" dirty="0"/>
              <a:t>voting</a:t>
            </a:r>
            <a:r>
              <a:rPr lang="zh-TW" altLang="en-US" dirty="0"/>
              <a:t>之後的分數。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12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最後最高分的是</a:t>
            </a:r>
            <a:r>
              <a:rPr lang="en-US" altLang="zh-TW" dirty="0" err="1"/>
              <a:t>CatBoost</a:t>
            </a:r>
            <a:r>
              <a:rPr lang="zh-TW" altLang="en-US" dirty="0"/>
              <a:t>的</a:t>
            </a:r>
            <a:r>
              <a:rPr lang="en-US" altLang="zh-TW" dirty="0"/>
              <a:t>0.868</a:t>
            </a:r>
            <a:r>
              <a:rPr lang="zh-TW" altLang="en-US" dirty="0"/>
              <a:t>，再來是</a:t>
            </a:r>
            <a:r>
              <a:rPr lang="en-US" altLang="zh-TW" dirty="0"/>
              <a:t>voting</a:t>
            </a:r>
            <a:r>
              <a:rPr lang="zh-TW" altLang="en-US" dirty="0"/>
              <a:t>是</a:t>
            </a:r>
            <a:r>
              <a:rPr lang="en-US" altLang="zh-TW" dirty="0"/>
              <a:t>0.8665</a:t>
            </a:r>
            <a:r>
              <a:rPr lang="zh-TW" altLang="en-US" dirty="0"/>
              <a:t>，然後是</a:t>
            </a:r>
            <a:r>
              <a:rPr lang="en-US" altLang="zh-TW" dirty="0"/>
              <a:t>LGBM</a:t>
            </a:r>
            <a:r>
              <a:rPr lang="zh-TW" altLang="en-US" dirty="0"/>
              <a:t>，最後才是</a:t>
            </a:r>
            <a:r>
              <a:rPr lang="en-US" altLang="zh-TW" dirty="0" err="1"/>
              <a:t>XGBoost</a:t>
            </a:r>
            <a:r>
              <a:rPr lang="zh-TW" altLang="en-US" dirty="0"/>
              <a:t>，雖然網路上好像比較多人用</a:t>
            </a:r>
            <a:r>
              <a:rPr lang="en-US" altLang="zh-TW" dirty="0" err="1"/>
              <a:t>XGBoost</a:t>
            </a:r>
            <a:r>
              <a:rPr lang="zh-TW" altLang="en-US" dirty="0"/>
              <a:t>，但是我們做出來的結果</a:t>
            </a:r>
            <a:r>
              <a:rPr lang="en-US" altLang="zh-TW" dirty="0" err="1"/>
              <a:t>XGBoost</a:t>
            </a:r>
            <a:r>
              <a:rPr lang="zh-TW" altLang="en-US" dirty="0"/>
              <a:t>還是輸了一點點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28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最後我們要再來統整一下，我們剛剛不是說有做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fold</a:t>
            </a:r>
            <a:r>
              <a:rPr lang="zh-TW" altLang="en-US" dirty="0"/>
              <a:t>的</a:t>
            </a:r>
            <a:r>
              <a:rPr lang="en-US" altLang="zh-TW" dirty="0"/>
              <a:t>CV</a:t>
            </a:r>
            <a:r>
              <a:rPr lang="zh-TW" altLang="en-US" dirty="0"/>
              <a:t>嗎？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381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這是我們結果的整理，雖然</a:t>
            </a:r>
            <a:r>
              <a:rPr lang="en-US" altLang="zh-TW" dirty="0" err="1"/>
              <a:t>catboost</a:t>
            </a:r>
            <a:r>
              <a:rPr lang="zh-TW" altLang="en-US" dirty="0"/>
              <a:t>最後得分比較高，但是，它的訓練時間也比別人長了很多，它</a:t>
            </a: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8000</a:t>
            </a:r>
            <a:r>
              <a:rPr lang="zh-TW" altLang="en-US" dirty="0"/>
              <a:t>筆資料平均要花</a:t>
            </a:r>
            <a:r>
              <a:rPr lang="en-US" altLang="zh-TW" dirty="0"/>
              <a:t>52</a:t>
            </a:r>
            <a:r>
              <a:rPr lang="zh-TW" altLang="en-US" dirty="0"/>
              <a:t>秒，是</a:t>
            </a:r>
            <a:r>
              <a:rPr lang="en-US" altLang="zh-TW" dirty="0"/>
              <a:t>LGBM</a:t>
            </a:r>
            <a:r>
              <a:rPr lang="zh-TW" altLang="en-US" dirty="0"/>
              <a:t>的</a:t>
            </a:r>
            <a:r>
              <a:rPr lang="en-US" altLang="zh-TW" dirty="0"/>
              <a:t>250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</a:t>
            </a:r>
            <a:r>
              <a:rPr lang="zh-TW" altLang="en-US" dirty="0"/>
              <a:t>跟</a:t>
            </a:r>
            <a:r>
              <a:rPr lang="en-US" altLang="zh-TW" dirty="0"/>
              <a:t>test</a:t>
            </a:r>
            <a:r>
              <a:rPr lang="zh-TW" altLang="en-US" dirty="0"/>
              <a:t>的分數</a:t>
            </a:r>
            <a:r>
              <a:rPr lang="en-US" altLang="zh-TW" dirty="0" err="1"/>
              <a:t>catboost</a:t>
            </a:r>
            <a:r>
              <a:rPr lang="zh-TW" altLang="en-US" dirty="0"/>
              <a:t>跟</a:t>
            </a:r>
            <a:r>
              <a:rPr lang="en-US" altLang="zh-TW" dirty="0" err="1"/>
              <a:t>xgboost</a:t>
            </a:r>
            <a:r>
              <a:rPr lang="zh-TW" altLang="en-US" dirty="0"/>
              <a:t>都沒有差很多，只有</a:t>
            </a:r>
            <a:r>
              <a:rPr lang="en-US" altLang="zh-TW" dirty="0"/>
              <a:t>LGBM training data</a:t>
            </a:r>
            <a:r>
              <a:rPr lang="zh-TW" altLang="en-US" dirty="0"/>
              <a:t>的分數特別高，不知道是不是有一點</a:t>
            </a:r>
            <a:r>
              <a:rPr lang="en-US" altLang="zh-TW" dirty="0"/>
              <a:t>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這裡</a:t>
            </a:r>
            <a:r>
              <a:rPr lang="en-US" altLang="zh-TW" dirty="0"/>
              <a:t>test</a:t>
            </a:r>
            <a:r>
              <a:rPr lang="zh-TW" altLang="en-US" dirty="0"/>
              <a:t>的分數</a:t>
            </a:r>
            <a:r>
              <a:rPr lang="en-US" altLang="zh-TW" dirty="0" err="1"/>
              <a:t>xgboost</a:t>
            </a:r>
            <a:r>
              <a:rPr lang="zh-TW" altLang="en-US" dirty="0"/>
              <a:t>就有贏</a:t>
            </a:r>
            <a:r>
              <a:rPr lang="en-US" altLang="zh-TW" dirty="0" err="1"/>
              <a:t>lgbm</a:t>
            </a:r>
            <a:r>
              <a:rPr lang="zh-TW" altLang="en-US" dirty="0"/>
              <a:t>了，是第二名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所以這裡我們做出來，結果跟時間是呈正比的，結果越好花的時間也越多。</a:t>
            </a:r>
            <a:endParaRPr lang="en-US" altLang="zh-TW"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36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最後最後我們要探討一下</a:t>
            </a:r>
            <a:r>
              <a:rPr lang="en-US" altLang="zh-TW" dirty="0"/>
              <a:t>ensemble</a:t>
            </a:r>
            <a:r>
              <a:rPr lang="zh-TW" altLang="en-US" dirty="0"/>
              <a:t>失敗的原因，所以我們就畫了這個圖，這是三個</a:t>
            </a:r>
            <a:r>
              <a:rPr lang="en-US" altLang="zh-TW" dirty="0"/>
              <a:t>model</a:t>
            </a:r>
            <a:r>
              <a:rPr lang="zh-TW" altLang="en-US" dirty="0"/>
              <a:t>預測結果的相關性，老師不是有說嗎</a:t>
            </a:r>
            <a:r>
              <a:rPr lang="en-US" altLang="zh-TW" dirty="0"/>
              <a:t>?</a:t>
            </a:r>
            <a:r>
              <a:rPr lang="zh-TW" altLang="en-US" dirty="0"/>
              <a:t>什麼拿</a:t>
            </a:r>
            <a:r>
              <a:rPr lang="en-US" altLang="zh-TW" dirty="0"/>
              <a:t>25</a:t>
            </a:r>
            <a:r>
              <a:rPr lang="zh-TW" altLang="en-US" dirty="0"/>
              <a:t>個準確率</a:t>
            </a:r>
            <a:r>
              <a:rPr lang="en-US" altLang="zh-TW" dirty="0"/>
              <a:t>0.65</a:t>
            </a:r>
            <a:r>
              <a:rPr lang="zh-TW" altLang="en-US" dirty="0"/>
              <a:t>的</a:t>
            </a:r>
            <a:r>
              <a:rPr lang="en-US" altLang="zh-TW" dirty="0"/>
              <a:t>classifier</a:t>
            </a:r>
            <a:r>
              <a:rPr lang="zh-TW" altLang="en-US" dirty="0"/>
              <a:t>來</a:t>
            </a:r>
            <a:r>
              <a:rPr lang="en-US" altLang="zh-TW" dirty="0"/>
              <a:t>vote</a:t>
            </a:r>
            <a:r>
              <a:rPr lang="zh-TW" altLang="en-US" dirty="0"/>
              <a:t>，犯錯的機率只有</a:t>
            </a:r>
            <a:r>
              <a:rPr lang="en-US" altLang="zh-TW" dirty="0"/>
              <a:t>0.06</a:t>
            </a:r>
            <a:r>
              <a:rPr lang="zh-TW" altLang="en-US" dirty="0"/>
              <a:t>，但是前提是要他們之間是獨立的，那我們這個，看起來就超相關，可能因為他們都是</a:t>
            </a:r>
            <a:r>
              <a:rPr lang="en-US" altLang="zh-TW" dirty="0"/>
              <a:t>boosting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，如果要做</a:t>
            </a:r>
            <a:r>
              <a:rPr lang="en-US" altLang="zh-TW" dirty="0"/>
              <a:t>ensemble</a:t>
            </a:r>
            <a:r>
              <a:rPr lang="zh-TW" altLang="en-US" dirty="0"/>
              <a:t>的話可能多找幾個弱一點、不一樣一點的</a:t>
            </a:r>
            <a:r>
              <a:rPr lang="en-US" altLang="zh-TW" dirty="0"/>
              <a:t>classifier</a:t>
            </a:r>
            <a:r>
              <a:rPr lang="zh-TW" altLang="en-US" dirty="0"/>
              <a:t>來做結果會較好，這是我們覺得可以再努力的方向。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3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Tenure</a:t>
            </a:r>
            <a:r>
              <a:rPr lang="zh-TW" altLang="en-US" dirty="0"/>
              <a:t>是不動產數；</a:t>
            </a:r>
            <a:r>
              <a:rPr lang="en-US" altLang="zh-TW" dirty="0"/>
              <a:t>Balance</a:t>
            </a:r>
            <a:r>
              <a:rPr lang="zh-TW" altLang="en-US" dirty="0"/>
              <a:t>是帳戶的存款金額；</a:t>
            </a:r>
            <a:r>
              <a:rPr lang="en-US" altLang="zh-TW" dirty="0" err="1"/>
              <a:t>NumOfProducts</a:t>
            </a:r>
            <a:r>
              <a:rPr lang="zh-TW" altLang="en-US" dirty="0"/>
              <a:t>是擁有的金融商品數；</a:t>
            </a:r>
            <a:r>
              <a:rPr lang="en-US" altLang="zh-TW" dirty="0" err="1"/>
              <a:t>HasCrCard</a:t>
            </a:r>
            <a:r>
              <a:rPr lang="en-US" altLang="zh-TW" dirty="0"/>
              <a:t>………………..</a:t>
            </a: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396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接下來就到了第二個部分。在這裡我們做了三件事：一是讀資料，二是看資料有沒有缺失值，三是看資料有沒有離群值。</a:t>
            </a:r>
            <a:endParaRPr dirty="0"/>
          </a:p>
        </p:txBody>
      </p:sp>
      <p:sp>
        <p:nvSpPr>
          <p:cNvPr id="251" name="Google Shape;25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</a:t>
            </a:r>
            <a:r>
              <a:rPr lang="en-US" altLang="zh-TW" dirty="0"/>
              <a:t>import </a:t>
            </a:r>
            <a:r>
              <a:rPr lang="zh-TW" altLang="en-US" dirty="0"/>
              <a:t>我們需要用到的</a:t>
            </a:r>
            <a:r>
              <a:rPr lang="en-US" altLang="zh-TW" dirty="0"/>
              <a:t>libraries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97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然後載入資料。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27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接下來用</a:t>
            </a:r>
            <a:r>
              <a:rPr lang="en-US" altLang="zh-TW" dirty="0" err="1"/>
              <a:t>isnull</a:t>
            </a:r>
            <a:r>
              <a:rPr lang="zh-TW" altLang="en-US" dirty="0"/>
              <a:t>跟</a:t>
            </a:r>
            <a:r>
              <a:rPr lang="en-US" altLang="zh-TW" dirty="0"/>
              <a:t>sum</a:t>
            </a:r>
            <a:r>
              <a:rPr lang="zh-TW" altLang="en-US" dirty="0"/>
              <a:t>來檢查有沒有缺失值。可以看到這份資料非常乾淨沒有任何的缺失值。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539A3-3FEB-4575-83F5-3C9ABDB1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F23FC6-B423-4DD9-BA65-EAA38EF92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F1ED1-AD4A-4974-8D40-8C77F959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9D845-0D4A-4296-9CC9-0F94F4FD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CE3BF-79A5-4BC1-9FD3-A00A723C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569918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A17D-FBE7-4FD2-BF10-5D540D0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6CEB60-A124-4AFD-8295-7E768BC8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B23FA-637B-4735-8C25-E73B87AD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5E694-E066-45A0-9B6A-2F1E4BE5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2C303-DD59-4622-B472-51DF86CE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806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95BD06-C3AD-42C3-9220-CB0B4E34B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E6B62A-5AF8-4744-B243-9815EB04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08CC0-BA90-4632-A0F6-E6A2CFBF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4D488-68DD-47F4-BE9C-99EF5813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37AAD-0E23-44A6-A390-57FAC24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30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8472-A4F6-4908-9210-B277B939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F6F12-8108-40F4-AED0-39DAFA0C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5F5F9-D3DF-433F-8324-CFBEE570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C138E-B6D7-4CB6-A55E-59AF514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C3738-FEAD-428F-9191-2A6C164E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0414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C619-6FF0-42CA-AB67-2F76B876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7E7BC-6FBA-4044-9608-870F7ACD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5290D-3580-4C72-9141-E873E4F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8B0991-15E3-4D30-BA67-FA5FC9E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8D49E-D8C3-42B1-89D7-DA906A40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04908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5D5FE-51FB-45FD-B21C-5D4882AF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446D6-33DE-460C-BBEE-7C3266EBC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509F03-9C35-42B3-A1C7-754FB242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272D70-0045-4B1A-AD84-1B052138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510D24-CF3B-4E23-92F9-D6A61211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387AD-243A-426D-B1C7-42F99596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36033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B8E46-BE3E-42C7-B5C0-10A9F577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D67C5-19BE-4D27-A400-2C12597C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DB985-6D23-4BC9-B05E-41954DD1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DAC8E3-9535-42FC-80D9-368BE6CC7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47A248-FE76-4391-8849-C9952708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EA51AA-21CB-4124-A2ED-92CF9A2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BA6B25-B607-4688-B96B-5A295B5F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9E8AC3-A69B-40E3-AF56-4E504ECD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369351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0F52A-12D5-4C92-9A1B-C9E9DD3F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7568DE-1323-4A95-A16F-615BCF0B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EBDEC0-66B5-4CF0-AEDB-0C9B478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B6C711-7EA4-43F4-8D5B-1B00E7C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15634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2BD799-F7B1-4AB4-803C-A106580D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E70659-1A33-4422-B7AB-7AEAA67F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B82893-236B-4988-8D32-A37F21F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>
            <a:extLst>
              <a:ext uri="{FF2B5EF4-FFF2-40B4-BE49-F238E27FC236}">
                <a16:creationId xmlns:a16="http://schemas.microsoft.com/office/drawing/2014/main" id="{8F935C9A-0A44-4B25-AA08-A011511C6265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5E4D5F-9636-4C22-A8A9-9E1BB68457AA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9D8E2DE-29AC-4CC6-9C6B-D4D36DEBC11B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350939-BBF7-4BA5-8246-264582E3CFEF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24571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B9D6B-BDD2-463B-9E9E-40943DFF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2A668-E01B-4D2B-9764-2C88AC17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6441C-2E41-447E-919A-4E5C851B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88D641-7C54-4A27-922C-51BB27B9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1FAEF-068B-45FE-9490-D1827A8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CB3B1-ECB1-477C-8646-E566885D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79811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C39-5D70-4FDC-AD3B-267076DA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E5E494-0A7E-4216-9E28-BB30D669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A36DA0-4CE2-4AA4-8C8F-3AB39164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A8B86-943A-49B9-B24F-67FD0973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991250-0700-41AD-BD60-24F6D20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2A05D5-0B3E-4DAD-82E8-B8AC8B11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4579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1E7485-6A45-4FA4-8520-98A44878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C3B61-D483-48BF-B22B-2748BCF5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9AEBE-125B-45DA-8DC1-CA0971C2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AE2E-A8ED-46AC-BF15-D2D75BD090F4}" type="datetime1">
              <a:rPr lang="zh-TW" altLang="en-US" noProof="0" smtClean="0"/>
              <a:t>2019/7/6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FF5A4-933F-4161-A6F9-478FCF348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4B099-BCA1-44E1-A1A1-CAE67C238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47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3914" r:id="rId12"/>
  </p:sldLayoutIdLst>
  <p:transition spd="med">
    <p:push/>
  </p:transition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relydedicated/bank-customer-churn-mode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rot="171037">
            <a:off x="1287147" y="705121"/>
            <a:ext cx="9184738" cy="92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5400" b="1" dirty="0"/>
              <a:t>Churn Prediction of Bank Users</a:t>
            </a:r>
            <a:br>
              <a:rPr lang="en-US" altLang="zh-TW" sz="5400" b="1" dirty="0"/>
            </a:br>
            <a:br>
              <a:rPr lang="en-US" altLang="zh-TW" sz="5400" dirty="0"/>
            </a:br>
            <a:endParaRPr sz="2400" b="1" dirty="0">
              <a:solidFill>
                <a:srgbClr val="D5DBE5"/>
              </a:solidFill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333772" y="2087597"/>
            <a:ext cx="7189799" cy="3592802"/>
            <a:chOff x="1353391" y="2771261"/>
            <a:chExt cx="5262297" cy="3593738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1407711" y="2771261"/>
              <a:ext cx="5207977" cy="1275388"/>
              <a:chOff x="6130847" y="2819311"/>
              <a:chExt cx="5207977" cy="1137098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6130847" y="2819311"/>
                <a:ext cx="1623238" cy="775724"/>
              </a:xfrm>
              <a:prstGeom prst="parallelogram">
                <a:avLst>
                  <a:gd name="adj" fmla="val 25000"/>
                </a:avLst>
              </a:prstGeom>
              <a:solidFill>
                <a:srgbClr val="F6BD2A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r>
                  <a:rPr lang="zh-TW" altLang="en-US" sz="2399" b="1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組別</a:t>
                </a:r>
                <a:endParaRPr sz="2399" b="1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815742" y="3010614"/>
                <a:ext cx="3523082" cy="94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1" tIns="45688" rIns="91401" bIns="45688" anchor="t" anchorCtr="0">
                <a:noAutofit/>
              </a:bodyPr>
              <a:lstStyle/>
              <a:p>
                <a:pPr>
                  <a:lnSpc>
                    <a:spcPct val="114285"/>
                  </a:lnSpc>
                </a:pPr>
                <a:r>
                  <a:rPr lang="zh-TW" altLang="en-US" sz="2800" b="1" dirty="0">
                    <a:solidFill>
                      <a:srgbClr val="4D4D4D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陳舜寧可我負天下人</a:t>
                </a:r>
                <a:endParaRPr lang="en-US" altLang="zh-TW" sz="2800" b="1" dirty="0">
                  <a:solidFill>
                    <a:srgbClr val="4D4D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>
                  <a:lnSpc>
                    <a:spcPct val="114285"/>
                  </a:lnSpc>
                </a:pPr>
                <a:endParaRPr lang="zh-TW" altLang="en-US" sz="2800" b="1" dirty="0">
                  <a:solidFill>
                    <a:srgbClr val="4D4D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353391" y="4374731"/>
              <a:ext cx="5106557" cy="1990268"/>
              <a:chOff x="6069532" y="3339480"/>
              <a:chExt cx="4961641" cy="2841027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6069532" y="3339480"/>
                <a:ext cx="1538539" cy="1241983"/>
              </a:xfrm>
              <a:prstGeom prst="parallelogram">
                <a:avLst>
                  <a:gd name="adj" fmla="val 25000"/>
                </a:avLst>
              </a:prstGeom>
              <a:solidFill>
                <a:schemeClr val="lt1"/>
              </a:solidFill>
              <a:ln w="38100" cap="flat" cmpd="sng">
                <a:solidFill>
                  <a:srgbClr val="F6BD2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r>
                  <a:rPr lang="zh-TW" altLang="en-US" sz="2799" b="1" dirty="0">
                    <a:solidFill>
                      <a:srgbClr val="F6BD2A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成員</a:t>
                </a:r>
                <a:endParaRPr sz="2799" b="1" dirty="0">
                  <a:solidFill>
                    <a:srgbClr val="F6BD2A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08071" y="3501272"/>
                <a:ext cx="3423102" cy="2679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1" tIns="45688" rIns="91401" bIns="45688" anchor="t" anchorCtr="0">
                <a:noAutofit/>
              </a:bodyPr>
              <a:lstStyle/>
              <a:p>
                <a:r>
                  <a:rPr lang="zh-TW" altLang="en-US" sz="2800" b="1" dirty="0">
                    <a:solidFill>
                      <a:srgbClr val="4D4D4D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李艾霓 張孟涵 陳舜寧</a:t>
                </a:r>
              </a:p>
              <a:p>
                <a:endParaRPr sz="1999" b="1" dirty="0">
                  <a:solidFill>
                    <a:srgbClr val="26262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>
                  <a:lnSpc>
                    <a:spcPct val="160000"/>
                  </a:lnSpc>
                </a:pPr>
                <a:endParaRPr sz="1999" dirty="0">
                  <a:solidFill>
                    <a:srgbClr val="3F3F3F"/>
                  </a:solidFill>
                </a:endParaRPr>
              </a:p>
            </p:txBody>
          </p:sp>
        </p:grpSp>
      </p:grpSp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95ACBB15-B3B6-48A3-95EA-F220FC9E8F08}"/>
              </a:ext>
            </a:extLst>
          </p:cNvPr>
          <p:cNvSpPr/>
          <p:nvPr/>
        </p:nvSpPr>
        <p:spPr>
          <a:xfrm>
            <a:off x="-251637" y="5680399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7811">
            <a:off x="6084805" y="3109473"/>
            <a:ext cx="5980449" cy="33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EBCB0A0-B5B0-4798-8559-773443D941C8}"/>
              </a:ext>
            </a:extLst>
          </p:cNvPr>
          <p:cNvSpPr txBox="1"/>
          <p:nvPr/>
        </p:nvSpPr>
        <p:spPr>
          <a:xfrm rot="166516">
            <a:off x="3015053" y="1704477"/>
            <a:ext cx="10423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you predict if bank customers will turnover next cycle?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A4A60E6-072F-4804-9E9B-DA8561C8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85155"/>
            <a:ext cx="8593587" cy="5220167"/>
          </a:xfrm>
          <a:prstGeom prst="rect">
            <a:avLst/>
          </a:prstGeom>
        </p:spPr>
      </p:pic>
      <p:sp>
        <p:nvSpPr>
          <p:cNvPr id="13" name="Google Shape;261;p20">
            <a:extLst>
              <a:ext uri="{FF2B5EF4-FFF2-40B4-BE49-F238E27FC236}">
                <a16:creationId xmlns:a16="http://schemas.microsoft.com/office/drawing/2014/main" id="{3B943221-75BC-43A3-BC91-D1C8D486C26D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檢查離群值</a:t>
            </a:r>
          </a:p>
        </p:txBody>
      </p:sp>
      <p:sp>
        <p:nvSpPr>
          <p:cNvPr id="14" name="Google Shape;262;p20">
            <a:extLst>
              <a:ext uri="{FF2B5EF4-FFF2-40B4-BE49-F238E27FC236}">
                <a16:creationId xmlns:a16="http://schemas.microsoft.com/office/drawing/2014/main" id="{65F97CE4-2180-4008-817F-7CF8FE22685C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3;p20">
            <a:extLst>
              <a:ext uri="{FF2B5EF4-FFF2-40B4-BE49-F238E27FC236}">
                <a16:creationId xmlns:a16="http://schemas.microsoft.com/office/drawing/2014/main" id="{7D66E2CF-0C97-4C59-9347-4AE509CC0849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264;p20">
            <a:extLst>
              <a:ext uri="{FF2B5EF4-FFF2-40B4-BE49-F238E27FC236}">
                <a16:creationId xmlns:a16="http://schemas.microsoft.com/office/drawing/2014/main" id="{6C0DAA46-FEA6-44B2-ABD6-F21AEDFF41AB}"/>
              </a:ext>
            </a:extLst>
          </p:cNvPr>
          <p:cNvCxnSpPr>
            <a:stCxn id="15" idx="2"/>
            <a:endCxn id="17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65;p20">
            <a:extLst>
              <a:ext uri="{FF2B5EF4-FFF2-40B4-BE49-F238E27FC236}">
                <a16:creationId xmlns:a16="http://schemas.microsoft.com/office/drawing/2014/main" id="{67776818-1462-4C9D-BEA1-AD8DBD9BCC89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3;p18">
            <a:extLst>
              <a:ext uri="{FF2B5EF4-FFF2-40B4-BE49-F238E27FC236}">
                <a16:creationId xmlns:a16="http://schemas.microsoft.com/office/drawing/2014/main" id="{6AEC301B-C70A-4597-81A4-DF90A6C468BB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84;p18">
            <a:extLst>
              <a:ext uri="{FF2B5EF4-FFF2-40B4-BE49-F238E27FC236}">
                <a16:creationId xmlns:a16="http://schemas.microsoft.com/office/drawing/2014/main" id="{D7E680D7-619B-4148-8A2F-AECB1B5FF337}"/>
              </a:ext>
            </a:extLst>
          </p:cNvPr>
          <p:cNvCxnSpPr>
            <a:stCxn id="18" idx="2"/>
            <a:endCxn id="3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85;p18">
            <a:extLst>
              <a:ext uri="{FF2B5EF4-FFF2-40B4-BE49-F238E27FC236}">
                <a16:creationId xmlns:a16="http://schemas.microsoft.com/office/drawing/2014/main" id="{C60939A4-EDB2-4B1B-837D-6C9C1C86538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1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1"/>
          <p:cNvCxnSpPr>
            <a:stCxn id="272" idx="2"/>
            <a:endCxn id="274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21"/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438228" y="672890"/>
            <a:ext cx="3312367" cy="5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特徵處理與分析</a:t>
            </a:r>
            <a:endParaRPr lang="zh-TW" altLang="en-US" sz="1799" dirty="0"/>
          </a:p>
        </p:txBody>
      </p:sp>
      <p:sp>
        <p:nvSpPr>
          <p:cNvPr id="276" name="Google Shape;276;p21"/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1"/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1"/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D934CB-ED65-487A-A653-A8B7774EFA91}"/>
              </a:ext>
            </a:extLst>
          </p:cNvPr>
          <p:cNvSpPr/>
          <p:nvPr/>
        </p:nvSpPr>
        <p:spPr>
          <a:xfrm>
            <a:off x="2422004" y="1945652"/>
            <a:ext cx="8014964" cy="1962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移除對預測沒有幫助的變項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轉換類別資料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虛擬變數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Variable)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9960EE2-4BF1-46DD-91FE-2A0449F9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460160"/>
            <a:ext cx="9712902" cy="32630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494BE2F-83A9-4E07-989D-F95DDCD92056}"/>
              </a:ext>
            </a:extLst>
          </p:cNvPr>
          <p:cNvSpPr txBox="1">
            <a:spLocks/>
          </p:cNvSpPr>
          <p:nvPr/>
        </p:nvSpPr>
        <p:spPr>
          <a:xfrm>
            <a:off x="1856198" y="4937100"/>
            <a:ext cx="8424936" cy="140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兩者都屬於每人獨有的編號，應不具意義；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Surname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我們亦假定其與個體之行為無關，可能誤導預測結果，因此將以上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個變數從資料中移除。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DEAA7C6-4222-428E-ACDB-A5BF9C0FEF30}"/>
              </a:ext>
            </a:extLst>
          </p:cNvPr>
          <p:cNvSpPr/>
          <p:nvPr/>
        </p:nvSpPr>
        <p:spPr>
          <a:xfrm>
            <a:off x="2494011" y="1846873"/>
            <a:ext cx="2232249" cy="64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Google Shape;272;p21">
            <a:extLst>
              <a:ext uri="{FF2B5EF4-FFF2-40B4-BE49-F238E27FC236}">
                <a16:creationId xmlns:a16="http://schemas.microsoft.com/office/drawing/2014/main" id="{68AAEDFE-2BCF-4373-8077-52D6C6EBF5EA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73;p21">
            <a:extLst>
              <a:ext uri="{FF2B5EF4-FFF2-40B4-BE49-F238E27FC236}">
                <a16:creationId xmlns:a16="http://schemas.microsoft.com/office/drawing/2014/main" id="{288D0B5A-8B73-4D61-A037-F92DFF31CA89}"/>
              </a:ext>
            </a:extLst>
          </p:cNvPr>
          <p:cNvCxnSpPr>
            <a:stCxn id="17" idx="2"/>
            <a:endCxn id="19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274;p21">
            <a:extLst>
              <a:ext uri="{FF2B5EF4-FFF2-40B4-BE49-F238E27FC236}">
                <a16:creationId xmlns:a16="http://schemas.microsoft.com/office/drawing/2014/main" id="{3DEB60FF-C9F6-401B-8780-6FC211DD9A79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75;p21">
            <a:extLst>
              <a:ext uri="{FF2B5EF4-FFF2-40B4-BE49-F238E27FC236}">
                <a16:creationId xmlns:a16="http://schemas.microsoft.com/office/drawing/2014/main" id="{7BC27495-BCEB-4634-A2C2-FADADBB4C83B}"/>
              </a:ext>
            </a:extLst>
          </p:cNvPr>
          <p:cNvSpPr txBox="1"/>
          <p:nvPr/>
        </p:nvSpPr>
        <p:spPr>
          <a:xfrm>
            <a:off x="3017718" y="663048"/>
            <a:ext cx="6048672" cy="53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移除對預測沒有幫助的變項</a:t>
            </a:r>
          </a:p>
          <a:p>
            <a:pPr algn="ctr"/>
            <a:endParaRPr lang="zh-TW" altLang="en-US" sz="1100" dirty="0"/>
          </a:p>
          <a:p>
            <a:pPr algn="ctr"/>
            <a:endParaRPr lang="zh-TW" altLang="en-US" sz="1799" dirty="0"/>
          </a:p>
        </p:txBody>
      </p:sp>
      <p:sp>
        <p:nvSpPr>
          <p:cNvPr id="21" name="Google Shape;276;p21">
            <a:extLst>
              <a:ext uri="{FF2B5EF4-FFF2-40B4-BE49-F238E27FC236}">
                <a16:creationId xmlns:a16="http://schemas.microsoft.com/office/drawing/2014/main" id="{55BD0718-DC6F-4BA3-AC6D-B8551F4A5794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7;p21">
            <a:extLst>
              <a:ext uri="{FF2B5EF4-FFF2-40B4-BE49-F238E27FC236}">
                <a16:creationId xmlns:a16="http://schemas.microsoft.com/office/drawing/2014/main" id="{059E1BE9-E676-48E6-B69A-7CB931F66BD5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78;p21">
            <a:extLst>
              <a:ext uri="{FF2B5EF4-FFF2-40B4-BE49-F238E27FC236}">
                <a16:creationId xmlns:a16="http://schemas.microsoft.com/office/drawing/2014/main" id="{0D923CB5-BED8-4918-832B-D45A8B20A81E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79;p21">
            <a:extLst>
              <a:ext uri="{FF2B5EF4-FFF2-40B4-BE49-F238E27FC236}">
                <a16:creationId xmlns:a16="http://schemas.microsoft.com/office/drawing/2014/main" id="{497CD82C-1BD2-475B-A9E4-62C8036F4A98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11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402706A-B479-4D5E-A1A8-1747DC66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913" y="1888094"/>
            <a:ext cx="8233506" cy="216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EEB8CBF-A5D9-45D0-A65D-F40EB8728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842" y="4102079"/>
            <a:ext cx="7099446" cy="1548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14FB621-E304-4DDF-B016-ED80F1749CDE}"/>
              </a:ext>
            </a:extLst>
          </p:cNvPr>
          <p:cNvSpPr/>
          <p:nvPr/>
        </p:nvSpPr>
        <p:spPr>
          <a:xfrm>
            <a:off x="2566020" y="4102079"/>
            <a:ext cx="4968551" cy="1703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FB2080-0971-45C6-879A-030B49D7D208}"/>
              </a:ext>
            </a:extLst>
          </p:cNvPr>
          <p:cNvSpPr/>
          <p:nvPr/>
        </p:nvSpPr>
        <p:spPr>
          <a:xfrm>
            <a:off x="7390556" y="4102078"/>
            <a:ext cx="2474732" cy="1703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轉換類別資料 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虛擬變數 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Dummy Variable)</a:t>
            </a:r>
          </a:p>
          <a:p>
            <a:pPr algn="ctr"/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88A1D6-BD16-4D33-AE52-79E0D92A638B}"/>
              </a:ext>
            </a:extLst>
          </p:cNvPr>
          <p:cNvSpPr txBox="1"/>
          <p:nvPr/>
        </p:nvSpPr>
        <p:spPr>
          <a:xfrm>
            <a:off x="3357241" y="6143368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Geography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CB8EAE-9342-4C58-8C65-EA641AF2B348}"/>
              </a:ext>
            </a:extLst>
          </p:cNvPr>
          <p:cNvSpPr txBox="1"/>
          <p:nvPr/>
        </p:nvSpPr>
        <p:spPr>
          <a:xfrm>
            <a:off x="8726123" y="5984277"/>
            <a:ext cx="3046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Gender</a:t>
            </a:r>
          </a:p>
          <a:p>
            <a:endParaRPr lang="zh-TW" altLang="en-US" sz="3200" dirty="0"/>
          </a:p>
        </p:txBody>
      </p:sp>
      <p:pic>
        <p:nvPicPr>
          <p:cNvPr id="7" name="圖形 6" descr="單線箭號: 順時針曲線">
            <a:extLst>
              <a:ext uri="{FF2B5EF4-FFF2-40B4-BE49-F238E27FC236}">
                <a16:creationId xmlns:a16="http://schemas.microsoft.com/office/drawing/2014/main" id="{4FD5F487-9512-492C-9E51-E709D1366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342" y="5874593"/>
            <a:ext cx="706899" cy="706899"/>
          </a:xfrm>
          <a:prstGeom prst="rect">
            <a:avLst/>
          </a:prstGeom>
        </p:spPr>
      </p:pic>
      <p:pic>
        <p:nvPicPr>
          <p:cNvPr id="9" name="圖形 8" descr="單線箭號: 逆時針曲線">
            <a:extLst>
              <a:ext uri="{FF2B5EF4-FFF2-40B4-BE49-F238E27FC236}">
                <a16:creationId xmlns:a16="http://schemas.microsoft.com/office/drawing/2014/main" id="{C80AA5A9-45C7-437C-9240-24A9278DA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10467" y="5348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資料分析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離開與未離開之比例</a:t>
            </a:r>
            <a:endParaRPr lang="en-US" altLang="zh-TW" sz="29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786CCB4-9B36-48FB-86DC-EA3FA9587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71"/>
          <a:stretch/>
        </p:blipFill>
        <p:spPr>
          <a:xfrm>
            <a:off x="2641938" y="1736299"/>
            <a:ext cx="7347251" cy="39076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1D1668-B72D-417E-A07E-14F6C3D70460}"/>
              </a:ext>
            </a:extLst>
          </p:cNvPr>
          <p:cNvSpPr txBox="1"/>
          <p:nvPr/>
        </p:nvSpPr>
        <p:spPr>
          <a:xfrm>
            <a:off x="7534572" y="36901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流失率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:20.37%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00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資料分析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變項間相關性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8943B3F-63B2-48D9-82DD-192C800BF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78" b="89059"/>
          <a:stretch/>
        </p:blipFill>
        <p:spPr>
          <a:xfrm>
            <a:off x="1746667" y="2737348"/>
            <a:ext cx="8695490" cy="13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B1DF521-02B7-40A9-9138-15FA06A5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01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DA548965-4235-4B7D-B696-8069335FE4BE}"/>
              </a:ext>
            </a:extLst>
          </p:cNvPr>
          <p:cNvSpPr/>
          <p:nvPr/>
        </p:nvSpPr>
        <p:spPr>
          <a:xfrm>
            <a:off x="693812" y="3364213"/>
            <a:ext cx="986171" cy="432048"/>
          </a:xfrm>
          <a:prstGeom prst="roundRect">
            <a:avLst/>
          </a:prstGeom>
          <a:solidFill>
            <a:srgbClr val="8CC5D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exited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105C79E-C6B2-43B3-9DD6-2E62C30A87ED}"/>
              </a:ext>
            </a:extLst>
          </p:cNvPr>
          <p:cNvSpPr/>
          <p:nvPr/>
        </p:nvSpPr>
        <p:spPr>
          <a:xfrm>
            <a:off x="2998068" y="3212977"/>
            <a:ext cx="720080" cy="7200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5AF7550-0F34-43A8-A624-45DE934578B2}"/>
              </a:ext>
            </a:extLst>
          </p:cNvPr>
          <p:cNvSpPr/>
          <p:nvPr/>
        </p:nvSpPr>
        <p:spPr>
          <a:xfrm>
            <a:off x="2865022" y="5805264"/>
            <a:ext cx="986171" cy="432048"/>
          </a:xfrm>
          <a:prstGeom prst="roundRect">
            <a:avLst/>
          </a:prstGeom>
          <a:solidFill>
            <a:srgbClr val="8CC5D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Age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Age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7D1606B-5A81-40E5-89C2-217088F6E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67"/>
          <a:stretch/>
        </p:blipFill>
        <p:spPr>
          <a:xfrm>
            <a:off x="2858395" y="2060847"/>
            <a:ext cx="6548385" cy="326171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D11E700-3D2D-48D9-98D6-997686EC710C}"/>
              </a:ext>
            </a:extLst>
          </p:cNvPr>
          <p:cNvSpPr txBox="1">
            <a:spLocks/>
          </p:cNvSpPr>
          <p:nvPr/>
        </p:nvSpPr>
        <p:spPr>
          <a:xfrm>
            <a:off x="1845940" y="5673822"/>
            <a:ext cx="9143538" cy="73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可以發現離開及未離開兩者的年齡分配具有差異</a:t>
            </a:r>
          </a:p>
        </p:txBody>
      </p:sp>
    </p:spTree>
    <p:extLst>
      <p:ext uri="{BB962C8B-B14F-4D97-AF65-F5344CB8AC3E}">
        <p14:creationId xmlns:p14="http://schemas.microsoft.com/office/powerpoint/2010/main" val="306246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Age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9301D9C-0302-4932-8364-F3F25522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52" y="1485729"/>
            <a:ext cx="8315894" cy="3886541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31AB9A0-A94C-4B55-B747-6551C5C99BEE}"/>
              </a:ext>
            </a:extLst>
          </p:cNvPr>
          <p:cNvSpPr txBox="1">
            <a:spLocks/>
          </p:cNvSpPr>
          <p:nvPr/>
        </p:nvSpPr>
        <p:spPr>
          <a:xfrm>
            <a:off x="1666368" y="5635859"/>
            <a:ext cx="9143538" cy="51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「未離開」的分配相較於「離開」更右偏了不少。</a:t>
            </a:r>
          </a:p>
        </p:txBody>
      </p:sp>
    </p:spTree>
    <p:extLst>
      <p:ext uri="{BB962C8B-B14F-4D97-AF65-F5344CB8AC3E}">
        <p14:creationId xmlns:p14="http://schemas.microsoft.com/office/powerpoint/2010/main" val="1104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Geography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1F52271-BE7F-49F4-ADC8-A77B78C11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08"/>
          <a:stretch/>
        </p:blipFill>
        <p:spPr>
          <a:xfrm>
            <a:off x="2886559" y="1736302"/>
            <a:ext cx="6520221" cy="433939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2459CC9-75FC-4792-8734-40CC49ED0FE3}"/>
              </a:ext>
            </a:extLst>
          </p:cNvPr>
          <p:cNvSpPr txBox="1">
            <a:spLocks/>
          </p:cNvSpPr>
          <p:nvPr/>
        </p:nvSpPr>
        <p:spPr>
          <a:xfrm>
            <a:off x="1522643" y="5999973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可以發現相較於另外兩個地區，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Germany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的顧客有較大的機率會離開。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7C603BA-4BFB-40BF-8E3C-2D0BE59C2488}"/>
              </a:ext>
            </a:extLst>
          </p:cNvPr>
          <p:cNvSpPr/>
          <p:nvPr/>
        </p:nvSpPr>
        <p:spPr>
          <a:xfrm>
            <a:off x="7248385" y="2825826"/>
            <a:ext cx="1512168" cy="31683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9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779733" y="267991"/>
            <a:ext cx="4409141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6600" b="1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內容大綱</a:t>
            </a:r>
            <a:endParaRPr sz="6600" b="1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4"/>
          <p:cNvCxnSpPr>
            <a:cxnSpLocks/>
          </p:cNvCxnSpPr>
          <p:nvPr/>
        </p:nvCxnSpPr>
        <p:spPr>
          <a:xfrm>
            <a:off x="7750596" y="828736"/>
            <a:ext cx="4428198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1287340" y="1585873"/>
            <a:ext cx="903532" cy="903532"/>
          </a:xfrm>
          <a:prstGeom prst="ellipse">
            <a:avLst/>
          </a:prstGeom>
          <a:solidFill>
            <a:srgbClr val="E1AD58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199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287338" y="3067099"/>
            <a:ext cx="903532" cy="903532"/>
          </a:xfrm>
          <a:prstGeom prst="ellipse">
            <a:avLst/>
          </a:prstGeom>
          <a:solidFill>
            <a:srgbClr val="8CC5DF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199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287338" y="4577665"/>
            <a:ext cx="2774071" cy="903532"/>
            <a:chOff x="2360428" y="3051545"/>
            <a:chExt cx="2774794" cy="903767"/>
          </a:xfrm>
        </p:grpSpPr>
        <p:sp>
          <p:nvSpPr>
            <p:cNvPr id="111" name="Google Shape;111;p14"/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altLang="zh-TW" sz="3199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4822316" y="3141922"/>
              <a:ext cx="3129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noAutofit/>
            </a:bodyPr>
            <a:lstStyle/>
            <a:p>
              <a:pPr algn="ctr"/>
              <a:r>
                <a:rPr lang="zh-TW" altLang="en-US" sz="3999">
                  <a:solidFill>
                    <a:srgbClr val="AEABAB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sz="3999">
                <a:solidFill>
                  <a:srgbClr val="AEABAB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cxnSp>
        <p:nvCxnSpPr>
          <p:cNvPr id="113" name="Google Shape;113;p14"/>
          <p:cNvCxnSpPr>
            <a:cxnSpLocks/>
          </p:cNvCxnSpPr>
          <p:nvPr/>
        </p:nvCxnSpPr>
        <p:spPr>
          <a:xfrm flipH="1">
            <a:off x="0" y="828736"/>
            <a:ext cx="4243198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4"/>
          <p:cNvSpPr/>
          <p:nvPr/>
        </p:nvSpPr>
        <p:spPr>
          <a:xfrm>
            <a:off x="7246540" y="1805479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建模型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371548" y="3116318"/>
            <a:ext cx="2945442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</a:p>
        </p:txBody>
      </p:sp>
      <p:sp>
        <p:nvSpPr>
          <p:cNvPr id="116" name="Google Shape;116;p14"/>
          <p:cNvSpPr/>
          <p:nvPr/>
        </p:nvSpPr>
        <p:spPr>
          <a:xfrm>
            <a:off x="2428890" y="4675579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特徵處理與分析</a:t>
            </a:r>
          </a:p>
        </p:txBody>
      </p:sp>
      <p:sp>
        <p:nvSpPr>
          <p:cNvPr id="26" name="Google Shape;108;p14">
            <a:extLst>
              <a:ext uri="{FF2B5EF4-FFF2-40B4-BE49-F238E27FC236}">
                <a16:creationId xmlns:a16="http://schemas.microsoft.com/office/drawing/2014/main" id="{1BC7BB5F-58F8-47AA-9FEE-C052F3639CC1}"/>
              </a:ext>
            </a:extLst>
          </p:cNvPr>
          <p:cNvSpPr/>
          <p:nvPr/>
        </p:nvSpPr>
        <p:spPr>
          <a:xfrm>
            <a:off x="6203300" y="1598623"/>
            <a:ext cx="903532" cy="90353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199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1;p14">
            <a:extLst>
              <a:ext uri="{FF2B5EF4-FFF2-40B4-BE49-F238E27FC236}">
                <a16:creationId xmlns:a16="http://schemas.microsoft.com/office/drawing/2014/main" id="{3DE56F91-C06D-4A90-AD20-D5798558C1E4}"/>
              </a:ext>
            </a:extLst>
          </p:cNvPr>
          <p:cNvSpPr/>
          <p:nvPr/>
        </p:nvSpPr>
        <p:spPr>
          <a:xfrm>
            <a:off x="6203300" y="3094603"/>
            <a:ext cx="903532" cy="903532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199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14;p14">
            <a:extLst>
              <a:ext uri="{FF2B5EF4-FFF2-40B4-BE49-F238E27FC236}">
                <a16:creationId xmlns:a16="http://schemas.microsoft.com/office/drawing/2014/main" id="{A3918DA0-8970-4E78-8292-BC6B3309285C}"/>
              </a:ext>
            </a:extLst>
          </p:cNvPr>
          <p:cNvSpPr/>
          <p:nvPr/>
        </p:nvSpPr>
        <p:spPr>
          <a:xfrm>
            <a:off x="2428890" y="1709457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問題定義</a:t>
            </a:r>
          </a:p>
        </p:txBody>
      </p:sp>
      <p:sp>
        <p:nvSpPr>
          <p:cNvPr id="33" name="Google Shape;116;p14">
            <a:extLst>
              <a:ext uri="{FF2B5EF4-FFF2-40B4-BE49-F238E27FC236}">
                <a16:creationId xmlns:a16="http://schemas.microsoft.com/office/drawing/2014/main" id="{C2B7BFAF-F02B-4FDD-8886-0867CC6AC4EC}"/>
              </a:ext>
            </a:extLst>
          </p:cNvPr>
          <p:cNvSpPr/>
          <p:nvPr/>
        </p:nvSpPr>
        <p:spPr>
          <a:xfrm>
            <a:off x="7246540" y="3192518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結果統整與改進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5F2AA-9B63-4709-AB38-96CFD00C0BE7}"/>
              </a:ext>
            </a:extLst>
          </p:cNvPr>
          <p:cNvSpPr/>
          <p:nvPr/>
        </p:nvSpPr>
        <p:spPr>
          <a:xfrm>
            <a:off x="1287338" y="5986016"/>
            <a:ext cx="10513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資料連結：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https://www.kaggle.com/barelydedicated/bank-customer-churn-modeling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IsActiveMember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01F0DBE-AC27-43B8-84B0-4CBD32E3A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8"/>
          <a:stretch/>
        </p:blipFill>
        <p:spPr>
          <a:xfrm>
            <a:off x="2724278" y="1522479"/>
            <a:ext cx="7482408" cy="439440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552999F-10D8-4D73-820C-FC5C41634CD2}"/>
              </a:ext>
            </a:extLst>
          </p:cNvPr>
          <p:cNvSpPr txBox="1">
            <a:spLocks/>
          </p:cNvSpPr>
          <p:nvPr/>
        </p:nvSpPr>
        <p:spPr>
          <a:xfrm>
            <a:off x="1522643" y="5922683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不意外的，交易活動較頻繁的顧客有較低的離開可能性。</a:t>
            </a:r>
          </a:p>
        </p:txBody>
      </p:sp>
    </p:spTree>
    <p:extLst>
      <p:ext uri="{BB962C8B-B14F-4D97-AF65-F5344CB8AC3E}">
        <p14:creationId xmlns:p14="http://schemas.microsoft.com/office/powerpoint/2010/main" val="285282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Balance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C967F12-92E5-460A-8198-F05A7981F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68"/>
          <a:stretch/>
        </p:blipFill>
        <p:spPr>
          <a:xfrm>
            <a:off x="1845009" y="1450221"/>
            <a:ext cx="8394089" cy="4084273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3B86296-E5F9-43A0-80B8-508CFA64FF56}"/>
              </a:ext>
            </a:extLst>
          </p:cNvPr>
          <p:cNvSpPr txBox="1">
            <a:spLocks/>
          </p:cNvSpPr>
          <p:nvPr/>
        </p:nvSpPr>
        <p:spPr>
          <a:xfrm>
            <a:off x="2061964" y="5569057"/>
            <a:ext cx="92520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呈現一種特殊的分配情況，在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的地方有一個高峰，除去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之外的地方則近似一個常態分配。</a:t>
            </a:r>
          </a:p>
        </p:txBody>
      </p:sp>
    </p:spTree>
    <p:extLst>
      <p:ext uri="{BB962C8B-B14F-4D97-AF65-F5344CB8AC3E}">
        <p14:creationId xmlns:p14="http://schemas.microsoft.com/office/powerpoint/2010/main" val="332123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Balance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AD2737D-71F0-4790-8BB5-A8534E22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73" y="1657246"/>
            <a:ext cx="8680382" cy="3960000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40F35C8-9951-4358-9AA6-28028A6CF05F}"/>
              </a:ext>
            </a:extLst>
          </p:cNvPr>
          <p:cNvSpPr txBox="1">
            <a:spLocks/>
          </p:cNvSpPr>
          <p:nvPr/>
        </p:nvSpPr>
        <p:spPr>
          <a:xfrm>
            <a:off x="981844" y="5872523"/>
            <a:ext cx="9143538" cy="44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兩者的高峰出現在不一樣的地方。</a:t>
            </a:r>
          </a:p>
        </p:txBody>
      </p:sp>
    </p:spTree>
    <p:extLst>
      <p:ext uri="{BB962C8B-B14F-4D97-AF65-F5344CB8AC3E}">
        <p14:creationId xmlns:p14="http://schemas.microsoft.com/office/powerpoint/2010/main" val="217376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Gender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CF6023-A9E9-4424-957E-C8D7A4F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40"/>
          <a:stretch/>
        </p:blipFill>
        <p:spPr>
          <a:xfrm>
            <a:off x="2494012" y="1556792"/>
            <a:ext cx="6624736" cy="4374756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637C3E2-73C1-41F3-B7B9-0687A6ED4F5B}"/>
              </a:ext>
            </a:extLst>
          </p:cNvPr>
          <p:cNvSpPr txBox="1">
            <a:spLocks/>
          </p:cNvSpPr>
          <p:nvPr/>
        </p:nvSpPr>
        <p:spPr>
          <a:xfrm>
            <a:off x="1295802" y="5886769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女性離開的機率較男性來得大。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1357850-8774-4563-8430-600F3BD90464}"/>
              </a:ext>
            </a:extLst>
          </p:cNvPr>
          <p:cNvSpPr/>
          <p:nvPr/>
        </p:nvSpPr>
        <p:spPr>
          <a:xfrm>
            <a:off x="4227332" y="2220490"/>
            <a:ext cx="2088232" cy="3559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5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NumOfProducts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D8A35C7-19F7-4504-963B-97B6F3D6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451973"/>
            <a:ext cx="9210733" cy="49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NumOfProducts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3DDE7A7-7127-4BD7-B784-B365246FCB87}"/>
              </a:ext>
            </a:extLst>
          </p:cNvPr>
          <p:cNvSpPr txBox="1">
            <a:spLocks/>
          </p:cNvSpPr>
          <p:nvPr/>
        </p:nvSpPr>
        <p:spPr>
          <a:xfrm>
            <a:off x="1522642" y="5517232"/>
            <a:ext cx="925228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擁有不同產品數量的顧客離開的機率具有差異。需注意的是，持有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項產品的顧客人數是遠大於持有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3~4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項產品的顧客人數的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79433FA-1348-42C6-BA20-4F5B77C7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29" y="1269000"/>
            <a:ext cx="76569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1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CreditScore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0519064-CF6C-4084-941E-CBB59F8EE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48"/>
          <a:stretch/>
        </p:blipFill>
        <p:spPr>
          <a:xfrm>
            <a:off x="1629916" y="1556792"/>
            <a:ext cx="8622731" cy="4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CreditScore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81C092-C5E6-4A52-8650-BAB4DE19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700808"/>
            <a:ext cx="95255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Tenure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79D315-A575-4895-A3EE-5118EFFFD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97"/>
          <a:stretch/>
        </p:blipFill>
        <p:spPr>
          <a:xfrm>
            <a:off x="2247112" y="1192453"/>
            <a:ext cx="9349190" cy="55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EstimatedSalary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1BBE67E-FC01-49AA-9E41-600749589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49"/>
          <a:stretch/>
        </p:blipFill>
        <p:spPr>
          <a:xfrm>
            <a:off x="1845940" y="1772816"/>
            <a:ext cx="7994529" cy="4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4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5"/>
          <p:cNvCxnSpPr>
            <a:stCxn id="122" idx="2"/>
            <a:endCxn id="124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問題定義</a:t>
            </a:r>
            <a:endParaRPr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5"/>
          <p:cNvCxnSpPr>
            <a:stCxn id="127" idx="2"/>
            <a:endCxn id="129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5"/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CE22DE-1FF5-485B-AFEE-9162555CD9A0}"/>
              </a:ext>
            </a:extLst>
          </p:cNvPr>
          <p:cNvSpPr/>
          <p:nvPr/>
        </p:nvSpPr>
        <p:spPr>
          <a:xfrm>
            <a:off x="1463957" y="1512819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這個資料集中，主要的問題是預測銀行客戶是否會離開（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資料中有的特徵如下：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826CAE-3A4B-4C8B-BD60-779A949A4603}"/>
              </a:ext>
            </a:extLst>
          </p:cNvPr>
          <p:cNvSpPr txBox="1"/>
          <p:nvPr/>
        </p:nvSpPr>
        <p:spPr>
          <a:xfrm>
            <a:off x="2566020" y="2435653"/>
            <a:ext cx="8496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RowNumber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相當於每個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，不具意義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每位客戶獨有的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，亦不具意義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Surname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客戶的姓氏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CreditScore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信用評分，分數越高表示客戶有越好的銀行行為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Geography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Gender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EstimatedSalary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F0F03E-2F1D-4480-B5B1-7543E042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686284"/>
            <a:ext cx="87669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HasCrCard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42EC9A-7FBE-473D-91EE-F84CC35DB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04"/>
          <a:stretch/>
        </p:blipFill>
        <p:spPr>
          <a:xfrm>
            <a:off x="2500577" y="1554541"/>
            <a:ext cx="7082953" cy="47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712864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F7F6F3-2FF4-4133-AE36-7B3A08AA5502}"/>
              </a:ext>
            </a:extLst>
          </p:cNvPr>
          <p:cNvSpPr txBox="1">
            <a:spLocks/>
          </p:cNvSpPr>
          <p:nvPr/>
        </p:nvSpPr>
        <p:spPr>
          <a:xfrm>
            <a:off x="2566020" y="1772816"/>
            <a:ext cx="828076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4.2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4.4 Ensemble</a:t>
            </a: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19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05980" y="558943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CatBoost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BEBB8B2-44F1-4436-BA5D-26F3295E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1772407"/>
            <a:ext cx="8738847" cy="511039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C6EAC37-8DE3-4114-94A0-314F1327C392}"/>
              </a:ext>
            </a:extLst>
          </p:cNvPr>
          <p:cNvSpPr txBox="1">
            <a:spLocks/>
          </p:cNvSpPr>
          <p:nvPr/>
        </p:nvSpPr>
        <p:spPr>
          <a:xfrm>
            <a:off x="1662906" y="1388879"/>
            <a:ext cx="9143538" cy="37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本身就可以處理類別資料，這裡我們是直接把沒有處理過的資料丟進去。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92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XGBoost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F542FEC-283D-4583-BB30-163335B7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396915"/>
            <a:ext cx="8893611" cy="5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5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LightGBM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1E99970-A152-41D9-9C77-45BD9049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060848"/>
            <a:ext cx="10154132" cy="22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/>
              <a:t>Ensemble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088B04E-6A7A-475A-82BF-40E43CCF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5" y="1676400"/>
            <a:ext cx="93259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4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結果統整與改進</a:t>
            </a: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CCA80F7-D4E9-49D0-8CBB-C64211266EC8}"/>
              </a:ext>
            </a:extLst>
          </p:cNvPr>
          <p:cNvSpPr txBox="1">
            <a:spLocks/>
          </p:cNvSpPr>
          <p:nvPr/>
        </p:nvSpPr>
        <p:spPr>
          <a:xfrm>
            <a:off x="2710036" y="1700808"/>
            <a:ext cx="7560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5.1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XGB, LGBM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三者預測相關性</a:t>
            </a: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7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/>
              <a:t>CatBoost</a:t>
            </a:r>
            <a:r>
              <a:rPr lang="en-US" altLang="zh-TW" sz="3200" b="1" dirty="0"/>
              <a:t>, XGB, LGBM </a:t>
            </a:r>
            <a:r>
              <a:rPr lang="zh-TW" altLang="en-US" sz="3200" b="1" dirty="0"/>
              <a:t>比較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7F20404-092F-4C20-BE03-B4AB3704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54" y="1989000"/>
            <a:ext cx="972631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95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三者預測相關性</a:t>
            </a: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8BE75D-DB1D-4C3F-B3D4-D676E50D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68" y="1484784"/>
            <a:ext cx="8282025" cy="3386782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37F9537-C732-483F-AB10-AE4B3AB7BF6B}"/>
              </a:ext>
            </a:extLst>
          </p:cNvPr>
          <p:cNvSpPr txBox="1">
            <a:spLocks/>
          </p:cNvSpPr>
          <p:nvPr/>
        </p:nvSpPr>
        <p:spPr>
          <a:xfrm>
            <a:off x="909836" y="5081736"/>
            <a:ext cx="10585176" cy="1723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其實三個分類模型的預測結果相關性還是偏高的，這也可能是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的結果沒有更好的原因，或許使用多個較弱而較不那麼相似的分類器來做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效果會比我們使用這三者還要好。在未來若希望再進一步提升結果，這將是一個可以著手的地方。</a:t>
            </a:r>
          </a:p>
        </p:txBody>
      </p:sp>
    </p:spTree>
    <p:extLst>
      <p:ext uri="{BB962C8B-B14F-4D97-AF65-F5344CB8AC3E}">
        <p14:creationId xmlns:p14="http://schemas.microsoft.com/office/powerpoint/2010/main" val="38653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CE22DE-1FF5-485B-AFEE-9162555CD9A0}"/>
              </a:ext>
            </a:extLst>
          </p:cNvPr>
          <p:cNvSpPr/>
          <p:nvPr/>
        </p:nvSpPr>
        <p:spPr>
          <a:xfrm>
            <a:off x="1463957" y="1512819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這個資料集中，主要的問題是預測銀行客戶是否會離開（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資料中有的特徵如下：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826CAE-3A4B-4C8B-BD60-779A949A4603}"/>
              </a:ext>
            </a:extLst>
          </p:cNvPr>
          <p:cNvSpPr txBox="1"/>
          <p:nvPr/>
        </p:nvSpPr>
        <p:spPr>
          <a:xfrm>
            <a:off x="3070076" y="2359939"/>
            <a:ext cx="7632849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Tenure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客戶擁有的不動產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銀行帳戶中的存款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NumOfProducts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金融商品數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HasCrCard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是否有信用卡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IsActiveMember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是否為活躍會員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EstimatedSalary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估計的薪水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最終是否離開銀行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32213BA8-EC8B-49E5-BF96-3BFE2D7CB9D1}"/>
              </a:ext>
            </a:extLst>
          </p:cNvPr>
          <p:cNvSpPr txBox="1">
            <a:spLocks/>
          </p:cNvSpPr>
          <p:nvPr/>
        </p:nvSpPr>
        <p:spPr>
          <a:xfrm>
            <a:off x="233264" y="305791"/>
            <a:ext cx="2411288" cy="97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(Cont.)</a:t>
            </a:r>
            <a:endParaRPr lang="zh-TW" altLang="en-US" dirty="0"/>
          </a:p>
        </p:txBody>
      </p:sp>
      <p:sp>
        <p:nvSpPr>
          <p:cNvPr id="20" name="Google Shape;125;p15">
            <a:extLst>
              <a:ext uri="{FF2B5EF4-FFF2-40B4-BE49-F238E27FC236}">
                <a16:creationId xmlns:a16="http://schemas.microsoft.com/office/drawing/2014/main" id="{0BB14899-94D0-4465-B570-17CA6FC1369E}"/>
              </a:ext>
            </a:extLst>
          </p:cNvPr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問題定義</a:t>
            </a:r>
            <a:endParaRPr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21" name="Google Shape;126;p15">
            <a:extLst>
              <a:ext uri="{FF2B5EF4-FFF2-40B4-BE49-F238E27FC236}">
                <a16:creationId xmlns:a16="http://schemas.microsoft.com/office/drawing/2014/main" id="{52231F5A-DF6D-4023-A21D-1A39256600B2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7;p15">
            <a:extLst>
              <a:ext uri="{FF2B5EF4-FFF2-40B4-BE49-F238E27FC236}">
                <a16:creationId xmlns:a16="http://schemas.microsoft.com/office/drawing/2014/main" id="{C6FD7333-530E-431C-817B-12D10FB17135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128;p15">
            <a:extLst>
              <a:ext uri="{FF2B5EF4-FFF2-40B4-BE49-F238E27FC236}">
                <a16:creationId xmlns:a16="http://schemas.microsoft.com/office/drawing/2014/main" id="{2FC78B48-29B1-4255-8B50-E0A1E169AD78}"/>
              </a:ext>
            </a:extLst>
          </p:cNvPr>
          <p:cNvCxnSpPr>
            <a:stCxn id="22" idx="2"/>
            <a:endCxn id="24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29;p15">
            <a:extLst>
              <a:ext uri="{FF2B5EF4-FFF2-40B4-BE49-F238E27FC236}">
                <a16:creationId xmlns:a16="http://schemas.microsoft.com/office/drawing/2014/main" id="{AB625201-19D7-46F0-BE82-451FF3D85D7A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2;p15">
            <a:extLst>
              <a:ext uri="{FF2B5EF4-FFF2-40B4-BE49-F238E27FC236}">
                <a16:creationId xmlns:a16="http://schemas.microsoft.com/office/drawing/2014/main" id="{4A733C8C-04AC-4EEE-BD0B-A5200C0EE044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23;p15">
            <a:extLst>
              <a:ext uri="{FF2B5EF4-FFF2-40B4-BE49-F238E27FC236}">
                <a16:creationId xmlns:a16="http://schemas.microsoft.com/office/drawing/2014/main" id="{DBC5E3A0-FCE2-4DCC-8417-CDD20D046520}"/>
              </a:ext>
            </a:extLst>
          </p:cNvPr>
          <p:cNvCxnSpPr>
            <a:stCxn id="25" idx="2"/>
            <a:endCxn id="2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24;p15">
            <a:extLst>
              <a:ext uri="{FF2B5EF4-FFF2-40B4-BE49-F238E27FC236}">
                <a16:creationId xmlns:a16="http://schemas.microsoft.com/office/drawing/2014/main" id="{EC5A30FF-818F-4E90-B79A-8CF568518959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263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/>
          <p:nvPr/>
        </p:nvSpPr>
        <p:spPr>
          <a:xfrm>
            <a:off x="-251572" y="5634681"/>
            <a:ext cx="12691968" cy="2604299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883" y="2300964"/>
            <a:ext cx="7619059" cy="42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 txBox="1"/>
          <p:nvPr/>
        </p:nvSpPr>
        <p:spPr>
          <a:xfrm>
            <a:off x="2738163" y="747812"/>
            <a:ext cx="6915477" cy="120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7198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感謝大家的觀看</a:t>
            </a:r>
            <a:endParaRPr sz="1799"/>
          </a:p>
        </p:txBody>
      </p:sp>
      <p:grpSp>
        <p:nvGrpSpPr>
          <p:cNvPr id="326" name="Google Shape;326;p23"/>
          <p:cNvGrpSpPr/>
          <p:nvPr/>
        </p:nvGrpSpPr>
        <p:grpSpPr>
          <a:xfrm>
            <a:off x="1796434" y="747812"/>
            <a:ext cx="893390" cy="915557"/>
            <a:chOff x="1796902" y="747113"/>
            <a:chExt cx="893623" cy="915795"/>
          </a:xfrm>
        </p:grpSpPr>
        <p:sp>
          <p:nvSpPr>
            <p:cNvPr id="327" name="Google Shape;327;p23"/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23"/>
            <p:cNvCxnSpPr>
              <a:stCxn id="327" idx="2"/>
            </p:cNvCxnSpPr>
            <p:nvPr/>
          </p:nvCxnSpPr>
          <p:spPr>
            <a:xfrm rot="10800000">
              <a:off x="1807615" y="1524946"/>
              <a:ext cx="339900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23"/>
            <p:cNvCxnSpPr/>
            <p:nvPr/>
          </p:nvCxnSpPr>
          <p:spPr>
            <a:xfrm rot="10800000">
              <a:off x="1818169" y="759854"/>
              <a:ext cx="0" cy="775724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23"/>
            <p:cNvCxnSpPr/>
            <p:nvPr/>
          </p:nvCxnSpPr>
          <p:spPr>
            <a:xfrm>
              <a:off x="1796902" y="747113"/>
              <a:ext cx="893623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 flipH="1">
            <a:off x="9488371" y="760549"/>
            <a:ext cx="893390" cy="915557"/>
            <a:chOff x="1796902" y="747113"/>
            <a:chExt cx="893623" cy="915795"/>
          </a:xfrm>
        </p:grpSpPr>
        <p:sp>
          <p:nvSpPr>
            <p:cNvPr id="332" name="Google Shape;332;p23"/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23"/>
            <p:cNvCxnSpPr>
              <a:stCxn id="332" idx="2"/>
            </p:cNvCxnSpPr>
            <p:nvPr/>
          </p:nvCxnSpPr>
          <p:spPr>
            <a:xfrm rot="10800000">
              <a:off x="1807615" y="1524946"/>
              <a:ext cx="339900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23"/>
            <p:cNvCxnSpPr/>
            <p:nvPr/>
          </p:nvCxnSpPr>
          <p:spPr>
            <a:xfrm rot="10800000">
              <a:off x="1818169" y="759854"/>
              <a:ext cx="0" cy="775724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1796902" y="747113"/>
              <a:ext cx="893623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033F2E-FCDB-4B32-9CEE-721F01B32F49}"/>
              </a:ext>
            </a:extLst>
          </p:cNvPr>
          <p:cNvSpPr/>
          <p:nvPr/>
        </p:nvSpPr>
        <p:spPr>
          <a:xfrm>
            <a:off x="1413892" y="2045072"/>
            <a:ext cx="10009112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這份資料確切的來源其實並不是很明確，是否真實可信須持保留態度。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對於「離開」沒有一個確切的定義。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資料蒐集的時間無從得知，是在某一時間點下蒐集了全部的資料，或是客戶進入銀行後一段固定時間後蒐集資料，這之間有些不同。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資料集內「未離開」的客戶是否可能是在未來離開？</a:t>
            </a:r>
          </a:p>
        </p:txBody>
      </p:sp>
      <p:sp>
        <p:nvSpPr>
          <p:cNvPr id="35" name="Google Shape;125;p15">
            <a:extLst>
              <a:ext uri="{FF2B5EF4-FFF2-40B4-BE49-F238E27FC236}">
                <a16:creationId xmlns:a16="http://schemas.microsoft.com/office/drawing/2014/main" id="{0DD7EB15-E586-4EFE-B606-A38A99166FA6}"/>
              </a:ext>
            </a:extLst>
          </p:cNvPr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潛在問題</a:t>
            </a:r>
          </a:p>
          <a:p>
            <a:pPr algn="ctr"/>
            <a:endParaRPr lang="zh-TW" altLang="en-US"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36" name="Google Shape;126;p15">
            <a:extLst>
              <a:ext uri="{FF2B5EF4-FFF2-40B4-BE49-F238E27FC236}">
                <a16:creationId xmlns:a16="http://schemas.microsoft.com/office/drawing/2014/main" id="{1174E461-B673-4D94-870A-7B59E5AF5003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7;p15">
            <a:extLst>
              <a:ext uri="{FF2B5EF4-FFF2-40B4-BE49-F238E27FC236}">
                <a16:creationId xmlns:a16="http://schemas.microsoft.com/office/drawing/2014/main" id="{31BC5262-362B-4DD8-A2A0-8F881B39669E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128;p15">
            <a:extLst>
              <a:ext uri="{FF2B5EF4-FFF2-40B4-BE49-F238E27FC236}">
                <a16:creationId xmlns:a16="http://schemas.microsoft.com/office/drawing/2014/main" id="{B81D7CB7-19EB-4A68-AF1F-D21379B9ADE4}"/>
              </a:ext>
            </a:extLst>
          </p:cNvPr>
          <p:cNvCxnSpPr>
            <a:stCxn id="37" idx="2"/>
            <a:endCxn id="39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29;p15">
            <a:extLst>
              <a:ext uri="{FF2B5EF4-FFF2-40B4-BE49-F238E27FC236}">
                <a16:creationId xmlns:a16="http://schemas.microsoft.com/office/drawing/2014/main" id="{A27BFC7D-4BE4-494D-8247-0DCAE84B9C25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22;p15">
            <a:extLst>
              <a:ext uri="{FF2B5EF4-FFF2-40B4-BE49-F238E27FC236}">
                <a16:creationId xmlns:a16="http://schemas.microsoft.com/office/drawing/2014/main" id="{B4466085-8F0B-4842-B9BD-53707ABCB9D1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3;p15">
            <a:extLst>
              <a:ext uri="{FF2B5EF4-FFF2-40B4-BE49-F238E27FC236}">
                <a16:creationId xmlns:a16="http://schemas.microsoft.com/office/drawing/2014/main" id="{C2704E20-A717-423F-AED1-ADE48BD40610}"/>
              </a:ext>
            </a:extLst>
          </p:cNvPr>
          <p:cNvCxnSpPr>
            <a:stCxn id="40" idx="2"/>
            <a:endCxn id="42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124;p15">
            <a:extLst>
              <a:ext uri="{FF2B5EF4-FFF2-40B4-BE49-F238E27FC236}">
                <a16:creationId xmlns:a16="http://schemas.microsoft.com/office/drawing/2014/main" id="{12456D98-2C38-4110-8F02-9CC791A077E8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  <a:endParaRPr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0"/>
          <p:cNvCxnSpPr>
            <a:stCxn id="263" idx="2"/>
            <a:endCxn id="265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20"/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3;p18">
            <a:extLst>
              <a:ext uri="{FF2B5EF4-FFF2-40B4-BE49-F238E27FC236}">
                <a16:creationId xmlns:a16="http://schemas.microsoft.com/office/drawing/2014/main" id="{8CA52E12-5F1B-44F9-8E0E-B0741E65D3FF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84;p18">
            <a:extLst>
              <a:ext uri="{FF2B5EF4-FFF2-40B4-BE49-F238E27FC236}">
                <a16:creationId xmlns:a16="http://schemas.microsoft.com/office/drawing/2014/main" id="{27A8D531-37B5-436A-B2A9-60184446A287}"/>
              </a:ext>
            </a:extLst>
          </p:cNvPr>
          <p:cNvCxnSpPr>
            <a:stCxn id="21" idx="2"/>
            <a:endCxn id="23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85;p18">
            <a:extLst>
              <a:ext uri="{FF2B5EF4-FFF2-40B4-BE49-F238E27FC236}">
                <a16:creationId xmlns:a16="http://schemas.microsoft.com/office/drawing/2014/main" id="{FDABBF1B-78CD-4171-A89F-30B82F455D3D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D78C55-632C-4134-9ACB-2080AD25D091}"/>
              </a:ext>
            </a:extLst>
          </p:cNvPr>
          <p:cNvSpPr/>
          <p:nvPr/>
        </p:nvSpPr>
        <p:spPr>
          <a:xfrm>
            <a:off x="2277988" y="2017060"/>
            <a:ext cx="4935567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載入資料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檢查缺失值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檢查離群值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81BAE0B-3C86-46FA-95DF-EB1EFA6E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5" y="1628800"/>
            <a:ext cx="10504712" cy="4287824"/>
          </a:xfrm>
          <a:prstGeom prst="rect">
            <a:avLst/>
          </a:prstGeom>
        </p:spPr>
      </p:pic>
      <p:sp>
        <p:nvSpPr>
          <p:cNvPr id="12" name="Google Shape;261;p20">
            <a:extLst>
              <a:ext uri="{FF2B5EF4-FFF2-40B4-BE49-F238E27FC236}">
                <a16:creationId xmlns:a16="http://schemas.microsoft.com/office/drawing/2014/main" id="{55A51E63-D1D8-4AF7-B6A2-F106C81958A8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匯入套件</a:t>
            </a:r>
          </a:p>
        </p:txBody>
      </p:sp>
      <p:sp>
        <p:nvSpPr>
          <p:cNvPr id="13" name="Google Shape;262;p20">
            <a:extLst>
              <a:ext uri="{FF2B5EF4-FFF2-40B4-BE49-F238E27FC236}">
                <a16:creationId xmlns:a16="http://schemas.microsoft.com/office/drawing/2014/main" id="{53A78E59-77E1-47DB-817F-751FD608D8D5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63;p20">
            <a:extLst>
              <a:ext uri="{FF2B5EF4-FFF2-40B4-BE49-F238E27FC236}">
                <a16:creationId xmlns:a16="http://schemas.microsoft.com/office/drawing/2014/main" id="{AD186337-B592-4704-863D-227BCA0F6907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64;p20">
            <a:extLst>
              <a:ext uri="{FF2B5EF4-FFF2-40B4-BE49-F238E27FC236}">
                <a16:creationId xmlns:a16="http://schemas.microsoft.com/office/drawing/2014/main" id="{AAFFED6B-063B-432D-B1BE-75B8E2C298C9}"/>
              </a:ext>
            </a:extLst>
          </p:cNvPr>
          <p:cNvCxnSpPr>
            <a:stCxn id="14" idx="2"/>
            <a:endCxn id="16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65;p20">
            <a:extLst>
              <a:ext uri="{FF2B5EF4-FFF2-40B4-BE49-F238E27FC236}">
                <a16:creationId xmlns:a16="http://schemas.microsoft.com/office/drawing/2014/main" id="{EF316283-26A9-41B9-BD6D-1D644CF43F1A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3;p18">
            <a:extLst>
              <a:ext uri="{FF2B5EF4-FFF2-40B4-BE49-F238E27FC236}">
                <a16:creationId xmlns:a16="http://schemas.microsoft.com/office/drawing/2014/main" id="{D8BD6BB8-C2EB-4985-B276-2C3C934FC073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4;p18">
            <a:extLst>
              <a:ext uri="{FF2B5EF4-FFF2-40B4-BE49-F238E27FC236}">
                <a16:creationId xmlns:a16="http://schemas.microsoft.com/office/drawing/2014/main" id="{6AC13815-5608-4C17-AFAC-15321EBB15A6}"/>
              </a:ext>
            </a:extLst>
          </p:cNvPr>
          <p:cNvCxnSpPr>
            <a:stCxn id="17" idx="2"/>
            <a:endCxn id="2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85;p18">
            <a:extLst>
              <a:ext uri="{FF2B5EF4-FFF2-40B4-BE49-F238E27FC236}">
                <a16:creationId xmlns:a16="http://schemas.microsoft.com/office/drawing/2014/main" id="{F1D460F2-F3C0-4110-88EE-08E8DA0DD454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9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42438914-5129-44C9-892C-4F610C30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1" y="2132856"/>
            <a:ext cx="10428082" cy="162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30BECAB-1FD8-47E3-AE9F-AB0A43751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5" y="3933430"/>
            <a:ext cx="5010198" cy="1620000"/>
          </a:xfrm>
          <a:prstGeom prst="rect">
            <a:avLst/>
          </a:prstGeom>
        </p:spPr>
      </p:pic>
      <p:sp>
        <p:nvSpPr>
          <p:cNvPr id="29" name="Google Shape;261;p20">
            <a:extLst>
              <a:ext uri="{FF2B5EF4-FFF2-40B4-BE49-F238E27FC236}">
                <a16:creationId xmlns:a16="http://schemas.microsoft.com/office/drawing/2014/main" id="{7D401986-D43D-4B29-81FE-3C84232C91DF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載入資料</a:t>
            </a:r>
          </a:p>
          <a:p>
            <a:pPr algn="ctr"/>
            <a:endParaRPr lang="zh-TW" altLang="en-US"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Google Shape;262;p20">
            <a:extLst>
              <a:ext uri="{FF2B5EF4-FFF2-40B4-BE49-F238E27FC236}">
                <a16:creationId xmlns:a16="http://schemas.microsoft.com/office/drawing/2014/main" id="{2DE6AEA4-E9D8-429F-9EF6-A345D69E1B1E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63;p20">
            <a:extLst>
              <a:ext uri="{FF2B5EF4-FFF2-40B4-BE49-F238E27FC236}">
                <a16:creationId xmlns:a16="http://schemas.microsoft.com/office/drawing/2014/main" id="{83566413-87E6-4E73-BD04-91C37EE8BC0C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264;p20">
            <a:extLst>
              <a:ext uri="{FF2B5EF4-FFF2-40B4-BE49-F238E27FC236}">
                <a16:creationId xmlns:a16="http://schemas.microsoft.com/office/drawing/2014/main" id="{7B513B4E-5592-4073-A431-9C793DF03F9B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265;p20">
            <a:extLst>
              <a:ext uri="{FF2B5EF4-FFF2-40B4-BE49-F238E27FC236}">
                <a16:creationId xmlns:a16="http://schemas.microsoft.com/office/drawing/2014/main" id="{B1EF78E1-6C35-45CB-B986-387CCC186EB4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83;p18">
            <a:extLst>
              <a:ext uri="{FF2B5EF4-FFF2-40B4-BE49-F238E27FC236}">
                <a16:creationId xmlns:a16="http://schemas.microsoft.com/office/drawing/2014/main" id="{E32DE909-5008-4A87-8291-8B224144D01B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84;p18">
            <a:extLst>
              <a:ext uri="{FF2B5EF4-FFF2-40B4-BE49-F238E27FC236}">
                <a16:creationId xmlns:a16="http://schemas.microsoft.com/office/drawing/2014/main" id="{EA672B8A-886F-4A2E-AED6-05E368C50EA1}"/>
              </a:ext>
            </a:extLst>
          </p:cNvPr>
          <p:cNvCxnSpPr>
            <a:stCxn id="35" idx="2"/>
            <a:endCxn id="3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185;p18">
            <a:extLst>
              <a:ext uri="{FF2B5EF4-FFF2-40B4-BE49-F238E27FC236}">
                <a16:creationId xmlns:a16="http://schemas.microsoft.com/office/drawing/2014/main" id="{FB6610F2-5197-40F7-9242-29F3DD42F8A2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1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91DB131-8C59-44F2-AD33-BF138AC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53" y="2061248"/>
            <a:ext cx="9511318" cy="3600000"/>
          </a:xfrm>
          <a:prstGeom prst="rect">
            <a:avLst/>
          </a:prstGeom>
        </p:spPr>
      </p:pic>
      <p:sp>
        <p:nvSpPr>
          <p:cNvPr id="13" name="Google Shape;261;p20">
            <a:extLst>
              <a:ext uri="{FF2B5EF4-FFF2-40B4-BE49-F238E27FC236}">
                <a16:creationId xmlns:a16="http://schemas.microsoft.com/office/drawing/2014/main" id="{B163B3C2-382B-419B-A891-7A2257281415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檢查缺失值</a:t>
            </a:r>
          </a:p>
          <a:p>
            <a:pPr algn="ctr"/>
            <a:endParaRPr lang="zh-TW" altLang="en-US"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Google Shape;262;p20">
            <a:extLst>
              <a:ext uri="{FF2B5EF4-FFF2-40B4-BE49-F238E27FC236}">
                <a16:creationId xmlns:a16="http://schemas.microsoft.com/office/drawing/2014/main" id="{816EA375-5A11-43AE-9956-D708BB575847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3;p20">
            <a:extLst>
              <a:ext uri="{FF2B5EF4-FFF2-40B4-BE49-F238E27FC236}">
                <a16:creationId xmlns:a16="http://schemas.microsoft.com/office/drawing/2014/main" id="{083228D7-A4C2-4ACB-91C1-5D13DA9B3E52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264;p20">
            <a:extLst>
              <a:ext uri="{FF2B5EF4-FFF2-40B4-BE49-F238E27FC236}">
                <a16:creationId xmlns:a16="http://schemas.microsoft.com/office/drawing/2014/main" id="{E625C89E-7F4A-4D0C-A742-95979855AAC2}"/>
              </a:ext>
            </a:extLst>
          </p:cNvPr>
          <p:cNvCxnSpPr>
            <a:stCxn id="15" idx="2"/>
            <a:endCxn id="17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65;p20">
            <a:extLst>
              <a:ext uri="{FF2B5EF4-FFF2-40B4-BE49-F238E27FC236}">
                <a16:creationId xmlns:a16="http://schemas.microsoft.com/office/drawing/2014/main" id="{5D292098-321F-4345-BB6E-D17FB0EAA57C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3;p18">
            <a:extLst>
              <a:ext uri="{FF2B5EF4-FFF2-40B4-BE49-F238E27FC236}">
                <a16:creationId xmlns:a16="http://schemas.microsoft.com/office/drawing/2014/main" id="{8753BEC9-E228-424D-A6B0-9C759FDB1E3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84;p18">
            <a:extLst>
              <a:ext uri="{FF2B5EF4-FFF2-40B4-BE49-F238E27FC236}">
                <a16:creationId xmlns:a16="http://schemas.microsoft.com/office/drawing/2014/main" id="{0020FD22-1687-4714-B72D-3CF746E852F5}"/>
              </a:ext>
            </a:extLst>
          </p:cNvPr>
          <p:cNvCxnSpPr>
            <a:stCxn id="18" idx="2"/>
            <a:endCxn id="3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85;p18">
            <a:extLst>
              <a:ext uri="{FF2B5EF4-FFF2-40B4-BE49-F238E27FC236}">
                <a16:creationId xmlns:a16="http://schemas.microsoft.com/office/drawing/2014/main" id="{1247DC21-B44A-45F9-A659-57973ACE7655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30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1922</Words>
  <Application>Microsoft Office PowerPoint</Application>
  <PresentationFormat>自訂</PresentationFormat>
  <Paragraphs>178</Paragraphs>
  <Slides>40</Slides>
  <Notes>40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Microsoft JhengHei UI</vt:lpstr>
      <vt:lpstr>Microsoft Yahei</vt:lpstr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of Bank Users  PROBLEM-BASED APPLIED DATA SCIENCE AND MACHINE LEARNING</dc:title>
  <dc:creator>陳舜寧</dc:creator>
  <cp:lastModifiedBy>李艾霓</cp:lastModifiedBy>
  <cp:revision>79</cp:revision>
  <dcterms:created xsi:type="dcterms:W3CDTF">2019-07-03T16:20:09Z</dcterms:created>
  <dcterms:modified xsi:type="dcterms:W3CDTF">2019-07-06T07:22:42Z</dcterms:modified>
</cp:coreProperties>
</file>