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52280" y="152280"/>
            <a:ext cx="11887560" cy="6705720"/>
          </a:xfrm>
          <a:custGeom>
            <a:avLst/>
            <a:gdLst/>
            <a:ahLst/>
            <a:cxnLst/>
            <a:rect l="0" t="0" r="r" b="b"/>
            <a:pathLst>
              <a:path w="33021" h="18627">
                <a:moveTo>
                  <a:pt x="0" y="0"/>
                </a:moveTo>
                <a:lnTo>
                  <a:pt x="33021" y="0"/>
                </a:lnTo>
                <a:lnTo>
                  <a:pt x="33021" y="18627"/>
                </a:lnTo>
                <a:lnTo>
                  <a:pt x="0" y="18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152280" y="152280"/>
            <a:ext cx="11887560" cy="962280"/>
          </a:xfrm>
          <a:custGeom>
            <a:avLst/>
            <a:gdLst/>
            <a:ahLst/>
            <a:cxnLst/>
            <a:rect l="0" t="0" r="r" b="b"/>
            <a:pathLst>
              <a:path w="33021" h="2673">
                <a:moveTo>
                  <a:pt x="0" y="0"/>
                </a:moveTo>
                <a:lnTo>
                  <a:pt x="33021" y="0"/>
                </a:lnTo>
                <a:lnTo>
                  <a:pt x="33021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480" y="390600"/>
            <a:ext cx="1677960" cy="4651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1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项⽬背景与意义</a:t>
            </a:r>
            <a:endParaRPr lang="en-US" sz="31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480" y="3280680"/>
            <a:ext cx="411624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数据结构构建过程可视化具有重要教学与研究价值，能直观展⽰算法执⾏过程中数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480" y="3585600"/>
            <a:ext cx="102960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据结构的动态变化。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4160" y="3592800"/>
            <a:ext cx="190080" cy="210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00" b="0" u="none" strike="noStrike">
                <a:solidFill>
                  <a:srgbClr val="1F2937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1680" y="3585600"/>
            <a:ext cx="308736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现有⼯具存在局限性：静态展⽰⽆法体现构建过程，动态⼯具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480" y="3899880"/>
            <a:ext cx="20584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缺乏抽象结构表达能⼒，交互体验较差。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8480" y="3907080"/>
            <a:ext cx="190080" cy="210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00" b="0" u="none" strike="noStrike">
                <a:solidFill>
                  <a:srgbClr val="1F2937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6360" y="3899880"/>
            <a:ext cx="20584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本项⽬创新点：提出基于抽象描述的动态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8324640" y="2876400"/>
            <a:ext cx="3010320" cy="1962360"/>
          </a:xfrm>
          <a:custGeom>
            <a:avLst/>
            <a:gdLst/>
            <a:ahLst/>
            <a:cxnLst/>
            <a:rect l="0" t="0" r="r" b="b"/>
            <a:pathLst>
              <a:path w="8362" h="5451" fill="none">
                <a:moveTo>
                  <a:pt x="0" y="529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8203" y="0"/>
                </a:lnTo>
                <a:cubicBezTo>
                  <a:pt x="8214" y="0"/>
                  <a:pt x="8224" y="1"/>
                  <a:pt x="8234" y="3"/>
                </a:cubicBezTo>
                <a:cubicBezTo>
                  <a:pt x="8244" y="5"/>
                  <a:pt x="8254" y="8"/>
                  <a:pt x="8264" y="12"/>
                </a:cubicBezTo>
                <a:cubicBezTo>
                  <a:pt x="8274" y="16"/>
                  <a:pt x="8283" y="21"/>
                  <a:pt x="8291" y="27"/>
                </a:cubicBezTo>
                <a:cubicBezTo>
                  <a:pt x="8300" y="32"/>
                  <a:pt x="8308" y="39"/>
                  <a:pt x="8315" y="46"/>
                </a:cubicBezTo>
                <a:cubicBezTo>
                  <a:pt x="8323" y="54"/>
                  <a:pt x="8329" y="62"/>
                  <a:pt x="8335" y="70"/>
                </a:cubicBezTo>
                <a:cubicBezTo>
                  <a:pt x="8341" y="79"/>
                  <a:pt x="8346" y="88"/>
                  <a:pt x="8350" y="98"/>
                </a:cubicBezTo>
                <a:cubicBezTo>
                  <a:pt x="8354" y="108"/>
                  <a:pt x="8357" y="117"/>
                  <a:pt x="8359" y="128"/>
                </a:cubicBezTo>
                <a:cubicBezTo>
                  <a:pt x="8361" y="138"/>
                  <a:pt x="8362" y="148"/>
                  <a:pt x="8362" y="159"/>
                </a:cubicBezTo>
                <a:lnTo>
                  <a:pt x="8362" y="5293"/>
                </a:lnTo>
                <a:cubicBezTo>
                  <a:pt x="8362" y="5303"/>
                  <a:pt x="8361" y="5313"/>
                  <a:pt x="8359" y="5324"/>
                </a:cubicBezTo>
                <a:cubicBezTo>
                  <a:pt x="8357" y="5334"/>
                  <a:pt x="8354" y="5344"/>
                  <a:pt x="8350" y="5353"/>
                </a:cubicBezTo>
                <a:cubicBezTo>
                  <a:pt x="8346" y="5363"/>
                  <a:pt x="8341" y="5372"/>
                  <a:pt x="8335" y="5381"/>
                </a:cubicBezTo>
                <a:cubicBezTo>
                  <a:pt x="8329" y="5389"/>
                  <a:pt x="8323" y="5397"/>
                  <a:pt x="8315" y="5405"/>
                </a:cubicBezTo>
                <a:cubicBezTo>
                  <a:pt x="8308" y="5412"/>
                  <a:pt x="8300" y="5419"/>
                  <a:pt x="8291" y="5425"/>
                </a:cubicBezTo>
                <a:cubicBezTo>
                  <a:pt x="8283" y="5430"/>
                  <a:pt x="8274" y="5435"/>
                  <a:pt x="8264" y="5439"/>
                </a:cubicBezTo>
                <a:cubicBezTo>
                  <a:pt x="8254" y="5443"/>
                  <a:pt x="8244" y="5446"/>
                  <a:pt x="8234" y="5448"/>
                </a:cubicBezTo>
                <a:cubicBezTo>
                  <a:pt x="8224" y="5450"/>
                  <a:pt x="8214" y="5451"/>
                  <a:pt x="8203" y="5451"/>
                </a:cubicBezTo>
                <a:lnTo>
                  <a:pt x="159" y="5451"/>
                </a:lnTo>
                <a:cubicBezTo>
                  <a:pt x="148" y="5451"/>
                  <a:pt x="138" y="5450"/>
                  <a:pt x="128" y="5448"/>
                </a:cubicBezTo>
                <a:cubicBezTo>
                  <a:pt x="118" y="5446"/>
                  <a:pt x="108" y="5443"/>
                  <a:pt x="98" y="5439"/>
                </a:cubicBezTo>
                <a:cubicBezTo>
                  <a:pt x="88" y="5435"/>
                  <a:pt x="79" y="5430"/>
                  <a:pt x="71" y="5425"/>
                </a:cubicBezTo>
                <a:cubicBezTo>
                  <a:pt x="62" y="5419"/>
                  <a:pt x="54" y="5412"/>
                  <a:pt x="47" y="5405"/>
                </a:cubicBezTo>
                <a:cubicBezTo>
                  <a:pt x="39" y="5397"/>
                  <a:pt x="33" y="5389"/>
                  <a:pt x="27" y="5381"/>
                </a:cubicBezTo>
                <a:cubicBezTo>
                  <a:pt x="21" y="5372"/>
                  <a:pt x="16" y="5363"/>
                  <a:pt x="12" y="5353"/>
                </a:cubicBezTo>
                <a:cubicBezTo>
                  <a:pt x="8" y="5344"/>
                  <a:pt x="5" y="5334"/>
                  <a:pt x="3" y="5324"/>
                </a:cubicBezTo>
                <a:cubicBezTo>
                  <a:pt x="1" y="5313"/>
                  <a:pt x="0" y="5303"/>
                  <a:pt x="0" y="5293"/>
                </a:cubicBezTo>
              </a:path>
            </a:pathLst>
          </a:custGeom>
          <a:ln w="37800">
            <a:solidFill>
              <a:srgbClr val="FFFFFF"/>
            </a:solidFill>
            <a:miter/>
          </a:ln>
        </p:spPr>
        <p:txBody>
          <a:bodyPr lIns="18720" tIns="18720" rIns="18720" bIns="187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1522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480" y="4204800"/>
            <a:ext cx="343044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绘制⽅法，实现数据结构构建过程的可视化表达，⽀持交互式探索。</a:t>
            </a:r>
            <a:endParaRPr lang="en-US" sz="15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3124080" y="6600600"/>
            <a:ext cx="5943960" cy="257400"/>
          </a:xfrm>
          <a:custGeom>
            <a:avLst/>
            <a:gdLst/>
            <a:ahLst/>
            <a:cxnLst/>
            <a:rect l="0" t="0" r="r" b="b"/>
            <a:pathLst>
              <a:path w="16511" h="715">
                <a:moveTo>
                  <a:pt x="0" y="0"/>
                </a:moveTo>
                <a:lnTo>
                  <a:pt x="16511" y="0"/>
                </a:lnTo>
                <a:lnTo>
                  <a:pt x="16511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480" y="669888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90676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52920" y="669888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58240" y="6705360"/>
            <a:ext cx="34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2009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7268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4583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2972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1540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91680" y="6705360"/>
            <a:ext cx="3895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 / 10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任意多边形: 形状 44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任意多边形: 形状 446"/>
          <p:cNvSpPr/>
          <p:nvPr/>
        </p:nvSpPr>
        <p:spPr>
          <a:xfrm>
            <a:off x="152280" y="137880"/>
            <a:ext cx="11887560" cy="6720120"/>
          </a:xfrm>
          <a:custGeom>
            <a:avLst/>
            <a:gdLst/>
            <a:ahLst/>
            <a:cxnLst/>
            <a:rect l="0" t="0" r="r" b="b"/>
            <a:pathLst>
              <a:path w="33021" h="18667">
                <a:moveTo>
                  <a:pt x="0" y="0"/>
                </a:moveTo>
                <a:lnTo>
                  <a:pt x="33021" y="0"/>
                </a:lnTo>
                <a:lnTo>
                  <a:pt x="33021" y="18667"/>
                </a:lnTo>
                <a:lnTo>
                  <a:pt x="0" y="186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任意多边形: 形状 447"/>
          <p:cNvSpPr/>
          <p:nvPr/>
        </p:nvSpPr>
        <p:spPr>
          <a:xfrm>
            <a:off x="152280" y="137880"/>
            <a:ext cx="11887560" cy="871560"/>
          </a:xfrm>
          <a:custGeom>
            <a:avLst/>
            <a:gdLst/>
            <a:ahLst/>
            <a:cxnLst/>
            <a:rect l="0" t="0" r="r" b="b"/>
            <a:pathLst>
              <a:path w="33021" h="2421">
                <a:moveTo>
                  <a:pt x="0" y="0"/>
                </a:moveTo>
                <a:lnTo>
                  <a:pt x="33021" y="0"/>
                </a:lnTo>
                <a:lnTo>
                  <a:pt x="33021" y="2421"/>
                </a:lnTo>
                <a:lnTo>
                  <a:pt x="0" y="2421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文本框 449"/>
          <p:cNvSpPr txBox="1"/>
          <p:nvPr/>
        </p:nvSpPr>
        <p:spPr>
          <a:xfrm>
            <a:off x="609480" y="353880"/>
            <a:ext cx="1198800" cy="42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8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总结与展望</a:t>
            </a:r>
            <a:endParaRPr lang="en-US" sz="28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任意多边形: 形状 450"/>
          <p:cNvSpPr/>
          <p:nvPr/>
        </p:nvSpPr>
        <p:spPr>
          <a:xfrm>
            <a:off x="676080" y="185436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2"/>
                  <a:pt x="120" y="98"/>
                  <a:pt x="114" y="104"/>
                </a:cubicBezTo>
                <a:cubicBezTo>
                  <a:pt x="108" y="109"/>
                  <a:pt x="101" y="114"/>
                  <a:pt x="93" y="117"/>
                </a:cubicBezTo>
                <a:cubicBezTo>
                  <a:pt x="84" y="120"/>
                  <a:pt x="76" y="121"/>
                  <a:pt x="67" y="121"/>
                </a:cubicBezTo>
                <a:cubicBezTo>
                  <a:pt x="58" y="121"/>
                  <a:pt x="50" y="120"/>
                  <a:pt x="42" y="117"/>
                </a:cubicBezTo>
                <a:cubicBezTo>
                  <a:pt x="33" y="114"/>
                  <a:pt x="26" y="109"/>
                  <a:pt x="19" y="104"/>
                </a:cubicBezTo>
                <a:cubicBezTo>
                  <a:pt x="13" y="98"/>
                  <a:pt x="8" y="92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6"/>
                  <a:pt x="5" y="38"/>
                </a:cubicBezTo>
                <a:cubicBezTo>
                  <a:pt x="8" y="31"/>
                  <a:pt x="13" y="24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4"/>
                  <a:pt x="125" y="31"/>
                  <a:pt x="128" y="38"/>
                </a:cubicBezTo>
                <a:cubicBezTo>
                  <a:pt x="132" y="46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609480" y="1320120"/>
            <a:ext cx="63720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项⽬成果</a:t>
            </a:r>
            <a:endParaRPr lang="en-US" sz="1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任意多边形: 形状 452"/>
          <p:cNvSpPr/>
          <p:nvPr/>
        </p:nvSpPr>
        <p:spPr>
          <a:xfrm>
            <a:off x="676080" y="215640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1"/>
                  <a:pt x="120" y="98"/>
                  <a:pt x="114" y="103"/>
                </a:cubicBezTo>
                <a:cubicBezTo>
                  <a:pt x="108" y="109"/>
                  <a:pt x="101" y="113"/>
                  <a:pt x="93" y="116"/>
                </a:cubicBezTo>
                <a:cubicBezTo>
                  <a:pt x="84" y="119"/>
                  <a:pt x="76" y="121"/>
                  <a:pt x="67" y="121"/>
                </a:cubicBezTo>
                <a:cubicBezTo>
                  <a:pt x="58" y="121"/>
                  <a:pt x="50" y="119"/>
                  <a:pt x="42" y="116"/>
                </a:cubicBezTo>
                <a:cubicBezTo>
                  <a:pt x="33" y="113"/>
                  <a:pt x="26" y="109"/>
                  <a:pt x="19" y="103"/>
                </a:cubicBezTo>
                <a:cubicBezTo>
                  <a:pt x="13" y="98"/>
                  <a:pt x="8" y="91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31"/>
                  <a:pt x="13" y="24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4"/>
                  <a:pt x="125" y="31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838080" y="1770840"/>
            <a:ext cx="17420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实现数据结构构建过程动态可视化系统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文本框 454"/>
          <p:cNvSpPr txBox="1"/>
          <p:nvPr/>
        </p:nvSpPr>
        <p:spPr>
          <a:xfrm>
            <a:off x="838080" y="2072880"/>
            <a:ext cx="205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开发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文本框 455"/>
          <p:cNvSpPr txBox="1"/>
          <p:nvPr/>
        </p:nvSpPr>
        <p:spPr>
          <a:xfrm>
            <a:off x="1181160" y="2078640"/>
            <a:ext cx="51732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任意多边形: 形状 456"/>
          <p:cNvSpPr/>
          <p:nvPr/>
        </p:nvSpPr>
        <p:spPr>
          <a:xfrm>
            <a:off x="676080" y="245844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6"/>
                  <a:pt x="128" y="84"/>
                </a:cubicBezTo>
                <a:cubicBezTo>
                  <a:pt x="125" y="91"/>
                  <a:pt x="120" y="97"/>
                  <a:pt x="114" y="103"/>
                </a:cubicBezTo>
                <a:cubicBezTo>
                  <a:pt x="108" y="109"/>
                  <a:pt x="101" y="113"/>
                  <a:pt x="93" y="116"/>
                </a:cubicBezTo>
                <a:cubicBezTo>
                  <a:pt x="84" y="119"/>
                  <a:pt x="76" y="121"/>
                  <a:pt x="67" y="121"/>
                </a:cubicBezTo>
                <a:cubicBezTo>
                  <a:pt x="58" y="121"/>
                  <a:pt x="50" y="119"/>
                  <a:pt x="42" y="116"/>
                </a:cubicBezTo>
                <a:cubicBezTo>
                  <a:pt x="33" y="113"/>
                  <a:pt x="26" y="109"/>
                  <a:pt x="19" y="103"/>
                </a:cubicBezTo>
                <a:cubicBezTo>
                  <a:pt x="13" y="97"/>
                  <a:pt x="8" y="91"/>
                  <a:pt x="5" y="84"/>
                </a:cubicBezTo>
                <a:cubicBezTo>
                  <a:pt x="2" y="76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30"/>
                  <a:pt x="13" y="24"/>
                  <a:pt x="19" y="18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8"/>
                </a:cubicBezTo>
                <a:cubicBezTo>
                  <a:pt x="120" y="24"/>
                  <a:pt x="125" y="30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文本框 457"/>
          <p:cNvSpPr txBox="1"/>
          <p:nvPr/>
        </p:nvSpPr>
        <p:spPr>
          <a:xfrm>
            <a:off x="1700280" y="2072880"/>
            <a:ext cx="14346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描述语⾔⽀持多种数据结构表达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文本框 458"/>
          <p:cNvSpPr txBox="1"/>
          <p:nvPr/>
        </p:nvSpPr>
        <p:spPr>
          <a:xfrm>
            <a:off x="838080" y="2374920"/>
            <a:ext cx="1537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构建⾼性能图形引擎⽀持实时渲染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任意多边形: 形状 459"/>
          <p:cNvSpPr/>
          <p:nvPr/>
        </p:nvSpPr>
        <p:spPr>
          <a:xfrm>
            <a:off x="676080" y="276012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2"/>
                  <a:pt x="120" y="98"/>
                  <a:pt x="114" y="104"/>
                </a:cubicBezTo>
                <a:cubicBezTo>
                  <a:pt x="108" y="109"/>
                  <a:pt x="101" y="114"/>
                  <a:pt x="93" y="117"/>
                </a:cubicBezTo>
                <a:cubicBezTo>
                  <a:pt x="84" y="120"/>
                  <a:pt x="76" y="121"/>
                  <a:pt x="67" y="121"/>
                </a:cubicBezTo>
                <a:cubicBezTo>
                  <a:pt x="58" y="121"/>
                  <a:pt x="50" y="120"/>
                  <a:pt x="42" y="117"/>
                </a:cubicBezTo>
                <a:cubicBezTo>
                  <a:pt x="33" y="114"/>
                  <a:pt x="26" y="109"/>
                  <a:pt x="19" y="104"/>
                </a:cubicBezTo>
                <a:cubicBezTo>
                  <a:pt x="13" y="98"/>
                  <a:pt x="8" y="92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6"/>
                  <a:pt x="5" y="38"/>
                </a:cubicBezTo>
                <a:cubicBezTo>
                  <a:pt x="8" y="31"/>
                  <a:pt x="13" y="25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3"/>
                  <a:pt x="114" y="19"/>
                </a:cubicBezTo>
                <a:cubicBezTo>
                  <a:pt x="120" y="25"/>
                  <a:pt x="125" y="31"/>
                  <a:pt x="128" y="38"/>
                </a:cubicBezTo>
                <a:cubicBezTo>
                  <a:pt x="132" y="46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文本框 460"/>
          <p:cNvSpPr txBox="1"/>
          <p:nvPr/>
        </p:nvSpPr>
        <p:spPr>
          <a:xfrm>
            <a:off x="3409920" y="2380680"/>
            <a:ext cx="58752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(≥60fps)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文本框 461"/>
          <p:cNvSpPr txBox="1"/>
          <p:nvPr/>
        </p:nvSpPr>
        <p:spPr>
          <a:xfrm>
            <a:off x="838080" y="2676600"/>
            <a:ext cx="18442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完成⼆叉树、后缀⾃动机等核⼼案例演⽰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任意多边形: 形状 462"/>
          <p:cNvSpPr/>
          <p:nvPr/>
        </p:nvSpPr>
        <p:spPr>
          <a:xfrm>
            <a:off x="676080" y="373500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1"/>
                  <a:pt x="120" y="98"/>
                  <a:pt x="114" y="103"/>
                </a:cubicBezTo>
                <a:cubicBezTo>
                  <a:pt x="108" y="109"/>
                  <a:pt x="101" y="113"/>
                  <a:pt x="93" y="116"/>
                </a:cubicBezTo>
                <a:cubicBezTo>
                  <a:pt x="84" y="119"/>
                  <a:pt x="76" y="121"/>
                  <a:pt x="67" y="121"/>
                </a:cubicBezTo>
                <a:cubicBezTo>
                  <a:pt x="58" y="121"/>
                  <a:pt x="50" y="119"/>
                  <a:pt x="42" y="116"/>
                </a:cubicBezTo>
                <a:cubicBezTo>
                  <a:pt x="33" y="113"/>
                  <a:pt x="26" y="109"/>
                  <a:pt x="19" y="103"/>
                </a:cubicBezTo>
                <a:cubicBezTo>
                  <a:pt x="13" y="98"/>
                  <a:pt x="8" y="91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5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文本框 463"/>
          <p:cNvSpPr txBox="1"/>
          <p:nvPr/>
        </p:nvSpPr>
        <p:spPr>
          <a:xfrm>
            <a:off x="609480" y="3200400"/>
            <a:ext cx="63720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现存问题</a:t>
            </a:r>
            <a:endParaRPr lang="en-US" sz="1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文本框 464"/>
          <p:cNvSpPr txBox="1"/>
          <p:nvPr/>
        </p:nvSpPr>
        <p:spPr>
          <a:xfrm>
            <a:off x="838080" y="3651480"/>
            <a:ext cx="6152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⼤规模图结构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文本框 465"/>
          <p:cNvSpPr txBox="1"/>
          <p:nvPr/>
        </p:nvSpPr>
        <p:spPr>
          <a:xfrm>
            <a:off x="1866960" y="3657240"/>
            <a:ext cx="49536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(&gt;1000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文本框 466"/>
          <p:cNvSpPr txBox="1"/>
          <p:nvPr/>
        </p:nvSpPr>
        <p:spPr>
          <a:xfrm>
            <a:off x="2363400" y="3651480"/>
            <a:ext cx="205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节点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706480" y="3657240"/>
            <a:ext cx="17100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)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任意多边形: 形状 468"/>
          <p:cNvSpPr/>
          <p:nvPr/>
        </p:nvSpPr>
        <p:spPr>
          <a:xfrm>
            <a:off x="676080" y="403704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6"/>
                  <a:pt x="128" y="84"/>
                </a:cubicBezTo>
                <a:cubicBezTo>
                  <a:pt x="125" y="91"/>
                  <a:pt x="120" y="97"/>
                  <a:pt x="114" y="103"/>
                </a:cubicBezTo>
                <a:cubicBezTo>
                  <a:pt x="108" y="109"/>
                  <a:pt x="101" y="113"/>
                  <a:pt x="93" y="116"/>
                </a:cubicBezTo>
                <a:cubicBezTo>
                  <a:pt x="84" y="119"/>
                  <a:pt x="76" y="121"/>
                  <a:pt x="67" y="121"/>
                </a:cubicBezTo>
                <a:cubicBezTo>
                  <a:pt x="58" y="121"/>
                  <a:pt x="50" y="119"/>
                  <a:pt x="42" y="116"/>
                </a:cubicBezTo>
                <a:cubicBezTo>
                  <a:pt x="33" y="113"/>
                  <a:pt x="26" y="109"/>
                  <a:pt x="19" y="103"/>
                </a:cubicBezTo>
                <a:cubicBezTo>
                  <a:pt x="13" y="97"/>
                  <a:pt x="8" y="91"/>
                  <a:pt x="5" y="84"/>
                </a:cubicBezTo>
                <a:cubicBezTo>
                  <a:pt x="2" y="76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29"/>
                  <a:pt x="13" y="23"/>
                  <a:pt x="19" y="17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7"/>
                </a:cubicBezTo>
                <a:cubicBezTo>
                  <a:pt x="120" y="23"/>
                  <a:pt x="125" y="29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2763720" y="3651480"/>
            <a:ext cx="6152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渲染性能瓶颈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任意多边形: 形状 470"/>
          <p:cNvSpPr/>
          <p:nvPr/>
        </p:nvSpPr>
        <p:spPr>
          <a:xfrm>
            <a:off x="676080" y="4339080"/>
            <a:ext cx="47880" cy="43200"/>
          </a:xfrm>
          <a:custGeom>
            <a:avLst/>
            <a:gdLst/>
            <a:ahLst/>
            <a:cxnLst/>
            <a:rect l="0" t="0" r="r" b="b"/>
            <a:pathLst>
              <a:path w="133" h="120">
                <a:moveTo>
                  <a:pt x="133" y="60"/>
                </a:moveTo>
                <a:cubicBezTo>
                  <a:pt x="133" y="68"/>
                  <a:pt x="132" y="76"/>
                  <a:pt x="128" y="83"/>
                </a:cubicBezTo>
                <a:cubicBezTo>
                  <a:pt x="125" y="91"/>
                  <a:pt x="120" y="97"/>
                  <a:pt x="114" y="103"/>
                </a:cubicBezTo>
                <a:cubicBezTo>
                  <a:pt x="108" y="108"/>
                  <a:pt x="101" y="113"/>
                  <a:pt x="93" y="116"/>
                </a:cubicBezTo>
                <a:cubicBezTo>
                  <a:pt x="84" y="119"/>
                  <a:pt x="76" y="120"/>
                  <a:pt x="67" y="120"/>
                </a:cubicBezTo>
                <a:cubicBezTo>
                  <a:pt x="58" y="120"/>
                  <a:pt x="50" y="119"/>
                  <a:pt x="42" y="116"/>
                </a:cubicBezTo>
                <a:cubicBezTo>
                  <a:pt x="33" y="113"/>
                  <a:pt x="26" y="108"/>
                  <a:pt x="19" y="103"/>
                </a:cubicBezTo>
                <a:cubicBezTo>
                  <a:pt x="13" y="97"/>
                  <a:pt x="8" y="91"/>
                  <a:pt x="5" y="83"/>
                </a:cubicBezTo>
                <a:cubicBezTo>
                  <a:pt x="2" y="76"/>
                  <a:pt x="0" y="68"/>
                  <a:pt x="0" y="60"/>
                </a:cubicBezTo>
                <a:cubicBezTo>
                  <a:pt x="0" y="52"/>
                  <a:pt x="2" y="45"/>
                  <a:pt x="5" y="37"/>
                </a:cubicBezTo>
                <a:cubicBezTo>
                  <a:pt x="8" y="30"/>
                  <a:pt x="13" y="23"/>
                  <a:pt x="19" y="17"/>
                </a:cubicBezTo>
                <a:cubicBezTo>
                  <a:pt x="26" y="11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1"/>
                  <a:pt x="114" y="17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2"/>
                  <a:pt x="133" y="6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838080" y="3953520"/>
            <a:ext cx="14346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复杂结构⾃动布局算法有待优化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838080" y="4255200"/>
            <a:ext cx="1537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描述语⾔语法复杂度影响⽤⼾体验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任意多边形: 形状 473"/>
          <p:cNvSpPr/>
          <p:nvPr/>
        </p:nvSpPr>
        <p:spPr>
          <a:xfrm>
            <a:off x="676080" y="531360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1"/>
                  <a:pt x="120" y="98"/>
                  <a:pt x="114" y="104"/>
                </a:cubicBezTo>
                <a:cubicBezTo>
                  <a:pt x="108" y="109"/>
                  <a:pt x="101" y="113"/>
                  <a:pt x="93" y="117"/>
                </a:cubicBezTo>
                <a:cubicBezTo>
                  <a:pt x="84" y="120"/>
                  <a:pt x="76" y="121"/>
                  <a:pt x="67" y="121"/>
                </a:cubicBezTo>
                <a:cubicBezTo>
                  <a:pt x="58" y="121"/>
                  <a:pt x="50" y="120"/>
                  <a:pt x="42" y="117"/>
                </a:cubicBezTo>
                <a:cubicBezTo>
                  <a:pt x="33" y="113"/>
                  <a:pt x="26" y="109"/>
                  <a:pt x="19" y="104"/>
                </a:cubicBezTo>
                <a:cubicBezTo>
                  <a:pt x="13" y="98"/>
                  <a:pt x="8" y="91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2"/>
                  <a:pt x="2" y="45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2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09480" y="4779000"/>
            <a:ext cx="63720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扩展⽅向</a:t>
            </a:r>
            <a:endParaRPr lang="en-US" sz="1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838080" y="5230080"/>
            <a:ext cx="112752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⽀持更多数据结构类型：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文本框 476"/>
          <p:cNvSpPr txBox="1"/>
          <p:nvPr/>
        </p:nvSpPr>
        <p:spPr>
          <a:xfrm>
            <a:off x="2724120" y="5235840"/>
            <a:ext cx="21096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B+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任意多边形: 形状 477"/>
          <p:cNvSpPr/>
          <p:nvPr/>
        </p:nvSpPr>
        <p:spPr>
          <a:xfrm>
            <a:off x="676080" y="561564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6"/>
                  <a:pt x="128" y="84"/>
                </a:cubicBezTo>
                <a:cubicBezTo>
                  <a:pt x="125" y="91"/>
                  <a:pt x="120" y="98"/>
                  <a:pt x="114" y="103"/>
                </a:cubicBezTo>
                <a:cubicBezTo>
                  <a:pt x="108" y="109"/>
                  <a:pt x="101" y="113"/>
                  <a:pt x="93" y="116"/>
                </a:cubicBezTo>
                <a:cubicBezTo>
                  <a:pt x="84" y="119"/>
                  <a:pt x="76" y="121"/>
                  <a:pt x="67" y="121"/>
                </a:cubicBezTo>
                <a:cubicBezTo>
                  <a:pt x="58" y="121"/>
                  <a:pt x="50" y="119"/>
                  <a:pt x="42" y="116"/>
                </a:cubicBezTo>
                <a:cubicBezTo>
                  <a:pt x="33" y="113"/>
                  <a:pt x="26" y="109"/>
                  <a:pt x="19" y="103"/>
                </a:cubicBezTo>
                <a:cubicBezTo>
                  <a:pt x="13" y="98"/>
                  <a:pt x="8" y="91"/>
                  <a:pt x="5" y="84"/>
                </a:cubicBezTo>
                <a:cubicBezTo>
                  <a:pt x="2" y="76"/>
                  <a:pt x="0" y="69"/>
                  <a:pt x="0" y="61"/>
                </a:cubicBezTo>
                <a:cubicBezTo>
                  <a:pt x="0" y="53"/>
                  <a:pt x="2" y="44"/>
                  <a:pt x="5" y="37"/>
                </a:cubicBezTo>
                <a:cubicBezTo>
                  <a:pt x="8" y="30"/>
                  <a:pt x="13" y="23"/>
                  <a:pt x="19" y="17"/>
                </a:cubicBezTo>
                <a:cubicBezTo>
                  <a:pt x="26" y="12"/>
                  <a:pt x="33" y="8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8"/>
                  <a:pt x="108" y="12"/>
                  <a:pt x="114" y="17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4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文本框 478"/>
          <p:cNvSpPr txBox="1"/>
          <p:nvPr/>
        </p:nvSpPr>
        <p:spPr>
          <a:xfrm>
            <a:off x="2935080" y="5230080"/>
            <a:ext cx="6152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树、红⿊树等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任意多边形: 形状 479"/>
          <p:cNvSpPr/>
          <p:nvPr/>
        </p:nvSpPr>
        <p:spPr>
          <a:xfrm>
            <a:off x="676080" y="5917680"/>
            <a:ext cx="47880" cy="43200"/>
          </a:xfrm>
          <a:custGeom>
            <a:avLst/>
            <a:gdLst/>
            <a:ahLst/>
            <a:cxnLst/>
            <a:rect l="0" t="0" r="r" b="b"/>
            <a:pathLst>
              <a:path w="133" h="120">
                <a:moveTo>
                  <a:pt x="133" y="61"/>
                </a:moveTo>
                <a:cubicBezTo>
                  <a:pt x="133" y="68"/>
                  <a:pt x="132" y="76"/>
                  <a:pt x="128" y="83"/>
                </a:cubicBezTo>
                <a:cubicBezTo>
                  <a:pt x="125" y="91"/>
                  <a:pt x="120" y="97"/>
                  <a:pt x="114" y="103"/>
                </a:cubicBezTo>
                <a:cubicBezTo>
                  <a:pt x="108" y="108"/>
                  <a:pt x="101" y="113"/>
                  <a:pt x="93" y="116"/>
                </a:cubicBezTo>
                <a:cubicBezTo>
                  <a:pt x="84" y="119"/>
                  <a:pt x="76" y="120"/>
                  <a:pt x="67" y="120"/>
                </a:cubicBezTo>
                <a:cubicBezTo>
                  <a:pt x="58" y="120"/>
                  <a:pt x="50" y="119"/>
                  <a:pt x="42" y="116"/>
                </a:cubicBezTo>
                <a:cubicBezTo>
                  <a:pt x="33" y="113"/>
                  <a:pt x="26" y="108"/>
                  <a:pt x="19" y="103"/>
                </a:cubicBezTo>
                <a:cubicBezTo>
                  <a:pt x="13" y="97"/>
                  <a:pt x="8" y="91"/>
                  <a:pt x="5" y="83"/>
                </a:cubicBezTo>
                <a:cubicBezTo>
                  <a:pt x="2" y="76"/>
                  <a:pt x="0" y="68"/>
                  <a:pt x="0" y="61"/>
                </a:cubicBezTo>
                <a:cubicBezTo>
                  <a:pt x="0" y="53"/>
                  <a:pt x="2" y="45"/>
                  <a:pt x="5" y="37"/>
                </a:cubicBezTo>
                <a:cubicBezTo>
                  <a:pt x="8" y="29"/>
                  <a:pt x="13" y="23"/>
                  <a:pt x="19" y="17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7"/>
                </a:cubicBezTo>
                <a:cubicBezTo>
                  <a:pt x="120" y="23"/>
                  <a:pt x="125" y="29"/>
                  <a:pt x="128" y="37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38080" y="5532120"/>
            <a:ext cx="18442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集成算法可视化：排序、搜索等过程演⽰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838080" y="5834160"/>
            <a:ext cx="205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开发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文本框 482"/>
          <p:cNvSpPr txBox="1"/>
          <p:nvPr/>
        </p:nvSpPr>
        <p:spPr>
          <a:xfrm>
            <a:off x="1181160" y="5839920"/>
            <a:ext cx="32292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Web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任意多边形: 形状 483"/>
          <p:cNvSpPr/>
          <p:nvPr/>
        </p:nvSpPr>
        <p:spPr>
          <a:xfrm>
            <a:off x="676080" y="6219360"/>
            <a:ext cx="47880" cy="43560"/>
          </a:xfrm>
          <a:custGeom>
            <a:avLst/>
            <a:gdLst/>
            <a:ahLst/>
            <a:cxnLst/>
            <a:rect l="0" t="0" r="r" b="b"/>
            <a:pathLst>
              <a:path w="133" h="121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1"/>
                  <a:pt x="120" y="98"/>
                  <a:pt x="114" y="104"/>
                </a:cubicBezTo>
                <a:cubicBezTo>
                  <a:pt x="108" y="109"/>
                  <a:pt x="101" y="114"/>
                  <a:pt x="93" y="117"/>
                </a:cubicBezTo>
                <a:cubicBezTo>
                  <a:pt x="84" y="120"/>
                  <a:pt x="76" y="121"/>
                  <a:pt x="67" y="121"/>
                </a:cubicBezTo>
                <a:cubicBezTo>
                  <a:pt x="58" y="121"/>
                  <a:pt x="50" y="120"/>
                  <a:pt x="42" y="117"/>
                </a:cubicBezTo>
                <a:cubicBezTo>
                  <a:pt x="33" y="114"/>
                  <a:pt x="26" y="109"/>
                  <a:pt x="19" y="104"/>
                </a:cubicBezTo>
                <a:cubicBezTo>
                  <a:pt x="13" y="98"/>
                  <a:pt x="8" y="91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6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6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1491120" y="5834160"/>
            <a:ext cx="9226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版本实现跨平台访问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任意多边形: 形状 485"/>
          <p:cNvSpPr/>
          <p:nvPr/>
        </p:nvSpPr>
        <p:spPr>
          <a:xfrm>
            <a:off x="6276960" y="2803320"/>
            <a:ext cx="5220000" cy="2018880"/>
          </a:xfrm>
          <a:custGeom>
            <a:avLst/>
            <a:gdLst/>
            <a:ahLst/>
            <a:cxnLst/>
            <a:rect l="0" t="0" r="r" b="b"/>
            <a:pathLst>
              <a:path w="14500" h="5608" fill="none">
                <a:moveTo>
                  <a:pt x="0" y="5465"/>
                </a:moveTo>
                <a:lnTo>
                  <a:pt x="0" y="144"/>
                </a:lnTo>
                <a:cubicBezTo>
                  <a:pt x="0" y="135"/>
                  <a:pt x="1" y="125"/>
                  <a:pt x="3" y="116"/>
                </a:cubicBezTo>
                <a:cubicBezTo>
                  <a:pt x="5" y="107"/>
                  <a:pt x="8" y="98"/>
                  <a:pt x="12" y="89"/>
                </a:cubicBezTo>
                <a:cubicBezTo>
                  <a:pt x="16" y="80"/>
                  <a:pt x="21" y="72"/>
                  <a:pt x="26" y="64"/>
                </a:cubicBezTo>
                <a:cubicBezTo>
                  <a:pt x="32" y="56"/>
                  <a:pt x="39" y="49"/>
                  <a:pt x="46" y="42"/>
                </a:cubicBezTo>
                <a:cubicBezTo>
                  <a:pt x="53" y="36"/>
                  <a:pt x="61" y="30"/>
                  <a:pt x="70" y="24"/>
                </a:cubicBezTo>
                <a:cubicBezTo>
                  <a:pt x="79" y="19"/>
                  <a:pt x="88" y="15"/>
                  <a:pt x="98" y="11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341" y="0"/>
                </a:lnTo>
                <a:cubicBezTo>
                  <a:pt x="14351" y="0"/>
                  <a:pt x="14362" y="1"/>
                  <a:pt x="14372" y="3"/>
                </a:cubicBezTo>
                <a:cubicBezTo>
                  <a:pt x="14382" y="5"/>
                  <a:pt x="14392" y="8"/>
                  <a:pt x="14402" y="11"/>
                </a:cubicBezTo>
                <a:cubicBezTo>
                  <a:pt x="14411" y="15"/>
                  <a:pt x="14420" y="19"/>
                  <a:pt x="14429" y="24"/>
                </a:cubicBezTo>
                <a:cubicBezTo>
                  <a:pt x="14438" y="30"/>
                  <a:pt x="14446" y="36"/>
                  <a:pt x="14453" y="42"/>
                </a:cubicBezTo>
                <a:cubicBezTo>
                  <a:pt x="14461" y="49"/>
                  <a:pt x="14467" y="56"/>
                  <a:pt x="14473" y="64"/>
                </a:cubicBezTo>
                <a:cubicBezTo>
                  <a:pt x="14479" y="72"/>
                  <a:pt x="14484" y="80"/>
                  <a:pt x="14488" y="89"/>
                </a:cubicBezTo>
                <a:cubicBezTo>
                  <a:pt x="14492" y="98"/>
                  <a:pt x="14495" y="107"/>
                  <a:pt x="14497" y="116"/>
                </a:cubicBezTo>
                <a:cubicBezTo>
                  <a:pt x="14499" y="125"/>
                  <a:pt x="14500" y="135"/>
                  <a:pt x="14500" y="144"/>
                </a:cubicBezTo>
                <a:lnTo>
                  <a:pt x="14500" y="5465"/>
                </a:lnTo>
                <a:cubicBezTo>
                  <a:pt x="14500" y="5474"/>
                  <a:pt x="14499" y="5483"/>
                  <a:pt x="14497" y="5493"/>
                </a:cubicBezTo>
                <a:cubicBezTo>
                  <a:pt x="14495" y="5502"/>
                  <a:pt x="14492" y="5511"/>
                  <a:pt x="14488" y="5520"/>
                </a:cubicBezTo>
                <a:cubicBezTo>
                  <a:pt x="14484" y="5528"/>
                  <a:pt x="14479" y="5537"/>
                  <a:pt x="14473" y="5545"/>
                </a:cubicBezTo>
                <a:cubicBezTo>
                  <a:pt x="14467" y="5552"/>
                  <a:pt x="14461" y="5560"/>
                  <a:pt x="14453" y="5566"/>
                </a:cubicBezTo>
                <a:cubicBezTo>
                  <a:pt x="14446" y="5573"/>
                  <a:pt x="14438" y="5579"/>
                  <a:pt x="14429" y="5584"/>
                </a:cubicBezTo>
                <a:cubicBezTo>
                  <a:pt x="14420" y="5589"/>
                  <a:pt x="14411" y="5594"/>
                  <a:pt x="14402" y="5597"/>
                </a:cubicBezTo>
                <a:cubicBezTo>
                  <a:pt x="14392" y="5601"/>
                  <a:pt x="14382" y="5604"/>
                  <a:pt x="14372" y="5606"/>
                </a:cubicBezTo>
                <a:cubicBezTo>
                  <a:pt x="14362" y="5607"/>
                  <a:pt x="14351" y="5608"/>
                  <a:pt x="14341" y="5608"/>
                </a:cubicBezTo>
                <a:lnTo>
                  <a:pt x="158" y="5608"/>
                </a:lnTo>
                <a:cubicBezTo>
                  <a:pt x="148" y="5608"/>
                  <a:pt x="138" y="5607"/>
                  <a:pt x="127" y="5606"/>
                </a:cubicBezTo>
                <a:cubicBezTo>
                  <a:pt x="117" y="5604"/>
                  <a:pt x="107" y="5601"/>
                  <a:pt x="98" y="5597"/>
                </a:cubicBezTo>
                <a:cubicBezTo>
                  <a:pt x="88" y="5594"/>
                  <a:pt x="79" y="5589"/>
                  <a:pt x="70" y="5584"/>
                </a:cubicBezTo>
                <a:cubicBezTo>
                  <a:pt x="61" y="5579"/>
                  <a:pt x="53" y="5573"/>
                  <a:pt x="46" y="5566"/>
                </a:cubicBezTo>
                <a:cubicBezTo>
                  <a:pt x="39" y="5560"/>
                  <a:pt x="32" y="5552"/>
                  <a:pt x="26" y="5545"/>
                </a:cubicBezTo>
                <a:cubicBezTo>
                  <a:pt x="21" y="5537"/>
                  <a:pt x="16" y="5528"/>
                  <a:pt x="12" y="5520"/>
                </a:cubicBezTo>
                <a:cubicBezTo>
                  <a:pt x="8" y="5511"/>
                  <a:pt x="5" y="5502"/>
                  <a:pt x="3" y="5493"/>
                </a:cubicBezTo>
                <a:cubicBezTo>
                  <a:pt x="1" y="5483"/>
                  <a:pt x="0" y="5474"/>
                  <a:pt x="0" y="5465"/>
                </a:cubicBezTo>
              </a:path>
            </a:pathLst>
          </a:custGeom>
          <a:ln w="36000">
            <a:solidFill>
              <a:srgbClr val="FFFFFF"/>
            </a:solidFill>
            <a:miter/>
          </a:ln>
        </p:spPr>
        <p:txBody>
          <a:bodyPr lIns="18000" tIns="18000" rIns="18000" bIns="1800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文本框 487"/>
          <p:cNvSpPr txBox="1"/>
          <p:nvPr/>
        </p:nvSpPr>
        <p:spPr>
          <a:xfrm>
            <a:off x="838080" y="6135840"/>
            <a:ext cx="16394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添加教学辅助功能：⾃动⽣成练习题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文本框 488"/>
          <p:cNvSpPr txBox="1"/>
          <p:nvPr/>
        </p:nvSpPr>
        <p:spPr>
          <a:xfrm>
            <a:off x="11546640" y="286416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文本框 489"/>
          <p:cNvSpPr txBox="1"/>
          <p:nvPr/>
        </p:nvSpPr>
        <p:spPr>
          <a:xfrm>
            <a:off x="11526840" y="3040920"/>
            <a:ext cx="1328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5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7:</a:t>
            </a:r>
            <a:endParaRPr lang="en-US" sz="9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文本框 490"/>
          <p:cNvSpPr txBox="1"/>
          <p:nvPr/>
        </p:nvSpPr>
        <p:spPr>
          <a:xfrm>
            <a:off x="11546640" y="320904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项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文本框 491"/>
          <p:cNvSpPr txBox="1"/>
          <p:nvPr/>
        </p:nvSpPr>
        <p:spPr>
          <a:xfrm>
            <a:off x="11546640" y="338148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⽬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文本框 492"/>
          <p:cNvSpPr txBox="1"/>
          <p:nvPr/>
        </p:nvSpPr>
        <p:spPr>
          <a:xfrm>
            <a:off x="11546640" y="355428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成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文本框 493"/>
          <p:cNvSpPr txBox="1"/>
          <p:nvPr/>
        </p:nvSpPr>
        <p:spPr>
          <a:xfrm>
            <a:off x="11546640" y="372672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果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11546640" y="389916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与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文本框 495"/>
          <p:cNvSpPr txBox="1"/>
          <p:nvPr/>
        </p:nvSpPr>
        <p:spPr>
          <a:xfrm>
            <a:off x="11546640" y="407160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进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文本框 496"/>
          <p:cNvSpPr txBox="1"/>
          <p:nvPr/>
        </p:nvSpPr>
        <p:spPr>
          <a:xfrm>
            <a:off x="11546640" y="424440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度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文本框 497"/>
          <p:cNvSpPr txBox="1"/>
          <p:nvPr/>
        </p:nvSpPr>
        <p:spPr>
          <a:xfrm>
            <a:off x="11546640" y="441684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任意多边形: 形状 498"/>
          <p:cNvSpPr/>
          <p:nvPr/>
        </p:nvSpPr>
        <p:spPr>
          <a:xfrm>
            <a:off x="152280" y="6625080"/>
            <a:ext cx="2972160" cy="232920"/>
          </a:xfrm>
          <a:custGeom>
            <a:avLst/>
            <a:gdLst/>
            <a:ahLst/>
            <a:cxnLst/>
            <a:rect l="0" t="0" r="r" b="b"/>
            <a:pathLst>
              <a:path w="8256" h="647">
                <a:moveTo>
                  <a:pt x="0" y="0"/>
                </a:moveTo>
                <a:lnTo>
                  <a:pt x="8256" y="0"/>
                </a:lnTo>
                <a:lnTo>
                  <a:pt x="8256" y="647"/>
                </a:lnTo>
                <a:lnTo>
                  <a:pt x="0" y="647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文本框 499"/>
          <p:cNvSpPr txBox="1"/>
          <p:nvPr/>
        </p:nvSpPr>
        <p:spPr>
          <a:xfrm>
            <a:off x="11546640" y="4589280"/>
            <a:ext cx="13284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表</a:t>
            </a:r>
            <a:endParaRPr lang="en-US" sz="9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任意多边形: 形状 500"/>
          <p:cNvSpPr/>
          <p:nvPr/>
        </p:nvSpPr>
        <p:spPr>
          <a:xfrm>
            <a:off x="3124080" y="6625080"/>
            <a:ext cx="5943960" cy="232920"/>
          </a:xfrm>
          <a:custGeom>
            <a:avLst/>
            <a:gdLst/>
            <a:ahLst/>
            <a:cxnLst/>
            <a:rect l="0" t="0" r="r" b="b"/>
            <a:pathLst>
              <a:path w="16511" h="647">
                <a:moveTo>
                  <a:pt x="0" y="0"/>
                </a:moveTo>
                <a:lnTo>
                  <a:pt x="16511" y="0"/>
                </a:lnTo>
                <a:lnTo>
                  <a:pt x="16511" y="647"/>
                </a:lnTo>
                <a:lnTo>
                  <a:pt x="0" y="647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文本框 501"/>
          <p:cNvSpPr txBox="1"/>
          <p:nvPr/>
        </p:nvSpPr>
        <p:spPr>
          <a:xfrm>
            <a:off x="609480" y="6714000"/>
            <a:ext cx="205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任意多边形: 形状 502"/>
          <p:cNvSpPr/>
          <p:nvPr/>
        </p:nvSpPr>
        <p:spPr>
          <a:xfrm>
            <a:off x="9067680" y="6625080"/>
            <a:ext cx="2972160" cy="232920"/>
          </a:xfrm>
          <a:custGeom>
            <a:avLst/>
            <a:gdLst/>
            <a:ahLst/>
            <a:cxnLst/>
            <a:rect l="0" t="0" r="r" b="b"/>
            <a:pathLst>
              <a:path w="8256" h="647">
                <a:moveTo>
                  <a:pt x="0" y="0"/>
                </a:moveTo>
                <a:lnTo>
                  <a:pt x="8256" y="0"/>
                </a:lnTo>
                <a:lnTo>
                  <a:pt x="8256" y="647"/>
                </a:lnTo>
                <a:lnTo>
                  <a:pt x="0" y="647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文本框 503"/>
          <p:cNvSpPr txBox="1"/>
          <p:nvPr/>
        </p:nvSpPr>
        <p:spPr>
          <a:xfrm>
            <a:off x="4552920" y="6714000"/>
            <a:ext cx="18442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文本框 504"/>
          <p:cNvSpPr txBox="1"/>
          <p:nvPr/>
        </p:nvSpPr>
        <p:spPr>
          <a:xfrm>
            <a:off x="9772560" y="6719760"/>
            <a:ext cx="34200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文本框 505"/>
          <p:cNvSpPr txBox="1"/>
          <p:nvPr/>
        </p:nvSpPr>
        <p:spPr>
          <a:xfrm>
            <a:off x="10115280" y="6714000"/>
            <a:ext cx="1710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文本框 506"/>
          <p:cNvSpPr txBox="1"/>
          <p:nvPr/>
        </p:nvSpPr>
        <p:spPr>
          <a:xfrm>
            <a:off x="10287000" y="6719760"/>
            <a:ext cx="17100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文本框 507"/>
          <p:cNvSpPr txBox="1"/>
          <p:nvPr/>
        </p:nvSpPr>
        <p:spPr>
          <a:xfrm>
            <a:off x="10372680" y="6714000"/>
            <a:ext cx="1710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文本框 508"/>
          <p:cNvSpPr txBox="1"/>
          <p:nvPr/>
        </p:nvSpPr>
        <p:spPr>
          <a:xfrm>
            <a:off x="10544040" y="6719760"/>
            <a:ext cx="17100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文本框 509"/>
          <p:cNvSpPr txBox="1"/>
          <p:nvPr/>
        </p:nvSpPr>
        <p:spPr>
          <a:xfrm>
            <a:off x="10629720" y="6714000"/>
            <a:ext cx="1710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文本框 510"/>
          <p:cNvSpPr txBox="1"/>
          <p:nvPr/>
        </p:nvSpPr>
        <p:spPr>
          <a:xfrm>
            <a:off x="11106000" y="6719760"/>
            <a:ext cx="474840" cy="17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10 / 10</a:t>
            </a:r>
            <a:endParaRPr lang="en-US" sz="12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152280" y="152280"/>
            <a:ext cx="11887560" cy="6705720"/>
          </a:xfrm>
          <a:custGeom>
            <a:avLst/>
            <a:gdLst/>
            <a:ahLst/>
            <a:cxnLst/>
            <a:rect l="0" t="0" r="r" b="b"/>
            <a:pathLst>
              <a:path w="33021" h="18627">
                <a:moveTo>
                  <a:pt x="0" y="0"/>
                </a:moveTo>
                <a:lnTo>
                  <a:pt x="33021" y="0"/>
                </a:lnTo>
                <a:lnTo>
                  <a:pt x="33021" y="18627"/>
                </a:lnTo>
                <a:lnTo>
                  <a:pt x="0" y="18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52280" y="152280"/>
            <a:ext cx="11887560" cy="962280"/>
          </a:xfrm>
          <a:custGeom>
            <a:avLst/>
            <a:gdLst/>
            <a:ahLst/>
            <a:cxnLst/>
            <a:rect l="0" t="0" r="r" b="b"/>
            <a:pathLst>
              <a:path w="33021" h="2673">
                <a:moveTo>
                  <a:pt x="0" y="0"/>
                </a:moveTo>
                <a:lnTo>
                  <a:pt x="33021" y="0"/>
                </a:lnTo>
                <a:lnTo>
                  <a:pt x="33021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152280" y="1114200"/>
            <a:ext cx="11887560" cy="5486760"/>
          </a:xfrm>
          <a:custGeom>
            <a:avLst/>
            <a:gdLst/>
            <a:ahLst/>
            <a:cxnLst/>
            <a:rect l="0" t="0" r="r" b="b"/>
            <a:pathLst>
              <a:path w="33021" h="15241">
                <a:moveTo>
                  <a:pt x="0" y="0"/>
                </a:moveTo>
                <a:lnTo>
                  <a:pt x="33021" y="0"/>
                </a:lnTo>
                <a:lnTo>
                  <a:pt x="33021" y="15241"/>
                </a:lnTo>
                <a:lnTo>
                  <a:pt x="0" y="15241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9480" y="390600"/>
            <a:ext cx="959040" cy="4651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1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问题描述</a:t>
            </a:r>
            <a:endParaRPr lang="en-US" sz="31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676080" y="2819160"/>
            <a:ext cx="47880" cy="47880"/>
          </a:xfrm>
          <a:custGeom>
            <a:avLst/>
            <a:gdLst/>
            <a:ahLst/>
            <a:cxnLst/>
            <a:rect l="0" t="0" r="r" b="b"/>
            <a:pathLst>
              <a:path w="133" h="133">
                <a:moveTo>
                  <a:pt x="133" y="67"/>
                </a:moveTo>
                <a:cubicBezTo>
                  <a:pt x="133" y="76"/>
                  <a:pt x="132" y="85"/>
                  <a:pt x="128" y="93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0"/>
                  <a:pt x="101" y="125"/>
                  <a:pt x="93" y="128"/>
                </a:cubicBezTo>
                <a:cubicBezTo>
                  <a:pt x="84" y="132"/>
                  <a:pt x="76" y="133"/>
                  <a:pt x="67" y="133"/>
                </a:cubicBezTo>
                <a:cubicBezTo>
                  <a:pt x="58" y="133"/>
                  <a:pt x="50" y="132"/>
                  <a:pt x="42" y="128"/>
                </a:cubicBezTo>
                <a:cubicBezTo>
                  <a:pt x="33" y="125"/>
                  <a:pt x="26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3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9"/>
                  <a:pt x="108" y="13"/>
                  <a:pt x="114" y="20"/>
                </a:cubicBezTo>
                <a:cubicBezTo>
                  <a:pt x="120" y="27"/>
                  <a:pt x="125" y="34"/>
                  <a:pt x="128" y="42"/>
                </a:cubicBezTo>
                <a:cubicBezTo>
                  <a:pt x="132" y="50"/>
                  <a:pt x="133" y="59"/>
                  <a:pt x="133" y="6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9480" y="2190960"/>
            <a:ext cx="144108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数据结构构建复杂性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676080" y="3190680"/>
            <a:ext cx="47880" cy="47880"/>
          </a:xfrm>
          <a:custGeom>
            <a:avLst/>
            <a:gdLst/>
            <a:ahLst/>
            <a:cxnLst/>
            <a:rect l="0" t="0" r="r" b="b"/>
            <a:pathLst>
              <a:path w="133" h="133">
                <a:moveTo>
                  <a:pt x="133" y="67"/>
                </a:moveTo>
                <a:cubicBezTo>
                  <a:pt x="133" y="76"/>
                  <a:pt x="132" y="84"/>
                  <a:pt x="128" y="92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0"/>
                  <a:pt x="101" y="125"/>
                  <a:pt x="93" y="128"/>
                </a:cubicBezTo>
                <a:cubicBezTo>
                  <a:pt x="84" y="132"/>
                  <a:pt x="76" y="133"/>
                  <a:pt x="67" y="133"/>
                </a:cubicBezTo>
                <a:cubicBezTo>
                  <a:pt x="58" y="133"/>
                  <a:pt x="50" y="132"/>
                  <a:pt x="42" y="128"/>
                </a:cubicBezTo>
                <a:cubicBezTo>
                  <a:pt x="33" y="125"/>
                  <a:pt x="26" y="120"/>
                  <a:pt x="19" y="114"/>
                </a:cubicBezTo>
                <a:cubicBezTo>
                  <a:pt x="13" y="108"/>
                  <a:pt x="8" y="101"/>
                  <a:pt x="5" y="92"/>
                </a:cubicBezTo>
                <a:cubicBezTo>
                  <a:pt x="2" y="84"/>
                  <a:pt x="0" y="76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8" y="33"/>
                  <a:pt x="13" y="26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3"/>
                  <a:pt x="114" y="19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50"/>
                  <a:pt x="133" y="58"/>
                  <a:pt x="133" y="6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8080" y="2727000"/>
            <a:ext cx="2664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⼆叉树、图、后缀⾃动机等结构构建过程涉及复杂状态变化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676080" y="3562200"/>
            <a:ext cx="47880" cy="47880"/>
          </a:xfrm>
          <a:custGeom>
            <a:avLst/>
            <a:gdLst/>
            <a:ahLst/>
            <a:cxnLst/>
            <a:rect l="0" t="0" r="r" b="b"/>
            <a:pathLst>
              <a:path w="133" h="133">
                <a:moveTo>
                  <a:pt x="133" y="66"/>
                </a:moveTo>
                <a:cubicBezTo>
                  <a:pt x="133" y="76"/>
                  <a:pt x="132" y="84"/>
                  <a:pt x="128" y="92"/>
                </a:cubicBezTo>
                <a:cubicBezTo>
                  <a:pt x="125" y="100"/>
                  <a:pt x="120" y="108"/>
                  <a:pt x="114" y="114"/>
                </a:cubicBezTo>
                <a:cubicBezTo>
                  <a:pt x="108" y="120"/>
                  <a:pt x="101" y="125"/>
                  <a:pt x="93" y="128"/>
                </a:cubicBezTo>
                <a:cubicBezTo>
                  <a:pt x="84" y="132"/>
                  <a:pt x="76" y="133"/>
                  <a:pt x="67" y="133"/>
                </a:cubicBezTo>
                <a:cubicBezTo>
                  <a:pt x="58" y="133"/>
                  <a:pt x="50" y="132"/>
                  <a:pt x="42" y="128"/>
                </a:cubicBezTo>
                <a:cubicBezTo>
                  <a:pt x="33" y="125"/>
                  <a:pt x="26" y="120"/>
                  <a:pt x="19" y="114"/>
                </a:cubicBezTo>
                <a:cubicBezTo>
                  <a:pt x="13" y="108"/>
                  <a:pt x="8" y="100"/>
                  <a:pt x="5" y="92"/>
                </a:cubicBezTo>
                <a:cubicBezTo>
                  <a:pt x="2" y="84"/>
                  <a:pt x="0" y="76"/>
                  <a:pt x="0" y="66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3"/>
                  <a:pt x="114" y="19"/>
                </a:cubicBezTo>
                <a:cubicBezTo>
                  <a:pt x="120" y="25"/>
                  <a:pt x="125" y="33"/>
                  <a:pt x="128" y="41"/>
                </a:cubicBezTo>
                <a:cubicBezTo>
                  <a:pt x="132" y="49"/>
                  <a:pt x="133" y="57"/>
                  <a:pt x="133" y="6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8080" y="3098520"/>
            <a:ext cx="20494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节点关系动态调整难以通过静态图⽰完整表达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8080" y="3470040"/>
            <a:ext cx="20494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算法执⾏过程中的中间状态难以追踪和可视化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676080" y="4676760"/>
            <a:ext cx="47880" cy="47880"/>
          </a:xfrm>
          <a:custGeom>
            <a:avLst/>
            <a:gdLst/>
            <a:ahLst/>
            <a:cxnLst/>
            <a:rect l="0" t="0" r="r" b="b"/>
            <a:pathLst>
              <a:path w="133" h="133">
                <a:moveTo>
                  <a:pt x="133" y="67"/>
                </a:moveTo>
                <a:cubicBezTo>
                  <a:pt x="133" y="75"/>
                  <a:pt x="132" y="84"/>
                  <a:pt x="128" y="92"/>
                </a:cubicBezTo>
                <a:cubicBezTo>
                  <a:pt x="125" y="100"/>
                  <a:pt x="120" y="107"/>
                  <a:pt x="114" y="113"/>
                </a:cubicBezTo>
                <a:cubicBezTo>
                  <a:pt x="108" y="120"/>
                  <a:pt x="101" y="124"/>
                  <a:pt x="93" y="128"/>
                </a:cubicBezTo>
                <a:cubicBezTo>
                  <a:pt x="84" y="131"/>
                  <a:pt x="76" y="133"/>
                  <a:pt x="67" y="133"/>
                </a:cubicBezTo>
                <a:cubicBezTo>
                  <a:pt x="58" y="133"/>
                  <a:pt x="50" y="131"/>
                  <a:pt x="42" y="128"/>
                </a:cubicBezTo>
                <a:cubicBezTo>
                  <a:pt x="33" y="124"/>
                  <a:pt x="26" y="120"/>
                  <a:pt x="19" y="113"/>
                </a:cubicBezTo>
                <a:cubicBezTo>
                  <a:pt x="13" y="107"/>
                  <a:pt x="8" y="100"/>
                  <a:pt x="5" y="92"/>
                </a:cubicBezTo>
                <a:cubicBezTo>
                  <a:pt x="2" y="84"/>
                  <a:pt x="0" y="75"/>
                  <a:pt x="0" y="67"/>
                </a:cubicBezTo>
                <a:cubicBezTo>
                  <a:pt x="0" y="58"/>
                  <a:pt x="2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4"/>
                  <a:pt x="33" y="8"/>
                  <a:pt x="42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5"/>
                </a:cubicBezTo>
                <a:cubicBezTo>
                  <a:pt x="101" y="8"/>
                  <a:pt x="108" y="14"/>
                  <a:pt x="114" y="20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49"/>
                  <a:pt x="133" y="58"/>
                  <a:pt x="133" y="6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9480" y="4048200"/>
            <a:ext cx="112104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可视化需求分析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676080" y="5047920"/>
            <a:ext cx="47880" cy="48240"/>
          </a:xfrm>
          <a:custGeom>
            <a:avLst/>
            <a:gdLst/>
            <a:ahLst/>
            <a:cxnLst/>
            <a:rect l="0" t="0" r="r" b="b"/>
            <a:pathLst>
              <a:path w="133" h="134">
                <a:moveTo>
                  <a:pt x="133" y="68"/>
                </a:moveTo>
                <a:cubicBezTo>
                  <a:pt x="133" y="76"/>
                  <a:pt x="132" y="85"/>
                  <a:pt x="128" y="93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1"/>
                  <a:pt x="101" y="125"/>
                  <a:pt x="93" y="129"/>
                </a:cubicBezTo>
                <a:cubicBezTo>
                  <a:pt x="84" y="132"/>
                  <a:pt x="76" y="134"/>
                  <a:pt x="67" y="134"/>
                </a:cubicBezTo>
                <a:cubicBezTo>
                  <a:pt x="58" y="134"/>
                  <a:pt x="50" y="132"/>
                  <a:pt x="42" y="129"/>
                </a:cubicBezTo>
                <a:cubicBezTo>
                  <a:pt x="33" y="125"/>
                  <a:pt x="26" y="121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2" y="85"/>
                  <a:pt x="0" y="76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9"/>
                  <a:pt x="108" y="14"/>
                  <a:pt x="114" y="20"/>
                </a:cubicBezTo>
                <a:cubicBezTo>
                  <a:pt x="120" y="26"/>
                  <a:pt x="125" y="33"/>
                  <a:pt x="128" y="42"/>
                </a:cubicBezTo>
                <a:cubicBezTo>
                  <a:pt x="132" y="50"/>
                  <a:pt x="133" y="59"/>
                  <a:pt x="133" y="68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8080" y="4584240"/>
            <a:ext cx="25614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需要动态展⽰数据结构从初始到最终形态的完整构建过程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676080" y="5419440"/>
            <a:ext cx="47880" cy="48240"/>
          </a:xfrm>
          <a:custGeom>
            <a:avLst/>
            <a:gdLst/>
            <a:ahLst/>
            <a:cxnLst/>
            <a:rect l="0" t="0" r="r" b="b"/>
            <a:pathLst>
              <a:path w="133" h="134">
                <a:moveTo>
                  <a:pt x="133" y="67"/>
                </a:moveTo>
                <a:cubicBezTo>
                  <a:pt x="133" y="76"/>
                  <a:pt x="132" y="85"/>
                  <a:pt x="128" y="93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0"/>
                  <a:pt x="101" y="125"/>
                  <a:pt x="93" y="129"/>
                </a:cubicBezTo>
                <a:cubicBezTo>
                  <a:pt x="84" y="132"/>
                  <a:pt x="76" y="134"/>
                  <a:pt x="67" y="134"/>
                </a:cubicBezTo>
                <a:cubicBezTo>
                  <a:pt x="58" y="134"/>
                  <a:pt x="50" y="132"/>
                  <a:pt x="42" y="129"/>
                </a:cubicBezTo>
                <a:cubicBezTo>
                  <a:pt x="33" y="125"/>
                  <a:pt x="26" y="120"/>
                  <a:pt x="19" y="114"/>
                </a:cubicBezTo>
                <a:cubicBezTo>
                  <a:pt x="13" y="108"/>
                  <a:pt x="8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9"/>
                  <a:pt x="108" y="13"/>
                  <a:pt x="114" y="20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49"/>
                  <a:pt x="133" y="58"/>
                  <a:pt x="133" y="6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8080" y="495576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⽀持交互式探索不同构建阶段的状态变化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6838920" y="2390760"/>
            <a:ext cx="4229280" cy="2934000"/>
          </a:xfrm>
          <a:custGeom>
            <a:avLst/>
            <a:gdLst/>
            <a:ahLst/>
            <a:cxnLst/>
            <a:rect l="0" t="0" r="r" b="b"/>
            <a:pathLst>
              <a:path w="11748" h="8150" fill="none">
                <a:moveTo>
                  <a:pt x="0" y="7991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1589" y="0"/>
                </a:lnTo>
                <a:cubicBezTo>
                  <a:pt x="11600" y="0"/>
                  <a:pt x="11610" y="1"/>
                  <a:pt x="11620" y="3"/>
                </a:cubicBezTo>
                <a:cubicBezTo>
                  <a:pt x="11631" y="5"/>
                  <a:pt x="11640" y="8"/>
                  <a:pt x="11650" y="12"/>
                </a:cubicBezTo>
                <a:cubicBezTo>
                  <a:pt x="11660" y="16"/>
                  <a:pt x="11669" y="21"/>
                  <a:pt x="11678" y="26"/>
                </a:cubicBezTo>
                <a:cubicBezTo>
                  <a:pt x="11686" y="32"/>
                  <a:pt x="11694" y="39"/>
                  <a:pt x="11702" y="46"/>
                </a:cubicBezTo>
                <a:cubicBezTo>
                  <a:pt x="11709" y="53"/>
                  <a:pt x="11716" y="61"/>
                  <a:pt x="11721" y="70"/>
                </a:cubicBezTo>
                <a:cubicBezTo>
                  <a:pt x="11727" y="79"/>
                  <a:pt x="11732" y="88"/>
                  <a:pt x="11736" y="98"/>
                </a:cubicBezTo>
                <a:cubicBezTo>
                  <a:pt x="11740" y="107"/>
                  <a:pt x="11743" y="117"/>
                  <a:pt x="11745" y="127"/>
                </a:cubicBezTo>
                <a:cubicBezTo>
                  <a:pt x="11747" y="138"/>
                  <a:pt x="11748" y="148"/>
                  <a:pt x="11748" y="158"/>
                </a:cubicBezTo>
                <a:lnTo>
                  <a:pt x="11748" y="7991"/>
                </a:lnTo>
                <a:cubicBezTo>
                  <a:pt x="11748" y="8001"/>
                  <a:pt x="11747" y="8012"/>
                  <a:pt x="11745" y="8022"/>
                </a:cubicBezTo>
                <a:cubicBezTo>
                  <a:pt x="11743" y="8032"/>
                  <a:pt x="11740" y="8042"/>
                  <a:pt x="11736" y="8052"/>
                </a:cubicBezTo>
                <a:cubicBezTo>
                  <a:pt x="11732" y="8061"/>
                  <a:pt x="11727" y="8070"/>
                  <a:pt x="11721" y="8079"/>
                </a:cubicBezTo>
                <a:cubicBezTo>
                  <a:pt x="11716" y="8088"/>
                  <a:pt x="11709" y="8096"/>
                  <a:pt x="11702" y="8103"/>
                </a:cubicBezTo>
                <a:cubicBezTo>
                  <a:pt x="11694" y="8111"/>
                  <a:pt x="11686" y="8117"/>
                  <a:pt x="11678" y="8123"/>
                </a:cubicBezTo>
                <a:cubicBezTo>
                  <a:pt x="11669" y="8129"/>
                  <a:pt x="11660" y="8134"/>
                  <a:pt x="11650" y="8138"/>
                </a:cubicBezTo>
                <a:cubicBezTo>
                  <a:pt x="11640" y="8142"/>
                  <a:pt x="11631" y="8145"/>
                  <a:pt x="11620" y="8147"/>
                </a:cubicBezTo>
                <a:cubicBezTo>
                  <a:pt x="11610" y="8149"/>
                  <a:pt x="11600" y="8150"/>
                  <a:pt x="11589" y="8150"/>
                </a:cubicBezTo>
                <a:lnTo>
                  <a:pt x="158" y="8150"/>
                </a:lnTo>
                <a:cubicBezTo>
                  <a:pt x="148" y="8150"/>
                  <a:pt x="138" y="8149"/>
                  <a:pt x="127" y="8147"/>
                </a:cubicBezTo>
                <a:cubicBezTo>
                  <a:pt x="117" y="8145"/>
                  <a:pt x="107" y="8142"/>
                  <a:pt x="98" y="8138"/>
                </a:cubicBezTo>
                <a:cubicBezTo>
                  <a:pt x="88" y="8134"/>
                  <a:pt x="79" y="8129"/>
                  <a:pt x="70" y="8123"/>
                </a:cubicBezTo>
                <a:cubicBezTo>
                  <a:pt x="61" y="8117"/>
                  <a:pt x="53" y="8111"/>
                  <a:pt x="46" y="8103"/>
                </a:cubicBezTo>
                <a:cubicBezTo>
                  <a:pt x="39" y="8096"/>
                  <a:pt x="32" y="8088"/>
                  <a:pt x="26" y="8079"/>
                </a:cubicBezTo>
                <a:cubicBezTo>
                  <a:pt x="21" y="8070"/>
                  <a:pt x="16" y="8061"/>
                  <a:pt x="12" y="8052"/>
                </a:cubicBezTo>
                <a:cubicBezTo>
                  <a:pt x="8" y="8042"/>
                  <a:pt x="5" y="8032"/>
                  <a:pt x="3" y="8022"/>
                </a:cubicBezTo>
                <a:cubicBezTo>
                  <a:pt x="1" y="8012"/>
                  <a:pt x="0" y="8001"/>
                  <a:pt x="0" y="7991"/>
                </a:cubicBezTo>
              </a:path>
            </a:pathLst>
          </a:custGeom>
          <a:ln w="37800">
            <a:solidFill>
              <a:srgbClr val="FFFFFF"/>
            </a:solidFill>
            <a:miter/>
          </a:ln>
        </p:spPr>
        <p:txBody>
          <a:bodyPr lIns="18720" tIns="18720" rIns="18720" bIns="187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" name="图片 49"/>
          <p:cNvPicPr/>
          <p:nvPr/>
        </p:nvPicPr>
        <p:blipFill>
          <a:blip r:embed="rId2"/>
          <a:stretch/>
        </p:blipFill>
        <p:spPr>
          <a:xfrm>
            <a:off x="6858000" y="2409840"/>
            <a:ext cx="4190760" cy="289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任意多边形: 形状 50"/>
          <p:cNvSpPr/>
          <p:nvPr/>
        </p:nvSpPr>
        <p:spPr>
          <a:xfrm>
            <a:off x="1522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8080" y="5327280"/>
            <a:ext cx="15372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提供抽象结构的多维度可视化表达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124080" y="6600600"/>
            <a:ext cx="5943960" cy="257400"/>
          </a:xfrm>
          <a:custGeom>
            <a:avLst/>
            <a:gdLst/>
            <a:ahLst/>
            <a:cxnLst/>
            <a:rect l="0" t="0" r="r" b="b"/>
            <a:pathLst>
              <a:path w="16511" h="715">
                <a:moveTo>
                  <a:pt x="0" y="0"/>
                </a:moveTo>
                <a:lnTo>
                  <a:pt x="16511" y="0"/>
                </a:lnTo>
                <a:lnTo>
                  <a:pt x="16511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9480" y="669888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任意多边形: 形状 54"/>
          <p:cNvSpPr/>
          <p:nvPr/>
        </p:nvSpPr>
        <p:spPr>
          <a:xfrm>
            <a:off x="90676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52920" y="669888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858240" y="6705360"/>
            <a:ext cx="34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2009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7268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583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2972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71540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191680" y="6705360"/>
            <a:ext cx="3895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 / 10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: 形状 6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任意多边形: 形状 64"/>
          <p:cNvSpPr/>
          <p:nvPr/>
        </p:nvSpPr>
        <p:spPr>
          <a:xfrm>
            <a:off x="152280" y="152280"/>
            <a:ext cx="11887560" cy="6705720"/>
          </a:xfrm>
          <a:custGeom>
            <a:avLst/>
            <a:gdLst/>
            <a:ahLst/>
            <a:cxnLst/>
            <a:rect l="0" t="0" r="r" b="b"/>
            <a:pathLst>
              <a:path w="33021" h="18627">
                <a:moveTo>
                  <a:pt x="0" y="0"/>
                </a:moveTo>
                <a:lnTo>
                  <a:pt x="33021" y="0"/>
                </a:lnTo>
                <a:lnTo>
                  <a:pt x="33021" y="18627"/>
                </a:lnTo>
                <a:lnTo>
                  <a:pt x="0" y="18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152280" y="152280"/>
            <a:ext cx="11887560" cy="962280"/>
          </a:xfrm>
          <a:custGeom>
            <a:avLst/>
            <a:gdLst/>
            <a:ahLst/>
            <a:cxnLst/>
            <a:rect l="0" t="0" r="r" b="b"/>
            <a:pathLst>
              <a:path w="33021" h="2673">
                <a:moveTo>
                  <a:pt x="0" y="0"/>
                </a:moveTo>
                <a:lnTo>
                  <a:pt x="33021" y="0"/>
                </a:lnTo>
                <a:lnTo>
                  <a:pt x="33021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任意多边形: 形状 67"/>
          <p:cNvSpPr/>
          <p:nvPr/>
        </p:nvSpPr>
        <p:spPr>
          <a:xfrm>
            <a:off x="1123920" y="2266920"/>
            <a:ext cx="4229280" cy="3181680"/>
          </a:xfrm>
          <a:custGeom>
            <a:avLst/>
            <a:gdLst/>
            <a:ahLst/>
            <a:cxnLst/>
            <a:rect l="0" t="0" r="r" b="b"/>
            <a:pathLst>
              <a:path w="11748" h="8838" fill="none">
                <a:moveTo>
                  <a:pt x="0" y="8679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1589" y="0"/>
                </a:lnTo>
                <a:cubicBezTo>
                  <a:pt x="11600" y="0"/>
                  <a:pt x="11610" y="1"/>
                  <a:pt x="11620" y="3"/>
                </a:cubicBezTo>
                <a:cubicBezTo>
                  <a:pt x="11631" y="5"/>
                  <a:pt x="11640" y="8"/>
                  <a:pt x="11650" y="12"/>
                </a:cubicBezTo>
                <a:cubicBezTo>
                  <a:pt x="11660" y="16"/>
                  <a:pt x="11669" y="21"/>
                  <a:pt x="11678" y="26"/>
                </a:cubicBezTo>
                <a:cubicBezTo>
                  <a:pt x="11686" y="32"/>
                  <a:pt x="11694" y="39"/>
                  <a:pt x="11702" y="46"/>
                </a:cubicBezTo>
                <a:cubicBezTo>
                  <a:pt x="11709" y="53"/>
                  <a:pt x="11716" y="61"/>
                  <a:pt x="11721" y="70"/>
                </a:cubicBezTo>
                <a:cubicBezTo>
                  <a:pt x="11727" y="79"/>
                  <a:pt x="11732" y="88"/>
                  <a:pt x="11736" y="98"/>
                </a:cubicBezTo>
                <a:cubicBezTo>
                  <a:pt x="11740" y="107"/>
                  <a:pt x="11743" y="117"/>
                  <a:pt x="11745" y="127"/>
                </a:cubicBezTo>
                <a:cubicBezTo>
                  <a:pt x="11747" y="138"/>
                  <a:pt x="11748" y="148"/>
                  <a:pt x="11748" y="158"/>
                </a:cubicBezTo>
                <a:lnTo>
                  <a:pt x="11748" y="8679"/>
                </a:lnTo>
                <a:cubicBezTo>
                  <a:pt x="11748" y="8689"/>
                  <a:pt x="11747" y="8700"/>
                  <a:pt x="11745" y="8710"/>
                </a:cubicBezTo>
                <a:cubicBezTo>
                  <a:pt x="11743" y="8720"/>
                  <a:pt x="11740" y="8730"/>
                  <a:pt x="11736" y="8740"/>
                </a:cubicBezTo>
                <a:cubicBezTo>
                  <a:pt x="11732" y="8749"/>
                  <a:pt x="11727" y="8758"/>
                  <a:pt x="11721" y="8767"/>
                </a:cubicBezTo>
                <a:cubicBezTo>
                  <a:pt x="11716" y="8776"/>
                  <a:pt x="11709" y="8784"/>
                  <a:pt x="11702" y="8791"/>
                </a:cubicBezTo>
                <a:cubicBezTo>
                  <a:pt x="11694" y="8799"/>
                  <a:pt x="11686" y="8805"/>
                  <a:pt x="11678" y="8811"/>
                </a:cubicBezTo>
                <a:cubicBezTo>
                  <a:pt x="11669" y="8817"/>
                  <a:pt x="11660" y="8822"/>
                  <a:pt x="11650" y="8826"/>
                </a:cubicBezTo>
                <a:cubicBezTo>
                  <a:pt x="11640" y="8830"/>
                  <a:pt x="11631" y="8833"/>
                  <a:pt x="11620" y="8835"/>
                </a:cubicBezTo>
                <a:cubicBezTo>
                  <a:pt x="11610" y="8837"/>
                  <a:pt x="11600" y="8838"/>
                  <a:pt x="11589" y="8838"/>
                </a:cubicBezTo>
                <a:lnTo>
                  <a:pt x="158" y="8838"/>
                </a:lnTo>
                <a:cubicBezTo>
                  <a:pt x="148" y="8838"/>
                  <a:pt x="138" y="8837"/>
                  <a:pt x="127" y="8835"/>
                </a:cubicBezTo>
                <a:cubicBezTo>
                  <a:pt x="117" y="8833"/>
                  <a:pt x="107" y="8830"/>
                  <a:pt x="98" y="8826"/>
                </a:cubicBezTo>
                <a:cubicBezTo>
                  <a:pt x="88" y="8822"/>
                  <a:pt x="79" y="8817"/>
                  <a:pt x="70" y="8811"/>
                </a:cubicBezTo>
                <a:cubicBezTo>
                  <a:pt x="61" y="8805"/>
                  <a:pt x="53" y="8799"/>
                  <a:pt x="46" y="8791"/>
                </a:cubicBezTo>
                <a:cubicBezTo>
                  <a:pt x="39" y="8784"/>
                  <a:pt x="32" y="8776"/>
                  <a:pt x="26" y="8767"/>
                </a:cubicBezTo>
                <a:cubicBezTo>
                  <a:pt x="21" y="8758"/>
                  <a:pt x="16" y="8749"/>
                  <a:pt x="12" y="8740"/>
                </a:cubicBezTo>
                <a:cubicBezTo>
                  <a:pt x="8" y="8730"/>
                  <a:pt x="5" y="8720"/>
                  <a:pt x="3" y="8710"/>
                </a:cubicBezTo>
                <a:cubicBezTo>
                  <a:pt x="1" y="8700"/>
                  <a:pt x="0" y="8689"/>
                  <a:pt x="0" y="8679"/>
                </a:cubicBezTo>
              </a:path>
            </a:pathLst>
          </a:custGeom>
          <a:ln w="37800">
            <a:solidFill>
              <a:srgbClr val="FFFFFF"/>
            </a:solidFill>
            <a:miter/>
          </a:ln>
        </p:spPr>
        <p:txBody>
          <a:bodyPr lIns="18720" tIns="18720" rIns="18720" bIns="187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09480" y="390600"/>
            <a:ext cx="1438560" cy="4651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1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系统架构设计</a:t>
            </a:r>
            <a:endParaRPr lang="en-US" sz="31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任意多边形: 形状 70"/>
          <p:cNvSpPr/>
          <p:nvPr/>
        </p:nvSpPr>
        <p:spPr>
          <a:xfrm>
            <a:off x="1349180" y="2585160"/>
            <a:ext cx="47880" cy="47880"/>
          </a:xfrm>
          <a:custGeom>
            <a:avLst/>
            <a:gdLst/>
            <a:ahLst/>
            <a:cxnLst/>
            <a:rect l="0" t="0" r="r" b="b"/>
            <a:pathLst>
              <a:path w="133" h="133">
                <a:moveTo>
                  <a:pt x="133" y="67"/>
                </a:moveTo>
                <a:cubicBezTo>
                  <a:pt x="133" y="76"/>
                  <a:pt x="132" y="84"/>
                  <a:pt x="128" y="92"/>
                </a:cubicBezTo>
                <a:cubicBezTo>
                  <a:pt x="125" y="100"/>
                  <a:pt x="120" y="107"/>
                  <a:pt x="114" y="114"/>
                </a:cubicBezTo>
                <a:cubicBezTo>
                  <a:pt x="108" y="120"/>
                  <a:pt x="101" y="124"/>
                  <a:pt x="92" y="128"/>
                </a:cubicBezTo>
                <a:cubicBezTo>
                  <a:pt x="84" y="131"/>
                  <a:pt x="76" y="133"/>
                  <a:pt x="67" y="133"/>
                </a:cubicBezTo>
                <a:cubicBezTo>
                  <a:pt x="58" y="133"/>
                  <a:pt x="50" y="131"/>
                  <a:pt x="42" y="128"/>
                </a:cubicBezTo>
                <a:cubicBezTo>
                  <a:pt x="34" y="124"/>
                  <a:pt x="27" y="120"/>
                  <a:pt x="20" y="114"/>
                </a:cubicBezTo>
                <a:cubicBezTo>
                  <a:pt x="14" y="107"/>
                  <a:pt x="9" y="100"/>
                  <a:pt x="6" y="92"/>
                </a:cubicBezTo>
                <a:cubicBezTo>
                  <a:pt x="3" y="84"/>
                  <a:pt x="0" y="76"/>
                  <a:pt x="0" y="67"/>
                </a:cubicBezTo>
                <a:cubicBezTo>
                  <a:pt x="0" y="58"/>
                  <a:pt x="3" y="50"/>
                  <a:pt x="6" y="41"/>
                </a:cubicBezTo>
                <a:cubicBezTo>
                  <a:pt x="9" y="33"/>
                  <a:pt x="14" y="26"/>
                  <a:pt x="20" y="19"/>
                </a:cubicBezTo>
                <a:cubicBezTo>
                  <a:pt x="27" y="13"/>
                  <a:pt x="34" y="8"/>
                  <a:pt x="42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2" y="5"/>
                </a:cubicBezTo>
                <a:cubicBezTo>
                  <a:pt x="101" y="8"/>
                  <a:pt x="108" y="13"/>
                  <a:pt x="114" y="19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50"/>
                  <a:pt x="133" y="58"/>
                  <a:pt x="133" y="6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282580" y="1956600"/>
            <a:ext cx="6408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 dirty="0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整体框架</a:t>
            </a:r>
            <a:endParaRPr lang="en-US" sz="2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11180" y="2492640"/>
            <a:ext cx="3081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 dirty="0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前端：</a:t>
            </a:r>
            <a:endParaRPr lang="en-US" sz="13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025620" y="249912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 dirty="0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Qt</a:t>
            </a:r>
            <a:endParaRPr lang="en-US" sz="13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任意多边形: 形状 74"/>
          <p:cNvSpPr/>
          <p:nvPr/>
        </p:nvSpPr>
        <p:spPr>
          <a:xfrm>
            <a:off x="1349180" y="2956320"/>
            <a:ext cx="47880" cy="48240"/>
          </a:xfrm>
          <a:custGeom>
            <a:avLst/>
            <a:gdLst/>
            <a:ahLst/>
            <a:cxnLst/>
            <a:rect l="0" t="0" r="r" b="b"/>
            <a:pathLst>
              <a:path w="133" h="134">
                <a:moveTo>
                  <a:pt x="133" y="68"/>
                </a:moveTo>
                <a:cubicBezTo>
                  <a:pt x="133" y="76"/>
                  <a:pt x="132" y="85"/>
                  <a:pt x="128" y="93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1"/>
                  <a:pt x="101" y="125"/>
                  <a:pt x="92" y="129"/>
                </a:cubicBezTo>
                <a:cubicBezTo>
                  <a:pt x="84" y="132"/>
                  <a:pt x="76" y="134"/>
                  <a:pt x="67" y="134"/>
                </a:cubicBezTo>
                <a:cubicBezTo>
                  <a:pt x="58" y="134"/>
                  <a:pt x="50" y="132"/>
                  <a:pt x="42" y="129"/>
                </a:cubicBezTo>
                <a:cubicBezTo>
                  <a:pt x="34" y="125"/>
                  <a:pt x="27" y="121"/>
                  <a:pt x="20" y="114"/>
                </a:cubicBezTo>
                <a:cubicBezTo>
                  <a:pt x="14" y="108"/>
                  <a:pt x="9" y="101"/>
                  <a:pt x="6" y="93"/>
                </a:cubicBezTo>
                <a:cubicBezTo>
                  <a:pt x="3" y="85"/>
                  <a:pt x="0" y="76"/>
                  <a:pt x="0" y="68"/>
                </a:cubicBezTo>
                <a:cubicBezTo>
                  <a:pt x="0" y="59"/>
                  <a:pt x="3" y="50"/>
                  <a:pt x="6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2" y="5"/>
                </a:cubicBezTo>
                <a:cubicBezTo>
                  <a:pt x="101" y="9"/>
                  <a:pt x="108" y="14"/>
                  <a:pt x="114" y="20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50"/>
                  <a:pt x="133" y="59"/>
                  <a:pt x="133" y="68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196980" y="2492640"/>
            <a:ext cx="13323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 dirty="0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框架实现⽤⼾界⾯与交互控制</a:t>
            </a:r>
            <a:endParaRPr lang="en-US" sz="13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任意多边形: 形状 76"/>
          <p:cNvSpPr/>
          <p:nvPr/>
        </p:nvSpPr>
        <p:spPr>
          <a:xfrm>
            <a:off x="1349180" y="3327840"/>
            <a:ext cx="47880" cy="48240"/>
          </a:xfrm>
          <a:custGeom>
            <a:avLst/>
            <a:gdLst/>
            <a:ahLst/>
            <a:cxnLst/>
            <a:rect l="0" t="0" r="r" b="b"/>
            <a:pathLst>
              <a:path w="133" h="134">
                <a:moveTo>
                  <a:pt x="133" y="66"/>
                </a:moveTo>
                <a:cubicBezTo>
                  <a:pt x="133" y="76"/>
                  <a:pt x="132" y="85"/>
                  <a:pt x="128" y="93"/>
                </a:cubicBezTo>
                <a:cubicBezTo>
                  <a:pt x="125" y="101"/>
                  <a:pt x="120" y="108"/>
                  <a:pt x="114" y="114"/>
                </a:cubicBezTo>
                <a:cubicBezTo>
                  <a:pt x="108" y="120"/>
                  <a:pt x="101" y="125"/>
                  <a:pt x="92" y="129"/>
                </a:cubicBezTo>
                <a:cubicBezTo>
                  <a:pt x="84" y="132"/>
                  <a:pt x="76" y="134"/>
                  <a:pt x="67" y="134"/>
                </a:cubicBezTo>
                <a:cubicBezTo>
                  <a:pt x="58" y="134"/>
                  <a:pt x="50" y="132"/>
                  <a:pt x="42" y="129"/>
                </a:cubicBezTo>
                <a:cubicBezTo>
                  <a:pt x="34" y="125"/>
                  <a:pt x="27" y="120"/>
                  <a:pt x="20" y="114"/>
                </a:cubicBezTo>
                <a:cubicBezTo>
                  <a:pt x="14" y="108"/>
                  <a:pt x="9" y="101"/>
                  <a:pt x="6" y="93"/>
                </a:cubicBezTo>
                <a:cubicBezTo>
                  <a:pt x="3" y="85"/>
                  <a:pt x="0" y="76"/>
                  <a:pt x="0" y="66"/>
                </a:cubicBezTo>
                <a:cubicBezTo>
                  <a:pt x="0" y="58"/>
                  <a:pt x="3" y="49"/>
                  <a:pt x="6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2" y="5"/>
                </a:cubicBezTo>
                <a:cubicBezTo>
                  <a:pt x="101" y="9"/>
                  <a:pt x="108" y="14"/>
                  <a:pt x="114" y="20"/>
                </a:cubicBezTo>
                <a:cubicBezTo>
                  <a:pt x="120" y="26"/>
                  <a:pt x="125" y="33"/>
                  <a:pt x="128" y="41"/>
                </a:cubicBezTo>
                <a:cubicBezTo>
                  <a:pt x="132" y="49"/>
                  <a:pt x="133" y="58"/>
                  <a:pt x="133" y="6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511180" y="286416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核⼼引擎：抽象结构解析与动态绘制模块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1180" y="3235680"/>
            <a:ext cx="4104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数据层：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96980" y="3242160"/>
            <a:ext cx="517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716100" y="3235680"/>
            <a:ext cx="9226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描述⽂件存储与处理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282580" y="3737880"/>
            <a:ext cx="6408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交互流程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339820" y="428040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1.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511180" y="4273920"/>
            <a:ext cx="4104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⽤⼾输⼊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196980" y="428040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244860" y="4273920"/>
            <a:ext cx="102492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上传数据结构描述⽂件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339820" y="461376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2.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511180" y="4607280"/>
            <a:ext cx="4104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系统解析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196980" y="4613760"/>
            <a:ext cx="517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716100" y="4607280"/>
            <a:ext cx="7178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并⽣成抽象表⽰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39820" y="494712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3.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11180" y="4940640"/>
            <a:ext cx="12297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图形引擎动态渲染构建过程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339820" y="528048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4.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任意多边形: 形状 93"/>
          <p:cNvSpPr/>
          <p:nvPr/>
        </p:nvSpPr>
        <p:spPr>
          <a:xfrm>
            <a:off x="1522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11180" y="5274000"/>
            <a:ext cx="13323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⽤⼾通过界⾯控制可视化进度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任意多边形: 形状 95"/>
          <p:cNvSpPr/>
          <p:nvPr/>
        </p:nvSpPr>
        <p:spPr>
          <a:xfrm>
            <a:off x="3124080" y="6600600"/>
            <a:ext cx="5943960" cy="257400"/>
          </a:xfrm>
          <a:custGeom>
            <a:avLst/>
            <a:gdLst/>
            <a:ahLst/>
            <a:cxnLst/>
            <a:rect l="0" t="0" r="r" b="b"/>
            <a:pathLst>
              <a:path w="16511" h="715">
                <a:moveTo>
                  <a:pt x="0" y="0"/>
                </a:moveTo>
                <a:lnTo>
                  <a:pt x="16511" y="0"/>
                </a:lnTo>
                <a:lnTo>
                  <a:pt x="16511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09480" y="669888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任意多边形: 形状 97"/>
          <p:cNvSpPr/>
          <p:nvPr/>
        </p:nvSpPr>
        <p:spPr>
          <a:xfrm>
            <a:off x="90676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552920" y="669888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58240" y="6705360"/>
            <a:ext cx="34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2009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7268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45836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629720" y="67053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15400" y="669888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191680" y="6705360"/>
            <a:ext cx="3895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3 / 10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任意多边形: 形状 10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任意多边形: 形状 107"/>
          <p:cNvSpPr/>
          <p:nvPr/>
        </p:nvSpPr>
        <p:spPr>
          <a:xfrm>
            <a:off x="152280" y="139680"/>
            <a:ext cx="11887560" cy="6718320"/>
          </a:xfrm>
          <a:custGeom>
            <a:avLst/>
            <a:gdLst/>
            <a:ahLst/>
            <a:cxnLst/>
            <a:rect l="0" t="0" r="r" b="b"/>
            <a:pathLst>
              <a:path w="33021" h="18662">
                <a:moveTo>
                  <a:pt x="0" y="0"/>
                </a:moveTo>
                <a:lnTo>
                  <a:pt x="33021" y="0"/>
                </a:lnTo>
                <a:lnTo>
                  <a:pt x="33021" y="18662"/>
                </a:lnTo>
                <a:lnTo>
                  <a:pt x="0" y="186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152280" y="139680"/>
            <a:ext cx="11887560" cy="883800"/>
          </a:xfrm>
          <a:custGeom>
            <a:avLst/>
            <a:gdLst/>
            <a:ahLst/>
            <a:cxnLst/>
            <a:rect l="0" t="0" r="r" b="b"/>
            <a:pathLst>
              <a:path w="33021" h="2455">
                <a:moveTo>
                  <a:pt x="0" y="0"/>
                </a:moveTo>
                <a:lnTo>
                  <a:pt x="33021" y="0"/>
                </a:lnTo>
                <a:lnTo>
                  <a:pt x="33021" y="2455"/>
                </a:lnTo>
                <a:lnTo>
                  <a:pt x="0" y="245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152280" y="1023120"/>
            <a:ext cx="11887560" cy="5598720"/>
          </a:xfrm>
          <a:custGeom>
            <a:avLst/>
            <a:gdLst/>
            <a:ahLst/>
            <a:cxnLst/>
            <a:rect l="0" t="0" r="r" b="b"/>
            <a:pathLst>
              <a:path w="33021" h="15552">
                <a:moveTo>
                  <a:pt x="0" y="0"/>
                </a:moveTo>
                <a:lnTo>
                  <a:pt x="33021" y="0"/>
                </a:lnTo>
                <a:lnTo>
                  <a:pt x="33021" y="15552"/>
                </a:lnTo>
                <a:lnTo>
                  <a:pt x="0" y="15552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09480" y="358920"/>
            <a:ext cx="14385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89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前端技术选型</a:t>
            </a:r>
            <a:endParaRPr lang="en-US" sz="28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09480" y="1347480"/>
            <a:ext cx="29880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9" b="1" u="none" strike="noStrike">
                <a:solidFill>
                  <a:srgbClr val="2630A5"/>
                </a:solidFill>
                <a:effectLst/>
                <a:uFillTx/>
                <a:latin typeface="Times New Roman"/>
                <a:ea typeface="Times New Roman"/>
              </a:rPr>
              <a:t>Qt</a:t>
            </a:r>
            <a:endParaRPr lang="en-US" sz="192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任意多边形: 形状 112"/>
          <p:cNvSpPr/>
          <p:nvPr/>
        </p:nvSpPr>
        <p:spPr>
          <a:xfrm>
            <a:off x="676080" y="191556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1"/>
                </a:moveTo>
                <a:cubicBezTo>
                  <a:pt x="133" y="70"/>
                  <a:pt x="132" y="77"/>
                  <a:pt x="128" y="85"/>
                </a:cubicBezTo>
                <a:cubicBezTo>
                  <a:pt x="125" y="92"/>
                  <a:pt x="120" y="99"/>
                  <a:pt x="114" y="105"/>
                </a:cubicBezTo>
                <a:cubicBezTo>
                  <a:pt x="108" y="110"/>
                  <a:pt x="101" y="115"/>
                  <a:pt x="93" y="118"/>
                </a:cubicBezTo>
                <a:cubicBezTo>
                  <a:pt x="84" y="121"/>
                  <a:pt x="76" y="122"/>
                  <a:pt x="67" y="122"/>
                </a:cubicBezTo>
                <a:cubicBezTo>
                  <a:pt x="58" y="122"/>
                  <a:pt x="50" y="121"/>
                  <a:pt x="42" y="118"/>
                </a:cubicBezTo>
                <a:cubicBezTo>
                  <a:pt x="33" y="115"/>
                  <a:pt x="26" y="110"/>
                  <a:pt x="19" y="105"/>
                </a:cubicBezTo>
                <a:cubicBezTo>
                  <a:pt x="13" y="99"/>
                  <a:pt x="8" y="92"/>
                  <a:pt x="5" y="85"/>
                </a:cubicBezTo>
                <a:cubicBezTo>
                  <a:pt x="2" y="77"/>
                  <a:pt x="0" y="70"/>
                  <a:pt x="0" y="61"/>
                </a:cubicBezTo>
                <a:cubicBezTo>
                  <a:pt x="0" y="53"/>
                  <a:pt x="2" y="45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8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05760" y="1338480"/>
            <a:ext cx="644400" cy="28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9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框架优势</a:t>
            </a:r>
            <a:endParaRPr lang="en-US" sz="192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38080" y="1830960"/>
            <a:ext cx="615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跨平台⽀持：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866960" y="1836720"/>
            <a:ext cx="165996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Windows/Linux/macOS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任意多边形: 形状 116"/>
          <p:cNvSpPr/>
          <p:nvPr/>
        </p:nvSpPr>
        <p:spPr>
          <a:xfrm>
            <a:off x="676080" y="225684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0"/>
                </a:moveTo>
                <a:cubicBezTo>
                  <a:pt x="133" y="68"/>
                  <a:pt x="132" y="76"/>
                  <a:pt x="128" y="83"/>
                </a:cubicBezTo>
                <a:cubicBezTo>
                  <a:pt x="125" y="92"/>
                  <a:pt x="120" y="99"/>
                  <a:pt x="114" y="104"/>
                </a:cubicBezTo>
                <a:cubicBezTo>
                  <a:pt x="108" y="110"/>
                  <a:pt x="101" y="114"/>
                  <a:pt x="93" y="117"/>
                </a:cubicBezTo>
                <a:cubicBezTo>
                  <a:pt x="84" y="120"/>
                  <a:pt x="76" y="122"/>
                  <a:pt x="67" y="122"/>
                </a:cubicBezTo>
                <a:cubicBezTo>
                  <a:pt x="58" y="122"/>
                  <a:pt x="50" y="120"/>
                  <a:pt x="42" y="117"/>
                </a:cubicBezTo>
                <a:cubicBezTo>
                  <a:pt x="33" y="114"/>
                  <a:pt x="26" y="110"/>
                  <a:pt x="19" y="104"/>
                </a:cubicBezTo>
                <a:cubicBezTo>
                  <a:pt x="13" y="99"/>
                  <a:pt x="8" y="92"/>
                  <a:pt x="5" y="83"/>
                </a:cubicBezTo>
                <a:cubicBezTo>
                  <a:pt x="2" y="76"/>
                  <a:pt x="0" y="68"/>
                  <a:pt x="0" y="60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3" y="23"/>
                  <a:pt x="19" y="17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7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4"/>
                  <a:pt x="133" y="52"/>
                  <a:pt x="133" y="6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526560" y="1830960"/>
            <a:ext cx="513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全平台兼容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38080" y="2171880"/>
            <a:ext cx="820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⾼性能图形渲染：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209680" y="2177640"/>
            <a:ext cx="114804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OpenGL/Vulkan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任意多边形: 形状 120"/>
          <p:cNvSpPr/>
          <p:nvPr/>
        </p:nvSpPr>
        <p:spPr>
          <a:xfrm>
            <a:off x="676080" y="2597760"/>
            <a:ext cx="47880" cy="44280"/>
          </a:xfrm>
          <a:custGeom>
            <a:avLst/>
            <a:gdLst/>
            <a:ahLst/>
            <a:cxnLst/>
            <a:rect l="0" t="0" r="r" b="b"/>
            <a:pathLst>
              <a:path w="133" h="123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2"/>
                  <a:pt x="120" y="98"/>
                  <a:pt x="114" y="104"/>
                </a:cubicBezTo>
                <a:cubicBezTo>
                  <a:pt x="108" y="111"/>
                  <a:pt x="101" y="115"/>
                  <a:pt x="93" y="118"/>
                </a:cubicBezTo>
                <a:cubicBezTo>
                  <a:pt x="84" y="121"/>
                  <a:pt x="76" y="123"/>
                  <a:pt x="67" y="123"/>
                </a:cubicBezTo>
                <a:cubicBezTo>
                  <a:pt x="58" y="123"/>
                  <a:pt x="50" y="121"/>
                  <a:pt x="42" y="118"/>
                </a:cubicBezTo>
                <a:cubicBezTo>
                  <a:pt x="33" y="115"/>
                  <a:pt x="26" y="111"/>
                  <a:pt x="19" y="104"/>
                </a:cubicBezTo>
                <a:cubicBezTo>
                  <a:pt x="13" y="98"/>
                  <a:pt x="8" y="92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30"/>
                  <a:pt x="13" y="24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4"/>
                  <a:pt x="125" y="30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351600" y="2171880"/>
            <a:ext cx="615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硬件加速⽀持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38080" y="2513160"/>
            <a:ext cx="1127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丰富组件库：提供完善的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724120" y="2518920"/>
            <a:ext cx="18072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UI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任意多边形: 形状 124"/>
          <p:cNvSpPr/>
          <p:nvPr/>
        </p:nvSpPr>
        <p:spPr>
          <a:xfrm>
            <a:off x="676080" y="293904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2"/>
                </a:moveTo>
                <a:cubicBezTo>
                  <a:pt x="133" y="70"/>
                  <a:pt x="132" y="77"/>
                  <a:pt x="128" y="85"/>
                </a:cubicBezTo>
                <a:cubicBezTo>
                  <a:pt x="125" y="92"/>
                  <a:pt x="120" y="99"/>
                  <a:pt x="114" y="104"/>
                </a:cubicBezTo>
                <a:cubicBezTo>
                  <a:pt x="108" y="110"/>
                  <a:pt x="101" y="115"/>
                  <a:pt x="93" y="118"/>
                </a:cubicBezTo>
                <a:cubicBezTo>
                  <a:pt x="84" y="121"/>
                  <a:pt x="76" y="122"/>
                  <a:pt x="67" y="122"/>
                </a:cubicBezTo>
                <a:cubicBezTo>
                  <a:pt x="58" y="122"/>
                  <a:pt x="50" y="121"/>
                  <a:pt x="42" y="118"/>
                </a:cubicBezTo>
                <a:cubicBezTo>
                  <a:pt x="33" y="115"/>
                  <a:pt x="26" y="110"/>
                  <a:pt x="19" y="104"/>
                </a:cubicBezTo>
                <a:cubicBezTo>
                  <a:pt x="13" y="99"/>
                  <a:pt x="8" y="92"/>
                  <a:pt x="5" y="85"/>
                </a:cubicBezTo>
                <a:cubicBezTo>
                  <a:pt x="2" y="77"/>
                  <a:pt x="0" y="70"/>
                  <a:pt x="0" y="62"/>
                </a:cubicBezTo>
                <a:cubicBezTo>
                  <a:pt x="0" y="53"/>
                  <a:pt x="2" y="46"/>
                  <a:pt x="5" y="38"/>
                </a:cubicBezTo>
                <a:cubicBezTo>
                  <a:pt x="8" y="31"/>
                  <a:pt x="13" y="24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5"/>
                </a:cubicBezTo>
                <a:cubicBezTo>
                  <a:pt x="101" y="8"/>
                  <a:pt x="108" y="13"/>
                  <a:pt x="114" y="19"/>
                </a:cubicBezTo>
                <a:cubicBezTo>
                  <a:pt x="120" y="24"/>
                  <a:pt x="125" y="31"/>
                  <a:pt x="128" y="38"/>
                </a:cubicBezTo>
                <a:cubicBezTo>
                  <a:pt x="132" y="46"/>
                  <a:pt x="133" y="53"/>
                  <a:pt x="133" y="6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905200" y="2513160"/>
            <a:ext cx="820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控件和绘图⼯具集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38080" y="2854080"/>
            <a:ext cx="1844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信号槽机制：简化组件间通信与事件处理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任意多边形: 形状 127"/>
          <p:cNvSpPr/>
          <p:nvPr/>
        </p:nvSpPr>
        <p:spPr>
          <a:xfrm>
            <a:off x="676080" y="3892320"/>
            <a:ext cx="47880" cy="44280"/>
          </a:xfrm>
          <a:custGeom>
            <a:avLst/>
            <a:gdLst/>
            <a:ahLst/>
            <a:cxnLst/>
            <a:rect l="0" t="0" r="r" b="b"/>
            <a:pathLst>
              <a:path w="133" h="123">
                <a:moveTo>
                  <a:pt x="133" y="62"/>
                </a:moveTo>
                <a:cubicBezTo>
                  <a:pt x="133" y="70"/>
                  <a:pt x="132" y="78"/>
                  <a:pt x="128" y="85"/>
                </a:cubicBezTo>
                <a:cubicBezTo>
                  <a:pt x="125" y="93"/>
                  <a:pt x="120" y="99"/>
                  <a:pt x="114" y="105"/>
                </a:cubicBezTo>
                <a:cubicBezTo>
                  <a:pt x="108" y="111"/>
                  <a:pt x="101" y="115"/>
                  <a:pt x="93" y="118"/>
                </a:cubicBezTo>
                <a:cubicBezTo>
                  <a:pt x="84" y="121"/>
                  <a:pt x="76" y="123"/>
                  <a:pt x="67" y="123"/>
                </a:cubicBezTo>
                <a:cubicBezTo>
                  <a:pt x="58" y="123"/>
                  <a:pt x="50" y="121"/>
                  <a:pt x="42" y="118"/>
                </a:cubicBezTo>
                <a:cubicBezTo>
                  <a:pt x="33" y="115"/>
                  <a:pt x="26" y="111"/>
                  <a:pt x="19" y="105"/>
                </a:cubicBezTo>
                <a:cubicBezTo>
                  <a:pt x="13" y="99"/>
                  <a:pt x="8" y="93"/>
                  <a:pt x="5" y="85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9"/>
                </a:cubicBezTo>
                <a:cubicBezTo>
                  <a:pt x="8" y="31"/>
                  <a:pt x="13" y="25"/>
                  <a:pt x="19" y="19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9"/>
                </a:cubicBezTo>
                <a:cubicBezTo>
                  <a:pt x="120" y="25"/>
                  <a:pt x="125" y="31"/>
                  <a:pt x="128" y="39"/>
                </a:cubicBezTo>
                <a:cubicBezTo>
                  <a:pt x="132" y="46"/>
                  <a:pt x="133" y="54"/>
                  <a:pt x="133" y="6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09480" y="3315600"/>
            <a:ext cx="644400" cy="28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9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设计原则</a:t>
            </a:r>
            <a:endParaRPr lang="en-US" sz="192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任意多边形: 形状 129"/>
          <p:cNvSpPr/>
          <p:nvPr/>
        </p:nvSpPr>
        <p:spPr>
          <a:xfrm>
            <a:off x="676080" y="423360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2"/>
                </a:moveTo>
                <a:cubicBezTo>
                  <a:pt x="133" y="70"/>
                  <a:pt x="132" y="78"/>
                  <a:pt x="128" y="85"/>
                </a:cubicBezTo>
                <a:cubicBezTo>
                  <a:pt x="125" y="92"/>
                  <a:pt x="120" y="99"/>
                  <a:pt x="114" y="105"/>
                </a:cubicBezTo>
                <a:cubicBezTo>
                  <a:pt x="108" y="110"/>
                  <a:pt x="101" y="115"/>
                  <a:pt x="93" y="118"/>
                </a:cubicBezTo>
                <a:cubicBezTo>
                  <a:pt x="84" y="121"/>
                  <a:pt x="76" y="122"/>
                  <a:pt x="67" y="122"/>
                </a:cubicBezTo>
                <a:cubicBezTo>
                  <a:pt x="58" y="122"/>
                  <a:pt x="50" y="121"/>
                  <a:pt x="42" y="118"/>
                </a:cubicBezTo>
                <a:cubicBezTo>
                  <a:pt x="33" y="115"/>
                  <a:pt x="26" y="110"/>
                  <a:pt x="19" y="105"/>
                </a:cubicBezTo>
                <a:cubicBezTo>
                  <a:pt x="13" y="99"/>
                  <a:pt x="8" y="92"/>
                  <a:pt x="5" y="85"/>
                </a:cubicBezTo>
                <a:cubicBezTo>
                  <a:pt x="2" y="78"/>
                  <a:pt x="0" y="70"/>
                  <a:pt x="0" y="62"/>
                </a:cubicBezTo>
                <a:cubicBezTo>
                  <a:pt x="0" y="54"/>
                  <a:pt x="2" y="46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6"/>
                  <a:pt x="133" y="54"/>
                  <a:pt x="133" y="6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838080" y="3807720"/>
            <a:ext cx="1844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模块化设计：功能解耦，便于扩展与维护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任意多边形: 形状 131"/>
          <p:cNvSpPr/>
          <p:nvPr/>
        </p:nvSpPr>
        <p:spPr>
          <a:xfrm>
            <a:off x="676080" y="457488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1"/>
                </a:moveTo>
                <a:cubicBezTo>
                  <a:pt x="133" y="69"/>
                  <a:pt x="132" y="77"/>
                  <a:pt x="128" y="85"/>
                </a:cubicBezTo>
                <a:cubicBezTo>
                  <a:pt x="125" y="92"/>
                  <a:pt x="120" y="99"/>
                  <a:pt x="114" y="104"/>
                </a:cubicBezTo>
                <a:cubicBezTo>
                  <a:pt x="108" y="110"/>
                  <a:pt x="101" y="114"/>
                  <a:pt x="93" y="117"/>
                </a:cubicBezTo>
                <a:cubicBezTo>
                  <a:pt x="84" y="121"/>
                  <a:pt x="76" y="122"/>
                  <a:pt x="67" y="122"/>
                </a:cubicBezTo>
                <a:cubicBezTo>
                  <a:pt x="58" y="122"/>
                  <a:pt x="50" y="121"/>
                  <a:pt x="42" y="117"/>
                </a:cubicBezTo>
                <a:cubicBezTo>
                  <a:pt x="33" y="114"/>
                  <a:pt x="26" y="110"/>
                  <a:pt x="19" y="104"/>
                </a:cubicBezTo>
                <a:cubicBezTo>
                  <a:pt x="13" y="99"/>
                  <a:pt x="8" y="92"/>
                  <a:pt x="5" y="85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2"/>
                  <a:pt x="2" y="45"/>
                  <a:pt x="5" y="37"/>
                </a:cubicBezTo>
                <a:cubicBezTo>
                  <a:pt x="8" y="30"/>
                  <a:pt x="13" y="23"/>
                  <a:pt x="19" y="17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7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2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38080" y="4149000"/>
            <a:ext cx="19468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响应式交互：实时反馈⽤⼾操作，流畅体验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38080" y="4489920"/>
            <a:ext cx="20494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可视化优先：数据与图形双向绑定，动态更新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任意多边形: 形状 134"/>
          <p:cNvSpPr/>
          <p:nvPr/>
        </p:nvSpPr>
        <p:spPr>
          <a:xfrm>
            <a:off x="676080" y="5528160"/>
            <a:ext cx="47880" cy="44280"/>
          </a:xfrm>
          <a:custGeom>
            <a:avLst/>
            <a:gdLst/>
            <a:ahLst/>
            <a:cxnLst/>
            <a:rect l="0" t="0" r="r" b="b"/>
            <a:pathLst>
              <a:path w="133" h="123">
                <a:moveTo>
                  <a:pt x="133" y="61"/>
                </a:moveTo>
                <a:cubicBezTo>
                  <a:pt x="133" y="69"/>
                  <a:pt x="132" y="78"/>
                  <a:pt x="128" y="85"/>
                </a:cubicBezTo>
                <a:cubicBezTo>
                  <a:pt x="125" y="93"/>
                  <a:pt x="120" y="99"/>
                  <a:pt x="114" y="105"/>
                </a:cubicBezTo>
                <a:cubicBezTo>
                  <a:pt x="108" y="111"/>
                  <a:pt x="101" y="115"/>
                  <a:pt x="93" y="118"/>
                </a:cubicBezTo>
                <a:cubicBezTo>
                  <a:pt x="84" y="121"/>
                  <a:pt x="76" y="123"/>
                  <a:pt x="67" y="123"/>
                </a:cubicBezTo>
                <a:cubicBezTo>
                  <a:pt x="58" y="123"/>
                  <a:pt x="50" y="121"/>
                  <a:pt x="42" y="118"/>
                </a:cubicBezTo>
                <a:cubicBezTo>
                  <a:pt x="33" y="115"/>
                  <a:pt x="26" y="111"/>
                  <a:pt x="19" y="105"/>
                </a:cubicBezTo>
                <a:cubicBezTo>
                  <a:pt x="13" y="99"/>
                  <a:pt x="8" y="93"/>
                  <a:pt x="5" y="85"/>
                </a:cubicBezTo>
                <a:cubicBezTo>
                  <a:pt x="2" y="78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30"/>
                  <a:pt x="13" y="24"/>
                  <a:pt x="19" y="18"/>
                </a:cubicBezTo>
                <a:cubicBezTo>
                  <a:pt x="26" y="12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2"/>
                  <a:pt x="114" y="18"/>
                </a:cubicBezTo>
                <a:cubicBezTo>
                  <a:pt x="120" y="24"/>
                  <a:pt x="125" y="30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09480" y="4951080"/>
            <a:ext cx="644400" cy="28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9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开发环境</a:t>
            </a:r>
            <a:endParaRPr lang="en-US" sz="192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38080" y="5449320"/>
            <a:ext cx="164052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Qt Creator 6.0 + C++17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任意多边形: 形状 137"/>
          <p:cNvSpPr/>
          <p:nvPr/>
        </p:nvSpPr>
        <p:spPr>
          <a:xfrm>
            <a:off x="676080" y="5869440"/>
            <a:ext cx="47880" cy="43920"/>
          </a:xfrm>
          <a:custGeom>
            <a:avLst/>
            <a:gdLst/>
            <a:ahLst/>
            <a:cxnLst/>
            <a:rect l="0" t="0" r="r" b="b"/>
            <a:pathLst>
              <a:path w="133" h="122">
                <a:moveTo>
                  <a:pt x="133" y="61"/>
                </a:moveTo>
                <a:cubicBezTo>
                  <a:pt x="133" y="69"/>
                  <a:pt x="132" y="76"/>
                  <a:pt x="128" y="84"/>
                </a:cubicBezTo>
                <a:cubicBezTo>
                  <a:pt x="125" y="91"/>
                  <a:pt x="120" y="99"/>
                  <a:pt x="114" y="104"/>
                </a:cubicBezTo>
                <a:cubicBezTo>
                  <a:pt x="108" y="110"/>
                  <a:pt x="101" y="115"/>
                  <a:pt x="93" y="118"/>
                </a:cubicBezTo>
                <a:cubicBezTo>
                  <a:pt x="84" y="121"/>
                  <a:pt x="76" y="122"/>
                  <a:pt x="67" y="122"/>
                </a:cubicBezTo>
                <a:cubicBezTo>
                  <a:pt x="58" y="122"/>
                  <a:pt x="50" y="121"/>
                  <a:pt x="42" y="118"/>
                </a:cubicBezTo>
                <a:cubicBezTo>
                  <a:pt x="33" y="115"/>
                  <a:pt x="26" y="110"/>
                  <a:pt x="19" y="104"/>
                </a:cubicBezTo>
                <a:cubicBezTo>
                  <a:pt x="13" y="99"/>
                  <a:pt x="8" y="91"/>
                  <a:pt x="5" y="84"/>
                </a:cubicBezTo>
                <a:cubicBezTo>
                  <a:pt x="2" y="76"/>
                  <a:pt x="0" y="69"/>
                  <a:pt x="0" y="61"/>
                </a:cubicBezTo>
                <a:cubicBezTo>
                  <a:pt x="0" y="52"/>
                  <a:pt x="2" y="45"/>
                  <a:pt x="5" y="37"/>
                </a:cubicBezTo>
                <a:cubicBezTo>
                  <a:pt x="8" y="30"/>
                  <a:pt x="13" y="23"/>
                  <a:pt x="19" y="18"/>
                </a:cubicBezTo>
                <a:cubicBezTo>
                  <a:pt x="26" y="12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2"/>
                  <a:pt x="114" y="18"/>
                </a:cubicBezTo>
                <a:cubicBezTo>
                  <a:pt x="120" y="23"/>
                  <a:pt x="125" y="30"/>
                  <a:pt x="128" y="37"/>
                </a:cubicBezTo>
                <a:cubicBezTo>
                  <a:pt x="132" y="45"/>
                  <a:pt x="133" y="52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2485440" y="5443560"/>
            <a:ext cx="205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标准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38080" y="5790600"/>
            <a:ext cx="93024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QCustomPlot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任意多边形: 形状 140"/>
          <p:cNvSpPr/>
          <p:nvPr/>
        </p:nvSpPr>
        <p:spPr>
          <a:xfrm>
            <a:off x="676080" y="6210360"/>
            <a:ext cx="47880" cy="44280"/>
          </a:xfrm>
          <a:custGeom>
            <a:avLst/>
            <a:gdLst/>
            <a:ahLst/>
            <a:cxnLst/>
            <a:rect l="0" t="0" r="r" b="b"/>
            <a:pathLst>
              <a:path w="133" h="123">
                <a:moveTo>
                  <a:pt x="133" y="61"/>
                </a:moveTo>
                <a:cubicBezTo>
                  <a:pt x="133" y="69"/>
                  <a:pt x="132" y="77"/>
                  <a:pt x="128" y="84"/>
                </a:cubicBezTo>
                <a:cubicBezTo>
                  <a:pt x="125" y="92"/>
                  <a:pt x="120" y="98"/>
                  <a:pt x="114" y="104"/>
                </a:cubicBezTo>
                <a:cubicBezTo>
                  <a:pt x="108" y="110"/>
                  <a:pt x="101" y="115"/>
                  <a:pt x="93" y="118"/>
                </a:cubicBezTo>
                <a:cubicBezTo>
                  <a:pt x="84" y="121"/>
                  <a:pt x="76" y="123"/>
                  <a:pt x="67" y="123"/>
                </a:cubicBezTo>
                <a:cubicBezTo>
                  <a:pt x="58" y="123"/>
                  <a:pt x="50" y="121"/>
                  <a:pt x="42" y="118"/>
                </a:cubicBezTo>
                <a:cubicBezTo>
                  <a:pt x="33" y="115"/>
                  <a:pt x="26" y="110"/>
                  <a:pt x="19" y="104"/>
                </a:cubicBezTo>
                <a:cubicBezTo>
                  <a:pt x="13" y="98"/>
                  <a:pt x="8" y="92"/>
                  <a:pt x="5" y="84"/>
                </a:cubicBezTo>
                <a:cubicBezTo>
                  <a:pt x="2" y="77"/>
                  <a:pt x="0" y="69"/>
                  <a:pt x="0" y="61"/>
                </a:cubicBezTo>
                <a:cubicBezTo>
                  <a:pt x="0" y="53"/>
                  <a:pt x="2" y="45"/>
                  <a:pt x="5" y="38"/>
                </a:cubicBezTo>
                <a:cubicBezTo>
                  <a:pt x="8" y="30"/>
                  <a:pt x="13" y="24"/>
                  <a:pt x="19" y="18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5"/>
                </a:cubicBezTo>
                <a:cubicBezTo>
                  <a:pt x="101" y="8"/>
                  <a:pt x="108" y="13"/>
                  <a:pt x="114" y="18"/>
                </a:cubicBezTo>
                <a:cubicBezTo>
                  <a:pt x="120" y="24"/>
                  <a:pt x="125" y="30"/>
                  <a:pt x="128" y="38"/>
                </a:cubicBezTo>
                <a:cubicBezTo>
                  <a:pt x="132" y="45"/>
                  <a:pt x="133" y="53"/>
                  <a:pt x="133" y="6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771920" y="5784480"/>
            <a:ext cx="820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⽤于⾼级图形绘制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38080" y="6131520"/>
            <a:ext cx="21888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Git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57320" y="6125760"/>
            <a:ext cx="410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版本控制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743120" y="6131520"/>
            <a:ext cx="68472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 + CMake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任意多边形: 形状 145"/>
          <p:cNvSpPr/>
          <p:nvPr/>
        </p:nvSpPr>
        <p:spPr>
          <a:xfrm>
            <a:off x="7448400" y="2799000"/>
            <a:ext cx="3010320" cy="2038680"/>
          </a:xfrm>
          <a:custGeom>
            <a:avLst/>
            <a:gdLst/>
            <a:ahLst/>
            <a:cxnLst/>
            <a:rect l="0" t="0" r="r" b="b"/>
            <a:pathLst>
              <a:path w="8362" h="5663" fill="none">
                <a:moveTo>
                  <a:pt x="0" y="551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8" y="99"/>
                  <a:pt x="12" y="90"/>
                </a:cubicBezTo>
                <a:cubicBezTo>
                  <a:pt x="16" y="81"/>
                  <a:pt x="21" y="73"/>
                  <a:pt x="27" y="65"/>
                </a:cubicBezTo>
                <a:cubicBezTo>
                  <a:pt x="32" y="57"/>
                  <a:pt x="39" y="49"/>
                  <a:pt x="46" y="43"/>
                </a:cubicBezTo>
                <a:cubicBezTo>
                  <a:pt x="54" y="36"/>
                  <a:pt x="62" y="30"/>
                  <a:pt x="70" y="25"/>
                </a:cubicBezTo>
                <a:cubicBezTo>
                  <a:pt x="79" y="19"/>
                  <a:pt x="88" y="15"/>
                  <a:pt x="98" y="11"/>
                </a:cubicBezTo>
                <a:cubicBezTo>
                  <a:pt x="108" y="7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8203" y="0"/>
                </a:lnTo>
                <a:cubicBezTo>
                  <a:pt x="8213" y="0"/>
                  <a:pt x="8224" y="1"/>
                  <a:pt x="8234" y="3"/>
                </a:cubicBezTo>
                <a:cubicBezTo>
                  <a:pt x="8244" y="5"/>
                  <a:pt x="8254" y="7"/>
                  <a:pt x="8264" y="11"/>
                </a:cubicBezTo>
                <a:cubicBezTo>
                  <a:pt x="8273" y="15"/>
                  <a:pt x="8283" y="19"/>
                  <a:pt x="8291" y="25"/>
                </a:cubicBezTo>
                <a:cubicBezTo>
                  <a:pt x="8300" y="30"/>
                  <a:pt x="8308" y="36"/>
                  <a:pt x="8315" y="43"/>
                </a:cubicBezTo>
                <a:cubicBezTo>
                  <a:pt x="8323" y="49"/>
                  <a:pt x="8329" y="57"/>
                  <a:pt x="8335" y="65"/>
                </a:cubicBezTo>
                <a:cubicBezTo>
                  <a:pt x="8341" y="73"/>
                  <a:pt x="8346" y="81"/>
                  <a:pt x="8350" y="90"/>
                </a:cubicBezTo>
                <a:cubicBezTo>
                  <a:pt x="8354" y="99"/>
                  <a:pt x="8357" y="108"/>
                  <a:pt x="8359" y="117"/>
                </a:cubicBezTo>
                <a:cubicBezTo>
                  <a:pt x="8361" y="127"/>
                  <a:pt x="8362" y="136"/>
                  <a:pt x="8362" y="146"/>
                </a:cubicBezTo>
                <a:lnTo>
                  <a:pt x="8362" y="5517"/>
                </a:lnTo>
                <a:cubicBezTo>
                  <a:pt x="8362" y="5526"/>
                  <a:pt x="8361" y="5536"/>
                  <a:pt x="8359" y="5545"/>
                </a:cubicBezTo>
                <a:cubicBezTo>
                  <a:pt x="8357" y="5555"/>
                  <a:pt x="8354" y="5564"/>
                  <a:pt x="8350" y="5573"/>
                </a:cubicBezTo>
                <a:cubicBezTo>
                  <a:pt x="8346" y="5581"/>
                  <a:pt x="8341" y="5590"/>
                  <a:pt x="8335" y="5598"/>
                </a:cubicBezTo>
                <a:cubicBezTo>
                  <a:pt x="8329" y="5606"/>
                  <a:pt x="8323" y="5613"/>
                  <a:pt x="8315" y="5620"/>
                </a:cubicBezTo>
                <a:cubicBezTo>
                  <a:pt x="8308" y="5627"/>
                  <a:pt x="8300" y="5633"/>
                  <a:pt x="8291" y="5638"/>
                </a:cubicBezTo>
                <a:cubicBezTo>
                  <a:pt x="8283" y="5643"/>
                  <a:pt x="8273" y="5648"/>
                  <a:pt x="8264" y="5651"/>
                </a:cubicBezTo>
                <a:cubicBezTo>
                  <a:pt x="8254" y="5655"/>
                  <a:pt x="8244" y="5658"/>
                  <a:pt x="8234" y="5660"/>
                </a:cubicBezTo>
                <a:cubicBezTo>
                  <a:pt x="8224" y="5662"/>
                  <a:pt x="8213" y="5663"/>
                  <a:pt x="8203" y="5663"/>
                </a:cubicBezTo>
                <a:lnTo>
                  <a:pt x="159" y="5663"/>
                </a:lnTo>
                <a:cubicBezTo>
                  <a:pt x="148" y="5663"/>
                  <a:pt x="138" y="5662"/>
                  <a:pt x="128" y="5660"/>
                </a:cubicBezTo>
                <a:cubicBezTo>
                  <a:pt x="117" y="5658"/>
                  <a:pt x="108" y="5655"/>
                  <a:pt x="98" y="5651"/>
                </a:cubicBezTo>
                <a:cubicBezTo>
                  <a:pt x="88" y="5648"/>
                  <a:pt x="79" y="5643"/>
                  <a:pt x="70" y="5638"/>
                </a:cubicBezTo>
                <a:cubicBezTo>
                  <a:pt x="62" y="5633"/>
                  <a:pt x="54" y="5627"/>
                  <a:pt x="46" y="5620"/>
                </a:cubicBezTo>
                <a:cubicBezTo>
                  <a:pt x="39" y="5613"/>
                  <a:pt x="32" y="5606"/>
                  <a:pt x="27" y="5598"/>
                </a:cubicBezTo>
                <a:cubicBezTo>
                  <a:pt x="21" y="5590"/>
                  <a:pt x="16" y="5581"/>
                  <a:pt x="12" y="5573"/>
                </a:cubicBezTo>
                <a:cubicBezTo>
                  <a:pt x="8" y="5564"/>
                  <a:pt x="5" y="5555"/>
                  <a:pt x="3" y="5545"/>
                </a:cubicBezTo>
                <a:cubicBezTo>
                  <a:pt x="1" y="5536"/>
                  <a:pt x="0" y="5526"/>
                  <a:pt x="0" y="5517"/>
                </a:cubicBezTo>
              </a:path>
            </a:pathLst>
          </a:custGeom>
          <a:ln w="36360">
            <a:solidFill>
              <a:srgbClr val="FFFFFF"/>
            </a:solidFill>
            <a:miter/>
          </a:ln>
        </p:spPr>
        <p:txBody>
          <a:bodyPr lIns="18000" tIns="18000" rIns="18000" bIns="1800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" name="图片 146"/>
          <p:cNvPicPr/>
          <p:nvPr/>
        </p:nvPicPr>
        <p:blipFill>
          <a:blip r:embed="rId2"/>
          <a:stretch/>
        </p:blipFill>
        <p:spPr>
          <a:xfrm>
            <a:off x="7467480" y="2816640"/>
            <a:ext cx="2971440" cy="200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任意多边形: 形状 147"/>
          <p:cNvSpPr/>
          <p:nvPr/>
        </p:nvSpPr>
        <p:spPr>
          <a:xfrm>
            <a:off x="152280" y="6621480"/>
            <a:ext cx="2972160" cy="236520"/>
          </a:xfrm>
          <a:custGeom>
            <a:avLst/>
            <a:gdLst/>
            <a:ahLst/>
            <a:cxnLst/>
            <a:rect l="0" t="0" r="r" b="b"/>
            <a:pathLst>
              <a:path w="8256" h="657">
                <a:moveTo>
                  <a:pt x="0" y="0"/>
                </a:moveTo>
                <a:lnTo>
                  <a:pt x="8256" y="0"/>
                </a:lnTo>
                <a:lnTo>
                  <a:pt x="8256" y="657"/>
                </a:lnTo>
                <a:lnTo>
                  <a:pt x="0" y="657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2430360" y="6125760"/>
            <a:ext cx="410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构建系统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任意多边形: 形状 149"/>
          <p:cNvSpPr/>
          <p:nvPr/>
        </p:nvSpPr>
        <p:spPr>
          <a:xfrm>
            <a:off x="3124080" y="6621480"/>
            <a:ext cx="5943960" cy="236520"/>
          </a:xfrm>
          <a:custGeom>
            <a:avLst/>
            <a:gdLst/>
            <a:ahLst/>
            <a:cxnLst/>
            <a:rect l="0" t="0" r="r" b="b"/>
            <a:pathLst>
              <a:path w="16511" h="657">
                <a:moveTo>
                  <a:pt x="0" y="0"/>
                </a:moveTo>
                <a:lnTo>
                  <a:pt x="16511" y="0"/>
                </a:lnTo>
                <a:lnTo>
                  <a:pt x="16511" y="657"/>
                </a:lnTo>
                <a:lnTo>
                  <a:pt x="0" y="657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609480" y="6711840"/>
            <a:ext cx="205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任意多边形: 形状 151"/>
          <p:cNvSpPr/>
          <p:nvPr/>
        </p:nvSpPr>
        <p:spPr>
          <a:xfrm>
            <a:off x="9067680" y="6621480"/>
            <a:ext cx="2972160" cy="236520"/>
          </a:xfrm>
          <a:custGeom>
            <a:avLst/>
            <a:gdLst/>
            <a:ahLst/>
            <a:cxnLst/>
            <a:rect l="0" t="0" r="r" b="b"/>
            <a:pathLst>
              <a:path w="8256" h="657">
                <a:moveTo>
                  <a:pt x="0" y="0"/>
                </a:moveTo>
                <a:lnTo>
                  <a:pt x="8256" y="0"/>
                </a:lnTo>
                <a:lnTo>
                  <a:pt x="8256" y="657"/>
                </a:lnTo>
                <a:lnTo>
                  <a:pt x="0" y="657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552920" y="6711840"/>
            <a:ext cx="1844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858240" y="6717600"/>
            <a:ext cx="34200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200960" y="6711840"/>
            <a:ext cx="171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372680" y="6717600"/>
            <a:ext cx="17100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0458360" y="6711840"/>
            <a:ext cx="171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10629720" y="6717600"/>
            <a:ext cx="17100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0715400" y="6711840"/>
            <a:ext cx="171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1191680" y="6717600"/>
            <a:ext cx="389520" cy="174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24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4 / 10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任意多边形: 形状 16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任意多边形: 形状 161"/>
          <p:cNvSpPr/>
          <p:nvPr/>
        </p:nvSpPr>
        <p:spPr>
          <a:xfrm>
            <a:off x="0" y="0"/>
            <a:ext cx="12192120" cy="733680"/>
          </a:xfrm>
          <a:custGeom>
            <a:avLst/>
            <a:gdLst/>
            <a:ahLst/>
            <a:cxnLst/>
            <a:rect l="0" t="0" r="r" b="b"/>
            <a:pathLst>
              <a:path w="33867" h="2038">
                <a:moveTo>
                  <a:pt x="0" y="0"/>
                </a:moveTo>
                <a:lnTo>
                  <a:pt x="33867" y="0"/>
                </a:lnTo>
                <a:lnTo>
                  <a:pt x="3386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任意多边形: 形状 162"/>
          <p:cNvSpPr/>
          <p:nvPr/>
        </p:nvSpPr>
        <p:spPr>
          <a:xfrm>
            <a:off x="0" y="733320"/>
            <a:ext cx="12192120" cy="5715360"/>
          </a:xfrm>
          <a:custGeom>
            <a:avLst/>
            <a:gdLst/>
            <a:ahLst/>
            <a:cxnLst/>
            <a:rect l="0" t="0" r="r" b="b"/>
            <a:pathLst>
              <a:path w="33867" h="15876">
                <a:moveTo>
                  <a:pt x="0" y="0"/>
                </a:moveTo>
                <a:lnTo>
                  <a:pt x="33867" y="0"/>
                </a:lnTo>
                <a:lnTo>
                  <a:pt x="33867" y="15876"/>
                </a:lnTo>
                <a:lnTo>
                  <a:pt x="0" y="15876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任意多边形: 形状 163"/>
          <p:cNvSpPr/>
          <p:nvPr/>
        </p:nvSpPr>
        <p:spPr>
          <a:xfrm>
            <a:off x="466560" y="1047600"/>
            <a:ext cx="11259000" cy="5810400"/>
          </a:xfrm>
          <a:custGeom>
            <a:avLst/>
            <a:gdLst/>
            <a:ahLst/>
            <a:cxnLst/>
            <a:rect l="0" t="0" r="r" b="b"/>
            <a:pathLst>
              <a:path w="31275" h="16140" fill="none">
                <a:moveTo>
                  <a:pt x="0" y="16140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31089" y="0"/>
                </a:lnTo>
                <a:cubicBezTo>
                  <a:pt x="31102" y="0"/>
                  <a:pt x="31114" y="1"/>
                  <a:pt x="31126" y="3"/>
                </a:cubicBezTo>
                <a:cubicBezTo>
                  <a:pt x="31138" y="6"/>
                  <a:pt x="31149" y="9"/>
                  <a:pt x="31160" y="14"/>
                </a:cubicBezTo>
                <a:cubicBezTo>
                  <a:pt x="31172" y="19"/>
                  <a:pt x="31182" y="24"/>
                  <a:pt x="31192" y="31"/>
                </a:cubicBezTo>
                <a:cubicBezTo>
                  <a:pt x="31203" y="38"/>
                  <a:pt x="31212" y="46"/>
                  <a:pt x="31220" y="54"/>
                </a:cubicBezTo>
                <a:cubicBezTo>
                  <a:pt x="31229" y="63"/>
                  <a:pt x="31237" y="72"/>
                  <a:pt x="31243" y="82"/>
                </a:cubicBezTo>
                <a:cubicBezTo>
                  <a:pt x="31250" y="92"/>
                  <a:pt x="31256" y="103"/>
                  <a:pt x="31261" y="114"/>
                </a:cubicBezTo>
                <a:cubicBezTo>
                  <a:pt x="31265" y="125"/>
                  <a:pt x="31269" y="137"/>
                  <a:pt x="31271" y="149"/>
                </a:cubicBezTo>
                <a:cubicBezTo>
                  <a:pt x="31274" y="161"/>
                  <a:pt x="31275" y="173"/>
                  <a:pt x="31275" y="185"/>
                </a:cubicBezTo>
                <a:lnTo>
                  <a:pt x="31275" y="16140"/>
                </a:lnTo>
              </a:path>
            </a:pathLst>
          </a:custGeom>
          <a:ln w="18720">
            <a:solidFill>
              <a:srgbClr val="D1D5DB"/>
            </a:solidFill>
            <a:miter/>
          </a:ln>
        </p:spPr>
        <p:txBody>
          <a:bodyPr lIns="9360" tIns="9360" rIns="9360" bIns="93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任意多边形: 形状 165"/>
          <p:cNvSpPr/>
          <p:nvPr/>
        </p:nvSpPr>
        <p:spPr>
          <a:xfrm>
            <a:off x="456840" y="4209840"/>
            <a:ext cx="3610440" cy="19440"/>
          </a:xfrm>
          <a:custGeom>
            <a:avLst/>
            <a:gdLst/>
            <a:ahLst/>
            <a:cxnLst/>
            <a:rect l="0" t="0" r="r" b="b"/>
            <a:pathLst>
              <a:path w="10029" h="54">
                <a:moveTo>
                  <a:pt x="0" y="0"/>
                </a:moveTo>
                <a:lnTo>
                  <a:pt x="10029" y="0"/>
                </a:lnTo>
                <a:lnTo>
                  <a:pt x="10029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57200" y="158040"/>
            <a:ext cx="1647000" cy="399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7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代码界⾯功能设计</a:t>
            </a:r>
            <a:endParaRPr lang="en-US" sz="27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57200" y="3853800"/>
            <a:ext cx="25128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输⼊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876240" y="3861360"/>
            <a:ext cx="209160" cy="231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650" b="1" u="none" strike="noStrike">
                <a:solidFill>
                  <a:srgbClr val="1F2937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934560" y="3853800"/>
            <a:ext cx="50184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上传模块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57200" y="4336560"/>
            <a:ext cx="14346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⽀持⼿动输⼊数据结构描述代码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457200" y="4613040"/>
            <a:ext cx="102492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提供⽂件上传功能导⼊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171520" y="4619160"/>
            <a:ext cx="517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任意多边形: 形状 173"/>
          <p:cNvSpPr/>
          <p:nvPr/>
        </p:nvSpPr>
        <p:spPr>
          <a:xfrm>
            <a:off x="4295520" y="4209840"/>
            <a:ext cx="3600720" cy="19440"/>
          </a:xfrm>
          <a:custGeom>
            <a:avLst/>
            <a:gdLst/>
            <a:ahLst/>
            <a:cxnLst/>
            <a:rect l="0" t="0" r="r" b="b"/>
            <a:pathLst>
              <a:path w="10002" h="54">
                <a:moveTo>
                  <a:pt x="0" y="0"/>
                </a:moveTo>
                <a:lnTo>
                  <a:pt x="10002" y="0"/>
                </a:lnTo>
                <a:lnTo>
                  <a:pt x="10002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57200" y="4898520"/>
            <a:ext cx="12297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实时验证数据结构描述语法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292640" y="3853800"/>
            <a:ext cx="50184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语法⾼亮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292640" y="433656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基于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635360" y="4343040"/>
            <a:ext cx="13849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QSyntaxHighlighter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026040" y="433656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实现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4292640" y="4613040"/>
            <a:ext cx="12297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定制数据结构描述语法规则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任意多边形: 形状 180"/>
          <p:cNvSpPr/>
          <p:nvPr/>
        </p:nvSpPr>
        <p:spPr>
          <a:xfrm>
            <a:off x="8124480" y="4209840"/>
            <a:ext cx="3610440" cy="19440"/>
          </a:xfrm>
          <a:custGeom>
            <a:avLst/>
            <a:gdLst/>
            <a:ahLst/>
            <a:cxnLst/>
            <a:rect l="0" t="0" r="r" b="b"/>
            <a:pathLst>
              <a:path w="10029" h="54">
                <a:moveTo>
                  <a:pt x="0" y="0"/>
                </a:moveTo>
                <a:lnTo>
                  <a:pt x="10029" y="0"/>
                </a:lnTo>
                <a:lnTo>
                  <a:pt x="10029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292640" y="4898520"/>
            <a:ext cx="13323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实时标记语法错误与结构异常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128080" y="3853800"/>
            <a:ext cx="50184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数据存储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8128080" y="433656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采⽤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470800" y="4343040"/>
            <a:ext cx="4939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SQLite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8966160" y="4336560"/>
            <a:ext cx="6152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轻量级数据库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8128080" y="4613040"/>
            <a:ext cx="12297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存储历史数据结构描述⽂件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任意多边形: 形状 187"/>
          <p:cNvSpPr/>
          <p:nvPr/>
        </p:nvSpPr>
        <p:spPr>
          <a:xfrm>
            <a:off x="0" y="6448320"/>
            <a:ext cx="3048120" cy="409680"/>
          </a:xfrm>
          <a:custGeom>
            <a:avLst/>
            <a:gdLst/>
            <a:ahLst/>
            <a:cxnLst/>
            <a:rect l="0" t="0" r="r" b="b"/>
            <a:pathLst>
              <a:path w="8467" h="1138">
                <a:moveTo>
                  <a:pt x="0" y="0"/>
                </a:moveTo>
                <a:lnTo>
                  <a:pt x="8467" y="0"/>
                </a:lnTo>
                <a:lnTo>
                  <a:pt x="846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8128080" y="4898520"/>
            <a:ext cx="112752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⽀持版本管理与快速回滚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任意多边形: 形状 189"/>
          <p:cNvSpPr/>
          <p:nvPr/>
        </p:nvSpPr>
        <p:spPr>
          <a:xfrm>
            <a:off x="3047760" y="6448320"/>
            <a:ext cx="6096240" cy="409680"/>
          </a:xfrm>
          <a:custGeom>
            <a:avLst/>
            <a:gdLst/>
            <a:ahLst/>
            <a:cxnLst/>
            <a:rect l="0" t="0" r="r" b="b"/>
            <a:pathLst>
              <a:path w="16934" h="1138">
                <a:moveTo>
                  <a:pt x="0" y="0"/>
                </a:moveTo>
                <a:lnTo>
                  <a:pt x="16934" y="0"/>
                </a:lnTo>
                <a:lnTo>
                  <a:pt x="16934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457200" y="654660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任意多边形: 形状 191"/>
          <p:cNvSpPr/>
          <p:nvPr/>
        </p:nvSpPr>
        <p:spPr>
          <a:xfrm>
            <a:off x="9143640" y="6448320"/>
            <a:ext cx="3048480" cy="409680"/>
          </a:xfrm>
          <a:custGeom>
            <a:avLst/>
            <a:gdLst/>
            <a:ahLst/>
            <a:cxnLst/>
            <a:rect l="0" t="0" r="r" b="b"/>
            <a:pathLst>
              <a:path w="8468" h="1138">
                <a:moveTo>
                  <a:pt x="0" y="0"/>
                </a:moveTo>
                <a:lnTo>
                  <a:pt x="8468" y="0"/>
                </a:lnTo>
                <a:lnTo>
                  <a:pt x="846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4552920" y="654660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0010520" y="6552720"/>
            <a:ext cx="34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035360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0524960" y="655272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1061064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0782000" y="655272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086804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1343960" y="6552720"/>
            <a:ext cx="3895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5 / 10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任意多边形: 形状 20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任意多边形: 形状 201"/>
          <p:cNvSpPr/>
          <p:nvPr/>
        </p:nvSpPr>
        <p:spPr>
          <a:xfrm>
            <a:off x="0" y="0"/>
            <a:ext cx="12192120" cy="733680"/>
          </a:xfrm>
          <a:custGeom>
            <a:avLst/>
            <a:gdLst/>
            <a:ahLst/>
            <a:cxnLst/>
            <a:rect l="0" t="0" r="r" b="b"/>
            <a:pathLst>
              <a:path w="33867" h="2038">
                <a:moveTo>
                  <a:pt x="0" y="0"/>
                </a:moveTo>
                <a:lnTo>
                  <a:pt x="33867" y="0"/>
                </a:lnTo>
                <a:lnTo>
                  <a:pt x="3386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任意多边形: 形状 202"/>
          <p:cNvSpPr/>
          <p:nvPr/>
        </p:nvSpPr>
        <p:spPr>
          <a:xfrm>
            <a:off x="0" y="733320"/>
            <a:ext cx="12192120" cy="5715360"/>
          </a:xfrm>
          <a:custGeom>
            <a:avLst/>
            <a:gdLst/>
            <a:ahLst/>
            <a:cxnLst/>
            <a:rect l="0" t="0" r="r" b="b"/>
            <a:pathLst>
              <a:path w="33867" h="15876">
                <a:moveTo>
                  <a:pt x="0" y="0"/>
                </a:moveTo>
                <a:lnTo>
                  <a:pt x="33867" y="0"/>
                </a:lnTo>
                <a:lnTo>
                  <a:pt x="33867" y="15876"/>
                </a:lnTo>
                <a:lnTo>
                  <a:pt x="0" y="15876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任意多边形: 形状 203"/>
          <p:cNvSpPr/>
          <p:nvPr/>
        </p:nvSpPr>
        <p:spPr>
          <a:xfrm>
            <a:off x="466560" y="1047600"/>
            <a:ext cx="11259000" cy="5534280"/>
          </a:xfrm>
          <a:custGeom>
            <a:avLst/>
            <a:gdLst/>
            <a:ahLst/>
            <a:cxnLst/>
            <a:rect l="0" t="0" r="r" b="b"/>
            <a:pathLst>
              <a:path w="31275" h="15373" fill="none">
                <a:moveTo>
                  <a:pt x="0" y="15188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31089" y="0"/>
                </a:lnTo>
                <a:cubicBezTo>
                  <a:pt x="31102" y="0"/>
                  <a:pt x="31114" y="1"/>
                  <a:pt x="31126" y="3"/>
                </a:cubicBezTo>
                <a:cubicBezTo>
                  <a:pt x="31138" y="6"/>
                  <a:pt x="31149" y="9"/>
                  <a:pt x="31160" y="14"/>
                </a:cubicBezTo>
                <a:cubicBezTo>
                  <a:pt x="31172" y="19"/>
                  <a:pt x="31182" y="24"/>
                  <a:pt x="31192" y="31"/>
                </a:cubicBezTo>
                <a:cubicBezTo>
                  <a:pt x="31203" y="38"/>
                  <a:pt x="31212" y="46"/>
                  <a:pt x="31220" y="54"/>
                </a:cubicBezTo>
                <a:cubicBezTo>
                  <a:pt x="31229" y="63"/>
                  <a:pt x="31237" y="72"/>
                  <a:pt x="31243" y="82"/>
                </a:cubicBezTo>
                <a:cubicBezTo>
                  <a:pt x="31250" y="92"/>
                  <a:pt x="31256" y="103"/>
                  <a:pt x="31261" y="114"/>
                </a:cubicBezTo>
                <a:cubicBezTo>
                  <a:pt x="31265" y="125"/>
                  <a:pt x="31269" y="137"/>
                  <a:pt x="31271" y="149"/>
                </a:cubicBezTo>
                <a:cubicBezTo>
                  <a:pt x="31274" y="161"/>
                  <a:pt x="31275" y="173"/>
                  <a:pt x="31275" y="185"/>
                </a:cubicBezTo>
                <a:lnTo>
                  <a:pt x="31275" y="15188"/>
                </a:lnTo>
                <a:cubicBezTo>
                  <a:pt x="31275" y="15200"/>
                  <a:pt x="31274" y="15212"/>
                  <a:pt x="31271" y="15224"/>
                </a:cubicBezTo>
                <a:cubicBezTo>
                  <a:pt x="31269" y="15236"/>
                  <a:pt x="31265" y="15248"/>
                  <a:pt x="31261" y="15259"/>
                </a:cubicBezTo>
                <a:cubicBezTo>
                  <a:pt x="31256" y="15270"/>
                  <a:pt x="31250" y="15281"/>
                  <a:pt x="31243" y="15291"/>
                </a:cubicBezTo>
                <a:cubicBezTo>
                  <a:pt x="31237" y="15301"/>
                  <a:pt x="31229" y="15310"/>
                  <a:pt x="31220" y="15319"/>
                </a:cubicBezTo>
                <a:cubicBezTo>
                  <a:pt x="31212" y="15328"/>
                  <a:pt x="31203" y="15335"/>
                  <a:pt x="31192" y="15342"/>
                </a:cubicBezTo>
                <a:cubicBezTo>
                  <a:pt x="31182" y="15349"/>
                  <a:pt x="31172" y="15354"/>
                  <a:pt x="31160" y="15359"/>
                </a:cubicBezTo>
                <a:cubicBezTo>
                  <a:pt x="31149" y="15364"/>
                  <a:pt x="31138" y="15367"/>
                  <a:pt x="31126" y="15370"/>
                </a:cubicBezTo>
                <a:cubicBezTo>
                  <a:pt x="31114" y="15372"/>
                  <a:pt x="31102" y="15373"/>
                  <a:pt x="31089" y="15373"/>
                </a:cubicBezTo>
                <a:lnTo>
                  <a:pt x="185" y="15373"/>
                </a:lnTo>
                <a:cubicBezTo>
                  <a:pt x="173" y="15373"/>
                  <a:pt x="161" y="15372"/>
                  <a:pt x="149" y="15370"/>
                </a:cubicBezTo>
                <a:cubicBezTo>
                  <a:pt x="137" y="15367"/>
                  <a:pt x="126" y="15364"/>
                  <a:pt x="114" y="15359"/>
                </a:cubicBezTo>
                <a:cubicBezTo>
                  <a:pt x="103" y="15354"/>
                  <a:pt x="92" y="15349"/>
                  <a:pt x="82" y="15342"/>
                </a:cubicBezTo>
                <a:cubicBezTo>
                  <a:pt x="72" y="15335"/>
                  <a:pt x="63" y="15328"/>
                  <a:pt x="54" y="15319"/>
                </a:cubicBezTo>
                <a:cubicBezTo>
                  <a:pt x="46" y="15310"/>
                  <a:pt x="38" y="15301"/>
                  <a:pt x="31" y="15291"/>
                </a:cubicBezTo>
                <a:cubicBezTo>
                  <a:pt x="24" y="15281"/>
                  <a:pt x="19" y="15270"/>
                  <a:pt x="14" y="15259"/>
                </a:cubicBezTo>
                <a:cubicBezTo>
                  <a:pt x="9" y="15248"/>
                  <a:pt x="6" y="15236"/>
                  <a:pt x="4" y="15224"/>
                </a:cubicBezTo>
                <a:cubicBezTo>
                  <a:pt x="1" y="15212"/>
                  <a:pt x="0" y="15200"/>
                  <a:pt x="0" y="15188"/>
                </a:cubicBezTo>
              </a:path>
            </a:pathLst>
          </a:custGeom>
          <a:ln w="18720">
            <a:solidFill>
              <a:srgbClr val="D1D5DB"/>
            </a:solidFill>
            <a:miter/>
          </a:ln>
        </p:spPr>
        <p:txBody>
          <a:bodyPr lIns="9360" tIns="9360" rIns="9360" bIns="93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57200" y="158040"/>
            <a:ext cx="1647000" cy="399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7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图形⽣成界⾯设计</a:t>
            </a:r>
            <a:endParaRPr lang="en-US" sz="27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5321160" y="6677280"/>
            <a:ext cx="1328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10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423760" y="6681960"/>
            <a:ext cx="14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2: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任意多边形: 形状 208"/>
          <p:cNvSpPr/>
          <p:nvPr/>
        </p:nvSpPr>
        <p:spPr>
          <a:xfrm>
            <a:off x="456840" y="4209840"/>
            <a:ext cx="3610440" cy="19440"/>
          </a:xfrm>
          <a:custGeom>
            <a:avLst/>
            <a:gdLst/>
            <a:ahLst/>
            <a:cxnLst/>
            <a:rect l="0" t="0" r="r" b="b"/>
            <a:pathLst>
              <a:path w="10029" h="54">
                <a:moveTo>
                  <a:pt x="0" y="0"/>
                </a:moveTo>
                <a:lnTo>
                  <a:pt x="10029" y="0"/>
                </a:lnTo>
                <a:lnTo>
                  <a:pt x="10029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599080" y="6677280"/>
            <a:ext cx="8236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8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图形⽣成界⾯设计⽰例</a:t>
            </a:r>
            <a:endParaRPr lang="en-US" sz="10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457200" y="3861360"/>
            <a:ext cx="690840" cy="231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650" b="1" u="none" strike="noStrike">
                <a:solidFill>
                  <a:srgbClr val="1F2937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1149840" y="3853800"/>
            <a:ext cx="50184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解析流程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457200" y="434304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1.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628560" y="4336560"/>
            <a:ext cx="16394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词法分析：识别节点、边等基础元素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457200" y="461916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2.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628560" y="4613040"/>
            <a:ext cx="12297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语法解析：构建抽象语法树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685960" y="4619160"/>
            <a:ext cx="4366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(AST)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457200" y="4905000"/>
            <a:ext cx="171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3. 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任意多边形: 形状 218"/>
          <p:cNvSpPr/>
          <p:nvPr/>
        </p:nvSpPr>
        <p:spPr>
          <a:xfrm>
            <a:off x="4295520" y="4209840"/>
            <a:ext cx="3600720" cy="19440"/>
          </a:xfrm>
          <a:custGeom>
            <a:avLst/>
            <a:gdLst/>
            <a:ahLst/>
            <a:cxnLst/>
            <a:rect l="0" t="0" r="r" b="b"/>
            <a:pathLst>
              <a:path w="10002" h="54">
                <a:moveTo>
                  <a:pt x="0" y="0"/>
                </a:moveTo>
                <a:lnTo>
                  <a:pt x="10002" y="0"/>
                </a:lnTo>
                <a:lnTo>
                  <a:pt x="10002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628560" y="4898520"/>
            <a:ext cx="14346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语义分析：验证结构逻辑⼀致性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292640" y="3853800"/>
            <a:ext cx="62712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可视化算法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4292640" y="4336560"/>
            <a:ext cx="9226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基于⼒导向布局算法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4292640" y="4613040"/>
            <a:ext cx="4104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⽀持树形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4978440" y="46191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5025960" y="4613040"/>
            <a:ext cx="8200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⽹状结构⾃动布局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任意多边形: 形状 225"/>
          <p:cNvSpPr/>
          <p:nvPr/>
        </p:nvSpPr>
        <p:spPr>
          <a:xfrm>
            <a:off x="8124480" y="4209840"/>
            <a:ext cx="3610440" cy="19440"/>
          </a:xfrm>
          <a:custGeom>
            <a:avLst/>
            <a:gdLst/>
            <a:ahLst/>
            <a:cxnLst/>
            <a:rect l="0" t="0" r="r" b="b"/>
            <a:pathLst>
              <a:path w="10029" h="54">
                <a:moveTo>
                  <a:pt x="0" y="0"/>
                </a:moveTo>
                <a:lnTo>
                  <a:pt x="10029" y="0"/>
                </a:lnTo>
                <a:lnTo>
                  <a:pt x="10029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4292640" y="4898520"/>
            <a:ext cx="13323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动态调整节点位置与连接关系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8128080" y="3853800"/>
            <a:ext cx="501840" cy="242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5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交互控制</a:t>
            </a:r>
            <a:endParaRPr lang="en-US" sz="16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8128080" y="4336560"/>
            <a:ext cx="9226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时间轴控制构建进度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8128080" y="4613040"/>
            <a:ext cx="71784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节点聚焦与展开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9327960" y="461916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9375840" y="461304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折叠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任意多边形: 形状 232"/>
          <p:cNvSpPr/>
          <p:nvPr/>
        </p:nvSpPr>
        <p:spPr>
          <a:xfrm>
            <a:off x="0" y="6448320"/>
            <a:ext cx="3048120" cy="409680"/>
          </a:xfrm>
          <a:custGeom>
            <a:avLst/>
            <a:gdLst/>
            <a:ahLst/>
            <a:cxnLst/>
            <a:rect l="0" t="0" r="r" b="b"/>
            <a:pathLst>
              <a:path w="8467" h="1138">
                <a:moveTo>
                  <a:pt x="0" y="0"/>
                </a:moveTo>
                <a:lnTo>
                  <a:pt x="8467" y="0"/>
                </a:lnTo>
                <a:lnTo>
                  <a:pt x="846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8128080" y="4898520"/>
            <a:ext cx="9226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多视⻆观察结构变化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任意多边形: 形状 234"/>
          <p:cNvSpPr/>
          <p:nvPr/>
        </p:nvSpPr>
        <p:spPr>
          <a:xfrm>
            <a:off x="3047760" y="6448320"/>
            <a:ext cx="6096240" cy="409680"/>
          </a:xfrm>
          <a:custGeom>
            <a:avLst/>
            <a:gdLst/>
            <a:ahLst/>
            <a:cxnLst/>
            <a:rect l="0" t="0" r="r" b="b"/>
            <a:pathLst>
              <a:path w="16934" h="1138">
                <a:moveTo>
                  <a:pt x="0" y="0"/>
                </a:moveTo>
                <a:lnTo>
                  <a:pt x="16934" y="0"/>
                </a:lnTo>
                <a:lnTo>
                  <a:pt x="16934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57200" y="6546600"/>
            <a:ext cx="20556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任意多边形: 形状 236"/>
          <p:cNvSpPr/>
          <p:nvPr/>
        </p:nvSpPr>
        <p:spPr>
          <a:xfrm>
            <a:off x="9143640" y="6448320"/>
            <a:ext cx="3048480" cy="409680"/>
          </a:xfrm>
          <a:custGeom>
            <a:avLst/>
            <a:gdLst/>
            <a:ahLst/>
            <a:cxnLst/>
            <a:rect l="0" t="0" r="r" b="b"/>
            <a:pathLst>
              <a:path w="8468" h="1138">
                <a:moveTo>
                  <a:pt x="0" y="0"/>
                </a:moveTo>
                <a:lnTo>
                  <a:pt x="8468" y="0"/>
                </a:lnTo>
                <a:lnTo>
                  <a:pt x="846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552920" y="6546600"/>
            <a:ext cx="18442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0010520" y="6552720"/>
            <a:ext cx="34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1035360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10524960" y="655272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1061064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782000" y="6552720"/>
            <a:ext cx="171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868040" y="6546600"/>
            <a:ext cx="171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1343960" y="6552720"/>
            <a:ext cx="3895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6 / 10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任意多边形: 形状 24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任意多边形: 形状 246"/>
          <p:cNvSpPr/>
          <p:nvPr/>
        </p:nvSpPr>
        <p:spPr>
          <a:xfrm>
            <a:off x="152280" y="115200"/>
            <a:ext cx="11887560" cy="6742800"/>
          </a:xfrm>
          <a:custGeom>
            <a:avLst/>
            <a:gdLst/>
            <a:ahLst/>
            <a:cxnLst/>
            <a:rect l="0" t="0" r="r" b="b"/>
            <a:pathLst>
              <a:path w="33021" h="18730">
                <a:moveTo>
                  <a:pt x="0" y="0"/>
                </a:moveTo>
                <a:lnTo>
                  <a:pt x="33021" y="0"/>
                </a:lnTo>
                <a:lnTo>
                  <a:pt x="33021" y="18730"/>
                </a:lnTo>
                <a:lnTo>
                  <a:pt x="0" y="187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任意多边形: 形状 247"/>
          <p:cNvSpPr/>
          <p:nvPr/>
        </p:nvSpPr>
        <p:spPr>
          <a:xfrm>
            <a:off x="152280" y="115200"/>
            <a:ext cx="11887560" cy="727920"/>
          </a:xfrm>
          <a:custGeom>
            <a:avLst/>
            <a:gdLst/>
            <a:ahLst/>
            <a:cxnLst/>
            <a:rect l="0" t="0" r="r" b="b"/>
            <a:pathLst>
              <a:path w="33021" h="2022">
                <a:moveTo>
                  <a:pt x="0" y="0"/>
                </a:moveTo>
                <a:lnTo>
                  <a:pt x="33021" y="0"/>
                </a:lnTo>
                <a:lnTo>
                  <a:pt x="33021" y="2022"/>
                </a:lnTo>
                <a:lnTo>
                  <a:pt x="0" y="2022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任意多边形: 形状 248"/>
          <p:cNvSpPr/>
          <p:nvPr/>
        </p:nvSpPr>
        <p:spPr>
          <a:xfrm>
            <a:off x="152280" y="842760"/>
            <a:ext cx="11887560" cy="5820840"/>
          </a:xfrm>
          <a:custGeom>
            <a:avLst/>
            <a:gdLst/>
            <a:ahLst/>
            <a:cxnLst/>
            <a:rect l="0" t="0" r="r" b="b"/>
            <a:pathLst>
              <a:path w="33021" h="16169">
                <a:moveTo>
                  <a:pt x="0" y="0"/>
                </a:moveTo>
                <a:lnTo>
                  <a:pt x="33021" y="0"/>
                </a:lnTo>
                <a:lnTo>
                  <a:pt x="33021" y="16169"/>
                </a:lnTo>
                <a:lnTo>
                  <a:pt x="0" y="16169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任意多边形: 形状 249"/>
          <p:cNvSpPr/>
          <p:nvPr/>
        </p:nvSpPr>
        <p:spPr>
          <a:xfrm>
            <a:off x="609480" y="3493800"/>
            <a:ext cx="5258160" cy="2939400"/>
          </a:xfrm>
          <a:custGeom>
            <a:avLst/>
            <a:gdLst/>
            <a:ahLst/>
            <a:cxnLst/>
            <a:rect l="0" t="0" r="r" b="b"/>
            <a:pathLst>
              <a:path w="14606" h="8165">
                <a:moveTo>
                  <a:pt x="0" y="0"/>
                </a:moveTo>
                <a:lnTo>
                  <a:pt x="14606" y="0"/>
                </a:lnTo>
                <a:lnTo>
                  <a:pt x="14606" y="8165"/>
                </a:lnTo>
                <a:lnTo>
                  <a:pt x="0" y="8165"/>
                </a:lnTo>
                <a:lnTo>
                  <a:pt x="0" y="0"/>
                </a:ln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任意多边形: 形状 250"/>
          <p:cNvSpPr/>
          <p:nvPr/>
        </p:nvSpPr>
        <p:spPr>
          <a:xfrm>
            <a:off x="609480" y="3493800"/>
            <a:ext cx="38520" cy="2939400"/>
          </a:xfrm>
          <a:custGeom>
            <a:avLst/>
            <a:gdLst/>
            <a:ahLst/>
            <a:cxnLst/>
            <a:rect l="0" t="0" r="r" b="b"/>
            <a:pathLst>
              <a:path w="107" h="8165">
                <a:moveTo>
                  <a:pt x="0" y="0"/>
                </a:moveTo>
                <a:lnTo>
                  <a:pt x="107" y="0"/>
                </a:lnTo>
                <a:lnTo>
                  <a:pt x="107" y="8165"/>
                </a:lnTo>
                <a:lnTo>
                  <a:pt x="0" y="816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609480" y="295560"/>
            <a:ext cx="191016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8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数据结构描述格式</a:t>
            </a:r>
            <a:endParaRPr lang="en-US" sz="23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609480" y="1109880"/>
            <a:ext cx="8874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90" b="1" u="none" strike="noStrike">
                <a:solidFill>
                  <a:srgbClr val="2630A5"/>
                </a:solidFill>
                <a:effectLst/>
                <a:uFillTx/>
                <a:latin typeface="Times New Roman"/>
                <a:ea typeface="Times New Roman"/>
              </a:rPr>
              <a:t>map.txt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任意多边形: 形状 253"/>
          <p:cNvSpPr/>
          <p:nvPr/>
        </p:nvSpPr>
        <p:spPr>
          <a:xfrm>
            <a:off x="676080" y="1577520"/>
            <a:ext cx="47880" cy="36360"/>
          </a:xfrm>
          <a:custGeom>
            <a:avLst/>
            <a:gdLst/>
            <a:ahLst/>
            <a:cxnLst/>
            <a:rect l="0" t="0" r="r" b="b"/>
            <a:pathLst>
              <a:path w="133" h="101">
                <a:moveTo>
                  <a:pt x="133" y="50"/>
                </a:moveTo>
                <a:cubicBezTo>
                  <a:pt x="133" y="56"/>
                  <a:pt x="132" y="63"/>
                  <a:pt x="128" y="70"/>
                </a:cubicBezTo>
                <a:cubicBezTo>
                  <a:pt x="125" y="76"/>
                  <a:pt x="120" y="82"/>
                  <a:pt x="114" y="86"/>
                </a:cubicBezTo>
                <a:cubicBezTo>
                  <a:pt x="108" y="91"/>
                  <a:pt x="101" y="95"/>
                  <a:pt x="93" y="97"/>
                </a:cubicBezTo>
                <a:cubicBezTo>
                  <a:pt x="84" y="100"/>
                  <a:pt x="76" y="101"/>
                  <a:pt x="67" y="101"/>
                </a:cubicBezTo>
                <a:cubicBezTo>
                  <a:pt x="58" y="101"/>
                  <a:pt x="50" y="100"/>
                  <a:pt x="42" y="97"/>
                </a:cubicBezTo>
                <a:cubicBezTo>
                  <a:pt x="33" y="95"/>
                  <a:pt x="26" y="91"/>
                  <a:pt x="19" y="86"/>
                </a:cubicBezTo>
                <a:cubicBezTo>
                  <a:pt x="13" y="82"/>
                  <a:pt x="8" y="76"/>
                  <a:pt x="5" y="70"/>
                </a:cubicBezTo>
                <a:cubicBezTo>
                  <a:pt x="2" y="63"/>
                  <a:pt x="0" y="56"/>
                  <a:pt x="0" y="50"/>
                </a:cubicBezTo>
                <a:cubicBezTo>
                  <a:pt x="0" y="43"/>
                  <a:pt x="2" y="37"/>
                  <a:pt x="5" y="31"/>
                </a:cubicBezTo>
                <a:cubicBezTo>
                  <a:pt x="8" y="25"/>
                  <a:pt x="13" y="19"/>
                  <a:pt x="19" y="14"/>
                </a:cubicBezTo>
                <a:cubicBezTo>
                  <a:pt x="26" y="10"/>
                  <a:pt x="33" y="6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6"/>
                  <a:pt x="108" y="10"/>
                  <a:pt x="114" y="14"/>
                </a:cubicBezTo>
                <a:cubicBezTo>
                  <a:pt x="120" y="19"/>
                  <a:pt x="125" y="25"/>
                  <a:pt x="128" y="31"/>
                </a:cubicBezTo>
                <a:cubicBezTo>
                  <a:pt x="132" y="37"/>
                  <a:pt x="133" y="43"/>
                  <a:pt x="133" y="5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1491120" y="1102320"/>
            <a:ext cx="644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9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语法规则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838080" y="1507680"/>
            <a:ext cx="410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节点定义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任意多边形: 形状 256"/>
          <p:cNvSpPr/>
          <p:nvPr/>
        </p:nvSpPr>
        <p:spPr>
          <a:xfrm>
            <a:off x="1618920" y="1519920"/>
            <a:ext cx="1791360" cy="144360"/>
          </a:xfrm>
          <a:custGeom>
            <a:avLst/>
            <a:gdLst/>
            <a:ahLst/>
            <a:cxnLst/>
            <a:rect l="0" t="0" r="r" b="b"/>
            <a:pathLst>
              <a:path w="4976" h="401">
                <a:moveTo>
                  <a:pt x="0" y="0"/>
                </a:moveTo>
                <a:lnTo>
                  <a:pt x="4976" y="0"/>
                </a:lnTo>
                <a:lnTo>
                  <a:pt x="4976" y="401"/>
                </a:lnTo>
                <a:lnTo>
                  <a:pt x="0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1523880" y="151236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: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1652760" y="1519920"/>
            <a:ext cx="922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NodeID: [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2578680" y="1507680"/>
            <a:ext cx="410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属性列表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任意多边形: 形状 260"/>
          <p:cNvSpPr/>
          <p:nvPr/>
        </p:nvSpPr>
        <p:spPr>
          <a:xfrm>
            <a:off x="676080" y="1865520"/>
            <a:ext cx="47880" cy="36360"/>
          </a:xfrm>
          <a:custGeom>
            <a:avLst/>
            <a:gdLst/>
            <a:ahLst/>
            <a:cxnLst/>
            <a:rect l="0" t="0" r="r" b="b"/>
            <a:pathLst>
              <a:path w="133" h="101">
                <a:moveTo>
                  <a:pt x="133" y="50"/>
                </a:moveTo>
                <a:cubicBezTo>
                  <a:pt x="133" y="57"/>
                  <a:pt x="132" y="63"/>
                  <a:pt x="128" y="70"/>
                </a:cubicBezTo>
                <a:cubicBezTo>
                  <a:pt x="125" y="77"/>
                  <a:pt x="120" y="82"/>
                  <a:pt x="114" y="87"/>
                </a:cubicBezTo>
                <a:cubicBezTo>
                  <a:pt x="108" y="91"/>
                  <a:pt x="101" y="95"/>
                  <a:pt x="93" y="97"/>
                </a:cubicBezTo>
                <a:cubicBezTo>
                  <a:pt x="84" y="100"/>
                  <a:pt x="76" y="101"/>
                  <a:pt x="67" y="101"/>
                </a:cubicBezTo>
                <a:cubicBezTo>
                  <a:pt x="58" y="101"/>
                  <a:pt x="50" y="100"/>
                  <a:pt x="42" y="97"/>
                </a:cubicBezTo>
                <a:cubicBezTo>
                  <a:pt x="33" y="95"/>
                  <a:pt x="26" y="91"/>
                  <a:pt x="19" y="87"/>
                </a:cubicBezTo>
                <a:cubicBezTo>
                  <a:pt x="13" y="82"/>
                  <a:pt x="8" y="77"/>
                  <a:pt x="5" y="70"/>
                </a:cubicBezTo>
                <a:cubicBezTo>
                  <a:pt x="2" y="63"/>
                  <a:pt x="0" y="57"/>
                  <a:pt x="0" y="50"/>
                </a:cubicBezTo>
                <a:cubicBezTo>
                  <a:pt x="0" y="44"/>
                  <a:pt x="2" y="37"/>
                  <a:pt x="5" y="31"/>
                </a:cubicBezTo>
                <a:cubicBezTo>
                  <a:pt x="8" y="25"/>
                  <a:pt x="13" y="20"/>
                  <a:pt x="19" y="15"/>
                </a:cubicBezTo>
                <a:cubicBezTo>
                  <a:pt x="26" y="10"/>
                  <a:pt x="33" y="7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7"/>
                  <a:pt x="108" y="10"/>
                  <a:pt x="114" y="15"/>
                </a:cubicBezTo>
                <a:cubicBezTo>
                  <a:pt x="120" y="20"/>
                  <a:pt x="125" y="25"/>
                  <a:pt x="128" y="31"/>
                </a:cubicBezTo>
                <a:cubicBezTo>
                  <a:pt x="132" y="37"/>
                  <a:pt x="133" y="44"/>
                  <a:pt x="133" y="5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3264480" y="151992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]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38080" y="1796040"/>
            <a:ext cx="3081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边定义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任意多边形: 形状 263"/>
          <p:cNvSpPr/>
          <p:nvPr/>
        </p:nvSpPr>
        <p:spPr>
          <a:xfrm>
            <a:off x="1447560" y="1807920"/>
            <a:ext cx="2886480" cy="144360"/>
          </a:xfrm>
          <a:custGeom>
            <a:avLst/>
            <a:gdLst/>
            <a:ahLst/>
            <a:cxnLst/>
            <a:rect l="0" t="0" r="r" b="b"/>
            <a:pathLst>
              <a:path w="8018" h="401">
                <a:moveTo>
                  <a:pt x="0" y="0"/>
                </a:moveTo>
                <a:lnTo>
                  <a:pt x="8018" y="0"/>
                </a:lnTo>
                <a:lnTo>
                  <a:pt x="8018" y="401"/>
                </a:lnTo>
                <a:lnTo>
                  <a:pt x="0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1352520" y="180072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: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1481400" y="1808280"/>
            <a:ext cx="2356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SourceID -&gt; TargetID: [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3847680" y="1796040"/>
            <a:ext cx="2055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属性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任意多边形: 形状 267"/>
          <p:cNvSpPr/>
          <p:nvPr/>
        </p:nvSpPr>
        <p:spPr>
          <a:xfrm>
            <a:off x="676080" y="2153880"/>
            <a:ext cx="47880" cy="36360"/>
          </a:xfrm>
          <a:custGeom>
            <a:avLst/>
            <a:gdLst/>
            <a:ahLst/>
            <a:cxnLst/>
            <a:rect l="0" t="0" r="r" b="b"/>
            <a:pathLst>
              <a:path w="133" h="101">
                <a:moveTo>
                  <a:pt x="133" y="50"/>
                </a:moveTo>
                <a:cubicBezTo>
                  <a:pt x="133" y="56"/>
                  <a:pt x="132" y="63"/>
                  <a:pt x="128" y="70"/>
                </a:cubicBezTo>
                <a:cubicBezTo>
                  <a:pt x="125" y="76"/>
                  <a:pt x="120" y="81"/>
                  <a:pt x="114" y="86"/>
                </a:cubicBezTo>
                <a:cubicBezTo>
                  <a:pt x="108" y="91"/>
                  <a:pt x="101" y="94"/>
                  <a:pt x="93" y="97"/>
                </a:cubicBezTo>
                <a:cubicBezTo>
                  <a:pt x="84" y="99"/>
                  <a:pt x="76" y="101"/>
                  <a:pt x="67" y="101"/>
                </a:cubicBezTo>
                <a:cubicBezTo>
                  <a:pt x="58" y="101"/>
                  <a:pt x="50" y="99"/>
                  <a:pt x="42" y="97"/>
                </a:cubicBezTo>
                <a:cubicBezTo>
                  <a:pt x="33" y="94"/>
                  <a:pt x="26" y="91"/>
                  <a:pt x="19" y="86"/>
                </a:cubicBezTo>
                <a:cubicBezTo>
                  <a:pt x="13" y="81"/>
                  <a:pt x="8" y="76"/>
                  <a:pt x="5" y="70"/>
                </a:cubicBezTo>
                <a:cubicBezTo>
                  <a:pt x="2" y="63"/>
                  <a:pt x="0" y="56"/>
                  <a:pt x="0" y="50"/>
                </a:cubicBezTo>
                <a:cubicBezTo>
                  <a:pt x="0" y="43"/>
                  <a:pt x="2" y="37"/>
                  <a:pt x="5" y="31"/>
                </a:cubicBezTo>
                <a:cubicBezTo>
                  <a:pt x="8" y="24"/>
                  <a:pt x="13" y="19"/>
                  <a:pt x="19" y="14"/>
                </a:cubicBezTo>
                <a:cubicBezTo>
                  <a:pt x="26" y="10"/>
                  <a:pt x="33" y="6"/>
                  <a:pt x="42" y="3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3"/>
                </a:cubicBezTo>
                <a:cubicBezTo>
                  <a:pt x="101" y="6"/>
                  <a:pt x="108" y="10"/>
                  <a:pt x="114" y="14"/>
                </a:cubicBezTo>
                <a:cubicBezTo>
                  <a:pt x="120" y="19"/>
                  <a:pt x="125" y="24"/>
                  <a:pt x="128" y="31"/>
                </a:cubicBezTo>
                <a:cubicBezTo>
                  <a:pt x="132" y="37"/>
                  <a:pt x="133" y="43"/>
                  <a:pt x="133" y="5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4190400" y="180828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]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838080" y="2084040"/>
            <a:ext cx="3081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组定义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任意多边形: 形状 270"/>
          <p:cNvSpPr/>
          <p:nvPr/>
        </p:nvSpPr>
        <p:spPr>
          <a:xfrm>
            <a:off x="1447560" y="2096280"/>
            <a:ext cx="3258000" cy="144360"/>
          </a:xfrm>
          <a:custGeom>
            <a:avLst/>
            <a:gdLst/>
            <a:ahLst/>
            <a:cxnLst/>
            <a:rect l="0" t="0" r="r" b="b"/>
            <a:pathLst>
              <a:path w="9050" h="401">
                <a:moveTo>
                  <a:pt x="0" y="0"/>
                </a:moveTo>
                <a:lnTo>
                  <a:pt x="9050" y="0"/>
                </a:lnTo>
                <a:lnTo>
                  <a:pt x="9050" y="401"/>
                </a:lnTo>
                <a:lnTo>
                  <a:pt x="0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352520" y="208872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: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任意多边形: 形状 272"/>
          <p:cNvSpPr/>
          <p:nvPr/>
        </p:nvSpPr>
        <p:spPr>
          <a:xfrm>
            <a:off x="676080" y="2441880"/>
            <a:ext cx="47880" cy="36360"/>
          </a:xfrm>
          <a:custGeom>
            <a:avLst/>
            <a:gdLst/>
            <a:ahLst/>
            <a:cxnLst/>
            <a:rect l="0" t="0" r="r" b="b"/>
            <a:pathLst>
              <a:path w="133" h="101">
                <a:moveTo>
                  <a:pt x="133" y="50"/>
                </a:moveTo>
                <a:cubicBezTo>
                  <a:pt x="133" y="57"/>
                  <a:pt x="132" y="63"/>
                  <a:pt x="128" y="70"/>
                </a:cubicBezTo>
                <a:cubicBezTo>
                  <a:pt x="125" y="76"/>
                  <a:pt x="120" y="82"/>
                  <a:pt x="114" y="86"/>
                </a:cubicBezTo>
                <a:cubicBezTo>
                  <a:pt x="108" y="91"/>
                  <a:pt x="101" y="95"/>
                  <a:pt x="93" y="97"/>
                </a:cubicBezTo>
                <a:cubicBezTo>
                  <a:pt x="84" y="100"/>
                  <a:pt x="76" y="101"/>
                  <a:pt x="67" y="101"/>
                </a:cubicBezTo>
                <a:cubicBezTo>
                  <a:pt x="58" y="101"/>
                  <a:pt x="50" y="100"/>
                  <a:pt x="42" y="97"/>
                </a:cubicBezTo>
                <a:cubicBezTo>
                  <a:pt x="33" y="95"/>
                  <a:pt x="26" y="91"/>
                  <a:pt x="19" y="86"/>
                </a:cubicBezTo>
                <a:cubicBezTo>
                  <a:pt x="13" y="82"/>
                  <a:pt x="8" y="76"/>
                  <a:pt x="5" y="70"/>
                </a:cubicBezTo>
                <a:cubicBezTo>
                  <a:pt x="2" y="63"/>
                  <a:pt x="0" y="57"/>
                  <a:pt x="0" y="50"/>
                </a:cubicBezTo>
                <a:cubicBezTo>
                  <a:pt x="0" y="43"/>
                  <a:pt x="2" y="37"/>
                  <a:pt x="5" y="31"/>
                </a:cubicBezTo>
                <a:cubicBezTo>
                  <a:pt x="8" y="25"/>
                  <a:pt x="13" y="19"/>
                  <a:pt x="19" y="15"/>
                </a:cubicBezTo>
                <a:cubicBezTo>
                  <a:pt x="26" y="10"/>
                  <a:pt x="33" y="6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6"/>
                  <a:pt x="108" y="10"/>
                  <a:pt x="114" y="15"/>
                </a:cubicBezTo>
                <a:cubicBezTo>
                  <a:pt x="120" y="19"/>
                  <a:pt x="125" y="25"/>
                  <a:pt x="128" y="31"/>
                </a:cubicBezTo>
                <a:cubicBezTo>
                  <a:pt x="132" y="37"/>
                  <a:pt x="133" y="43"/>
                  <a:pt x="133" y="5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1481400" y="2096280"/>
            <a:ext cx="3175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GroupID { NodeID1, NodeID2... }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838080" y="2372040"/>
            <a:ext cx="2055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注释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任意多边形: 形状 275"/>
          <p:cNvSpPr/>
          <p:nvPr/>
        </p:nvSpPr>
        <p:spPr>
          <a:xfrm>
            <a:off x="1276200" y="2384280"/>
            <a:ext cx="962280" cy="144360"/>
          </a:xfrm>
          <a:custGeom>
            <a:avLst/>
            <a:gdLst/>
            <a:ahLst/>
            <a:cxnLst/>
            <a:rect l="0" t="0" r="r" b="b"/>
            <a:pathLst>
              <a:path w="2673" h="401">
                <a:moveTo>
                  <a:pt x="0" y="0"/>
                </a:moveTo>
                <a:lnTo>
                  <a:pt x="2673" y="0"/>
                </a:lnTo>
                <a:lnTo>
                  <a:pt x="2673" y="401"/>
                </a:lnTo>
                <a:lnTo>
                  <a:pt x="0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1181160" y="237708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: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309680" y="2384640"/>
            <a:ext cx="20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#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任意多边形: 形状 278"/>
          <p:cNvSpPr/>
          <p:nvPr/>
        </p:nvSpPr>
        <p:spPr>
          <a:xfrm>
            <a:off x="676080" y="2729880"/>
            <a:ext cx="47880" cy="36720"/>
          </a:xfrm>
          <a:custGeom>
            <a:avLst/>
            <a:gdLst/>
            <a:ahLst/>
            <a:cxnLst/>
            <a:rect l="0" t="0" r="r" b="b"/>
            <a:pathLst>
              <a:path w="133" h="102">
                <a:moveTo>
                  <a:pt x="133" y="51"/>
                </a:moveTo>
                <a:cubicBezTo>
                  <a:pt x="133" y="57"/>
                  <a:pt x="132" y="64"/>
                  <a:pt x="128" y="71"/>
                </a:cubicBezTo>
                <a:cubicBezTo>
                  <a:pt x="125" y="77"/>
                  <a:pt x="120" y="82"/>
                  <a:pt x="114" y="87"/>
                </a:cubicBezTo>
                <a:cubicBezTo>
                  <a:pt x="108" y="92"/>
                  <a:pt x="101" y="95"/>
                  <a:pt x="93" y="98"/>
                </a:cubicBezTo>
                <a:cubicBezTo>
                  <a:pt x="84" y="100"/>
                  <a:pt x="76" y="102"/>
                  <a:pt x="67" y="102"/>
                </a:cubicBezTo>
                <a:cubicBezTo>
                  <a:pt x="58" y="102"/>
                  <a:pt x="50" y="100"/>
                  <a:pt x="42" y="98"/>
                </a:cubicBezTo>
                <a:cubicBezTo>
                  <a:pt x="33" y="95"/>
                  <a:pt x="26" y="92"/>
                  <a:pt x="19" y="87"/>
                </a:cubicBezTo>
                <a:cubicBezTo>
                  <a:pt x="13" y="82"/>
                  <a:pt x="8" y="77"/>
                  <a:pt x="5" y="71"/>
                </a:cubicBezTo>
                <a:cubicBezTo>
                  <a:pt x="2" y="64"/>
                  <a:pt x="0" y="57"/>
                  <a:pt x="0" y="51"/>
                </a:cubicBezTo>
                <a:cubicBezTo>
                  <a:pt x="0" y="44"/>
                  <a:pt x="2" y="37"/>
                  <a:pt x="5" y="31"/>
                </a:cubicBezTo>
                <a:cubicBezTo>
                  <a:pt x="8" y="25"/>
                  <a:pt x="13" y="20"/>
                  <a:pt x="19" y="15"/>
                </a:cubicBezTo>
                <a:cubicBezTo>
                  <a:pt x="26" y="10"/>
                  <a:pt x="33" y="7"/>
                  <a:pt x="42" y="4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4"/>
                </a:cubicBezTo>
                <a:cubicBezTo>
                  <a:pt x="101" y="7"/>
                  <a:pt x="108" y="10"/>
                  <a:pt x="114" y="15"/>
                </a:cubicBezTo>
                <a:cubicBezTo>
                  <a:pt x="120" y="20"/>
                  <a:pt x="125" y="25"/>
                  <a:pt x="128" y="31"/>
                </a:cubicBezTo>
                <a:cubicBezTo>
                  <a:pt x="132" y="37"/>
                  <a:pt x="133" y="44"/>
                  <a:pt x="133" y="51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1515600" y="2372040"/>
            <a:ext cx="410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注释内容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838080" y="2660400"/>
            <a:ext cx="410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构建步骤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任意多边形: 形状 281"/>
          <p:cNvSpPr/>
          <p:nvPr/>
        </p:nvSpPr>
        <p:spPr>
          <a:xfrm>
            <a:off x="1618920" y="2672280"/>
            <a:ext cx="1791360" cy="144720"/>
          </a:xfrm>
          <a:custGeom>
            <a:avLst/>
            <a:gdLst/>
            <a:ahLst/>
            <a:cxnLst/>
            <a:rect l="0" t="0" r="r" b="b"/>
            <a:pathLst>
              <a:path w="4976" h="402">
                <a:moveTo>
                  <a:pt x="0" y="0"/>
                </a:moveTo>
                <a:lnTo>
                  <a:pt x="4976" y="0"/>
                </a:lnTo>
                <a:lnTo>
                  <a:pt x="4976" y="402"/>
                </a:lnTo>
                <a:lnTo>
                  <a:pt x="0" y="402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523880" y="266508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: 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1652760" y="2672640"/>
            <a:ext cx="922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Step N: [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2578680" y="2660400"/>
            <a:ext cx="410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操作指令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3264480" y="267264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374151"/>
                </a:solidFill>
                <a:effectLst/>
                <a:uFillTx/>
                <a:latin typeface="Courier New"/>
                <a:ea typeface="Courier New"/>
              </a:rPr>
              <a:t>]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609480" y="3105000"/>
            <a:ext cx="644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9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⽰例描述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1676520" y="3112560"/>
            <a:ext cx="358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90" b="1" u="none" strike="noStrike">
                <a:solidFill>
                  <a:srgbClr val="2630A5"/>
                </a:solidFill>
                <a:effectLst/>
                <a:uFillTx/>
                <a:latin typeface="Times New Roman"/>
                <a:ea typeface="Times New Roman"/>
              </a:rPr>
              <a:t>(10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2031840" y="3105000"/>
            <a:ext cx="4834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9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节点图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2832120" y="3112560"/>
            <a:ext cx="2664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90" b="1" u="none" strike="noStrike">
                <a:solidFill>
                  <a:srgbClr val="2630A5"/>
                </a:solidFill>
                <a:effectLst/>
                <a:uFillTx/>
                <a:latin typeface="Times New Roman"/>
                <a:ea typeface="Times New Roman"/>
              </a:rPr>
              <a:t>)</a:t>
            </a:r>
            <a:endParaRPr lang="en-US" sz="15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762120" y="3599640"/>
            <a:ext cx="1836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# 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945000" y="3588480"/>
            <a:ext cx="36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1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节点定义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762120" y="3772440"/>
            <a:ext cx="31100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A: {label: "Root", type: "circle"}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762120" y="3945240"/>
            <a:ext cx="329292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B: {label: "Child1", type: "square"}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762120" y="4118040"/>
            <a:ext cx="329292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C: {label: "Child2", type: "square"}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62120" y="4291200"/>
            <a:ext cx="36590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D: {label: "Grandchild", type: "circle"}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2120" y="4636800"/>
            <a:ext cx="1836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# 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945000" y="4626000"/>
            <a:ext cx="275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1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边定义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文本框 298"/>
          <p:cNvSpPr txBox="1"/>
          <p:nvPr/>
        </p:nvSpPr>
        <p:spPr>
          <a:xfrm>
            <a:off x="762120" y="4809600"/>
            <a:ext cx="21042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A -&gt; B: {color: "blue"}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文本框 299"/>
          <p:cNvSpPr txBox="1"/>
          <p:nvPr/>
        </p:nvSpPr>
        <p:spPr>
          <a:xfrm>
            <a:off x="762120" y="4982760"/>
            <a:ext cx="201276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A -&gt; C: {color: "red"}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762120" y="5155560"/>
            <a:ext cx="21956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B -&gt; D: {color: "green"}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762120" y="5501160"/>
            <a:ext cx="1836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# 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945000" y="5490360"/>
            <a:ext cx="36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1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构建步骤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762120" y="5674320"/>
            <a:ext cx="10980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Step1: Add A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762120" y="5847120"/>
            <a:ext cx="201276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Step2: Add B, Add A-&gt;B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762120" y="6019920"/>
            <a:ext cx="201276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Step3: Add C, Add A-&gt;C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任意多边形: 形状 306"/>
          <p:cNvSpPr/>
          <p:nvPr/>
        </p:nvSpPr>
        <p:spPr>
          <a:xfrm>
            <a:off x="6343560" y="1771920"/>
            <a:ext cx="5220000" cy="3638160"/>
          </a:xfrm>
          <a:custGeom>
            <a:avLst/>
            <a:gdLst/>
            <a:ahLst/>
            <a:cxnLst/>
            <a:rect l="0" t="0" r="r" b="b"/>
            <a:pathLst>
              <a:path w="14500" h="10106" fill="none">
                <a:moveTo>
                  <a:pt x="0" y="9986"/>
                </a:moveTo>
                <a:lnTo>
                  <a:pt x="0" y="120"/>
                </a:lnTo>
                <a:cubicBezTo>
                  <a:pt x="0" y="104"/>
                  <a:pt x="4" y="89"/>
                  <a:pt x="12" y="74"/>
                </a:cubicBezTo>
                <a:cubicBezTo>
                  <a:pt x="20" y="59"/>
                  <a:pt x="31" y="47"/>
                  <a:pt x="46" y="35"/>
                </a:cubicBezTo>
                <a:cubicBezTo>
                  <a:pt x="61" y="24"/>
                  <a:pt x="78" y="15"/>
                  <a:pt x="98" y="9"/>
                </a:cubicBezTo>
                <a:cubicBezTo>
                  <a:pt x="117" y="3"/>
                  <a:pt x="137" y="0"/>
                  <a:pt x="158" y="0"/>
                </a:cubicBezTo>
                <a:lnTo>
                  <a:pt x="14341" y="0"/>
                </a:lnTo>
                <a:cubicBezTo>
                  <a:pt x="14362" y="0"/>
                  <a:pt x="14382" y="3"/>
                  <a:pt x="14402" y="9"/>
                </a:cubicBezTo>
                <a:cubicBezTo>
                  <a:pt x="14421" y="15"/>
                  <a:pt x="14439" y="24"/>
                  <a:pt x="14453" y="35"/>
                </a:cubicBezTo>
                <a:cubicBezTo>
                  <a:pt x="14468" y="47"/>
                  <a:pt x="14480" y="59"/>
                  <a:pt x="14488" y="74"/>
                </a:cubicBezTo>
                <a:cubicBezTo>
                  <a:pt x="14496" y="89"/>
                  <a:pt x="14500" y="104"/>
                  <a:pt x="14500" y="120"/>
                </a:cubicBezTo>
                <a:lnTo>
                  <a:pt x="14500" y="9986"/>
                </a:lnTo>
                <a:cubicBezTo>
                  <a:pt x="14500" y="10002"/>
                  <a:pt x="14496" y="10018"/>
                  <a:pt x="14488" y="10032"/>
                </a:cubicBezTo>
                <a:cubicBezTo>
                  <a:pt x="14480" y="10047"/>
                  <a:pt x="14468" y="10060"/>
                  <a:pt x="14453" y="10071"/>
                </a:cubicBezTo>
                <a:cubicBezTo>
                  <a:pt x="14439" y="10082"/>
                  <a:pt x="14421" y="10091"/>
                  <a:pt x="14402" y="10097"/>
                </a:cubicBezTo>
                <a:cubicBezTo>
                  <a:pt x="14382" y="10103"/>
                  <a:pt x="14362" y="10106"/>
                  <a:pt x="14341" y="10106"/>
                </a:cubicBezTo>
                <a:lnTo>
                  <a:pt x="158" y="10106"/>
                </a:lnTo>
                <a:cubicBezTo>
                  <a:pt x="137" y="10106"/>
                  <a:pt x="117" y="10103"/>
                  <a:pt x="98" y="10097"/>
                </a:cubicBezTo>
                <a:cubicBezTo>
                  <a:pt x="78" y="10091"/>
                  <a:pt x="61" y="10082"/>
                  <a:pt x="46" y="10071"/>
                </a:cubicBezTo>
                <a:cubicBezTo>
                  <a:pt x="31" y="10060"/>
                  <a:pt x="20" y="10047"/>
                  <a:pt x="12" y="10032"/>
                </a:cubicBezTo>
                <a:cubicBezTo>
                  <a:pt x="4" y="10018"/>
                  <a:pt x="0" y="10002"/>
                  <a:pt x="0" y="9986"/>
                </a:cubicBezTo>
              </a:path>
            </a:pathLst>
          </a:custGeom>
          <a:ln w="33120">
            <a:solidFill>
              <a:srgbClr val="FFFFFF"/>
            </a:solidFill>
            <a:miter/>
          </a:ln>
        </p:spPr>
        <p:txBody>
          <a:bodyPr lIns="16560" tIns="16560" rIns="16560" bIns="165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8" name="图片 307"/>
          <p:cNvPicPr/>
          <p:nvPr/>
        </p:nvPicPr>
        <p:blipFill>
          <a:blip r:embed="rId2"/>
          <a:stretch/>
        </p:blipFill>
        <p:spPr>
          <a:xfrm>
            <a:off x="6362640" y="1786680"/>
            <a:ext cx="5181120" cy="360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9" name="文本框 308"/>
          <p:cNvSpPr txBox="1"/>
          <p:nvPr/>
        </p:nvSpPr>
        <p:spPr>
          <a:xfrm>
            <a:off x="762120" y="6192720"/>
            <a:ext cx="201276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10" b="0" u="none" strike="noStrike">
                <a:solidFill>
                  <a:srgbClr val="000000"/>
                </a:solidFill>
                <a:effectLst/>
                <a:uFillTx/>
                <a:latin typeface="Courier New"/>
                <a:ea typeface="Courier New"/>
              </a:rPr>
              <a:t>Step4: Add D, Add B-&gt;D</a:t>
            </a:r>
            <a:endParaRPr lang="en-US" sz="9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8312040" y="5604480"/>
            <a:ext cx="132840" cy="1252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39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83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8414280" y="5608440"/>
            <a:ext cx="276840" cy="11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3: 10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任意多边形: 形状 311"/>
          <p:cNvSpPr/>
          <p:nvPr/>
        </p:nvSpPr>
        <p:spPr>
          <a:xfrm>
            <a:off x="152280" y="6663240"/>
            <a:ext cx="2972160" cy="194760"/>
          </a:xfrm>
          <a:custGeom>
            <a:avLst/>
            <a:gdLst/>
            <a:ahLst/>
            <a:cxnLst/>
            <a:rect l="0" t="0" r="r" b="b"/>
            <a:pathLst>
              <a:path w="8256" h="541">
                <a:moveTo>
                  <a:pt x="0" y="0"/>
                </a:moveTo>
                <a:lnTo>
                  <a:pt x="8256" y="0"/>
                </a:lnTo>
                <a:lnTo>
                  <a:pt x="8256" y="541"/>
                </a:lnTo>
                <a:lnTo>
                  <a:pt x="0" y="541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23160" y="5604480"/>
            <a:ext cx="589680" cy="1252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39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节点图结构⽰例</a:t>
            </a:r>
            <a:endParaRPr lang="en-US" sz="83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任意多边形: 形状 313"/>
          <p:cNvSpPr/>
          <p:nvPr/>
        </p:nvSpPr>
        <p:spPr>
          <a:xfrm>
            <a:off x="3124080" y="6663240"/>
            <a:ext cx="5943960" cy="194760"/>
          </a:xfrm>
          <a:custGeom>
            <a:avLst/>
            <a:gdLst/>
            <a:ahLst/>
            <a:cxnLst/>
            <a:rect l="0" t="0" r="r" b="b"/>
            <a:pathLst>
              <a:path w="16511" h="541">
                <a:moveTo>
                  <a:pt x="0" y="0"/>
                </a:moveTo>
                <a:lnTo>
                  <a:pt x="16511" y="0"/>
                </a:lnTo>
                <a:lnTo>
                  <a:pt x="16511" y="541"/>
                </a:lnTo>
                <a:lnTo>
                  <a:pt x="0" y="541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609480" y="6737760"/>
            <a:ext cx="2055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任意多边形: 形状 315"/>
          <p:cNvSpPr/>
          <p:nvPr/>
        </p:nvSpPr>
        <p:spPr>
          <a:xfrm>
            <a:off x="9067680" y="6663240"/>
            <a:ext cx="2972160" cy="194760"/>
          </a:xfrm>
          <a:custGeom>
            <a:avLst/>
            <a:gdLst/>
            <a:ahLst/>
            <a:cxnLst/>
            <a:rect l="0" t="0" r="r" b="b"/>
            <a:pathLst>
              <a:path w="8256" h="541">
                <a:moveTo>
                  <a:pt x="0" y="0"/>
                </a:moveTo>
                <a:lnTo>
                  <a:pt x="8256" y="0"/>
                </a:lnTo>
                <a:lnTo>
                  <a:pt x="8256" y="541"/>
                </a:lnTo>
                <a:lnTo>
                  <a:pt x="0" y="541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4552920" y="6737760"/>
            <a:ext cx="18442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9858240" y="6742440"/>
            <a:ext cx="342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10200960" y="6737760"/>
            <a:ext cx="1710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文本框 319"/>
          <p:cNvSpPr txBox="1"/>
          <p:nvPr/>
        </p:nvSpPr>
        <p:spPr>
          <a:xfrm>
            <a:off x="10372680" y="674244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10458360" y="6737760"/>
            <a:ext cx="1710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10629720" y="674244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10715400" y="6737760"/>
            <a:ext cx="1710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11191680" y="6742440"/>
            <a:ext cx="38952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7 / 10</a:t>
            </a:r>
            <a:endParaRPr lang="en-US" sz="10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任意多边形: 形状 32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任意多边形: 形状 325"/>
          <p:cNvSpPr/>
          <p:nvPr/>
        </p:nvSpPr>
        <p:spPr>
          <a:xfrm>
            <a:off x="152280" y="81000"/>
            <a:ext cx="11887560" cy="6777000"/>
          </a:xfrm>
          <a:custGeom>
            <a:avLst/>
            <a:gdLst/>
            <a:ahLst/>
            <a:cxnLst/>
            <a:rect l="0" t="0" r="r" b="b"/>
            <a:pathLst>
              <a:path w="33021" h="18825">
                <a:moveTo>
                  <a:pt x="0" y="0"/>
                </a:moveTo>
                <a:lnTo>
                  <a:pt x="33021" y="0"/>
                </a:lnTo>
                <a:lnTo>
                  <a:pt x="33021" y="18825"/>
                </a:lnTo>
                <a:lnTo>
                  <a:pt x="0" y="188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任意多边形: 形状 326"/>
          <p:cNvSpPr/>
          <p:nvPr/>
        </p:nvSpPr>
        <p:spPr>
          <a:xfrm>
            <a:off x="152280" y="81000"/>
            <a:ext cx="11887560" cy="514080"/>
          </a:xfrm>
          <a:custGeom>
            <a:avLst/>
            <a:gdLst/>
            <a:ahLst/>
            <a:cxnLst/>
            <a:rect l="0" t="0" r="r" b="b"/>
            <a:pathLst>
              <a:path w="33021" h="1428">
                <a:moveTo>
                  <a:pt x="0" y="0"/>
                </a:moveTo>
                <a:lnTo>
                  <a:pt x="33021" y="0"/>
                </a:lnTo>
                <a:lnTo>
                  <a:pt x="33021" y="1428"/>
                </a:lnTo>
                <a:lnTo>
                  <a:pt x="0" y="1428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任意多边形: 形状 327"/>
          <p:cNvSpPr/>
          <p:nvPr/>
        </p:nvSpPr>
        <p:spPr>
          <a:xfrm>
            <a:off x="152280" y="594720"/>
            <a:ext cx="11887560" cy="6126120"/>
          </a:xfrm>
          <a:custGeom>
            <a:avLst/>
            <a:gdLst/>
            <a:ahLst/>
            <a:cxnLst/>
            <a:rect l="0" t="0" r="r" b="b"/>
            <a:pathLst>
              <a:path w="33021" h="17017">
                <a:moveTo>
                  <a:pt x="0" y="0"/>
                </a:moveTo>
                <a:lnTo>
                  <a:pt x="33021" y="0"/>
                </a:lnTo>
                <a:lnTo>
                  <a:pt x="33021" y="17017"/>
                </a:lnTo>
                <a:lnTo>
                  <a:pt x="0" y="17017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任意多边形: 形状 328"/>
          <p:cNvSpPr/>
          <p:nvPr/>
        </p:nvSpPr>
        <p:spPr>
          <a:xfrm>
            <a:off x="609480" y="757440"/>
            <a:ext cx="3457800" cy="1017000"/>
          </a:xfrm>
          <a:custGeom>
            <a:avLst/>
            <a:gdLst/>
            <a:ahLst/>
            <a:cxnLst/>
            <a:rect l="0" t="0" r="r" b="b"/>
            <a:pathLst>
              <a:path w="9605" h="2825">
                <a:moveTo>
                  <a:pt x="0" y="2712"/>
                </a:moveTo>
                <a:lnTo>
                  <a:pt x="0" y="113"/>
                </a:lnTo>
                <a:cubicBezTo>
                  <a:pt x="0" y="105"/>
                  <a:pt x="1" y="98"/>
                  <a:pt x="4" y="91"/>
                </a:cubicBezTo>
                <a:cubicBezTo>
                  <a:pt x="7" y="83"/>
                  <a:pt x="11" y="76"/>
                  <a:pt x="16" y="69"/>
                </a:cubicBezTo>
                <a:cubicBezTo>
                  <a:pt x="21" y="63"/>
                  <a:pt x="28" y="56"/>
                  <a:pt x="36" y="50"/>
                </a:cubicBezTo>
                <a:cubicBezTo>
                  <a:pt x="43" y="44"/>
                  <a:pt x="52" y="38"/>
                  <a:pt x="62" y="33"/>
                </a:cubicBezTo>
                <a:cubicBezTo>
                  <a:pt x="72" y="27"/>
                  <a:pt x="82" y="23"/>
                  <a:pt x="94" y="19"/>
                </a:cubicBezTo>
                <a:cubicBezTo>
                  <a:pt x="105" y="15"/>
                  <a:pt x="118" y="11"/>
                  <a:pt x="130" y="8"/>
                </a:cubicBezTo>
                <a:cubicBezTo>
                  <a:pt x="143" y="5"/>
                  <a:pt x="157" y="3"/>
                  <a:pt x="170" y="2"/>
                </a:cubicBezTo>
                <a:cubicBezTo>
                  <a:pt x="184" y="0"/>
                  <a:pt x="198" y="0"/>
                  <a:pt x="211" y="0"/>
                </a:cubicBezTo>
                <a:lnTo>
                  <a:pt x="9394" y="0"/>
                </a:lnTo>
                <a:cubicBezTo>
                  <a:pt x="9407" y="0"/>
                  <a:pt x="9421" y="0"/>
                  <a:pt x="9435" y="2"/>
                </a:cubicBezTo>
                <a:cubicBezTo>
                  <a:pt x="9448" y="3"/>
                  <a:pt x="9462" y="5"/>
                  <a:pt x="9475" y="8"/>
                </a:cubicBezTo>
                <a:cubicBezTo>
                  <a:pt x="9487" y="11"/>
                  <a:pt x="9500" y="15"/>
                  <a:pt x="9511" y="19"/>
                </a:cubicBezTo>
                <a:cubicBezTo>
                  <a:pt x="9523" y="23"/>
                  <a:pt x="9533" y="27"/>
                  <a:pt x="9543" y="33"/>
                </a:cubicBezTo>
                <a:cubicBezTo>
                  <a:pt x="9553" y="38"/>
                  <a:pt x="9562" y="44"/>
                  <a:pt x="9570" y="50"/>
                </a:cubicBezTo>
                <a:cubicBezTo>
                  <a:pt x="9577" y="56"/>
                  <a:pt x="9584" y="63"/>
                  <a:pt x="9589" y="69"/>
                </a:cubicBezTo>
                <a:cubicBezTo>
                  <a:pt x="9594" y="76"/>
                  <a:pt x="9598" y="83"/>
                  <a:pt x="9601" y="91"/>
                </a:cubicBezTo>
                <a:cubicBezTo>
                  <a:pt x="9604" y="98"/>
                  <a:pt x="9605" y="105"/>
                  <a:pt x="9605" y="113"/>
                </a:cubicBezTo>
                <a:lnTo>
                  <a:pt x="9605" y="2712"/>
                </a:lnTo>
                <a:cubicBezTo>
                  <a:pt x="9605" y="2719"/>
                  <a:pt x="9604" y="2727"/>
                  <a:pt x="9601" y="2734"/>
                </a:cubicBezTo>
                <a:cubicBezTo>
                  <a:pt x="9598" y="2741"/>
                  <a:pt x="9594" y="2748"/>
                  <a:pt x="9589" y="2755"/>
                </a:cubicBezTo>
                <a:cubicBezTo>
                  <a:pt x="9584" y="2762"/>
                  <a:pt x="9577" y="2769"/>
                  <a:pt x="9570" y="2775"/>
                </a:cubicBezTo>
                <a:cubicBezTo>
                  <a:pt x="9562" y="2781"/>
                  <a:pt x="9553" y="2787"/>
                  <a:pt x="9543" y="2792"/>
                </a:cubicBezTo>
                <a:cubicBezTo>
                  <a:pt x="9533" y="2797"/>
                  <a:pt x="9523" y="2802"/>
                  <a:pt x="9511" y="2806"/>
                </a:cubicBezTo>
                <a:cubicBezTo>
                  <a:pt x="9500" y="2810"/>
                  <a:pt x="9487" y="2813"/>
                  <a:pt x="9475" y="2816"/>
                </a:cubicBezTo>
                <a:cubicBezTo>
                  <a:pt x="9462" y="2819"/>
                  <a:pt x="9448" y="2821"/>
                  <a:pt x="9435" y="2823"/>
                </a:cubicBezTo>
                <a:cubicBezTo>
                  <a:pt x="9421" y="2824"/>
                  <a:pt x="9407" y="2825"/>
                  <a:pt x="9394" y="2825"/>
                </a:cubicBezTo>
                <a:lnTo>
                  <a:pt x="211" y="2825"/>
                </a:lnTo>
                <a:cubicBezTo>
                  <a:pt x="198" y="2825"/>
                  <a:pt x="184" y="2824"/>
                  <a:pt x="170" y="2823"/>
                </a:cubicBezTo>
                <a:cubicBezTo>
                  <a:pt x="157" y="2821"/>
                  <a:pt x="143" y="2819"/>
                  <a:pt x="130" y="2816"/>
                </a:cubicBezTo>
                <a:cubicBezTo>
                  <a:pt x="118" y="2813"/>
                  <a:pt x="105" y="2810"/>
                  <a:pt x="94" y="2806"/>
                </a:cubicBezTo>
                <a:cubicBezTo>
                  <a:pt x="82" y="2802"/>
                  <a:pt x="72" y="2797"/>
                  <a:pt x="62" y="2792"/>
                </a:cubicBezTo>
                <a:cubicBezTo>
                  <a:pt x="52" y="2787"/>
                  <a:pt x="43" y="2781"/>
                  <a:pt x="36" y="2775"/>
                </a:cubicBezTo>
                <a:cubicBezTo>
                  <a:pt x="28" y="2769"/>
                  <a:pt x="21" y="2762"/>
                  <a:pt x="16" y="2755"/>
                </a:cubicBezTo>
                <a:cubicBezTo>
                  <a:pt x="11" y="2748"/>
                  <a:pt x="7" y="2741"/>
                  <a:pt x="4" y="2734"/>
                </a:cubicBezTo>
                <a:cubicBezTo>
                  <a:pt x="1" y="2727"/>
                  <a:pt x="0" y="2719"/>
                  <a:pt x="0" y="2712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609480" y="208440"/>
            <a:ext cx="1438560" cy="2487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79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关键技术实现</a:t>
            </a:r>
            <a:endParaRPr lang="en-US" sz="16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任意多边形: 形状 330"/>
          <p:cNvSpPr/>
          <p:nvPr/>
        </p:nvSpPr>
        <p:spPr>
          <a:xfrm>
            <a:off x="799920" y="1133640"/>
            <a:ext cx="47880" cy="25560"/>
          </a:xfrm>
          <a:custGeom>
            <a:avLst/>
            <a:gdLst/>
            <a:ahLst/>
            <a:cxnLst/>
            <a:rect l="0" t="0" r="r" b="b"/>
            <a:pathLst>
              <a:path w="133" h="71">
                <a:moveTo>
                  <a:pt x="133" y="35"/>
                </a:moveTo>
                <a:cubicBezTo>
                  <a:pt x="133" y="41"/>
                  <a:pt x="132" y="45"/>
                  <a:pt x="128" y="49"/>
                </a:cubicBezTo>
                <a:cubicBezTo>
                  <a:pt x="125" y="54"/>
                  <a:pt x="120" y="58"/>
                  <a:pt x="114" y="61"/>
                </a:cubicBezTo>
                <a:cubicBezTo>
                  <a:pt x="108" y="64"/>
                  <a:pt x="101" y="67"/>
                  <a:pt x="92" y="69"/>
                </a:cubicBezTo>
                <a:cubicBezTo>
                  <a:pt x="83" y="70"/>
                  <a:pt x="75" y="71"/>
                  <a:pt x="66" y="71"/>
                </a:cubicBezTo>
                <a:cubicBezTo>
                  <a:pt x="57" y="71"/>
                  <a:pt x="49" y="70"/>
                  <a:pt x="41" y="69"/>
                </a:cubicBezTo>
                <a:cubicBezTo>
                  <a:pt x="33" y="67"/>
                  <a:pt x="26" y="64"/>
                  <a:pt x="19" y="61"/>
                </a:cubicBezTo>
                <a:cubicBezTo>
                  <a:pt x="13" y="58"/>
                  <a:pt x="8" y="54"/>
                  <a:pt x="5" y="49"/>
                </a:cubicBezTo>
                <a:cubicBezTo>
                  <a:pt x="2" y="45"/>
                  <a:pt x="0" y="41"/>
                  <a:pt x="0" y="35"/>
                </a:cubicBezTo>
                <a:cubicBezTo>
                  <a:pt x="0" y="30"/>
                  <a:pt x="2" y="26"/>
                  <a:pt x="5" y="21"/>
                </a:cubicBezTo>
                <a:cubicBezTo>
                  <a:pt x="8" y="17"/>
                  <a:pt x="13" y="13"/>
                  <a:pt x="19" y="10"/>
                </a:cubicBezTo>
                <a:cubicBezTo>
                  <a:pt x="26" y="7"/>
                  <a:pt x="33" y="4"/>
                  <a:pt x="41" y="2"/>
                </a:cubicBezTo>
                <a:cubicBezTo>
                  <a:pt x="49" y="1"/>
                  <a:pt x="57" y="0"/>
                  <a:pt x="66" y="0"/>
                </a:cubicBezTo>
                <a:cubicBezTo>
                  <a:pt x="75" y="0"/>
                  <a:pt x="83" y="1"/>
                  <a:pt x="92" y="2"/>
                </a:cubicBezTo>
                <a:cubicBezTo>
                  <a:pt x="101" y="4"/>
                  <a:pt x="108" y="7"/>
                  <a:pt x="114" y="10"/>
                </a:cubicBezTo>
                <a:cubicBezTo>
                  <a:pt x="120" y="13"/>
                  <a:pt x="125" y="17"/>
                  <a:pt x="128" y="21"/>
                </a:cubicBezTo>
                <a:cubicBezTo>
                  <a:pt x="132" y="26"/>
                  <a:pt x="133" y="30"/>
                  <a:pt x="133" y="35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762120" y="857880"/>
            <a:ext cx="82368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6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图形绘制引擎</a:t>
            </a:r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952560" y="109368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基于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文本框 333"/>
          <p:cNvSpPr txBox="1"/>
          <p:nvPr/>
        </p:nvSpPr>
        <p:spPr>
          <a:xfrm>
            <a:off x="1257480" y="1096920"/>
            <a:ext cx="13831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QGraphicsView/Scene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任意多边形: 形状 334"/>
          <p:cNvSpPr/>
          <p:nvPr/>
        </p:nvSpPr>
        <p:spPr>
          <a:xfrm>
            <a:off x="799920" y="1296360"/>
            <a:ext cx="47880" cy="25560"/>
          </a:xfrm>
          <a:custGeom>
            <a:avLst/>
            <a:gdLst/>
            <a:ahLst/>
            <a:cxnLst/>
            <a:rect l="0" t="0" r="r" b="b"/>
            <a:pathLst>
              <a:path w="133" h="71">
                <a:moveTo>
                  <a:pt x="133" y="36"/>
                </a:moveTo>
                <a:cubicBezTo>
                  <a:pt x="133" y="40"/>
                  <a:pt x="132" y="45"/>
                  <a:pt x="128" y="49"/>
                </a:cubicBezTo>
                <a:cubicBezTo>
                  <a:pt x="125" y="54"/>
                  <a:pt x="120" y="57"/>
                  <a:pt x="114" y="61"/>
                </a:cubicBezTo>
                <a:cubicBezTo>
                  <a:pt x="108" y="64"/>
                  <a:pt x="101" y="67"/>
                  <a:pt x="92" y="68"/>
                </a:cubicBezTo>
                <a:cubicBezTo>
                  <a:pt x="83" y="70"/>
                  <a:pt x="75" y="71"/>
                  <a:pt x="66" y="71"/>
                </a:cubicBezTo>
                <a:cubicBezTo>
                  <a:pt x="57" y="71"/>
                  <a:pt x="49" y="70"/>
                  <a:pt x="41" y="68"/>
                </a:cubicBezTo>
                <a:cubicBezTo>
                  <a:pt x="33" y="67"/>
                  <a:pt x="26" y="64"/>
                  <a:pt x="19" y="61"/>
                </a:cubicBezTo>
                <a:cubicBezTo>
                  <a:pt x="13" y="57"/>
                  <a:pt x="8" y="54"/>
                  <a:pt x="5" y="49"/>
                </a:cubicBezTo>
                <a:cubicBezTo>
                  <a:pt x="2" y="45"/>
                  <a:pt x="0" y="40"/>
                  <a:pt x="0" y="36"/>
                </a:cubicBezTo>
                <a:cubicBezTo>
                  <a:pt x="0" y="31"/>
                  <a:pt x="2" y="27"/>
                  <a:pt x="5" y="22"/>
                </a:cubicBezTo>
                <a:cubicBezTo>
                  <a:pt x="8" y="18"/>
                  <a:pt x="13" y="14"/>
                  <a:pt x="19" y="11"/>
                </a:cubicBezTo>
                <a:cubicBezTo>
                  <a:pt x="26" y="8"/>
                  <a:pt x="33" y="5"/>
                  <a:pt x="41" y="2"/>
                </a:cubicBezTo>
                <a:cubicBezTo>
                  <a:pt x="49" y="0"/>
                  <a:pt x="57" y="0"/>
                  <a:pt x="66" y="0"/>
                </a:cubicBezTo>
                <a:cubicBezTo>
                  <a:pt x="75" y="0"/>
                  <a:pt x="83" y="0"/>
                  <a:pt x="92" y="2"/>
                </a:cubicBezTo>
                <a:cubicBezTo>
                  <a:pt x="101" y="5"/>
                  <a:pt x="108" y="8"/>
                  <a:pt x="114" y="11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2" y="27"/>
                  <a:pt x="133" y="31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文本框 335"/>
          <p:cNvSpPr txBox="1"/>
          <p:nvPr/>
        </p:nvSpPr>
        <p:spPr>
          <a:xfrm>
            <a:off x="2644560" y="109368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架构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952560" y="1256400"/>
            <a:ext cx="72504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分层渲染：背景层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文本框 337"/>
          <p:cNvSpPr txBox="1"/>
          <p:nvPr/>
        </p:nvSpPr>
        <p:spPr>
          <a:xfrm>
            <a:off x="2171880" y="1259640"/>
            <a:ext cx="151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2214000" y="1256400"/>
            <a:ext cx="27252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节点层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2671200" y="1259640"/>
            <a:ext cx="151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文本框 340"/>
          <p:cNvSpPr txBox="1"/>
          <p:nvPr/>
        </p:nvSpPr>
        <p:spPr>
          <a:xfrm>
            <a:off x="2713680" y="125640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边层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3018240" y="1259640"/>
            <a:ext cx="151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任意多边形: 形状 342"/>
          <p:cNvSpPr/>
          <p:nvPr/>
        </p:nvSpPr>
        <p:spPr>
          <a:xfrm>
            <a:off x="799920" y="145872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6"/>
                </a:moveTo>
                <a:cubicBezTo>
                  <a:pt x="133" y="40"/>
                  <a:pt x="132" y="46"/>
                  <a:pt x="128" y="50"/>
                </a:cubicBezTo>
                <a:cubicBezTo>
                  <a:pt x="125" y="55"/>
                  <a:pt x="120" y="58"/>
                  <a:pt x="114" y="62"/>
                </a:cubicBezTo>
                <a:cubicBezTo>
                  <a:pt x="108" y="65"/>
                  <a:pt x="101" y="68"/>
                  <a:pt x="92" y="69"/>
                </a:cubicBezTo>
                <a:cubicBezTo>
                  <a:pt x="83" y="71"/>
                  <a:pt x="75" y="72"/>
                  <a:pt x="66" y="72"/>
                </a:cubicBezTo>
                <a:cubicBezTo>
                  <a:pt x="57" y="72"/>
                  <a:pt x="49" y="71"/>
                  <a:pt x="41" y="69"/>
                </a:cubicBezTo>
                <a:cubicBezTo>
                  <a:pt x="33" y="68"/>
                  <a:pt x="26" y="65"/>
                  <a:pt x="19" y="62"/>
                </a:cubicBezTo>
                <a:cubicBezTo>
                  <a:pt x="13" y="58"/>
                  <a:pt x="8" y="55"/>
                  <a:pt x="5" y="50"/>
                </a:cubicBezTo>
                <a:cubicBezTo>
                  <a:pt x="2" y="46"/>
                  <a:pt x="0" y="40"/>
                  <a:pt x="0" y="36"/>
                </a:cubicBezTo>
                <a:cubicBezTo>
                  <a:pt x="0" y="31"/>
                  <a:pt x="2" y="27"/>
                  <a:pt x="5" y="22"/>
                </a:cubicBezTo>
                <a:cubicBezTo>
                  <a:pt x="8" y="18"/>
                  <a:pt x="13" y="14"/>
                  <a:pt x="19" y="11"/>
                </a:cubicBezTo>
                <a:cubicBezTo>
                  <a:pt x="26" y="7"/>
                  <a:pt x="33" y="5"/>
                  <a:pt x="41" y="3"/>
                </a:cubicBezTo>
                <a:cubicBezTo>
                  <a:pt x="49" y="1"/>
                  <a:pt x="57" y="0"/>
                  <a:pt x="66" y="0"/>
                </a:cubicBezTo>
                <a:cubicBezTo>
                  <a:pt x="75" y="0"/>
                  <a:pt x="83" y="1"/>
                  <a:pt x="92" y="3"/>
                </a:cubicBezTo>
                <a:cubicBezTo>
                  <a:pt x="101" y="5"/>
                  <a:pt x="108" y="7"/>
                  <a:pt x="114" y="11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2" y="27"/>
                  <a:pt x="133" y="31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3060720" y="1256400"/>
            <a:ext cx="27252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动画层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952560" y="141912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文本框 345"/>
          <p:cNvSpPr txBox="1"/>
          <p:nvPr/>
        </p:nvSpPr>
        <p:spPr>
          <a:xfrm>
            <a:off x="1257480" y="1422000"/>
            <a:ext cx="30240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SVG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任意多边形: 形状 346"/>
          <p:cNvSpPr/>
          <p:nvPr/>
        </p:nvSpPr>
        <p:spPr>
          <a:xfrm>
            <a:off x="799920" y="162144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7"/>
                </a:moveTo>
                <a:cubicBezTo>
                  <a:pt x="133" y="41"/>
                  <a:pt x="132" y="46"/>
                  <a:pt x="128" y="50"/>
                </a:cubicBezTo>
                <a:cubicBezTo>
                  <a:pt x="125" y="54"/>
                  <a:pt x="120" y="58"/>
                  <a:pt x="114" y="62"/>
                </a:cubicBezTo>
                <a:cubicBezTo>
                  <a:pt x="108" y="65"/>
                  <a:pt x="101" y="67"/>
                  <a:pt x="92" y="69"/>
                </a:cubicBezTo>
                <a:cubicBezTo>
                  <a:pt x="83" y="71"/>
                  <a:pt x="75" y="72"/>
                  <a:pt x="66" y="72"/>
                </a:cubicBezTo>
                <a:cubicBezTo>
                  <a:pt x="57" y="72"/>
                  <a:pt x="49" y="71"/>
                  <a:pt x="41" y="69"/>
                </a:cubicBezTo>
                <a:cubicBezTo>
                  <a:pt x="33" y="67"/>
                  <a:pt x="26" y="65"/>
                  <a:pt x="19" y="62"/>
                </a:cubicBezTo>
                <a:cubicBezTo>
                  <a:pt x="13" y="58"/>
                  <a:pt x="8" y="54"/>
                  <a:pt x="5" y="50"/>
                </a:cubicBezTo>
                <a:cubicBezTo>
                  <a:pt x="2" y="46"/>
                  <a:pt x="0" y="41"/>
                  <a:pt x="0" y="37"/>
                </a:cubicBezTo>
                <a:cubicBezTo>
                  <a:pt x="0" y="32"/>
                  <a:pt x="2" y="27"/>
                  <a:pt x="5" y="23"/>
                </a:cubicBezTo>
                <a:cubicBezTo>
                  <a:pt x="8" y="19"/>
                  <a:pt x="13" y="15"/>
                  <a:pt x="19" y="12"/>
                </a:cubicBezTo>
                <a:cubicBezTo>
                  <a:pt x="26" y="7"/>
                  <a:pt x="33" y="5"/>
                  <a:pt x="41" y="3"/>
                </a:cubicBezTo>
                <a:cubicBezTo>
                  <a:pt x="49" y="1"/>
                  <a:pt x="57" y="0"/>
                  <a:pt x="66" y="0"/>
                </a:cubicBezTo>
                <a:cubicBezTo>
                  <a:pt x="75" y="0"/>
                  <a:pt x="83" y="1"/>
                  <a:pt x="92" y="3"/>
                </a:cubicBezTo>
                <a:cubicBezTo>
                  <a:pt x="101" y="5"/>
                  <a:pt x="108" y="7"/>
                  <a:pt x="114" y="12"/>
                </a:cubicBezTo>
                <a:cubicBezTo>
                  <a:pt x="120" y="15"/>
                  <a:pt x="125" y="19"/>
                  <a:pt x="128" y="23"/>
                </a:cubicBezTo>
                <a:cubicBezTo>
                  <a:pt x="132" y="27"/>
                  <a:pt x="133" y="32"/>
                  <a:pt x="133" y="3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1562040" y="1419120"/>
            <a:ext cx="54396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⽮量图形导出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文本框 348"/>
          <p:cNvSpPr txBox="1"/>
          <p:nvPr/>
        </p:nvSpPr>
        <p:spPr>
          <a:xfrm>
            <a:off x="952560" y="1581840"/>
            <a:ext cx="6346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实时重绘效率：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任意多边形: 形状 349"/>
          <p:cNvSpPr/>
          <p:nvPr/>
        </p:nvSpPr>
        <p:spPr>
          <a:xfrm>
            <a:off x="4371840" y="757440"/>
            <a:ext cx="3448440" cy="1017000"/>
          </a:xfrm>
          <a:custGeom>
            <a:avLst/>
            <a:gdLst/>
            <a:ahLst/>
            <a:cxnLst/>
            <a:rect l="0" t="0" r="r" b="b"/>
            <a:pathLst>
              <a:path w="9579" h="2825">
                <a:moveTo>
                  <a:pt x="0" y="2712"/>
                </a:moveTo>
                <a:lnTo>
                  <a:pt x="0" y="113"/>
                </a:lnTo>
                <a:cubicBezTo>
                  <a:pt x="0" y="105"/>
                  <a:pt x="1" y="98"/>
                  <a:pt x="4" y="91"/>
                </a:cubicBezTo>
                <a:cubicBezTo>
                  <a:pt x="7" y="83"/>
                  <a:pt x="11" y="76"/>
                  <a:pt x="16" y="69"/>
                </a:cubicBezTo>
                <a:cubicBezTo>
                  <a:pt x="21" y="63"/>
                  <a:pt x="28" y="56"/>
                  <a:pt x="36" y="50"/>
                </a:cubicBezTo>
                <a:cubicBezTo>
                  <a:pt x="43" y="44"/>
                  <a:pt x="52" y="38"/>
                  <a:pt x="62" y="33"/>
                </a:cubicBezTo>
                <a:cubicBezTo>
                  <a:pt x="72" y="27"/>
                  <a:pt x="82" y="23"/>
                  <a:pt x="94" y="19"/>
                </a:cubicBezTo>
                <a:cubicBezTo>
                  <a:pt x="106" y="15"/>
                  <a:pt x="118" y="11"/>
                  <a:pt x="131" y="8"/>
                </a:cubicBezTo>
                <a:cubicBezTo>
                  <a:pt x="143" y="5"/>
                  <a:pt x="157" y="3"/>
                  <a:pt x="170" y="2"/>
                </a:cubicBezTo>
                <a:cubicBezTo>
                  <a:pt x="184" y="0"/>
                  <a:pt x="198" y="0"/>
                  <a:pt x="212" y="0"/>
                </a:cubicBezTo>
                <a:lnTo>
                  <a:pt x="9367" y="0"/>
                </a:lnTo>
                <a:cubicBezTo>
                  <a:pt x="9381" y="0"/>
                  <a:pt x="9395" y="0"/>
                  <a:pt x="9408" y="2"/>
                </a:cubicBezTo>
                <a:cubicBezTo>
                  <a:pt x="9422" y="3"/>
                  <a:pt x="9435" y="5"/>
                  <a:pt x="9448" y="8"/>
                </a:cubicBezTo>
                <a:cubicBezTo>
                  <a:pt x="9461" y="11"/>
                  <a:pt x="9473" y="15"/>
                  <a:pt x="9485" y="19"/>
                </a:cubicBezTo>
                <a:cubicBezTo>
                  <a:pt x="9496" y="23"/>
                  <a:pt x="9507" y="27"/>
                  <a:pt x="9517" y="33"/>
                </a:cubicBezTo>
                <a:cubicBezTo>
                  <a:pt x="9527" y="38"/>
                  <a:pt x="9535" y="44"/>
                  <a:pt x="9543" y="50"/>
                </a:cubicBezTo>
                <a:cubicBezTo>
                  <a:pt x="9551" y="56"/>
                  <a:pt x="9557" y="63"/>
                  <a:pt x="9563" y="69"/>
                </a:cubicBezTo>
                <a:cubicBezTo>
                  <a:pt x="9568" y="76"/>
                  <a:pt x="9572" y="83"/>
                  <a:pt x="9575" y="91"/>
                </a:cubicBezTo>
                <a:cubicBezTo>
                  <a:pt x="9577" y="98"/>
                  <a:pt x="9579" y="105"/>
                  <a:pt x="9579" y="113"/>
                </a:cubicBezTo>
                <a:lnTo>
                  <a:pt x="9579" y="2712"/>
                </a:lnTo>
                <a:cubicBezTo>
                  <a:pt x="9579" y="2719"/>
                  <a:pt x="9577" y="2727"/>
                  <a:pt x="9575" y="2734"/>
                </a:cubicBezTo>
                <a:cubicBezTo>
                  <a:pt x="9572" y="2741"/>
                  <a:pt x="9568" y="2748"/>
                  <a:pt x="9563" y="2755"/>
                </a:cubicBezTo>
                <a:cubicBezTo>
                  <a:pt x="9557" y="2762"/>
                  <a:pt x="9551" y="2769"/>
                  <a:pt x="9543" y="2775"/>
                </a:cubicBezTo>
                <a:cubicBezTo>
                  <a:pt x="9535" y="2781"/>
                  <a:pt x="9527" y="2787"/>
                  <a:pt x="9517" y="2792"/>
                </a:cubicBezTo>
                <a:cubicBezTo>
                  <a:pt x="9507" y="2797"/>
                  <a:pt x="9496" y="2802"/>
                  <a:pt x="9485" y="2806"/>
                </a:cubicBezTo>
                <a:cubicBezTo>
                  <a:pt x="9473" y="2810"/>
                  <a:pt x="9461" y="2813"/>
                  <a:pt x="9448" y="2816"/>
                </a:cubicBezTo>
                <a:cubicBezTo>
                  <a:pt x="9435" y="2819"/>
                  <a:pt x="9422" y="2821"/>
                  <a:pt x="9408" y="2823"/>
                </a:cubicBezTo>
                <a:cubicBezTo>
                  <a:pt x="9395" y="2824"/>
                  <a:pt x="9381" y="2825"/>
                  <a:pt x="9367" y="2825"/>
                </a:cubicBezTo>
                <a:lnTo>
                  <a:pt x="212" y="2825"/>
                </a:lnTo>
                <a:cubicBezTo>
                  <a:pt x="198" y="2825"/>
                  <a:pt x="184" y="2824"/>
                  <a:pt x="170" y="2823"/>
                </a:cubicBezTo>
                <a:cubicBezTo>
                  <a:pt x="157" y="2821"/>
                  <a:pt x="143" y="2819"/>
                  <a:pt x="131" y="2816"/>
                </a:cubicBezTo>
                <a:cubicBezTo>
                  <a:pt x="118" y="2813"/>
                  <a:pt x="106" y="2810"/>
                  <a:pt x="94" y="2806"/>
                </a:cubicBezTo>
                <a:cubicBezTo>
                  <a:pt x="82" y="2802"/>
                  <a:pt x="72" y="2797"/>
                  <a:pt x="62" y="2792"/>
                </a:cubicBezTo>
                <a:cubicBezTo>
                  <a:pt x="52" y="2787"/>
                  <a:pt x="43" y="2781"/>
                  <a:pt x="36" y="2775"/>
                </a:cubicBezTo>
                <a:cubicBezTo>
                  <a:pt x="28" y="2769"/>
                  <a:pt x="21" y="2762"/>
                  <a:pt x="16" y="2755"/>
                </a:cubicBezTo>
                <a:cubicBezTo>
                  <a:pt x="11" y="2748"/>
                  <a:pt x="7" y="2741"/>
                  <a:pt x="4" y="2734"/>
                </a:cubicBezTo>
                <a:cubicBezTo>
                  <a:pt x="1" y="2727"/>
                  <a:pt x="0" y="2719"/>
                  <a:pt x="0" y="2712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2019240" y="1584720"/>
            <a:ext cx="41868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≥60fps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任意多边形: 形状 351"/>
          <p:cNvSpPr/>
          <p:nvPr/>
        </p:nvSpPr>
        <p:spPr>
          <a:xfrm>
            <a:off x="4562280" y="107244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5"/>
                </a:moveTo>
                <a:cubicBezTo>
                  <a:pt x="133" y="40"/>
                  <a:pt x="132" y="45"/>
                  <a:pt x="128" y="49"/>
                </a:cubicBezTo>
                <a:cubicBezTo>
                  <a:pt x="125" y="53"/>
                  <a:pt x="120" y="57"/>
                  <a:pt x="114" y="60"/>
                </a:cubicBezTo>
                <a:cubicBezTo>
                  <a:pt x="108" y="64"/>
                  <a:pt x="101" y="67"/>
                  <a:pt x="92" y="69"/>
                </a:cubicBezTo>
                <a:cubicBezTo>
                  <a:pt x="84" y="71"/>
                  <a:pt x="76" y="72"/>
                  <a:pt x="67" y="72"/>
                </a:cubicBezTo>
                <a:cubicBezTo>
                  <a:pt x="57" y="72"/>
                  <a:pt x="49" y="71"/>
                  <a:pt x="41" y="69"/>
                </a:cubicBezTo>
                <a:cubicBezTo>
                  <a:pt x="33" y="67"/>
                  <a:pt x="26" y="64"/>
                  <a:pt x="19" y="60"/>
                </a:cubicBezTo>
                <a:cubicBezTo>
                  <a:pt x="13" y="57"/>
                  <a:pt x="8" y="53"/>
                  <a:pt x="5" y="49"/>
                </a:cubicBezTo>
                <a:cubicBezTo>
                  <a:pt x="2" y="45"/>
                  <a:pt x="0" y="40"/>
                  <a:pt x="0" y="35"/>
                </a:cubicBezTo>
                <a:cubicBezTo>
                  <a:pt x="0" y="31"/>
                  <a:pt x="2" y="26"/>
                  <a:pt x="5" y="22"/>
                </a:cubicBezTo>
                <a:cubicBezTo>
                  <a:pt x="8" y="18"/>
                  <a:pt x="13" y="14"/>
                  <a:pt x="19" y="10"/>
                </a:cubicBezTo>
                <a:cubicBezTo>
                  <a:pt x="26" y="7"/>
                  <a:pt x="33" y="5"/>
                  <a:pt x="41" y="3"/>
                </a:cubicBezTo>
                <a:cubicBezTo>
                  <a:pt x="49" y="1"/>
                  <a:pt x="57" y="0"/>
                  <a:pt x="67" y="0"/>
                </a:cubicBezTo>
                <a:cubicBezTo>
                  <a:pt x="76" y="0"/>
                  <a:pt x="84" y="1"/>
                  <a:pt x="92" y="3"/>
                </a:cubicBezTo>
                <a:cubicBezTo>
                  <a:pt x="101" y="5"/>
                  <a:pt x="108" y="7"/>
                  <a:pt x="114" y="10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2" y="26"/>
                  <a:pt x="133" y="31"/>
                  <a:pt x="133" y="35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4521240" y="857880"/>
            <a:ext cx="82368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6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渲染优化技术</a:t>
            </a:r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任意多边形: 形状 353"/>
          <p:cNvSpPr/>
          <p:nvPr/>
        </p:nvSpPr>
        <p:spPr>
          <a:xfrm>
            <a:off x="4562280" y="123516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6"/>
                </a:moveTo>
                <a:cubicBezTo>
                  <a:pt x="133" y="41"/>
                  <a:pt x="132" y="46"/>
                  <a:pt x="128" y="50"/>
                </a:cubicBezTo>
                <a:cubicBezTo>
                  <a:pt x="125" y="54"/>
                  <a:pt x="120" y="58"/>
                  <a:pt x="114" y="61"/>
                </a:cubicBezTo>
                <a:cubicBezTo>
                  <a:pt x="108" y="65"/>
                  <a:pt x="101" y="67"/>
                  <a:pt x="92" y="69"/>
                </a:cubicBezTo>
                <a:cubicBezTo>
                  <a:pt x="84" y="71"/>
                  <a:pt x="76" y="72"/>
                  <a:pt x="67" y="72"/>
                </a:cubicBezTo>
                <a:cubicBezTo>
                  <a:pt x="57" y="72"/>
                  <a:pt x="49" y="71"/>
                  <a:pt x="41" y="69"/>
                </a:cubicBezTo>
                <a:cubicBezTo>
                  <a:pt x="33" y="67"/>
                  <a:pt x="26" y="65"/>
                  <a:pt x="19" y="61"/>
                </a:cubicBezTo>
                <a:cubicBezTo>
                  <a:pt x="13" y="58"/>
                  <a:pt x="8" y="54"/>
                  <a:pt x="5" y="50"/>
                </a:cubicBezTo>
                <a:cubicBezTo>
                  <a:pt x="2" y="46"/>
                  <a:pt x="0" y="41"/>
                  <a:pt x="0" y="36"/>
                </a:cubicBezTo>
                <a:cubicBezTo>
                  <a:pt x="0" y="31"/>
                  <a:pt x="2" y="26"/>
                  <a:pt x="5" y="22"/>
                </a:cubicBezTo>
                <a:cubicBezTo>
                  <a:pt x="8" y="18"/>
                  <a:pt x="13" y="14"/>
                  <a:pt x="19" y="10"/>
                </a:cubicBezTo>
                <a:cubicBezTo>
                  <a:pt x="26" y="7"/>
                  <a:pt x="33" y="5"/>
                  <a:pt x="41" y="3"/>
                </a:cubicBezTo>
                <a:cubicBezTo>
                  <a:pt x="49" y="1"/>
                  <a:pt x="57" y="0"/>
                  <a:pt x="67" y="0"/>
                </a:cubicBezTo>
                <a:cubicBezTo>
                  <a:pt x="76" y="0"/>
                  <a:pt x="84" y="1"/>
                  <a:pt x="92" y="3"/>
                </a:cubicBezTo>
                <a:cubicBezTo>
                  <a:pt x="101" y="5"/>
                  <a:pt x="108" y="7"/>
                  <a:pt x="114" y="10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2" y="26"/>
                  <a:pt x="133" y="31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文本框 354"/>
          <p:cNvSpPr txBox="1"/>
          <p:nvPr/>
        </p:nvSpPr>
        <p:spPr>
          <a:xfrm>
            <a:off x="4711680" y="1032840"/>
            <a:ext cx="117792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增量式渲染：仅更新变化区域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文本框 355"/>
          <p:cNvSpPr txBox="1"/>
          <p:nvPr/>
        </p:nvSpPr>
        <p:spPr>
          <a:xfrm>
            <a:off x="4711680" y="1195560"/>
            <a:ext cx="6346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空间索引优化：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文本框 356"/>
          <p:cNvSpPr txBox="1"/>
          <p:nvPr/>
        </p:nvSpPr>
        <p:spPr>
          <a:xfrm>
            <a:off x="5778360" y="1198440"/>
            <a:ext cx="4111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1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R-tree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任意多边形: 形状 357"/>
          <p:cNvSpPr/>
          <p:nvPr/>
        </p:nvSpPr>
        <p:spPr>
          <a:xfrm>
            <a:off x="4562280" y="139788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6"/>
                </a:moveTo>
                <a:cubicBezTo>
                  <a:pt x="133" y="41"/>
                  <a:pt x="132" y="45"/>
                  <a:pt x="128" y="50"/>
                </a:cubicBezTo>
                <a:cubicBezTo>
                  <a:pt x="125" y="54"/>
                  <a:pt x="120" y="58"/>
                  <a:pt x="114" y="61"/>
                </a:cubicBezTo>
                <a:cubicBezTo>
                  <a:pt x="108" y="65"/>
                  <a:pt x="101" y="67"/>
                  <a:pt x="92" y="69"/>
                </a:cubicBezTo>
                <a:cubicBezTo>
                  <a:pt x="84" y="71"/>
                  <a:pt x="76" y="72"/>
                  <a:pt x="67" y="72"/>
                </a:cubicBezTo>
                <a:cubicBezTo>
                  <a:pt x="57" y="72"/>
                  <a:pt x="49" y="71"/>
                  <a:pt x="41" y="69"/>
                </a:cubicBezTo>
                <a:cubicBezTo>
                  <a:pt x="33" y="67"/>
                  <a:pt x="26" y="65"/>
                  <a:pt x="19" y="61"/>
                </a:cubicBezTo>
                <a:cubicBezTo>
                  <a:pt x="13" y="58"/>
                  <a:pt x="8" y="54"/>
                  <a:pt x="5" y="50"/>
                </a:cubicBezTo>
                <a:cubicBezTo>
                  <a:pt x="2" y="45"/>
                  <a:pt x="0" y="41"/>
                  <a:pt x="0" y="36"/>
                </a:cubicBezTo>
                <a:cubicBezTo>
                  <a:pt x="0" y="32"/>
                  <a:pt x="2" y="27"/>
                  <a:pt x="5" y="23"/>
                </a:cubicBezTo>
                <a:cubicBezTo>
                  <a:pt x="8" y="18"/>
                  <a:pt x="13" y="15"/>
                  <a:pt x="19" y="11"/>
                </a:cubicBezTo>
                <a:cubicBezTo>
                  <a:pt x="26" y="8"/>
                  <a:pt x="33" y="5"/>
                  <a:pt x="41" y="4"/>
                </a:cubicBezTo>
                <a:cubicBezTo>
                  <a:pt x="49" y="1"/>
                  <a:pt x="57" y="0"/>
                  <a:pt x="67" y="0"/>
                </a:cubicBezTo>
                <a:cubicBezTo>
                  <a:pt x="76" y="0"/>
                  <a:pt x="84" y="1"/>
                  <a:pt x="92" y="4"/>
                </a:cubicBezTo>
                <a:cubicBezTo>
                  <a:pt x="101" y="5"/>
                  <a:pt x="108" y="8"/>
                  <a:pt x="114" y="11"/>
                </a:cubicBezTo>
                <a:cubicBezTo>
                  <a:pt x="120" y="15"/>
                  <a:pt x="125" y="18"/>
                  <a:pt x="128" y="23"/>
                </a:cubicBezTo>
                <a:cubicBezTo>
                  <a:pt x="132" y="27"/>
                  <a:pt x="133" y="32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6190200" y="1195560"/>
            <a:ext cx="3628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快速查询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文本框 359"/>
          <p:cNvSpPr txBox="1"/>
          <p:nvPr/>
        </p:nvSpPr>
        <p:spPr>
          <a:xfrm>
            <a:off x="4711680" y="1361160"/>
            <a:ext cx="32760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1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LOD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任意多边形: 形状 360"/>
          <p:cNvSpPr/>
          <p:nvPr/>
        </p:nvSpPr>
        <p:spPr>
          <a:xfrm>
            <a:off x="4562280" y="1560600"/>
            <a:ext cx="47880" cy="25560"/>
          </a:xfrm>
          <a:custGeom>
            <a:avLst/>
            <a:gdLst/>
            <a:ahLst/>
            <a:cxnLst/>
            <a:rect l="0" t="0" r="r" b="b"/>
            <a:pathLst>
              <a:path w="133" h="71">
                <a:moveTo>
                  <a:pt x="133" y="35"/>
                </a:moveTo>
                <a:cubicBezTo>
                  <a:pt x="133" y="41"/>
                  <a:pt x="132" y="45"/>
                  <a:pt x="128" y="50"/>
                </a:cubicBezTo>
                <a:cubicBezTo>
                  <a:pt x="125" y="54"/>
                  <a:pt x="120" y="58"/>
                  <a:pt x="114" y="61"/>
                </a:cubicBezTo>
                <a:cubicBezTo>
                  <a:pt x="108" y="64"/>
                  <a:pt x="101" y="67"/>
                  <a:pt x="92" y="69"/>
                </a:cubicBezTo>
                <a:cubicBezTo>
                  <a:pt x="84" y="71"/>
                  <a:pt x="76" y="71"/>
                  <a:pt x="67" y="71"/>
                </a:cubicBezTo>
                <a:cubicBezTo>
                  <a:pt x="57" y="71"/>
                  <a:pt x="49" y="71"/>
                  <a:pt x="41" y="69"/>
                </a:cubicBezTo>
                <a:cubicBezTo>
                  <a:pt x="33" y="67"/>
                  <a:pt x="26" y="64"/>
                  <a:pt x="19" y="61"/>
                </a:cubicBezTo>
                <a:cubicBezTo>
                  <a:pt x="13" y="58"/>
                  <a:pt x="8" y="54"/>
                  <a:pt x="5" y="50"/>
                </a:cubicBezTo>
                <a:cubicBezTo>
                  <a:pt x="2" y="45"/>
                  <a:pt x="0" y="41"/>
                  <a:pt x="0" y="35"/>
                </a:cubicBezTo>
                <a:cubicBezTo>
                  <a:pt x="0" y="30"/>
                  <a:pt x="2" y="26"/>
                  <a:pt x="5" y="22"/>
                </a:cubicBezTo>
                <a:cubicBezTo>
                  <a:pt x="8" y="17"/>
                  <a:pt x="13" y="13"/>
                  <a:pt x="19" y="10"/>
                </a:cubicBezTo>
                <a:cubicBezTo>
                  <a:pt x="26" y="7"/>
                  <a:pt x="33" y="4"/>
                  <a:pt x="41" y="3"/>
                </a:cubicBezTo>
                <a:cubicBezTo>
                  <a:pt x="49" y="1"/>
                  <a:pt x="57" y="0"/>
                  <a:pt x="67" y="0"/>
                </a:cubicBezTo>
                <a:cubicBezTo>
                  <a:pt x="76" y="0"/>
                  <a:pt x="84" y="1"/>
                  <a:pt x="92" y="3"/>
                </a:cubicBezTo>
                <a:cubicBezTo>
                  <a:pt x="101" y="4"/>
                  <a:pt x="108" y="7"/>
                  <a:pt x="114" y="10"/>
                </a:cubicBezTo>
                <a:cubicBezTo>
                  <a:pt x="120" y="13"/>
                  <a:pt x="125" y="17"/>
                  <a:pt x="128" y="22"/>
                </a:cubicBezTo>
                <a:cubicBezTo>
                  <a:pt x="132" y="26"/>
                  <a:pt x="133" y="30"/>
                  <a:pt x="133" y="35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5041800" y="1358280"/>
            <a:ext cx="99684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技术：动态调整细节层次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文本框 362"/>
          <p:cNvSpPr txBox="1"/>
          <p:nvPr/>
        </p:nvSpPr>
        <p:spPr>
          <a:xfrm>
            <a:off x="4711680" y="1523880"/>
            <a:ext cx="3193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1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GPU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5033160" y="1520640"/>
            <a:ext cx="27252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加速：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文本框 364"/>
          <p:cNvSpPr txBox="1"/>
          <p:nvPr/>
        </p:nvSpPr>
        <p:spPr>
          <a:xfrm>
            <a:off x="5490360" y="1523880"/>
            <a:ext cx="57096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1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OpenGL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任意多边形: 形状 365"/>
          <p:cNvSpPr/>
          <p:nvPr/>
        </p:nvSpPr>
        <p:spPr>
          <a:xfrm>
            <a:off x="8124480" y="757440"/>
            <a:ext cx="3458160" cy="1017000"/>
          </a:xfrm>
          <a:custGeom>
            <a:avLst/>
            <a:gdLst/>
            <a:ahLst/>
            <a:cxnLst/>
            <a:rect l="0" t="0" r="r" b="b"/>
            <a:pathLst>
              <a:path w="9606" h="2825">
                <a:moveTo>
                  <a:pt x="0" y="2712"/>
                </a:moveTo>
                <a:lnTo>
                  <a:pt x="0" y="113"/>
                </a:lnTo>
                <a:cubicBezTo>
                  <a:pt x="0" y="105"/>
                  <a:pt x="2" y="98"/>
                  <a:pt x="5" y="91"/>
                </a:cubicBezTo>
                <a:cubicBezTo>
                  <a:pt x="7" y="83"/>
                  <a:pt x="11" y="76"/>
                  <a:pt x="17" y="69"/>
                </a:cubicBezTo>
                <a:cubicBezTo>
                  <a:pt x="22" y="63"/>
                  <a:pt x="28" y="56"/>
                  <a:pt x="36" y="50"/>
                </a:cubicBezTo>
                <a:cubicBezTo>
                  <a:pt x="44" y="44"/>
                  <a:pt x="53" y="38"/>
                  <a:pt x="62" y="33"/>
                </a:cubicBezTo>
                <a:cubicBezTo>
                  <a:pt x="72" y="27"/>
                  <a:pt x="83" y="23"/>
                  <a:pt x="95" y="19"/>
                </a:cubicBezTo>
                <a:cubicBezTo>
                  <a:pt x="106" y="15"/>
                  <a:pt x="118" y="11"/>
                  <a:pt x="131" y="8"/>
                </a:cubicBezTo>
                <a:cubicBezTo>
                  <a:pt x="144" y="5"/>
                  <a:pt x="157" y="3"/>
                  <a:pt x="171" y="2"/>
                </a:cubicBezTo>
                <a:cubicBezTo>
                  <a:pt x="184" y="0"/>
                  <a:pt x="198" y="0"/>
                  <a:pt x="212" y="0"/>
                </a:cubicBezTo>
                <a:lnTo>
                  <a:pt x="9394" y="0"/>
                </a:lnTo>
                <a:cubicBezTo>
                  <a:pt x="9408" y="0"/>
                  <a:pt x="9422" y="0"/>
                  <a:pt x="9435" y="2"/>
                </a:cubicBezTo>
                <a:cubicBezTo>
                  <a:pt x="9449" y="3"/>
                  <a:pt x="9462" y="5"/>
                  <a:pt x="9475" y="8"/>
                </a:cubicBezTo>
                <a:cubicBezTo>
                  <a:pt x="9488" y="11"/>
                  <a:pt x="9500" y="15"/>
                  <a:pt x="9512" y="19"/>
                </a:cubicBezTo>
                <a:cubicBezTo>
                  <a:pt x="9523" y="23"/>
                  <a:pt x="9534" y="27"/>
                  <a:pt x="9544" y="33"/>
                </a:cubicBezTo>
                <a:cubicBezTo>
                  <a:pt x="9554" y="38"/>
                  <a:pt x="9562" y="44"/>
                  <a:pt x="9570" y="50"/>
                </a:cubicBezTo>
                <a:cubicBezTo>
                  <a:pt x="9578" y="56"/>
                  <a:pt x="9584" y="63"/>
                  <a:pt x="9590" y="69"/>
                </a:cubicBezTo>
                <a:cubicBezTo>
                  <a:pt x="9595" y="76"/>
                  <a:pt x="9599" y="83"/>
                  <a:pt x="9602" y="91"/>
                </a:cubicBezTo>
                <a:cubicBezTo>
                  <a:pt x="9604" y="98"/>
                  <a:pt x="9606" y="105"/>
                  <a:pt x="9606" y="113"/>
                </a:cubicBezTo>
                <a:lnTo>
                  <a:pt x="9606" y="2712"/>
                </a:lnTo>
                <a:cubicBezTo>
                  <a:pt x="9606" y="2719"/>
                  <a:pt x="9604" y="2727"/>
                  <a:pt x="9602" y="2734"/>
                </a:cubicBezTo>
                <a:cubicBezTo>
                  <a:pt x="9599" y="2741"/>
                  <a:pt x="9595" y="2748"/>
                  <a:pt x="9590" y="2755"/>
                </a:cubicBezTo>
                <a:cubicBezTo>
                  <a:pt x="9584" y="2762"/>
                  <a:pt x="9578" y="2769"/>
                  <a:pt x="9570" y="2775"/>
                </a:cubicBezTo>
                <a:cubicBezTo>
                  <a:pt x="9562" y="2781"/>
                  <a:pt x="9554" y="2787"/>
                  <a:pt x="9544" y="2792"/>
                </a:cubicBezTo>
                <a:cubicBezTo>
                  <a:pt x="9534" y="2797"/>
                  <a:pt x="9523" y="2802"/>
                  <a:pt x="9512" y="2806"/>
                </a:cubicBezTo>
                <a:cubicBezTo>
                  <a:pt x="9500" y="2810"/>
                  <a:pt x="9488" y="2813"/>
                  <a:pt x="9475" y="2816"/>
                </a:cubicBezTo>
                <a:cubicBezTo>
                  <a:pt x="9462" y="2819"/>
                  <a:pt x="9449" y="2821"/>
                  <a:pt x="9435" y="2823"/>
                </a:cubicBezTo>
                <a:cubicBezTo>
                  <a:pt x="9422" y="2824"/>
                  <a:pt x="9408" y="2825"/>
                  <a:pt x="9394" y="2825"/>
                </a:cubicBezTo>
                <a:lnTo>
                  <a:pt x="212" y="2825"/>
                </a:lnTo>
                <a:cubicBezTo>
                  <a:pt x="198" y="2825"/>
                  <a:pt x="184" y="2824"/>
                  <a:pt x="171" y="2823"/>
                </a:cubicBezTo>
                <a:cubicBezTo>
                  <a:pt x="157" y="2821"/>
                  <a:pt x="144" y="2819"/>
                  <a:pt x="131" y="2816"/>
                </a:cubicBezTo>
                <a:cubicBezTo>
                  <a:pt x="118" y="2813"/>
                  <a:pt x="106" y="2810"/>
                  <a:pt x="95" y="2806"/>
                </a:cubicBezTo>
                <a:cubicBezTo>
                  <a:pt x="83" y="2802"/>
                  <a:pt x="72" y="2797"/>
                  <a:pt x="62" y="2792"/>
                </a:cubicBezTo>
                <a:cubicBezTo>
                  <a:pt x="53" y="2787"/>
                  <a:pt x="44" y="2781"/>
                  <a:pt x="36" y="2775"/>
                </a:cubicBezTo>
                <a:cubicBezTo>
                  <a:pt x="28" y="2769"/>
                  <a:pt x="22" y="2762"/>
                  <a:pt x="17" y="2755"/>
                </a:cubicBezTo>
                <a:cubicBezTo>
                  <a:pt x="11" y="2748"/>
                  <a:pt x="7" y="2741"/>
                  <a:pt x="5" y="2734"/>
                </a:cubicBezTo>
                <a:cubicBezTo>
                  <a:pt x="2" y="2727"/>
                  <a:pt x="0" y="2719"/>
                  <a:pt x="0" y="2712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6066360" y="1520640"/>
            <a:ext cx="3628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后端⽀持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任意多边形: 形状 367"/>
          <p:cNvSpPr/>
          <p:nvPr/>
        </p:nvSpPr>
        <p:spPr>
          <a:xfrm>
            <a:off x="8315280" y="1133640"/>
            <a:ext cx="47880" cy="25560"/>
          </a:xfrm>
          <a:custGeom>
            <a:avLst/>
            <a:gdLst/>
            <a:ahLst/>
            <a:cxnLst/>
            <a:rect l="0" t="0" r="r" b="b"/>
            <a:pathLst>
              <a:path w="133" h="71">
                <a:moveTo>
                  <a:pt x="133" y="35"/>
                </a:moveTo>
                <a:cubicBezTo>
                  <a:pt x="133" y="41"/>
                  <a:pt x="131" y="45"/>
                  <a:pt x="128" y="49"/>
                </a:cubicBezTo>
                <a:cubicBezTo>
                  <a:pt x="125" y="54"/>
                  <a:pt x="120" y="58"/>
                  <a:pt x="114" y="61"/>
                </a:cubicBezTo>
                <a:cubicBezTo>
                  <a:pt x="107" y="64"/>
                  <a:pt x="100" y="67"/>
                  <a:pt x="92" y="69"/>
                </a:cubicBezTo>
                <a:cubicBezTo>
                  <a:pt x="84" y="70"/>
                  <a:pt x="76" y="71"/>
                  <a:pt x="66" y="71"/>
                </a:cubicBezTo>
                <a:cubicBezTo>
                  <a:pt x="57" y="71"/>
                  <a:pt x="49" y="70"/>
                  <a:pt x="40" y="69"/>
                </a:cubicBezTo>
                <a:cubicBezTo>
                  <a:pt x="32" y="67"/>
                  <a:pt x="25" y="64"/>
                  <a:pt x="19" y="61"/>
                </a:cubicBezTo>
                <a:cubicBezTo>
                  <a:pt x="13" y="58"/>
                  <a:pt x="8" y="54"/>
                  <a:pt x="5" y="49"/>
                </a:cubicBezTo>
                <a:cubicBezTo>
                  <a:pt x="1" y="45"/>
                  <a:pt x="0" y="41"/>
                  <a:pt x="0" y="35"/>
                </a:cubicBezTo>
                <a:cubicBezTo>
                  <a:pt x="0" y="30"/>
                  <a:pt x="1" y="26"/>
                  <a:pt x="5" y="21"/>
                </a:cubicBezTo>
                <a:cubicBezTo>
                  <a:pt x="8" y="17"/>
                  <a:pt x="13" y="13"/>
                  <a:pt x="19" y="10"/>
                </a:cubicBezTo>
                <a:cubicBezTo>
                  <a:pt x="25" y="7"/>
                  <a:pt x="32" y="4"/>
                  <a:pt x="40" y="2"/>
                </a:cubicBezTo>
                <a:cubicBezTo>
                  <a:pt x="49" y="1"/>
                  <a:pt x="57" y="0"/>
                  <a:pt x="66" y="0"/>
                </a:cubicBezTo>
                <a:cubicBezTo>
                  <a:pt x="76" y="0"/>
                  <a:pt x="84" y="1"/>
                  <a:pt x="92" y="2"/>
                </a:cubicBezTo>
                <a:cubicBezTo>
                  <a:pt x="100" y="4"/>
                  <a:pt x="107" y="7"/>
                  <a:pt x="114" y="10"/>
                </a:cubicBezTo>
                <a:cubicBezTo>
                  <a:pt x="120" y="13"/>
                  <a:pt x="125" y="17"/>
                  <a:pt x="128" y="21"/>
                </a:cubicBezTo>
                <a:cubicBezTo>
                  <a:pt x="131" y="26"/>
                  <a:pt x="133" y="30"/>
                  <a:pt x="133" y="35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文本框 368"/>
          <p:cNvSpPr txBox="1"/>
          <p:nvPr/>
        </p:nvSpPr>
        <p:spPr>
          <a:xfrm>
            <a:off x="8280360" y="857880"/>
            <a:ext cx="82368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6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交互响应机制</a:t>
            </a:r>
            <a:endParaRPr lang="en-US" sz="9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任意多边形: 形状 369"/>
          <p:cNvSpPr/>
          <p:nvPr/>
        </p:nvSpPr>
        <p:spPr>
          <a:xfrm>
            <a:off x="8315280" y="1296360"/>
            <a:ext cx="47880" cy="25560"/>
          </a:xfrm>
          <a:custGeom>
            <a:avLst/>
            <a:gdLst/>
            <a:ahLst/>
            <a:cxnLst/>
            <a:rect l="0" t="0" r="r" b="b"/>
            <a:pathLst>
              <a:path w="133" h="71">
                <a:moveTo>
                  <a:pt x="133" y="36"/>
                </a:moveTo>
                <a:cubicBezTo>
                  <a:pt x="133" y="40"/>
                  <a:pt x="131" y="45"/>
                  <a:pt x="128" y="49"/>
                </a:cubicBezTo>
                <a:cubicBezTo>
                  <a:pt x="125" y="54"/>
                  <a:pt x="120" y="57"/>
                  <a:pt x="114" y="61"/>
                </a:cubicBezTo>
                <a:cubicBezTo>
                  <a:pt x="107" y="64"/>
                  <a:pt x="100" y="67"/>
                  <a:pt x="92" y="68"/>
                </a:cubicBezTo>
                <a:cubicBezTo>
                  <a:pt x="84" y="70"/>
                  <a:pt x="76" y="71"/>
                  <a:pt x="66" y="71"/>
                </a:cubicBezTo>
                <a:cubicBezTo>
                  <a:pt x="57" y="71"/>
                  <a:pt x="49" y="70"/>
                  <a:pt x="40" y="68"/>
                </a:cubicBezTo>
                <a:cubicBezTo>
                  <a:pt x="32" y="67"/>
                  <a:pt x="25" y="64"/>
                  <a:pt x="19" y="61"/>
                </a:cubicBezTo>
                <a:cubicBezTo>
                  <a:pt x="13" y="57"/>
                  <a:pt x="8" y="54"/>
                  <a:pt x="5" y="49"/>
                </a:cubicBezTo>
                <a:cubicBezTo>
                  <a:pt x="1" y="45"/>
                  <a:pt x="0" y="40"/>
                  <a:pt x="0" y="36"/>
                </a:cubicBezTo>
                <a:cubicBezTo>
                  <a:pt x="0" y="31"/>
                  <a:pt x="1" y="27"/>
                  <a:pt x="5" y="22"/>
                </a:cubicBezTo>
                <a:cubicBezTo>
                  <a:pt x="8" y="18"/>
                  <a:pt x="13" y="14"/>
                  <a:pt x="19" y="11"/>
                </a:cubicBezTo>
                <a:cubicBezTo>
                  <a:pt x="25" y="8"/>
                  <a:pt x="32" y="5"/>
                  <a:pt x="40" y="2"/>
                </a:cubicBezTo>
                <a:cubicBezTo>
                  <a:pt x="49" y="0"/>
                  <a:pt x="57" y="0"/>
                  <a:pt x="66" y="0"/>
                </a:cubicBezTo>
                <a:cubicBezTo>
                  <a:pt x="76" y="0"/>
                  <a:pt x="84" y="0"/>
                  <a:pt x="92" y="2"/>
                </a:cubicBezTo>
                <a:cubicBezTo>
                  <a:pt x="100" y="5"/>
                  <a:pt x="107" y="8"/>
                  <a:pt x="114" y="11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1" y="27"/>
                  <a:pt x="133" y="31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8470800" y="1093680"/>
            <a:ext cx="81576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事件过滤与委托机制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任意多边形: 形状 371"/>
          <p:cNvSpPr/>
          <p:nvPr/>
        </p:nvSpPr>
        <p:spPr>
          <a:xfrm>
            <a:off x="8315280" y="145872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6"/>
                </a:moveTo>
                <a:cubicBezTo>
                  <a:pt x="133" y="40"/>
                  <a:pt x="131" y="46"/>
                  <a:pt x="128" y="50"/>
                </a:cubicBezTo>
                <a:cubicBezTo>
                  <a:pt x="125" y="55"/>
                  <a:pt x="120" y="58"/>
                  <a:pt x="114" y="62"/>
                </a:cubicBezTo>
                <a:cubicBezTo>
                  <a:pt x="107" y="65"/>
                  <a:pt x="100" y="68"/>
                  <a:pt x="92" y="69"/>
                </a:cubicBezTo>
                <a:cubicBezTo>
                  <a:pt x="84" y="71"/>
                  <a:pt x="76" y="72"/>
                  <a:pt x="66" y="72"/>
                </a:cubicBezTo>
                <a:cubicBezTo>
                  <a:pt x="57" y="72"/>
                  <a:pt x="49" y="71"/>
                  <a:pt x="40" y="69"/>
                </a:cubicBezTo>
                <a:cubicBezTo>
                  <a:pt x="32" y="68"/>
                  <a:pt x="25" y="65"/>
                  <a:pt x="19" y="62"/>
                </a:cubicBezTo>
                <a:cubicBezTo>
                  <a:pt x="13" y="58"/>
                  <a:pt x="8" y="55"/>
                  <a:pt x="5" y="50"/>
                </a:cubicBezTo>
                <a:cubicBezTo>
                  <a:pt x="1" y="46"/>
                  <a:pt x="0" y="40"/>
                  <a:pt x="0" y="36"/>
                </a:cubicBezTo>
                <a:cubicBezTo>
                  <a:pt x="0" y="31"/>
                  <a:pt x="1" y="27"/>
                  <a:pt x="5" y="22"/>
                </a:cubicBezTo>
                <a:cubicBezTo>
                  <a:pt x="8" y="18"/>
                  <a:pt x="13" y="14"/>
                  <a:pt x="19" y="11"/>
                </a:cubicBezTo>
                <a:cubicBezTo>
                  <a:pt x="25" y="7"/>
                  <a:pt x="32" y="5"/>
                  <a:pt x="40" y="3"/>
                </a:cubicBezTo>
                <a:cubicBezTo>
                  <a:pt x="49" y="1"/>
                  <a:pt x="57" y="0"/>
                  <a:pt x="66" y="0"/>
                </a:cubicBezTo>
                <a:cubicBezTo>
                  <a:pt x="76" y="0"/>
                  <a:pt x="84" y="1"/>
                  <a:pt x="92" y="3"/>
                </a:cubicBezTo>
                <a:cubicBezTo>
                  <a:pt x="100" y="5"/>
                  <a:pt x="107" y="7"/>
                  <a:pt x="114" y="11"/>
                </a:cubicBezTo>
                <a:cubicBezTo>
                  <a:pt x="120" y="14"/>
                  <a:pt x="125" y="18"/>
                  <a:pt x="128" y="22"/>
                </a:cubicBezTo>
                <a:cubicBezTo>
                  <a:pt x="131" y="27"/>
                  <a:pt x="133" y="31"/>
                  <a:pt x="133" y="36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文本框 372"/>
          <p:cNvSpPr txBox="1"/>
          <p:nvPr/>
        </p:nvSpPr>
        <p:spPr>
          <a:xfrm>
            <a:off x="8470800" y="1256400"/>
            <a:ext cx="10872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异步任务队列处理⽤⼾操作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文本框 373"/>
          <p:cNvSpPr txBox="1"/>
          <p:nvPr/>
        </p:nvSpPr>
        <p:spPr>
          <a:xfrm>
            <a:off x="8470800" y="1419120"/>
            <a:ext cx="6346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操作响应延迟：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任意多边形: 形状 374"/>
          <p:cNvSpPr/>
          <p:nvPr/>
        </p:nvSpPr>
        <p:spPr>
          <a:xfrm>
            <a:off x="8315280" y="1621440"/>
            <a:ext cx="47880" cy="25920"/>
          </a:xfrm>
          <a:custGeom>
            <a:avLst/>
            <a:gdLst/>
            <a:ahLst/>
            <a:cxnLst/>
            <a:rect l="0" t="0" r="r" b="b"/>
            <a:pathLst>
              <a:path w="133" h="72">
                <a:moveTo>
                  <a:pt x="133" y="37"/>
                </a:moveTo>
                <a:cubicBezTo>
                  <a:pt x="133" y="41"/>
                  <a:pt x="131" y="46"/>
                  <a:pt x="128" y="50"/>
                </a:cubicBezTo>
                <a:cubicBezTo>
                  <a:pt x="125" y="54"/>
                  <a:pt x="120" y="58"/>
                  <a:pt x="114" y="62"/>
                </a:cubicBezTo>
                <a:cubicBezTo>
                  <a:pt x="107" y="65"/>
                  <a:pt x="100" y="67"/>
                  <a:pt x="92" y="69"/>
                </a:cubicBezTo>
                <a:cubicBezTo>
                  <a:pt x="84" y="71"/>
                  <a:pt x="76" y="72"/>
                  <a:pt x="66" y="72"/>
                </a:cubicBezTo>
                <a:cubicBezTo>
                  <a:pt x="57" y="72"/>
                  <a:pt x="49" y="71"/>
                  <a:pt x="40" y="69"/>
                </a:cubicBezTo>
                <a:cubicBezTo>
                  <a:pt x="32" y="67"/>
                  <a:pt x="25" y="65"/>
                  <a:pt x="19" y="62"/>
                </a:cubicBezTo>
                <a:cubicBezTo>
                  <a:pt x="13" y="58"/>
                  <a:pt x="8" y="54"/>
                  <a:pt x="5" y="50"/>
                </a:cubicBezTo>
                <a:cubicBezTo>
                  <a:pt x="1" y="46"/>
                  <a:pt x="0" y="41"/>
                  <a:pt x="0" y="37"/>
                </a:cubicBezTo>
                <a:cubicBezTo>
                  <a:pt x="0" y="32"/>
                  <a:pt x="1" y="27"/>
                  <a:pt x="5" y="23"/>
                </a:cubicBezTo>
                <a:cubicBezTo>
                  <a:pt x="8" y="19"/>
                  <a:pt x="13" y="15"/>
                  <a:pt x="19" y="12"/>
                </a:cubicBezTo>
                <a:cubicBezTo>
                  <a:pt x="25" y="7"/>
                  <a:pt x="32" y="5"/>
                  <a:pt x="40" y="3"/>
                </a:cubicBezTo>
                <a:cubicBezTo>
                  <a:pt x="49" y="1"/>
                  <a:pt x="57" y="0"/>
                  <a:pt x="66" y="0"/>
                </a:cubicBezTo>
                <a:cubicBezTo>
                  <a:pt x="76" y="0"/>
                  <a:pt x="84" y="1"/>
                  <a:pt x="92" y="3"/>
                </a:cubicBezTo>
                <a:cubicBezTo>
                  <a:pt x="100" y="5"/>
                  <a:pt x="107" y="7"/>
                  <a:pt x="114" y="12"/>
                </a:cubicBezTo>
                <a:cubicBezTo>
                  <a:pt x="120" y="15"/>
                  <a:pt x="125" y="19"/>
                  <a:pt x="128" y="23"/>
                </a:cubicBezTo>
                <a:cubicBezTo>
                  <a:pt x="131" y="27"/>
                  <a:pt x="133" y="32"/>
                  <a:pt x="133" y="37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文本框 375"/>
          <p:cNvSpPr txBox="1"/>
          <p:nvPr/>
        </p:nvSpPr>
        <p:spPr>
          <a:xfrm>
            <a:off x="9537480" y="1422000"/>
            <a:ext cx="412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&lt;50ms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文本框 376"/>
          <p:cNvSpPr txBox="1"/>
          <p:nvPr/>
        </p:nvSpPr>
        <p:spPr>
          <a:xfrm>
            <a:off x="8470800" y="1581840"/>
            <a:ext cx="63468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⼿势识别：缩放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文本框 377"/>
          <p:cNvSpPr txBox="1"/>
          <p:nvPr/>
        </p:nvSpPr>
        <p:spPr>
          <a:xfrm>
            <a:off x="9537480" y="1584720"/>
            <a:ext cx="151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文本框 378"/>
          <p:cNvSpPr txBox="1"/>
          <p:nvPr/>
        </p:nvSpPr>
        <p:spPr>
          <a:xfrm>
            <a:off x="9579960" y="158184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平移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文本框 379"/>
          <p:cNvSpPr txBox="1"/>
          <p:nvPr/>
        </p:nvSpPr>
        <p:spPr>
          <a:xfrm>
            <a:off x="9884880" y="1584720"/>
            <a:ext cx="151920" cy="88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64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任意多边形: 形状 380"/>
          <p:cNvSpPr/>
          <p:nvPr/>
        </p:nvSpPr>
        <p:spPr>
          <a:xfrm>
            <a:off x="628560" y="2028240"/>
            <a:ext cx="10935000" cy="4377600"/>
          </a:xfrm>
          <a:custGeom>
            <a:avLst/>
            <a:gdLst/>
            <a:ahLst/>
            <a:cxnLst/>
            <a:rect l="0" t="0" r="r" b="b"/>
            <a:pathLst>
              <a:path w="30375" h="12160" fill="none">
                <a:moveTo>
                  <a:pt x="0" y="12075"/>
                </a:moveTo>
                <a:lnTo>
                  <a:pt x="0" y="85"/>
                </a:lnTo>
                <a:cubicBezTo>
                  <a:pt x="0" y="73"/>
                  <a:pt x="4" y="63"/>
                  <a:pt x="12" y="52"/>
                </a:cubicBezTo>
                <a:cubicBezTo>
                  <a:pt x="20" y="42"/>
                  <a:pt x="31" y="33"/>
                  <a:pt x="46" y="25"/>
                </a:cubicBezTo>
                <a:cubicBezTo>
                  <a:pt x="61" y="17"/>
                  <a:pt x="78" y="11"/>
                  <a:pt x="98" y="6"/>
                </a:cubicBezTo>
                <a:cubicBezTo>
                  <a:pt x="117" y="2"/>
                  <a:pt x="137" y="0"/>
                  <a:pt x="158" y="0"/>
                </a:cubicBezTo>
                <a:lnTo>
                  <a:pt x="30216" y="0"/>
                </a:lnTo>
                <a:cubicBezTo>
                  <a:pt x="30237" y="0"/>
                  <a:pt x="30257" y="2"/>
                  <a:pt x="30277" y="6"/>
                </a:cubicBezTo>
                <a:cubicBezTo>
                  <a:pt x="30296" y="11"/>
                  <a:pt x="30314" y="17"/>
                  <a:pt x="30328" y="25"/>
                </a:cubicBezTo>
                <a:cubicBezTo>
                  <a:pt x="30343" y="33"/>
                  <a:pt x="30355" y="42"/>
                  <a:pt x="30363" y="52"/>
                </a:cubicBezTo>
                <a:cubicBezTo>
                  <a:pt x="30371" y="63"/>
                  <a:pt x="30375" y="73"/>
                  <a:pt x="30375" y="85"/>
                </a:cubicBezTo>
                <a:lnTo>
                  <a:pt x="30375" y="12075"/>
                </a:lnTo>
                <a:cubicBezTo>
                  <a:pt x="30375" y="12086"/>
                  <a:pt x="30371" y="12097"/>
                  <a:pt x="30363" y="12107"/>
                </a:cubicBezTo>
                <a:cubicBezTo>
                  <a:pt x="30355" y="12118"/>
                  <a:pt x="30343" y="12127"/>
                  <a:pt x="30328" y="12135"/>
                </a:cubicBezTo>
                <a:cubicBezTo>
                  <a:pt x="30314" y="12143"/>
                  <a:pt x="30296" y="12149"/>
                  <a:pt x="30277" y="12153"/>
                </a:cubicBezTo>
                <a:cubicBezTo>
                  <a:pt x="30257" y="12158"/>
                  <a:pt x="30237" y="12160"/>
                  <a:pt x="30216" y="12160"/>
                </a:cubicBezTo>
                <a:lnTo>
                  <a:pt x="158" y="12160"/>
                </a:lnTo>
                <a:cubicBezTo>
                  <a:pt x="137" y="12160"/>
                  <a:pt x="117" y="12158"/>
                  <a:pt x="98" y="12153"/>
                </a:cubicBezTo>
                <a:cubicBezTo>
                  <a:pt x="78" y="12149"/>
                  <a:pt x="61" y="12143"/>
                  <a:pt x="46" y="12135"/>
                </a:cubicBezTo>
                <a:cubicBezTo>
                  <a:pt x="31" y="12127"/>
                  <a:pt x="20" y="12118"/>
                  <a:pt x="12" y="12107"/>
                </a:cubicBezTo>
                <a:cubicBezTo>
                  <a:pt x="4" y="12097"/>
                  <a:pt x="0" y="12086"/>
                  <a:pt x="0" y="12075"/>
                </a:cubicBezTo>
              </a:path>
            </a:pathLst>
          </a:custGeom>
          <a:ln w="29160">
            <a:solidFill>
              <a:srgbClr val="FFFFFF"/>
            </a:solidFill>
            <a:miter/>
          </a:ln>
        </p:spPr>
        <p:txBody>
          <a:bodyPr lIns="14400" tIns="14400" rIns="14400" bIns="1440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2" name="图片 381"/>
          <p:cNvPicPr/>
          <p:nvPr/>
        </p:nvPicPr>
        <p:blipFill>
          <a:blip r:embed="rId2"/>
          <a:stretch/>
        </p:blipFill>
        <p:spPr>
          <a:xfrm>
            <a:off x="647640" y="2038680"/>
            <a:ext cx="10896120" cy="435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文本框 382"/>
          <p:cNvSpPr txBox="1"/>
          <p:nvPr/>
        </p:nvSpPr>
        <p:spPr>
          <a:xfrm>
            <a:off x="9927000" y="1581840"/>
            <a:ext cx="181800" cy="9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4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旋转</a:t>
            </a:r>
            <a:endParaRPr lang="en-US" sz="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5321160" y="6461640"/>
            <a:ext cx="132840" cy="9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2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6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5423760" y="6464160"/>
            <a:ext cx="145800" cy="7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56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4: </a:t>
            </a:r>
            <a:endParaRPr lang="en-US" sz="5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任意多边形: 形状 385"/>
          <p:cNvSpPr/>
          <p:nvPr/>
        </p:nvSpPr>
        <p:spPr>
          <a:xfrm>
            <a:off x="152280" y="6720480"/>
            <a:ext cx="2972160" cy="137520"/>
          </a:xfrm>
          <a:custGeom>
            <a:avLst/>
            <a:gdLst/>
            <a:ahLst/>
            <a:cxnLst/>
            <a:rect l="0" t="0" r="r" b="b"/>
            <a:pathLst>
              <a:path w="8256" h="382">
                <a:moveTo>
                  <a:pt x="0" y="0"/>
                </a:moveTo>
                <a:lnTo>
                  <a:pt x="8256" y="0"/>
                </a:lnTo>
                <a:lnTo>
                  <a:pt x="8256" y="382"/>
                </a:lnTo>
                <a:lnTo>
                  <a:pt x="0" y="382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5599080" y="6461640"/>
            <a:ext cx="887760" cy="9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62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图形绘制引擎界⾯实现</a:t>
            </a:r>
            <a:endParaRPr lang="en-US" sz="6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任意多边形: 形状 387"/>
          <p:cNvSpPr/>
          <p:nvPr/>
        </p:nvSpPr>
        <p:spPr>
          <a:xfrm>
            <a:off x="3124080" y="6720480"/>
            <a:ext cx="5943960" cy="137520"/>
          </a:xfrm>
          <a:custGeom>
            <a:avLst/>
            <a:gdLst/>
            <a:ahLst/>
            <a:cxnLst/>
            <a:rect l="0" t="0" r="r" b="b"/>
            <a:pathLst>
              <a:path w="16511" h="382">
                <a:moveTo>
                  <a:pt x="0" y="0"/>
                </a:moveTo>
                <a:lnTo>
                  <a:pt x="16511" y="0"/>
                </a:lnTo>
                <a:lnTo>
                  <a:pt x="16511" y="382"/>
                </a:lnTo>
                <a:lnTo>
                  <a:pt x="0" y="382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609480" y="6773040"/>
            <a:ext cx="205560" cy="10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任意多边形: 形状 389"/>
          <p:cNvSpPr/>
          <p:nvPr/>
        </p:nvSpPr>
        <p:spPr>
          <a:xfrm>
            <a:off x="9067680" y="6720480"/>
            <a:ext cx="2972160" cy="137520"/>
          </a:xfrm>
          <a:custGeom>
            <a:avLst/>
            <a:gdLst/>
            <a:ahLst/>
            <a:cxnLst/>
            <a:rect l="0" t="0" r="r" b="b"/>
            <a:pathLst>
              <a:path w="8256" h="382">
                <a:moveTo>
                  <a:pt x="0" y="0"/>
                </a:moveTo>
                <a:lnTo>
                  <a:pt x="8256" y="0"/>
                </a:lnTo>
                <a:lnTo>
                  <a:pt x="8256" y="382"/>
                </a:lnTo>
                <a:lnTo>
                  <a:pt x="0" y="382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文本框 390"/>
          <p:cNvSpPr txBox="1"/>
          <p:nvPr/>
        </p:nvSpPr>
        <p:spPr>
          <a:xfrm>
            <a:off x="4552920" y="6773040"/>
            <a:ext cx="1844280" cy="10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9858240" y="6776640"/>
            <a:ext cx="342000" cy="10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文本框 392"/>
          <p:cNvSpPr txBox="1"/>
          <p:nvPr/>
        </p:nvSpPr>
        <p:spPr>
          <a:xfrm>
            <a:off x="10200960" y="6773040"/>
            <a:ext cx="171000" cy="10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10372680" y="6776640"/>
            <a:ext cx="171000" cy="10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文本框 394"/>
          <p:cNvSpPr txBox="1"/>
          <p:nvPr/>
        </p:nvSpPr>
        <p:spPr>
          <a:xfrm>
            <a:off x="10458360" y="6773040"/>
            <a:ext cx="171000" cy="10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10629720" y="6776640"/>
            <a:ext cx="171000" cy="10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文本框 396"/>
          <p:cNvSpPr txBox="1"/>
          <p:nvPr/>
        </p:nvSpPr>
        <p:spPr>
          <a:xfrm>
            <a:off x="10715400" y="6773040"/>
            <a:ext cx="171000" cy="10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2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文本框 397"/>
          <p:cNvSpPr txBox="1"/>
          <p:nvPr/>
        </p:nvSpPr>
        <p:spPr>
          <a:xfrm>
            <a:off x="11191680" y="6776640"/>
            <a:ext cx="389520" cy="100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2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8 / 10</a:t>
            </a:r>
            <a:endParaRPr lang="en-US" sz="7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任意多边形: 形状 39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任意多边形: 形状 399"/>
          <p:cNvSpPr/>
          <p:nvPr/>
        </p:nvSpPr>
        <p:spPr>
          <a:xfrm>
            <a:off x="152280" y="118440"/>
            <a:ext cx="11887560" cy="6739560"/>
          </a:xfrm>
          <a:custGeom>
            <a:avLst/>
            <a:gdLst/>
            <a:ahLst/>
            <a:cxnLst/>
            <a:rect l="0" t="0" r="r" b="b"/>
            <a:pathLst>
              <a:path w="33021" h="18721">
                <a:moveTo>
                  <a:pt x="0" y="0"/>
                </a:moveTo>
                <a:lnTo>
                  <a:pt x="33021" y="0"/>
                </a:lnTo>
                <a:lnTo>
                  <a:pt x="33021" y="18721"/>
                </a:lnTo>
                <a:lnTo>
                  <a:pt x="0" y="187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任意多边形: 形状 400"/>
          <p:cNvSpPr/>
          <p:nvPr/>
        </p:nvSpPr>
        <p:spPr>
          <a:xfrm>
            <a:off x="152280" y="118440"/>
            <a:ext cx="11887560" cy="750240"/>
          </a:xfrm>
          <a:custGeom>
            <a:avLst/>
            <a:gdLst/>
            <a:ahLst/>
            <a:cxnLst/>
            <a:rect l="0" t="0" r="r" b="b"/>
            <a:pathLst>
              <a:path w="33021" h="2084">
                <a:moveTo>
                  <a:pt x="0" y="0"/>
                </a:moveTo>
                <a:lnTo>
                  <a:pt x="33021" y="0"/>
                </a:lnTo>
                <a:lnTo>
                  <a:pt x="33021" y="2084"/>
                </a:lnTo>
                <a:lnTo>
                  <a:pt x="0" y="2084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任意多边形: 形状 401"/>
          <p:cNvSpPr/>
          <p:nvPr/>
        </p:nvSpPr>
        <p:spPr>
          <a:xfrm>
            <a:off x="152280" y="868320"/>
            <a:ext cx="11887560" cy="5789520"/>
          </a:xfrm>
          <a:custGeom>
            <a:avLst/>
            <a:gdLst/>
            <a:ahLst/>
            <a:cxnLst/>
            <a:rect l="0" t="0" r="r" b="b"/>
            <a:pathLst>
              <a:path w="33021" h="16082">
                <a:moveTo>
                  <a:pt x="0" y="0"/>
                </a:moveTo>
                <a:lnTo>
                  <a:pt x="33021" y="0"/>
                </a:lnTo>
                <a:lnTo>
                  <a:pt x="33021" y="16082"/>
                </a:lnTo>
                <a:lnTo>
                  <a:pt x="0" y="16082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文本框 402"/>
          <p:cNvSpPr txBox="1"/>
          <p:nvPr/>
        </p:nvSpPr>
        <p:spPr>
          <a:xfrm>
            <a:off x="609480" y="304560"/>
            <a:ext cx="143856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4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应⽤案例演⽰</a:t>
            </a:r>
            <a:endParaRPr lang="en-US" sz="24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任意多边形: 形状 403"/>
          <p:cNvSpPr/>
          <p:nvPr/>
        </p:nvSpPr>
        <p:spPr>
          <a:xfrm>
            <a:off x="628560" y="1550880"/>
            <a:ext cx="5296320" cy="3808080"/>
          </a:xfrm>
          <a:custGeom>
            <a:avLst/>
            <a:gdLst/>
            <a:ahLst/>
            <a:cxnLst/>
            <a:rect l="0" t="0" r="r" b="b"/>
            <a:pathLst>
              <a:path w="14712" h="10578" fill="none">
                <a:moveTo>
                  <a:pt x="0" y="10454"/>
                </a:moveTo>
                <a:lnTo>
                  <a:pt x="0" y="124"/>
                </a:lnTo>
                <a:cubicBezTo>
                  <a:pt x="0" y="116"/>
                  <a:pt x="1" y="108"/>
                  <a:pt x="3" y="100"/>
                </a:cubicBezTo>
                <a:cubicBezTo>
                  <a:pt x="5" y="92"/>
                  <a:pt x="8" y="84"/>
                  <a:pt x="12" y="77"/>
                </a:cubicBezTo>
                <a:cubicBezTo>
                  <a:pt x="16" y="69"/>
                  <a:pt x="21" y="62"/>
                  <a:pt x="27" y="55"/>
                </a:cubicBezTo>
                <a:cubicBezTo>
                  <a:pt x="32" y="49"/>
                  <a:pt x="39" y="42"/>
                  <a:pt x="46" y="37"/>
                </a:cubicBezTo>
                <a:cubicBezTo>
                  <a:pt x="54" y="31"/>
                  <a:pt x="62" y="26"/>
                  <a:pt x="70" y="21"/>
                </a:cubicBezTo>
                <a:cubicBezTo>
                  <a:pt x="79" y="17"/>
                  <a:pt x="88" y="13"/>
                  <a:pt x="98" y="10"/>
                </a:cubicBezTo>
                <a:cubicBezTo>
                  <a:pt x="107" y="7"/>
                  <a:pt x="117" y="4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53" y="0"/>
                </a:lnTo>
                <a:cubicBezTo>
                  <a:pt x="14563" y="0"/>
                  <a:pt x="14574" y="1"/>
                  <a:pt x="14584" y="3"/>
                </a:cubicBezTo>
                <a:cubicBezTo>
                  <a:pt x="14594" y="4"/>
                  <a:pt x="14604" y="7"/>
                  <a:pt x="14614" y="10"/>
                </a:cubicBezTo>
                <a:cubicBezTo>
                  <a:pt x="14623" y="13"/>
                  <a:pt x="14632" y="17"/>
                  <a:pt x="14641" y="21"/>
                </a:cubicBezTo>
                <a:cubicBezTo>
                  <a:pt x="14650" y="26"/>
                  <a:pt x="14658" y="31"/>
                  <a:pt x="14665" y="37"/>
                </a:cubicBezTo>
                <a:cubicBezTo>
                  <a:pt x="14672" y="42"/>
                  <a:pt x="14679" y="49"/>
                  <a:pt x="14685" y="55"/>
                </a:cubicBezTo>
                <a:cubicBezTo>
                  <a:pt x="14691" y="62"/>
                  <a:pt x="14696" y="69"/>
                  <a:pt x="14699" y="77"/>
                </a:cubicBezTo>
                <a:cubicBezTo>
                  <a:pt x="14703" y="84"/>
                  <a:pt x="14706" y="92"/>
                  <a:pt x="14709" y="100"/>
                </a:cubicBezTo>
                <a:cubicBezTo>
                  <a:pt x="14711" y="108"/>
                  <a:pt x="14712" y="116"/>
                  <a:pt x="14712" y="124"/>
                </a:cubicBezTo>
                <a:lnTo>
                  <a:pt x="14712" y="10454"/>
                </a:lnTo>
                <a:cubicBezTo>
                  <a:pt x="14712" y="10462"/>
                  <a:pt x="14711" y="10470"/>
                  <a:pt x="14709" y="10478"/>
                </a:cubicBezTo>
                <a:cubicBezTo>
                  <a:pt x="14706" y="10486"/>
                  <a:pt x="14703" y="10494"/>
                  <a:pt x="14699" y="10502"/>
                </a:cubicBezTo>
                <a:cubicBezTo>
                  <a:pt x="14696" y="10509"/>
                  <a:pt x="14691" y="10516"/>
                  <a:pt x="14685" y="10523"/>
                </a:cubicBezTo>
                <a:cubicBezTo>
                  <a:pt x="14679" y="10530"/>
                  <a:pt x="14672" y="10536"/>
                  <a:pt x="14665" y="10542"/>
                </a:cubicBezTo>
                <a:cubicBezTo>
                  <a:pt x="14658" y="10547"/>
                  <a:pt x="14650" y="10553"/>
                  <a:pt x="14641" y="10557"/>
                </a:cubicBezTo>
                <a:cubicBezTo>
                  <a:pt x="14632" y="10562"/>
                  <a:pt x="14623" y="10565"/>
                  <a:pt x="14614" y="10568"/>
                </a:cubicBezTo>
                <a:cubicBezTo>
                  <a:pt x="14604" y="10572"/>
                  <a:pt x="14594" y="10574"/>
                  <a:pt x="14584" y="10576"/>
                </a:cubicBezTo>
                <a:cubicBezTo>
                  <a:pt x="14574" y="10577"/>
                  <a:pt x="14563" y="10578"/>
                  <a:pt x="14553" y="10578"/>
                </a:cubicBezTo>
                <a:lnTo>
                  <a:pt x="158" y="10578"/>
                </a:lnTo>
                <a:cubicBezTo>
                  <a:pt x="148" y="10578"/>
                  <a:pt x="138" y="10577"/>
                  <a:pt x="128" y="10576"/>
                </a:cubicBezTo>
                <a:cubicBezTo>
                  <a:pt x="117" y="10574"/>
                  <a:pt x="107" y="10572"/>
                  <a:pt x="98" y="10568"/>
                </a:cubicBezTo>
                <a:cubicBezTo>
                  <a:pt x="88" y="10565"/>
                  <a:pt x="79" y="10562"/>
                  <a:pt x="70" y="10557"/>
                </a:cubicBezTo>
                <a:cubicBezTo>
                  <a:pt x="62" y="10553"/>
                  <a:pt x="54" y="10547"/>
                  <a:pt x="46" y="10542"/>
                </a:cubicBezTo>
                <a:cubicBezTo>
                  <a:pt x="39" y="10536"/>
                  <a:pt x="32" y="10530"/>
                  <a:pt x="27" y="10523"/>
                </a:cubicBezTo>
                <a:cubicBezTo>
                  <a:pt x="21" y="10516"/>
                  <a:pt x="16" y="10509"/>
                  <a:pt x="12" y="10502"/>
                </a:cubicBezTo>
                <a:cubicBezTo>
                  <a:pt x="8" y="10494"/>
                  <a:pt x="5" y="10486"/>
                  <a:pt x="3" y="10478"/>
                </a:cubicBezTo>
                <a:cubicBezTo>
                  <a:pt x="1" y="10470"/>
                  <a:pt x="0" y="10462"/>
                  <a:pt x="0" y="10454"/>
                </a:cubicBezTo>
              </a:path>
            </a:pathLst>
          </a:custGeom>
          <a:ln w="33840">
            <a:solidFill>
              <a:srgbClr val="FFFFFF"/>
            </a:solidFill>
            <a:miter/>
          </a:ln>
        </p:spPr>
        <p:txBody>
          <a:bodyPr lIns="16920" tIns="16920" rIns="16920" bIns="169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5" name="图片 404"/>
          <p:cNvPicPr/>
          <p:nvPr/>
        </p:nvPicPr>
        <p:blipFill>
          <a:blip r:embed="rId2"/>
          <a:stretch/>
        </p:blipFill>
        <p:spPr>
          <a:xfrm>
            <a:off x="646200" y="1566000"/>
            <a:ext cx="5260680" cy="37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6" name="文本框 405"/>
          <p:cNvSpPr txBox="1"/>
          <p:nvPr/>
        </p:nvSpPr>
        <p:spPr>
          <a:xfrm>
            <a:off x="609480" y="1135800"/>
            <a:ext cx="1114560" cy="24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⼆叉树构建过程</a:t>
            </a:r>
            <a:endParaRPr lang="en-US" sz="1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2435040" y="5440320"/>
            <a:ext cx="13284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6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8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2537640" y="5444280"/>
            <a:ext cx="144360" cy="1162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82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5: </a:t>
            </a:r>
            <a:endParaRPr lang="en-US" sz="8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任意多边形: 形状 408"/>
          <p:cNvSpPr/>
          <p:nvPr/>
        </p:nvSpPr>
        <p:spPr>
          <a:xfrm>
            <a:off x="676080" y="5789160"/>
            <a:ext cx="47880" cy="37440"/>
          </a:xfrm>
          <a:custGeom>
            <a:avLst/>
            <a:gdLst/>
            <a:ahLst/>
            <a:cxnLst/>
            <a:rect l="0" t="0" r="r" b="b"/>
            <a:pathLst>
              <a:path w="133" h="104">
                <a:moveTo>
                  <a:pt x="133" y="52"/>
                </a:moveTo>
                <a:cubicBezTo>
                  <a:pt x="133" y="59"/>
                  <a:pt x="132" y="66"/>
                  <a:pt x="128" y="72"/>
                </a:cubicBezTo>
                <a:cubicBezTo>
                  <a:pt x="125" y="78"/>
                  <a:pt x="120" y="84"/>
                  <a:pt x="114" y="89"/>
                </a:cubicBezTo>
                <a:cubicBezTo>
                  <a:pt x="108" y="93"/>
                  <a:pt x="101" y="97"/>
                  <a:pt x="93" y="100"/>
                </a:cubicBezTo>
                <a:cubicBezTo>
                  <a:pt x="84" y="102"/>
                  <a:pt x="76" y="104"/>
                  <a:pt x="67" y="104"/>
                </a:cubicBezTo>
                <a:cubicBezTo>
                  <a:pt x="58" y="104"/>
                  <a:pt x="50" y="102"/>
                  <a:pt x="42" y="100"/>
                </a:cubicBezTo>
                <a:cubicBezTo>
                  <a:pt x="33" y="97"/>
                  <a:pt x="26" y="93"/>
                  <a:pt x="19" y="89"/>
                </a:cubicBezTo>
                <a:cubicBezTo>
                  <a:pt x="13" y="84"/>
                  <a:pt x="8" y="78"/>
                  <a:pt x="5" y="72"/>
                </a:cubicBezTo>
                <a:cubicBezTo>
                  <a:pt x="2" y="66"/>
                  <a:pt x="0" y="59"/>
                  <a:pt x="0" y="52"/>
                </a:cubicBezTo>
                <a:cubicBezTo>
                  <a:pt x="0" y="45"/>
                  <a:pt x="2" y="38"/>
                  <a:pt x="5" y="31"/>
                </a:cubicBezTo>
                <a:cubicBezTo>
                  <a:pt x="8" y="25"/>
                  <a:pt x="13" y="20"/>
                  <a:pt x="19" y="15"/>
                </a:cubicBezTo>
                <a:cubicBezTo>
                  <a:pt x="26" y="10"/>
                  <a:pt x="33" y="6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6"/>
                  <a:pt x="108" y="10"/>
                  <a:pt x="114" y="15"/>
                </a:cubicBezTo>
                <a:cubicBezTo>
                  <a:pt x="120" y="20"/>
                  <a:pt x="125" y="25"/>
                  <a:pt x="128" y="31"/>
                </a:cubicBezTo>
                <a:cubicBezTo>
                  <a:pt x="132" y="38"/>
                  <a:pt x="133" y="45"/>
                  <a:pt x="133" y="5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文本框 409"/>
          <p:cNvSpPr txBox="1"/>
          <p:nvPr/>
        </p:nvSpPr>
        <p:spPr>
          <a:xfrm>
            <a:off x="2712960" y="5440320"/>
            <a:ext cx="9262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6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⼆叉树构建过程动态演⽰</a:t>
            </a:r>
            <a:endParaRPr lang="en-US" sz="8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任意多边形: 形状 410"/>
          <p:cNvSpPr/>
          <p:nvPr/>
        </p:nvSpPr>
        <p:spPr>
          <a:xfrm>
            <a:off x="676080" y="6048720"/>
            <a:ext cx="47880" cy="37440"/>
          </a:xfrm>
          <a:custGeom>
            <a:avLst/>
            <a:gdLst/>
            <a:ahLst/>
            <a:cxnLst/>
            <a:rect l="0" t="0" r="r" b="b"/>
            <a:pathLst>
              <a:path w="133" h="104">
                <a:moveTo>
                  <a:pt x="133" y="53"/>
                </a:moveTo>
                <a:cubicBezTo>
                  <a:pt x="133" y="60"/>
                  <a:pt x="132" y="66"/>
                  <a:pt x="128" y="73"/>
                </a:cubicBezTo>
                <a:cubicBezTo>
                  <a:pt x="125" y="79"/>
                  <a:pt x="120" y="84"/>
                  <a:pt x="114" y="89"/>
                </a:cubicBezTo>
                <a:cubicBezTo>
                  <a:pt x="108" y="94"/>
                  <a:pt x="101" y="98"/>
                  <a:pt x="93" y="100"/>
                </a:cubicBezTo>
                <a:cubicBezTo>
                  <a:pt x="84" y="103"/>
                  <a:pt x="76" y="104"/>
                  <a:pt x="67" y="104"/>
                </a:cubicBezTo>
                <a:cubicBezTo>
                  <a:pt x="58" y="104"/>
                  <a:pt x="50" y="103"/>
                  <a:pt x="42" y="100"/>
                </a:cubicBezTo>
                <a:cubicBezTo>
                  <a:pt x="33" y="98"/>
                  <a:pt x="26" y="94"/>
                  <a:pt x="19" y="89"/>
                </a:cubicBezTo>
                <a:cubicBezTo>
                  <a:pt x="13" y="84"/>
                  <a:pt x="8" y="79"/>
                  <a:pt x="5" y="73"/>
                </a:cubicBezTo>
                <a:cubicBezTo>
                  <a:pt x="2" y="66"/>
                  <a:pt x="0" y="60"/>
                  <a:pt x="0" y="53"/>
                </a:cubicBezTo>
                <a:cubicBezTo>
                  <a:pt x="0" y="46"/>
                  <a:pt x="2" y="38"/>
                  <a:pt x="5" y="32"/>
                </a:cubicBezTo>
                <a:cubicBezTo>
                  <a:pt x="8" y="26"/>
                  <a:pt x="13" y="20"/>
                  <a:pt x="19" y="15"/>
                </a:cubicBezTo>
                <a:cubicBezTo>
                  <a:pt x="26" y="11"/>
                  <a:pt x="33" y="7"/>
                  <a:pt x="42" y="4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4" y="2"/>
                  <a:pt x="93" y="4"/>
                </a:cubicBezTo>
                <a:cubicBezTo>
                  <a:pt x="101" y="7"/>
                  <a:pt x="108" y="11"/>
                  <a:pt x="114" y="15"/>
                </a:cubicBezTo>
                <a:cubicBezTo>
                  <a:pt x="120" y="20"/>
                  <a:pt x="125" y="26"/>
                  <a:pt x="128" y="32"/>
                </a:cubicBezTo>
                <a:cubicBezTo>
                  <a:pt x="132" y="38"/>
                  <a:pt x="133" y="46"/>
                  <a:pt x="133" y="53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文本框 411"/>
          <p:cNvSpPr txBox="1"/>
          <p:nvPr/>
        </p:nvSpPr>
        <p:spPr>
          <a:xfrm>
            <a:off x="838080" y="5717160"/>
            <a:ext cx="13204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逐步展⽰节点插⼊与平衡过程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任意多边形: 形状 412"/>
          <p:cNvSpPr/>
          <p:nvPr/>
        </p:nvSpPr>
        <p:spPr>
          <a:xfrm>
            <a:off x="676080" y="6308640"/>
            <a:ext cx="47880" cy="37440"/>
          </a:xfrm>
          <a:custGeom>
            <a:avLst/>
            <a:gdLst/>
            <a:ahLst/>
            <a:cxnLst/>
            <a:rect l="0" t="0" r="r" b="b"/>
            <a:pathLst>
              <a:path w="133" h="104">
                <a:moveTo>
                  <a:pt x="133" y="52"/>
                </a:moveTo>
                <a:cubicBezTo>
                  <a:pt x="133" y="59"/>
                  <a:pt x="132" y="66"/>
                  <a:pt x="128" y="72"/>
                </a:cubicBezTo>
                <a:cubicBezTo>
                  <a:pt x="125" y="78"/>
                  <a:pt x="120" y="84"/>
                  <a:pt x="114" y="89"/>
                </a:cubicBezTo>
                <a:cubicBezTo>
                  <a:pt x="108" y="94"/>
                  <a:pt x="101" y="97"/>
                  <a:pt x="93" y="100"/>
                </a:cubicBezTo>
                <a:cubicBezTo>
                  <a:pt x="84" y="103"/>
                  <a:pt x="76" y="104"/>
                  <a:pt x="67" y="104"/>
                </a:cubicBezTo>
                <a:cubicBezTo>
                  <a:pt x="58" y="104"/>
                  <a:pt x="50" y="103"/>
                  <a:pt x="42" y="100"/>
                </a:cubicBezTo>
                <a:cubicBezTo>
                  <a:pt x="33" y="97"/>
                  <a:pt x="26" y="94"/>
                  <a:pt x="19" y="89"/>
                </a:cubicBezTo>
                <a:cubicBezTo>
                  <a:pt x="13" y="84"/>
                  <a:pt x="8" y="78"/>
                  <a:pt x="5" y="72"/>
                </a:cubicBezTo>
                <a:cubicBezTo>
                  <a:pt x="2" y="66"/>
                  <a:pt x="0" y="59"/>
                  <a:pt x="0" y="52"/>
                </a:cubicBezTo>
                <a:cubicBezTo>
                  <a:pt x="0" y="46"/>
                  <a:pt x="2" y="39"/>
                  <a:pt x="5" y="32"/>
                </a:cubicBezTo>
                <a:cubicBezTo>
                  <a:pt x="8" y="25"/>
                  <a:pt x="13" y="20"/>
                  <a:pt x="19" y="15"/>
                </a:cubicBezTo>
                <a:cubicBezTo>
                  <a:pt x="26" y="10"/>
                  <a:pt x="33" y="6"/>
                  <a:pt x="42" y="4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4" y="1"/>
                  <a:pt x="93" y="4"/>
                </a:cubicBezTo>
                <a:cubicBezTo>
                  <a:pt x="101" y="6"/>
                  <a:pt x="108" y="10"/>
                  <a:pt x="114" y="15"/>
                </a:cubicBezTo>
                <a:cubicBezTo>
                  <a:pt x="120" y="20"/>
                  <a:pt x="125" y="25"/>
                  <a:pt x="128" y="32"/>
                </a:cubicBezTo>
                <a:cubicBezTo>
                  <a:pt x="132" y="39"/>
                  <a:pt x="133" y="46"/>
                  <a:pt x="133" y="5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838080" y="5977080"/>
            <a:ext cx="12189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实时显⽰旋转、交换等操作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文本框 414"/>
          <p:cNvSpPr txBox="1"/>
          <p:nvPr/>
        </p:nvSpPr>
        <p:spPr>
          <a:xfrm>
            <a:off x="838080" y="6236640"/>
            <a:ext cx="4068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⽀持前序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文本框 415"/>
          <p:cNvSpPr txBox="1"/>
          <p:nvPr/>
        </p:nvSpPr>
        <p:spPr>
          <a:xfrm>
            <a:off x="1523880" y="624168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文本框 416"/>
          <p:cNvSpPr txBox="1"/>
          <p:nvPr/>
        </p:nvSpPr>
        <p:spPr>
          <a:xfrm>
            <a:off x="1571760" y="6236640"/>
            <a:ext cx="2037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中序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文本框 417"/>
          <p:cNvSpPr txBox="1"/>
          <p:nvPr/>
        </p:nvSpPr>
        <p:spPr>
          <a:xfrm>
            <a:off x="1914480" y="624168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/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文本框 418"/>
          <p:cNvSpPr txBox="1"/>
          <p:nvPr/>
        </p:nvSpPr>
        <p:spPr>
          <a:xfrm>
            <a:off x="1962000" y="6236640"/>
            <a:ext cx="711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后序遍历可视化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任意多边形: 形状 419"/>
          <p:cNvSpPr/>
          <p:nvPr/>
        </p:nvSpPr>
        <p:spPr>
          <a:xfrm>
            <a:off x="6267240" y="1550880"/>
            <a:ext cx="5296320" cy="3808080"/>
          </a:xfrm>
          <a:custGeom>
            <a:avLst/>
            <a:gdLst/>
            <a:ahLst/>
            <a:cxnLst/>
            <a:rect l="0" t="0" r="r" b="b"/>
            <a:pathLst>
              <a:path w="14712" h="10578" fill="none">
                <a:moveTo>
                  <a:pt x="0" y="10454"/>
                </a:moveTo>
                <a:lnTo>
                  <a:pt x="0" y="124"/>
                </a:lnTo>
                <a:cubicBezTo>
                  <a:pt x="0" y="116"/>
                  <a:pt x="1" y="108"/>
                  <a:pt x="3" y="100"/>
                </a:cubicBezTo>
                <a:cubicBezTo>
                  <a:pt x="5" y="92"/>
                  <a:pt x="8" y="84"/>
                  <a:pt x="12" y="77"/>
                </a:cubicBezTo>
                <a:cubicBezTo>
                  <a:pt x="16" y="69"/>
                  <a:pt x="21" y="62"/>
                  <a:pt x="27" y="55"/>
                </a:cubicBezTo>
                <a:cubicBezTo>
                  <a:pt x="33" y="49"/>
                  <a:pt x="39" y="42"/>
                  <a:pt x="47" y="37"/>
                </a:cubicBezTo>
                <a:cubicBezTo>
                  <a:pt x="54" y="31"/>
                  <a:pt x="62" y="26"/>
                  <a:pt x="71" y="21"/>
                </a:cubicBezTo>
                <a:cubicBezTo>
                  <a:pt x="79" y="17"/>
                  <a:pt x="88" y="13"/>
                  <a:pt x="98" y="10"/>
                </a:cubicBezTo>
                <a:cubicBezTo>
                  <a:pt x="108" y="7"/>
                  <a:pt x="118" y="4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53" y="0"/>
                </a:lnTo>
                <a:cubicBezTo>
                  <a:pt x="14564" y="0"/>
                  <a:pt x="14574" y="1"/>
                  <a:pt x="14584" y="3"/>
                </a:cubicBezTo>
                <a:cubicBezTo>
                  <a:pt x="14594" y="4"/>
                  <a:pt x="14604" y="7"/>
                  <a:pt x="14614" y="10"/>
                </a:cubicBezTo>
                <a:cubicBezTo>
                  <a:pt x="14624" y="13"/>
                  <a:pt x="14633" y="17"/>
                  <a:pt x="14641" y="21"/>
                </a:cubicBezTo>
                <a:cubicBezTo>
                  <a:pt x="14650" y="26"/>
                  <a:pt x="14658" y="31"/>
                  <a:pt x="14665" y="37"/>
                </a:cubicBezTo>
                <a:cubicBezTo>
                  <a:pt x="14673" y="42"/>
                  <a:pt x="14679" y="49"/>
                  <a:pt x="14685" y="55"/>
                </a:cubicBezTo>
                <a:cubicBezTo>
                  <a:pt x="14691" y="62"/>
                  <a:pt x="14696" y="69"/>
                  <a:pt x="14700" y="77"/>
                </a:cubicBezTo>
                <a:cubicBezTo>
                  <a:pt x="14704" y="84"/>
                  <a:pt x="14707" y="92"/>
                  <a:pt x="14709" y="100"/>
                </a:cubicBezTo>
                <a:cubicBezTo>
                  <a:pt x="14711" y="108"/>
                  <a:pt x="14712" y="116"/>
                  <a:pt x="14712" y="124"/>
                </a:cubicBezTo>
                <a:lnTo>
                  <a:pt x="14712" y="10454"/>
                </a:lnTo>
                <a:cubicBezTo>
                  <a:pt x="14712" y="10462"/>
                  <a:pt x="14711" y="10470"/>
                  <a:pt x="14709" y="10478"/>
                </a:cubicBezTo>
                <a:cubicBezTo>
                  <a:pt x="14707" y="10486"/>
                  <a:pt x="14704" y="10494"/>
                  <a:pt x="14700" y="10502"/>
                </a:cubicBezTo>
                <a:cubicBezTo>
                  <a:pt x="14696" y="10509"/>
                  <a:pt x="14691" y="10516"/>
                  <a:pt x="14685" y="10523"/>
                </a:cubicBezTo>
                <a:cubicBezTo>
                  <a:pt x="14679" y="10530"/>
                  <a:pt x="14673" y="10536"/>
                  <a:pt x="14665" y="10542"/>
                </a:cubicBezTo>
                <a:cubicBezTo>
                  <a:pt x="14658" y="10547"/>
                  <a:pt x="14650" y="10553"/>
                  <a:pt x="14641" y="10557"/>
                </a:cubicBezTo>
                <a:cubicBezTo>
                  <a:pt x="14633" y="10562"/>
                  <a:pt x="14624" y="10565"/>
                  <a:pt x="14614" y="10568"/>
                </a:cubicBezTo>
                <a:cubicBezTo>
                  <a:pt x="14604" y="10572"/>
                  <a:pt x="14594" y="10574"/>
                  <a:pt x="14584" y="10576"/>
                </a:cubicBezTo>
                <a:cubicBezTo>
                  <a:pt x="14574" y="10577"/>
                  <a:pt x="14564" y="10578"/>
                  <a:pt x="14553" y="10578"/>
                </a:cubicBezTo>
                <a:lnTo>
                  <a:pt x="159" y="10578"/>
                </a:lnTo>
                <a:cubicBezTo>
                  <a:pt x="148" y="10578"/>
                  <a:pt x="138" y="10577"/>
                  <a:pt x="128" y="10576"/>
                </a:cubicBezTo>
                <a:cubicBezTo>
                  <a:pt x="118" y="10574"/>
                  <a:pt x="108" y="10572"/>
                  <a:pt x="98" y="10568"/>
                </a:cubicBezTo>
                <a:cubicBezTo>
                  <a:pt x="88" y="10565"/>
                  <a:pt x="79" y="10562"/>
                  <a:pt x="71" y="10557"/>
                </a:cubicBezTo>
                <a:cubicBezTo>
                  <a:pt x="62" y="10553"/>
                  <a:pt x="54" y="10547"/>
                  <a:pt x="47" y="10542"/>
                </a:cubicBezTo>
                <a:cubicBezTo>
                  <a:pt x="39" y="10536"/>
                  <a:pt x="33" y="10530"/>
                  <a:pt x="27" y="10523"/>
                </a:cubicBezTo>
                <a:cubicBezTo>
                  <a:pt x="21" y="10516"/>
                  <a:pt x="16" y="10509"/>
                  <a:pt x="12" y="10502"/>
                </a:cubicBezTo>
                <a:cubicBezTo>
                  <a:pt x="8" y="10494"/>
                  <a:pt x="5" y="10486"/>
                  <a:pt x="3" y="10478"/>
                </a:cubicBezTo>
                <a:cubicBezTo>
                  <a:pt x="1" y="10470"/>
                  <a:pt x="0" y="10462"/>
                  <a:pt x="0" y="10454"/>
                </a:cubicBezTo>
              </a:path>
            </a:pathLst>
          </a:custGeom>
          <a:ln w="33840">
            <a:solidFill>
              <a:srgbClr val="FFFFFF"/>
            </a:solidFill>
            <a:miter/>
          </a:ln>
        </p:spPr>
        <p:txBody>
          <a:bodyPr lIns="16920" tIns="16920" rIns="16920" bIns="169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1" name="图片 420"/>
          <p:cNvPicPr/>
          <p:nvPr/>
        </p:nvPicPr>
        <p:blipFill>
          <a:blip r:embed="rId3"/>
          <a:stretch/>
        </p:blipFill>
        <p:spPr>
          <a:xfrm>
            <a:off x="6286320" y="1566000"/>
            <a:ext cx="5257440" cy="37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2" name="文本框 421"/>
          <p:cNvSpPr txBox="1"/>
          <p:nvPr/>
        </p:nvSpPr>
        <p:spPr>
          <a:xfrm>
            <a:off x="6248520" y="1135800"/>
            <a:ext cx="1114560" cy="24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6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后缀⾃动机对⽐</a:t>
            </a:r>
            <a:endParaRPr lang="en-US" sz="164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文本框 422"/>
          <p:cNvSpPr txBox="1"/>
          <p:nvPr/>
        </p:nvSpPr>
        <p:spPr>
          <a:xfrm>
            <a:off x="8074080" y="5440320"/>
            <a:ext cx="13284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6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图</a:t>
            </a:r>
            <a:endParaRPr lang="en-US" sz="8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文本框 423"/>
          <p:cNvSpPr txBox="1"/>
          <p:nvPr/>
        </p:nvSpPr>
        <p:spPr>
          <a:xfrm>
            <a:off x="8176320" y="5444280"/>
            <a:ext cx="144360" cy="1162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820" b="0" i="1" u="none" strike="noStrike">
                <a:solidFill>
                  <a:srgbClr val="6B7280"/>
                </a:solidFill>
                <a:effectLst/>
                <a:uFillTx/>
                <a:latin typeface="Times New Roman"/>
                <a:ea typeface="Times New Roman"/>
              </a:rPr>
              <a:t>6: </a:t>
            </a:r>
            <a:endParaRPr lang="en-US" sz="8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任意多边形: 形状 424"/>
          <p:cNvSpPr/>
          <p:nvPr/>
        </p:nvSpPr>
        <p:spPr>
          <a:xfrm>
            <a:off x="6314760" y="5789160"/>
            <a:ext cx="48240" cy="37440"/>
          </a:xfrm>
          <a:custGeom>
            <a:avLst/>
            <a:gdLst/>
            <a:ahLst/>
            <a:cxnLst/>
            <a:rect l="0" t="0" r="r" b="b"/>
            <a:pathLst>
              <a:path w="134" h="104">
                <a:moveTo>
                  <a:pt x="134" y="52"/>
                </a:moveTo>
                <a:cubicBezTo>
                  <a:pt x="134" y="59"/>
                  <a:pt x="132" y="66"/>
                  <a:pt x="129" y="72"/>
                </a:cubicBezTo>
                <a:cubicBezTo>
                  <a:pt x="125" y="78"/>
                  <a:pt x="120" y="84"/>
                  <a:pt x="114" y="89"/>
                </a:cubicBezTo>
                <a:cubicBezTo>
                  <a:pt x="108" y="93"/>
                  <a:pt x="101" y="97"/>
                  <a:pt x="93" y="100"/>
                </a:cubicBezTo>
                <a:cubicBezTo>
                  <a:pt x="85" y="102"/>
                  <a:pt x="75" y="104"/>
                  <a:pt x="67" y="104"/>
                </a:cubicBezTo>
                <a:cubicBezTo>
                  <a:pt x="58" y="104"/>
                  <a:pt x="49" y="102"/>
                  <a:pt x="41" y="100"/>
                </a:cubicBezTo>
                <a:cubicBezTo>
                  <a:pt x="33" y="97"/>
                  <a:pt x="26" y="93"/>
                  <a:pt x="20" y="89"/>
                </a:cubicBezTo>
                <a:cubicBezTo>
                  <a:pt x="14" y="84"/>
                  <a:pt x="9" y="78"/>
                  <a:pt x="5" y="72"/>
                </a:cubicBezTo>
                <a:cubicBezTo>
                  <a:pt x="2" y="66"/>
                  <a:pt x="0" y="59"/>
                  <a:pt x="0" y="52"/>
                </a:cubicBezTo>
                <a:cubicBezTo>
                  <a:pt x="0" y="45"/>
                  <a:pt x="2" y="38"/>
                  <a:pt x="5" y="31"/>
                </a:cubicBezTo>
                <a:cubicBezTo>
                  <a:pt x="9" y="25"/>
                  <a:pt x="14" y="20"/>
                  <a:pt x="20" y="15"/>
                </a:cubicBezTo>
                <a:cubicBezTo>
                  <a:pt x="26" y="10"/>
                  <a:pt x="33" y="6"/>
                  <a:pt x="41" y="4"/>
                </a:cubicBezTo>
                <a:cubicBezTo>
                  <a:pt x="49" y="1"/>
                  <a:pt x="58" y="0"/>
                  <a:pt x="67" y="0"/>
                </a:cubicBezTo>
                <a:cubicBezTo>
                  <a:pt x="75" y="0"/>
                  <a:pt x="85" y="1"/>
                  <a:pt x="93" y="4"/>
                </a:cubicBezTo>
                <a:cubicBezTo>
                  <a:pt x="101" y="6"/>
                  <a:pt x="108" y="10"/>
                  <a:pt x="114" y="15"/>
                </a:cubicBezTo>
                <a:cubicBezTo>
                  <a:pt x="120" y="20"/>
                  <a:pt x="125" y="25"/>
                  <a:pt x="129" y="31"/>
                </a:cubicBezTo>
                <a:cubicBezTo>
                  <a:pt x="132" y="38"/>
                  <a:pt x="134" y="45"/>
                  <a:pt x="134" y="5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文本框 425"/>
          <p:cNvSpPr txBox="1"/>
          <p:nvPr/>
        </p:nvSpPr>
        <p:spPr>
          <a:xfrm>
            <a:off x="8351640" y="5440320"/>
            <a:ext cx="9262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860" b="0" u="none" strike="noStrike">
                <a:solidFill>
                  <a:srgbClr val="6B7280"/>
                </a:solidFill>
                <a:effectLst/>
                <a:uFillTx/>
                <a:latin typeface="NotoSansCJKsc"/>
                <a:ea typeface="NotoSansCJKsc"/>
              </a:rPr>
              <a:t>后缀⾃动机构建过程对⽐</a:t>
            </a:r>
            <a:endParaRPr lang="en-US" sz="8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任意多边形: 形状 426"/>
          <p:cNvSpPr/>
          <p:nvPr/>
        </p:nvSpPr>
        <p:spPr>
          <a:xfrm>
            <a:off x="6314760" y="6048720"/>
            <a:ext cx="48240" cy="37440"/>
          </a:xfrm>
          <a:custGeom>
            <a:avLst/>
            <a:gdLst/>
            <a:ahLst/>
            <a:cxnLst/>
            <a:rect l="0" t="0" r="r" b="b"/>
            <a:pathLst>
              <a:path w="134" h="104">
                <a:moveTo>
                  <a:pt x="134" y="53"/>
                </a:moveTo>
                <a:cubicBezTo>
                  <a:pt x="134" y="60"/>
                  <a:pt x="132" y="66"/>
                  <a:pt x="129" y="73"/>
                </a:cubicBezTo>
                <a:cubicBezTo>
                  <a:pt x="125" y="79"/>
                  <a:pt x="120" y="84"/>
                  <a:pt x="114" y="89"/>
                </a:cubicBezTo>
                <a:cubicBezTo>
                  <a:pt x="108" y="94"/>
                  <a:pt x="101" y="98"/>
                  <a:pt x="93" y="100"/>
                </a:cubicBezTo>
                <a:cubicBezTo>
                  <a:pt x="85" y="103"/>
                  <a:pt x="75" y="104"/>
                  <a:pt x="67" y="104"/>
                </a:cubicBezTo>
                <a:cubicBezTo>
                  <a:pt x="58" y="104"/>
                  <a:pt x="49" y="103"/>
                  <a:pt x="41" y="100"/>
                </a:cubicBezTo>
                <a:cubicBezTo>
                  <a:pt x="33" y="98"/>
                  <a:pt x="26" y="94"/>
                  <a:pt x="20" y="89"/>
                </a:cubicBezTo>
                <a:cubicBezTo>
                  <a:pt x="14" y="84"/>
                  <a:pt x="9" y="79"/>
                  <a:pt x="5" y="73"/>
                </a:cubicBezTo>
                <a:cubicBezTo>
                  <a:pt x="2" y="66"/>
                  <a:pt x="0" y="60"/>
                  <a:pt x="0" y="53"/>
                </a:cubicBezTo>
                <a:cubicBezTo>
                  <a:pt x="0" y="46"/>
                  <a:pt x="2" y="38"/>
                  <a:pt x="5" y="32"/>
                </a:cubicBezTo>
                <a:cubicBezTo>
                  <a:pt x="9" y="26"/>
                  <a:pt x="14" y="20"/>
                  <a:pt x="20" y="15"/>
                </a:cubicBezTo>
                <a:cubicBezTo>
                  <a:pt x="26" y="11"/>
                  <a:pt x="33" y="7"/>
                  <a:pt x="41" y="4"/>
                </a:cubicBezTo>
                <a:cubicBezTo>
                  <a:pt x="49" y="2"/>
                  <a:pt x="58" y="0"/>
                  <a:pt x="67" y="0"/>
                </a:cubicBezTo>
                <a:cubicBezTo>
                  <a:pt x="75" y="0"/>
                  <a:pt x="85" y="2"/>
                  <a:pt x="93" y="4"/>
                </a:cubicBezTo>
                <a:cubicBezTo>
                  <a:pt x="101" y="7"/>
                  <a:pt x="108" y="11"/>
                  <a:pt x="114" y="15"/>
                </a:cubicBezTo>
                <a:cubicBezTo>
                  <a:pt x="120" y="20"/>
                  <a:pt x="125" y="26"/>
                  <a:pt x="129" y="32"/>
                </a:cubicBezTo>
                <a:cubicBezTo>
                  <a:pt x="132" y="38"/>
                  <a:pt x="134" y="46"/>
                  <a:pt x="134" y="53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6477120" y="5717160"/>
            <a:ext cx="13204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并排展⽰不同算法的构建过程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任意多边形: 形状 428"/>
          <p:cNvSpPr/>
          <p:nvPr/>
        </p:nvSpPr>
        <p:spPr>
          <a:xfrm>
            <a:off x="6314760" y="6308640"/>
            <a:ext cx="48240" cy="37440"/>
          </a:xfrm>
          <a:custGeom>
            <a:avLst/>
            <a:gdLst/>
            <a:ahLst/>
            <a:cxnLst/>
            <a:rect l="0" t="0" r="r" b="b"/>
            <a:pathLst>
              <a:path w="134" h="104">
                <a:moveTo>
                  <a:pt x="134" y="52"/>
                </a:moveTo>
                <a:cubicBezTo>
                  <a:pt x="134" y="59"/>
                  <a:pt x="132" y="66"/>
                  <a:pt x="129" y="72"/>
                </a:cubicBezTo>
                <a:cubicBezTo>
                  <a:pt x="125" y="78"/>
                  <a:pt x="120" y="84"/>
                  <a:pt x="114" y="89"/>
                </a:cubicBezTo>
                <a:cubicBezTo>
                  <a:pt x="108" y="94"/>
                  <a:pt x="101" y="97"/>
                  <a:pt x="93" y="100"/>
                </a:cubicBezTo>
                <a:cubicBezTo>
                  <a:pt x="85" y="103"/>
                  <a:pt x="75" y="104"/>
                  <a:pt x="67" y="104"/>
                </a:cubicBezTo>
                <a:cubicBezTo>
                  <a:pt x="58" y="104"/>
                  <a:pt x="49" y="103"/>
                  <a:pt x="41" y="100"/>
                </a:cubicBezTo>
                <a:cubicBezTo>
                  <a:pt x="33" y="97"/>
                  <a:pt x="26" y="94"/>
                  <a:pt x="20" y="89"/>
                </a:cubicBezTo>
                <a:cubicBezTo>
                  <a:pt x="14" y="84"/>
                  <a:pt x="9" y="78"/>
                  <a:pt x="5" y="72"/>
                </a:cubicBezTo>
                <a:cubicBezTo>
                  <a:pt x="2" y="66"/>
                  <a:pt x="0" y="59"/>
                  <a:pt x="0" y="52"/>
                </a:cubicBezTo>
                <a:cubicBezTo>
                  <a:pt x="0" y="46"/>
                  <a:pt x="2" y="39"/>
                  <a:pt x="5" y="32"/>
                </a:cubicBezTo>
                <a:cubicBezTo>
                  <a:pt x="9" y="25"/>
                  <a:pt x="14" y="20"/>
                  <a:pt x="20" y="15"/>
                </a:cubicBezTo>
                <a:cubicBezTo>
                  <a:pt x="26" y="10"/>
                  <a:pt x="33" y="6"/>
                  <a:pt x="41" y="4"/>
                </a:cubicBezTo>
                <a:cubicBezTo>
                  <a:pt x="49" y="1"/>
                  <a:pt x="58" y="0"/>
                  <a:pt x="67" y="0"/>
                </a:cubicBezTo>
                <a:cubicBezTo>
                  <a:pt x="75" y="0"/>
                  <a:pt x="85" y="1"/>
                  <a:pt x="93" y="4"/>
                </a:cubicBezTo>
                <a:cubicBezTo>
                  <a:pt x="101" y="6"/>
                  <a:pt x="108" y="10"/>
                  <a:pt x="114" y="15"/>
                </a:cubicBezTo>
                <a:cubicBezTo>
                  <a:pt x="120" y="20"/>
                  <a:pt x="125" y="25"/>
                  <a:pt x="129" y="32"/>
                </a:cubicBezTo>
                <a:cubicBezTo>
                  <a:pt x="132" y="39"/>
                  <a:pt x="134" y="46"/>
                  <a:pt x="134" y="52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6477120" y="5977080"/>
            <a:ext cx="10159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⾼亮显⽰状态转移差异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6477120" y="6236640"/>
            <a:ext cx="2037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⽀持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6819840" y="6241680"/>
            <a:ext cx="263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Times New Roman"/>
                <a:ea typeface="Times New Roman"/>
              </a:rPr>
              <a:t>Fail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任意多边形: 形状 432"/>
          <p:cNvSpPr/>
          <p:nvPr/>
        </p:nvSpPr>
        <p:spPr>
          <a:xfrm>
            <a:off x="152280" y="6657480"/>
            <a:ext cx="2972160" cy="200520"/>
          </a:xfrm>
          <a:custGeom>
            <a:avLst/>
            <a:gdLst/>
            <a:ahLst/>
            <a:cxnLst/>
            <a:rect l="0" t="0" r="r" b="b"/>
            <a:pathLst>
              <a:path w="8256" h="557">
                <a:moveTo>
                  <a:pt x="0" y="0"/>
                </a:moveTo>
                <a:lnTo>
                  <a:pt x="8256" y="0"/>
                </a:lnTo>
                <a:lnTo>
                  <a:pt x="8256" y="557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文本框 433"/>
          <p:cNvSpPr txBox="1"/>
          <p:nvPr/>
        </p:nvSpPr>
        <p:spPr>
          <a:xfrm>
            <a:off x="7086600" y="6236640"/>
            <a:ext cx="711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CJKsc"/>
                <a:ea typeface="NotoSansCJKsc"/>
              </a:rPr>
              <a:t>指针可视化跟踪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任意多边形: 形状 434"/>
          <p:cNvSpPr/>
          <p:nvPr/>
        </p:nvSpPr>
        <p:spPr>
          <a:xfrm>
            <a:off x="3124080" y="6657480"/>
            <a:ext cx="5943960" cy="200520"/>
          </a:xfrm>
          <a:custGeom>
            <a:avLst/>
            <a:gdLst/>
            <a:ahLst/>
            <a:cxnLst/>
            <a:rect l="0" t="0" r="r" b="b"/>
            <a:pathLst>
              <a:path w="16511" h="557">
                <a:moveTo>
                  <a:pt x="0" y="0"/>
                </a:moveTo>
                <a:lnTo>
                  <a:pt x="16511" y="0"/>
                </a:lnTo>
                <a:lnTo>
                  <a:pt x="16511" y="557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文本框 435"/>
          <p:cNvSpPr txBox="1"/>
          <p:nvPr/>
        </p:nvSpPr>
        <p:spPr>
          <a:xfrm>
            <a:off x="609480" y="6734160"/>
            <a:ext cx="2037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任意多边形: 形状 436"/>
          <p:cNvSpPr/>
          <p:nvPr/>
        </p:nvSpPr>
        <p:spPr>
          <a:xfrm>
            <a:off x="9067680" y="6657480"/>
            <a:ext cx="2972160" cy="200520"/>
          </a:xfrm>
          <a:custGeom>
            <a:avLst/>
            <a:gdLst/>
            <a:ahLst/>
            <a:cxnLst/>
            <a:rect l="0" t="0" r="r" b="b"/>
            <a:pathLst>
              <a:path w="8256" h="557">
                <a:moveTo>
                  <a:pt x="0" y="0"/>
                </a:moveTo>
                <a:lnTo>
                  <a:pt x="8256" y="0"/>
                </a:lnTo>
                <a:lnTo>
                  <a:pt x="8256" y="557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文本框 437"/>
          <p:cNvSpPr txBox="1"/>
          <p:nvPr/>
        </p:nvSpPr>
        <p:spPr>
          <a:xfrm>
            <a:off x="4552920" y="6734160"/>
            <a:ext cx="18280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动态绘制数据结构的抽象结构的构建过程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9858240" y="6738840"/>
            <a:ext cx="339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2025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00960" y="6734160"/>
            <a:ext cx="171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文本框 440"/>
          <p:cNvSpPr txBox="1"/>
          <p:nvPr/>
        </p:nvSpPr>
        <p:spPr>
          <a:xfrm>
            <a:off x="10372680" y="673884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文本框 441"/>
          <p:cNvSpPr txBox="1"/>
          <p:nvPr/>
        </p:nvSpPr>
        <p:spPr>
          <a:xfrm>
            <a:off x="10458360" y="6734160"/>
            <a:ext cx="171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10629720" y="6738840"/>
            <a:ext cx="171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文本框 443"/>
          <p:cNvSpPr txBox="1"/>
          <p:nvPr/>
        </p:nvSpPr>
        <p:spPr>
          <a:xfrm>
            <a:off x="10715400" y="6734160"/>
            <a:ext cx="171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11191680" y="6738840"/>
            <a:ext cx="385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Times New Roman"/>
                <a:ea typeface="Times New Roman"/>
              </a:rPr>
              <a:t>9 / 10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1245</Words>
  <Application>Microsoft Office PowerPoint</Application>
  <PresentationFormat>宽屏</PresentationFormat>
  <Paragraphs>349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NotoSansCJKsc</vt:lpstr>
      <vt:lpstr>Arial</vt:lpstr>
      <vt:lpstr>Courier New</vt:lpstr>
      <vt:lpstr>Symbol</vt:lpstr>
      <vt:lpstr>Times New Roman</vt:lpstr>
      <vt:lpstr>Wingdings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椒盐酸奶粥 手摇</cp:lastModifiedBy>
  <cp:revision>1</cp:revision>
  <dcterms:modified xsi:type="dcterms:W3CDTF">2025-07-28T07:50:26Z</dcterms:modified>
  <dc:language>en-US</dc:language>
</cp:coreProperties>
</file>