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3"/>
  </p:notesMasterIdLst>
  <p:handoutMasterIdLst>
    <p:handoutMasterId r:id="rId44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  <p:sldId id="1513" r:id="rId37"/>
    <p:sldId id="1514" r:id="rId38"/>
    <p:sldId id="1515" r:id="rId39"/>
    <p:sldId id="1519" r:id="rId40"/>
    <p:sldId id="1520" r:id="rId41"/>
    <p:sldId id="1521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C3F"/>
    <a:srgbClr val="809D1F"/>
    <a:srgbClr val="942093"/>
    <a:srgbClr val="3A86AA"/>
    <a:srgbClr val="BF8100"/>
    <a:srgbClr val="6ABADD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6" autoAdjust="0"/>
    <p:restoredTop sz="95289" autoAdjust="0"/>
  </p:normalViewPr>
  <p:slideViewPr>
    <p:cSldViewPr snapToGrid="0" snapToObjects="1">
      <p:cViewPr>
        <p:scale>
          <a:sx n="137" d="100"/>
          <a:sy n="137" d="100"/>
        </p:scale>
        <p:origin x="840" y="208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E8AFDA-301D-4C4D-9A58-9902B72A2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92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xmlns="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1"/>
            <a:ext cx="8031162" cy="34353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3" y="734899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080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theme" Target="../theme/theme1.xml"/><Relationship Id="rId53" Type="http://schemas.openxmlformats.org/officeDocument/2006/relationships/image" Target="../media/image1.png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83.xml"/><Relationship Id="rId9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3.xml"/><Relationship Id="rId47" Type="http://schemas.openxmlformats.org/officeDocument/2006/relationships/slideLayout" Target="../slideLayouts/slideLayout134.xml"/><Relationship Id="rId48" Type="http://schemas.openxmlformats.org/officeDocument/2006/relationships/slideLayout" Target="../slideLayouts/slideLayout135.xml"/><Relationship Id="rId49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08.xml"/><Relationship Id="rId22" Type="http://schemas.openxmlformats.org/officeDocument/2006/relationships/slideLayout" Target="../slideLayouts/slideLayout109.xml"/><Relationship Id="rId23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1.xml"/><Relationship Id="rId25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16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18.xml"/><Relationship Id="rId32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121.xml"/><Relationship Id="rId35" Type="http://schemas.openxmlformats.org/officeDocument/2006/relationships/slideLayout" Target="../slideLayouts/slideLayout122.xml"/><Relationship Id="rId36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24.xml"/><Relationship Id="rId38" Type="http://schemas.openxmlformats.org/officeDocument/2006/relationships/slideLayout" Target="../slideLayouts/slideLayout125.xml"/><Relationship Id="rId39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7.xml"/><Relationship Id="rId41" Type="http://schemas.openxmlformats.org/officeDocument/2006/relationships/slideLayout" Target="../slideLayouts/slideLayout128.xml"/><Relationship Id="rId42" Type="http://schemas.openxmlformats.org/officeDocument/2006/relationships/slideLayout" Target="../slideLayouts/slideLayout129.xml"/><Relationship Id="rId43" Type="http://schemas.openxmlformats.org/officeDocument/2006/relationships/slideLayout" Target="../slideLayouts/slideLayout130.xml"/><Relationship Id="rId44" Type="http://schemas.openxmlformats.org/officeDocument/2006/relationships/slideLayout" Target="../slideLayouts/slideLayout131.xml"/><Relationship Id="rId45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3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  <p:sldLayoutId id="2147483891" r:id="rId51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1.png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xmlns="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xmlns="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xmlns="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xmlns="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xmlns="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xmlns="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xmlns="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xmlns="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xmlns="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xmlns="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xmlns="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xmlns="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xmlns="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xmlns="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xmlns="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xmlns="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:a16="http://schemas.microsoft.com/office/drawing/2014/main" xmlns="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xmlns="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:a16="http://schemas.microsoft.com/office/drawing/2014/main" xmlns="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xmlns="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j-lt"/>
              </a:rPr>
              <a:t>Real Time RAN </a:t>
            </a:r>
            <a:r>
              <a:rPr lang="en-US" sz="1000" dirty="0">
                <a:solidFill>
                  <a:srgbClr val="000000"/>
                </a:solidFill>
                <a:latin typeface="+mj-lt"/>
              </a:rPr>
              <a:t>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 </a:t>
            </a:r>
            <a:endParaRPr lang="en-US" sz="12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1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Intelligent Controller (RIC)</a:t>
            </a:r>
            <a:endParaRPr lang="en-US" sz="11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xmlns="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xmlns="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xmlns="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RIC</a:t>
            </a: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="" xmlns:a16="http://schemas.microsoft.com/office/drawing/2014/main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="" xmlns:a16="http://schemas.microsoft.com/office/drawing/2014/main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="" xmlns:a16="http://schemas.microsoft.com/office/drawing/2014/main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="" xmlns:a16="http://schemas.microsoft.com/office/drawing/2014/main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="" xmlns:a16="http://schemas.microsoft.com/office/drawing/2014/main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Near-RT RIC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7" name="Elbow Connector 76">
            <a:extLst>
              <a:ext uri="{FF2B5EF4-FFF2-40B4-BE49-F238E27FC236}">
                <a16:creationId xmlns="" xmlns:a16="http://schemas.microsoft.com/office/drawing/2014/main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="" xmlns:a16="http://schemas.microsoft.com/office/drawing/2014/main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8501" y="239735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Near-RT RIC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xmlns="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=""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=""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=""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=""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=""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=""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=""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=""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=""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=""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=""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=""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=""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=""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=""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=""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=""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=""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=""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=""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=""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=""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=""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=""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=""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=""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=""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=""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=""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=""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=""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=""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=""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=""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=""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=""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=""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=""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=""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=""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=""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=""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=""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Core-UP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Core-CP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Secure Private Network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(3a)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(3b)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(3c)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(1)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(2)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(4)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17832" y="216338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SCTP/IP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500000">
            <a:off x="5085885" y="265371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GTP/UDP/IP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524495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7030065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3459851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1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UE2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031153" y="2908391"/>
            <a:ext cx="947666" cy="141794"/>
            <a:chOff x="5486400" y="1421296"/>
            <a:chExt cx="834224" cy="142462"/>
          </a:xfrm>
        </p:grpSpPr>
        <p:sp>
          <p:nvSpPr>
            <p:cNvPr id="44" name="Oval 43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46046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246046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031009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8" name="Oval 67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57" idx="6"/>
            <a:endCxn id="44" idx="2"/>
          </p:cNvCxnSpPr>
          <p:nvPr/>
        </p:nvCxnSpPr>
        <p:spPr>
          <a:xfrm flipV="1">
            <a:off x="5193712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78129" y="2977638"/>
            <a:ext cx="870451" cy="659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990309" y="3270980"/>
            <a:ext cx="870451" cy="32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17923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197027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398461" y="3293072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01816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1234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085653" y="380727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Base Station to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2905" y="3803675"/>
            <a:ext cx="104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to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>
            <a:off x="5412493" y="979265"/>
            <a:ext cx="0" cy="35330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="" xmlns:a16="http://schemas.microsoft.com/office/drawing/2014/main" id="{D5FBBCAB-EC7D-954F-9FF0-289AB25CDEA8}"/>
              </a:ext>
            </a:extLst>
          </p:cNvPr>
          <p:cNvCxnSpPr>
            <a:cxnSpLocks/>
          </p:cNvCxnSpPr>
          <p:nvPr/>
        </p:nvCxnSpPr>
        <p:spPr>
          <a:xfrm flipH="1">
            <a:off x="4258437" y="2937488"/>
            <a:ext cx="1464313" cy="0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673415" y="979266"/>
            <a:ext cx="587020" cy="430980"/>
            <a:chOff x="1306702" y="800817"/>
            <a:chExt cx="587020" cy="430980"/>
          </a:xfrm>
        </p:grpSpPr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" name="Picture 45">
                <a:extLst>
                  <a:ext uri="{FF2B5EF4-FFF2-40B4-BE49-F238E27FC236}">
                    <a16:creationId xmlns=""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>
                <a:extLst>
                  <a:ext uri="{FF2B5EF4-FFF2-40B4-BE49-F238E27FC236}">
                    <a16:creationId xmlns=""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561205" y="1560721"/>
            <a:ext cx="811441" cy="701862"/>
            <a:chOff x="1231054" y="1176845"/>
            <a:chExt cx="811441" cy="701862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=""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Line">
                <a:extLst>
                  <a:ext uri="{FF2B5EF4-FFF2-40B4-BE49-F238E27FC236}">
                    <a16:creationId xmlns=""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=""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1" name="Line">
                <a:extLst>
                  <a:ext uri="{FF2B5EF4-FFF2-40B4-BE49-F238E27FC236}">
                    <a16:creationId xmlns=""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=""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431016" y="148719"/>
            <a:ext cx="1071818" cy="680072"/>
            <a:chOff x="1065925" y="1752050"/>
            <a:chExt cx="1071818" cy="680072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574029" y="2413058"/>
            <a:ext cx="785793" cy="654905"/>
            <a:chOff x="1191640" y="2352834"/>
            <a:chExt cx="785794" cy="654905"/>
          </a:xfrm>
        </p:grpSpPr>
        <p:pic>
          <p:nvPicPr>
            <p:cNvPr id="36" name="Picture 35">
              <a:extLst>
                <a:ext uri="{FF2B5EF4-FFF2-40B4-BE49-F238E27FC236}">
                  <a16:creationId xmlns=""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487196" y="3218437"/>
            <a:ext cx="959458" cy="702518"/>
            <a:chOff x="979439" y="2939854"/>
            <a:chExt cx="959458" cy="702518"/>
          </a:xfrm>
        </p:grpSpPr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=""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=""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>
              <a:extLst>
                <a:ext uri="{FF2B5EF4-FFF2-40B4-BE49-F238E27FC236}">
                  <a16:creationId xmlns=""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071432"/>
            <a:ext cx="720182" cy="759031"/>
            <a:chOff x="1233756" y="3843548"/>
            <a:chExt cx="720182" cy="759031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44" name="Picture 43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2" name="Picture 61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3" name="Picture 62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72">
              <a:extLst>
                <a:ext uri="{FF2B5EF4-FFF2-40B4-BE49-F238E27FC236}">
                  <a16:creationId xmlns=""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2093522" y="272623"/>
            <a:ext cx="2269662" cy="4467194"/>
            <a:chOff x="2505036" y="430424"/>
            <a:chExt cx="2269662" cy="4467194"/>
          </a:xfrm>
        </p:grpSpPr>
        <p:pic>
          <p:nvPicPr>
            <p:cNvPr id="71" name="Picture 70">
              <a:extLst>
                <a:ext uri="{FF2B5EF4-FFF2-40B4-BE49-F238E27FC236}">
                  <a16:creationId xmlns=""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>
              <a:extLst>
                <a:ext uri="{FF2B5EF4-FFF2-40B4-BE49-F238E27FC236}">
                  <a16:creationId xmlns=""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81">
              <a:extLst>
                <a:ext uri="{FF2B5EF4-FFF2-40B4-BE49-F238E27FC236}">
                  <a16:creationId xmlns=""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5542793" y="1374823"/>
            <a:ext cx="3408091" cy="1870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Rounded Rectangle 108">
            <a:extLst>
              <a:ext uri="{FF2B5EF4-FFF2-40B4-BE49-F238E27FC236}">
                <a16:creationId xmlns=""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505386" y="1766414"/>
            <a:ext cx="274320" cy="2743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=""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4086385" y="1772896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=""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57719" y="2521058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575739" y="111569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574171" y="279041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563517" y="45123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71929" y="3022518"/>
            <a:ext cx="1490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 </a:t>
            </a: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909752" y="138214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RAN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Unit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194206" y="138728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User Plane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96890" y="2545047"/>
            <a:ext cx="726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460267" y="2035618"/>
            <a:ext cx="274320" cy="27432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7256668" y="2407331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2A08297-8302-7148-B599-4CDA0D2A107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4070" y="1835287"/>
            <a:ext cx="360969" cy="351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3" name="Straight Connector 122">
            <a:extLst>
              <a:ext uri="{FF2B5EF4-FFF2-40B4-BE49-F238E27FC236}">
                <a16:creationId xmlns="" xmlns:a16="http://schemas.microsoft.com/office/drawing/2014/main" id="{A69ACD42-7F19-2346-98B5-3C5298844A89}"/>
              </a:ext>
            </a:extLst>
          </p:cNvPr>
          <p:cNvCxnSpPr>
            <a:cxnSpLocks/>
          </p:cNvCxnSpPr>
          <p:nvPr/>
        </p:nvCxnSpPr>
        <p:spPr>
          <a:xfrm flipH="1">
            <a:off x="6734588" y="2172778"/>
            <a:ext cx="448587" cy="0"/>
          </a:xfrm>
          <a:prstGeom prst="line">
            <a:avLst/>
          </a:prstGeom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6154839" y="2326450"/>
            <a:ext cx="8851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  <a:endParaRPr lang="en-US" sz="1000" dirty="0">
              <a:solidFill>
                <a:srgbClr val="D8D8D8">
                  <a:lumMod val="10000"/>
                </a:srgbClr>
              </a:solidFill>
              <a:latin typeface="Calibri" panose="020F0502020204030204"/>
            </a:endParaRPr>
          </a:p>
          <a:p>
            <a:pPr algn="ctr" defTabSz="457178">
              <a:defRPr/>
            </a:pPr>
            <a:r>
              <a:rPr lang="en-US" sz="10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  <a:endParaRPr lang="en-US" sz="1000" dirty="0">
              <a:solidFill>
                <a:srgbClr val="D8D8D8">
                  <a:lumMod val="10000"/>
                </a:srgbClr>
              </a:solidFill>
              <a:latin typeface="Calibri" panose="020F0502020204030204"/>
            </a:endParaRP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C98DD903-036B-3A44-8BAF-1E2E247218F1}"/>
              </a:ext>
            </a:extLst>
          </p:cNvPr>
          <p:cNvSpPr txBox="1"/>
          <p:nvPr/>
        </p:nvSpPr>
        <p:spPr>
          <a:xfrm>
            <a:off x="7401515" y="179398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Portal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980782" y="2696905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Plane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FFE8E86E-4EEF-C144-98C4-7BFA4367E1E5}"/>
              </a:ext>
            </a:extLst>
          </p:cNvPr>
          <p:cNvSpPr/>
          <p:nvPr/>
        </p:nvSpPr>
        <p:spPr>
          <a:xfrm>
            <a:off x="1817379" y="3956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Mobile Core User Plane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local breakout at all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1292DD0C-B4AD-FA48-AB88-B302F848D5D7}"/>
              </a:ext>
            </a:extLst>
          </p:cNvPr>
          <p:cNvSpPr/>
          <p:nvPr/>
        </p:nvSpPr>
        <p:spPr>
          <a:xfrm>
            <a:off x="4885986" y="41088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Mobile Core Control Plane in central cloud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</a:t>
            </a: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770563" y="3168109"/>
            <a:ext cx="130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=""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8134921" y="2368452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7832394" y="2687093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</p:spTree>
    <p:extLst>
      <p:ext uri="{BB962C8B-B14F-4D97-AF65-F5344CB8AC3E}">
        <p14:creationId xmlns:p14="http://schemas.microsoft.com/office/powerpoint/2010/main" val="15916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</a:t>
              </a: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Management</a:t>
              </a:r>
              <a:endParaRPr lang="en-US" sz="1400" b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Platform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  <a:endParaRPr lang="en-US" sz="1200" b="1" dirty="0">
              <a:solidFill>
                <a:srgbClr val="D8D8D8">
                  <a:lumMod val="1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067338" y="3752952"/>
            <a:ext cx="300495" cy="8498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67337" y="1775065"/>
            <a:ext cx="300495" cy="8498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693085" y="225751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3964" y="42353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0217" y="3693318"/>
            <a:ext cx="1222513" cy="3519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95899" y="3174888"/>
            <a:ext cx="1222513" cy="351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CU-U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32426" y="1848678"/>
            <a:ext cx="15844" cy="18446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50" idx="1"/>
          </p:cNvCxnSpPr>
          <p:nvPr/>
        </p:nvCxnSpPr>
        <p:spPr>
          <a:xfrm rot="10800000" flipV="1">
            <a:off x="2367832" y="2040762"/>
            <a:ext cx="1038336" cy="159231"/>
          </a:xfrm>
          <a:prstGeom prst="bentConnector3">
            <a:avLst>
              <a:gd name="adj1" fmla="val 118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7" idx="2"/>
            <a:endCxn id="55" idx="0"/>
          </p:cNvCxnSpPr>
          <p:nvPr/>
        </p:nvCxnSpPr>
        <p:spPr>
          <a:xfrm>
            <a:off x="4452729" y="2067349"/>
            <a:ext cx="1" cy="4979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4779564" y="2871607"/>
            <a:ext cx="516335" cy="433648"/>
          </a:xfrm>
          <a:prstGeom prst="bentConnector3">
            <a:avLst>
              <a:gd name="adj1" fmla="val -4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47101" y="2917193"/>
            <a:ext cx="7456" cy="7761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2"/>
            <a:endCxn id="49" idx="1"/>
          </p:cNvCxnSpPr>
          <p:nvPr/>
        </p:nvCxnSpPr>
        <p:spPr>
          <a:xfrm rot="5400000">
            <a:off x="3038325" y="3374732"/>
            <a:ext cx="132658" cy="147364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737116" y="1958012"/>
            <a:ext cx="1558782" cy="1486941"/>
          </a:xfrm>
          <a:prstGeom prst="bentConnector3">
            <a:avLst>
              <a:gd name="adj1" fmla="val 26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3" idx="2"/>
            <a:endCxn id="4" idx="3"/>
          </p:cNvCxnSpPr>
          <p:nvPr/>
        </p:nvCxnSpPr>
        <p:spPr>
          <a:xfrm rot="5400000">
            <a:off x="5008704" y="2970819"/>
            <a:ext cx="342478" cy="145442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092265" y="49961"/>
            <a:ext cx="2720203" cy="5155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+mj-lt"/>
              </a:rPr>
              <a:t>Management Plane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+mj-lt"/>
              </a:rPr>
              <a:t>(OSS)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92989" y="1715444"/>
            <a:ext cx="2719479" cy="3519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+mj-lt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ear-RT RIC</a:t>
            </a:r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>
          <a:xfrm rot="5400000">
            <a:off x="2750156" y="987862"/>
            <a:ext cx="1036123" cy="351905"/>
          </a:xfrm>
          <a:prstGeom prst="rect">
            <a:avLst/>
          </a:prstGeom>
          <a:solidFill>
            <a:srgbClr val="809D1F"/>
          </a:solidFill>
          <a:ln>
            <a:solidFill>
              <a:srgbClr val="186C3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App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 rot="5400000">
            <a:off x="3280643" y="978587"/>
            <a:ext cx="1036123" cy="351905"/>
          </a:xfrm>
          <a:prstGeom prst="rect">
            <a:avLst/>
          </a:prstGeom>
          <a:solidFill>
            <a:srgbClr val="809D1F"/>
          </a:solidFill>
          <a:ln>
            <a:solidFill>
              <a:srgbClr val="186C3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App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59017" y="4155088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Fronthaul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50447" y="3562451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F1-U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41473" y="2565288"/>
            <a:ext cx="1222513" cy="35190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CU-C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731114" y="296980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E1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389462" y="217135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88352" y="217470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22467" y="217135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238097" y="330645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94821" y="2969809"/>
            <a:ext cx="52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F1-C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88704" y="1100648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…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129" name="Straight Arrow Connector 128"/>
          <p:cNvCxnSpPr>
            <a:stCxn id="93" idx="2"/>
            <a:endCxn id="67" idx="0"/>
          </p:cNvCxnSpPr>
          <p:nvPr/>
        </p:nvCxnSpPr>
        <p:spPr>
          <a:xfrm>
            <a:off x="4452367" y="565467"/>
            <a:ext cx="362" cy="1149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400043" y="140503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A1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9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08581" y="138021"/>
            <a:ext cx="1485878" cy="741642"/>
            <a:chOff x="1989720" y="1145732"/>
            <a:chExt cx="1485878" cy="741642"/>
          </a:xfrm>
        </p:grpSpPr>
        <p:pic>
          <p:nvPicPr>
            <p:cNvPr id="50" name="Picture 49">
              <a:extLst>
                <a:ext uri="{FF2B5EF4-FFF2-40B4-BE49-F238E27FC236}">
                  <a16:creationId xmlns="" xmlns:a16="http://schemas.microsoft.com/office/drawing/2014/main" id="{60B2167C-9ECA-1F49-951B-C57AAF07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989720" y="1234307"/>
              <a:ext cx="230913" cy="653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2194478" y="1145732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4G Base 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=""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stCxn id="40" idx="3"/>
            <a:endCxn id="5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50" idx="1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6720" y="462928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 Base 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 Mobile Core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=""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=""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xmlns="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xmlns="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xmlns="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xmlns="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xmlns="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xmlns="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xmlns="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xmlns="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xmlns="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xmlns="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xmlns="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xmlns="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xmlns="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xmlns="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Shaping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179798</TotalTime>
  <Words>1010</Words>
  <Application>Microsoft Macintosh PowerPoint</Application>
  <PresentationFormat>On-screen Show (16:9)</PresentationFormat>
  <Paragraphs>584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Calibri</vt:lpstr>
      <vt:lpstr>Calibri Light</vt:lpstr>
      <vt:lpstr>Corbel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1727</cp:revision>
  <dcterms:created xsi:type="dcterms:W3CDTF">2013-11-05T15:47:42Z</dcterms:created>
  <dcterms:modified xsi:type="dcterms:W3CDTF">2020-05-25T18:52:57Z</dcterms:modified>
  <cp:category/>
</cp:coreProperties>
</file>