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9"/>
  </p:notesMasterIdLst>
  <p:handoutMasterIdLst>
    <p:handoutMasterId r:id="rId40"/>
  </p:handoutMasterIdLst>
  <p:sldIdLst>
    <p:sldId id="1484" r:id="rId4"/>
    <p:sldId id="1483" r:id="rId5"/>
    <p:sldId id="1376" r:id="rId6"/>
    <p:sldId id="1379" r:id="rId7"/>
    <p:sldId id="1327" r:id="rId8"/>
    <p:sldId id="1380" r:id="rId9"/>
    <p:sldId id="1381" r:id="rId10"/>
    <p:sldId id="1391" r:id="rId11"/>
    <p:sldId id="1512" r:id="rId12"/>
    <p:sldId id="1490" r:id="rId13"/>
    <p:sldId id="1464" r:id="rId14"/>
    <p:sldId id="1500" r:id="rId15"/>
    <p:sldId id="1501" r:id="rId16"/>
    <p:sldId id="1392" r:id="rId17"/>
    <p:sldId id="1486" r:id="rId18"/>
    <p:sldId id="1487" r:id="rId19"/>
    <p:sldId id="1457" r:id="rId20"/>
    <p:sldId id="1488" r:id="rId21"/>
    <p:sldId id="1489" r:id="rId22"/>
    <p:sldId id="1491" r:id="rId23"/>
    <p:sldId id="1492" r:id="rId24"/>
    <p:sldId id="1494" r:id="rId25"/>
    <p:sldId id="1498" r:id="rId26"/>
    <p:sldId id="1495" r:id="rId27"/>
    <p:sldId id="1497" r:id="rId28"/>
    <p:sldId id="1499" r:id="rId29"/>
    <p:sldId id="1478" r:id="rId30"/>
    <p:sldId id="1480" r:id="rId31"/>
    <p:sldId id="1481" r:id="rId32"/>
    <p:sldId id="1482" r:id="rId33"/>
    <p:sldId id="1510" r:id="rId34"/>
    <p:sldId id="1502" r:id="rId35"/>
    <p:sldId id="1511" r:id="rId36"/>
    <p:sldId id="1513" r:id="rId37"/>
    <p:sldId id="1514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BF8100"/>
    <a:srgbClr val="6ABADD"/>
    <a:srgbClr val="186C3F"/>
    <a:srgbClr val="A4242D"/>
    <a:srgbClr val="942093"/>
    <a:srgbClr val="A3242D"/>
    <a:srgbClr val="809D1F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1" autoAdjust="0"/>
    <p:restoredTop sz="95280" autoAdjust="0"/>
  </p:normalViewPr>
  <p:slideViewPr>
    <p:cSldViewPr snapToGrid="0" snapToObjects="1">
      <p:cViewPr>
        <p:scale>
          <a:sx n="128" d="100"/>
          <a:sy n="128" d="100"/>
        </p:scale>
        <p:origin x="144" y="136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100" d="100"/>
        <a:sy n="100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15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C8B5C3-AFE0-424A-869B-9816F17BC1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slideLayout" Target="../slideLayouts/slideLayout50.xml"/><Relationship Id="rId51" Type="http://schemas.openxmlformats.org/officeDocument/2006/relationships/theme" Target="../theme/theme1.xml"/><Relationship Id="rId5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2.xml"/><Relationship Id="rId9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69.xml"/><Relationship Id="rId37" Type="http://schemas.openxmlformats.org/officeDocument/2006/relationships/theme" Target="../theme/theme2.xml"/><Relationship Id="rId3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32.xml"/><Relationship Id="rId47" Type="http://schemas.openxmlformats.org/officeDocument/2006/relationships/slideLayout" Target="../slideLayouts/slideLayout133.xml"/><Relationship Id="rId48" Type="http://schemas.openxmlformats.org/officeDocument/2006/relationships/slideLayout" Target="../slideLayouts/slideLayout134.xml"/><Relationship Id="rId49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09.xml"/><Relationship Id="rId24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4.xml"/><Relationship Id="rId29" Type="http://schemas.openxmlformats.org/officeDocument/2006/relationships/slideLayout" Target="../slideLayouts/slideLayout115.xml"/><Relationship Id="rId50" Type="http://schemas.openxmlformats.org/officeDocument/2006/relationships/theme" Target="../theme/theme3.xml"/><Relationship Id="rId51" Type="http://schemas.openxmlformats.org/officeDocument/2006/relationships/image" Target="../media/image1.png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17.xml"/><Relationship Id="rId32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19.xml"/><Relationship Id="rId34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1.xml"/><Relationship Id="rId36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4.xml"/><Relationship Id="rId19" Type="http://schemas.openxmlformats.org/officeDocument/2006/relationships/slideLayout" Target="../slideLayouts/slideLayout105.xml"/><Relationship Id="rId37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4.xml"/><Relationship Id="rId39" Type="http://schemas.openxmlformats.org/officeDocument/2006/relationships/slideLayout" Target="../slideLayouts/slideLayout125.xml"/><Relationship Id="rId40" Type="http://schemas.openxmlformats.org/officeDocument/2006/relationships/slideLayout" Target="../slideLayouts/slideLayout126.xml"/><Relationship Id="rId41" Type="http://schemas.openxmlformats.org/officeDocument/2006/relationships/slideLayout" Target="../slideLayouts/slideLayout127.xml"/><Relationship Id="rId42" Type="http://schemas.openxmlformats.org/officeDocument/2006/relationships/slideLayout" Target="../slideLayouts/slideLayout128.xml"/><Relationship Id="rId43" Type="http://schemas.openxmlformats.org/officeDocument/2006/relationships/slideLayout" Target="../slideLayouts/slideLayout129.xml"/><Relationship Id="rId44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CAC4EB9-CB46-9E45-81B9-7F7E4EAF1C7B}"/>
              </a:ext>
            </a:extLst>
          </p:cNvPr>
          <p:cNvPicPr>
            <a:picLocks noChangeAspect="1"/>
          </p:cNvPicPr>
          <p:nvPr userDrawn="1"/>
        </p:nvPicPr>
        <p:blipFill>
          <a:blip r:embed="rId5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36998" y="436877"/>
            <a:ext cx="5860248" cy="4202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+mj-lt"/>
              </a:rPr>
              <a:t>Cellular Access Network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14" y="644217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xmlns="" id="{6FEBA4EB-39C6-184B-B647-F0E86D504964}"/>
              </a:ext>
            </a:extLst>
          </p:cNvPr>
          <p:cNvSpPr/>
          <p:nvPr/>
        </p:nvSpPr>
        <p:spPr>
          <a:xfrm flipH="1" flipV="1">
            <a:off x="3330562" y="1515665"/>
            <a:ext cx="311161" cy="473312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46493FA-C310-7247-9208-75B0187200A2}"/>
              </a:ext>
            </a:extLst>
          </p:cNvPr>
          <p:cNvSpPr txBox="1"/>
          <p:nvPr/>
        </p:nvSpPr>
        <p:spPr>
          <a:xfrm>
            <a:off x="2967469" y="167690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xmlns="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5808" y="83945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xmlns="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08891" y="97353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xmlns="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76418" y="94536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7AA54463-5A90-F44C-A25C-26FBF7B58140}"/>
              </a:ext>
            </a:extLst>
          </p:cNvPr>
          <p:cNvSpPr txBox="1"/>
          <p:nvPr/>
        </p:nvSpPr>
        <p:spPr>
          <a:xfrm>
            <a:off x="2343091" y="112130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xmlns="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46" y="1374929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xmlns="" id="{8D93851E-B3AC-5844-97B9-9CD39B5D383C}"/>
              </a:ext>
            </a:extLst>
          </p:cNvPr>
          <p:cNvSpPr/>
          <p:nvPr/>
        </p:nvSpPr>
        <p:spPr>
          <a:xfrm>
            <a:off x="2130860" y="2232153"/>
            <a:ext cx="502062" cy="5326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EB2A13B5-7B92-6348-9530-B84BBED4DD71}"/>
              </a:ext>
            </a:extLst>
          </p:cNvPr>
          <p:cNvSpPr/>
          <p:nvPr/>
        </p:nvSpPr>
        <p:spPr>
          <a:xfrm rot="20985107">
            <a:off x="2800384" y="2242689"/>
            <a:ext cx="812187" cy="400546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571" y="260148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xmlns="" id="{62A2BFC0-28D4-4345-8890-C84AFF90FB30}"/>
              </a:ext>
            </a:extLst>
          </p:cNvPr>
          <p:cNvSpPr/>
          <p:nvPr/>
        </p:nvSpPr>
        <p:spPr>
          <a:xfrm>
            <a:off x="3619461" y="2694731"/>
            <a:ext cx="1163762" cy="85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xmlns="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1780" y="1790054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754C2BE2-7F5B-3045-A1CA-E7C8575DE5D8}"/>
              </a:ext>
            </a:extLst>
          </p:cNvPr>
          <p:cNvSpPr txBox="1"/>
          <p:nvPr/>
        </p:nvSpPr>
        <p:spPr>
          <a:xfrm>
            <a:off x="1799189" y="24177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xmlns="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29865" y="22450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xmlns="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77039" y="238892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978DF70-4065-8A43-A2EF-56C8F14A32EE}"/>
              </a:ext>
            </a:extLst>
          </p:cNvPr>
          <p:cNvSpPr txBox="1"/>
          <p:nvPr/>
        </p:nvSpPr>
        <p:spPr>
          <a:xfrm>
            <a:off x="1170670" y="209749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xmlns="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24248" y="166694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3" y="2901452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55864BD-52C2-8048-85D1-ACCB6EF9AC50}"/>
              </a:ext>
            </a:extLst>
          </p:cNvPr>
          <p:cNvSpPr txBox="1"/>
          <p:nvPr/>
        </p:nvSpPr>
        <p:spPr>
          <a:xfrm>
            <a:off x="1026376" y="393435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eNB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67431" y="3173889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85402" y="361407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D81F1D6-3178-124F-967F-4158794A6890}"/>
              </a:ext>
            </a:extLst>
          </p:cNvPr>
          <p:cNvSpPr txBox="1"/>
          <p:nvPr/>
        </p:nvSpPr>
        <p:spPr>
          <a:xfrm>
            <a:off x="2124440" y="3443162"/>
            <a:ext cx="4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UEs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16432" y="343456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xmlns="" id="{B4EC299B-3C48-1C4E-8E4C-A4787D114287}"/>
              </a:ext>
            </a:extLst>
          </p:cNvPr>
          <p:cNvSpPr/>
          <p:nvPr/>
        </p:nvSpPr>
        <p:spPr>
          <a:xfrm flipV="1">
            <a:off x="1377040" y="2799530"/>
            <a:ext cx="1253532" cy="980484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25860" y="2391051"/>
            <a:ext cx="1225561" cy="7191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xmlns="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15" y="2565403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xmlns="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642" y="2614724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/>
          <p:cNvGrpSpPr/>
          <p:nvPr/>
        </p:nvGrpSpPr>
        <p:grpSpPr>
          <a:xfrm>
            <a:off x="6886029" y="1931183"/>
            <a:ext cx="2219670" cy="1470185"/>
            <a:chOff x="6533912" y="2444203"/>
            <a:chExt cx="2219670" cy="147018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Line">
            <a:extLst>
              <a:ext uri="{FF2B5EF4-FFF2-40B4-BE49-F238E27FC236}">
                <a16:creationId xmlns:a16="http://schemas.microsoft.com/office/drawing/2014/main" xmlns="" id="{C318DBAA-0B1A-1840-9C5B-456B748802E3}"/>
              </a:ext>
            </a:extLst>
          </p:cNvPr>
          <p:cNvSpPr/>
          <p:nvPr/>
        </p:nvSpPr>
        <p:spPr>
          <a:xfrm>
            <a:off x="6324147" y="2776924"/>
            <a:ext cx="857489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0" tIns="19030" rIns="19030" bIns="19030" anchor="ctr"/>
          <a:lstStyle/>
          <a:p>
            <a:pPr algn="ctr" defTabSz="309563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/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xmlns="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494" y="196843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722479" y="519073"/>
            <a:ext cx="3703909" cy="3692284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Radio Access Network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xmlns="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229" y="2509876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12074" y="2760039"/>
            <a:ext cx="140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Backhaul 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7ED7C0-3948-9140-9262-D5B65CBF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5396" y="3477279"/>
            <a:ext cx="1209504" cy="9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69B20A-F67D-4D49-850C-9094826A8A4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48030" y="2612337"/>
            <a:ext cx="867263" cy="1849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77204" y="2078293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421" y="2400972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B22C1EA-47D0-104B-B886-14C8CB7ACB49}"/>
              </a:ext>
            </a:extLst>
          </p:cNvPr>
          <p:cNvCxnSpPr/>
          <p:nvPr/>
        </p:nvCxnSpPr>
        <p:spPr>
          <a:xfrm>
            <a:off x="1451234" y="4434138"/>
            <a:ext cx="3924611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29091" y="3065778"/>
            <a:ext cx="2044260" cy="0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59140" y="1979954"/>
            <a:ext cx="6108797" cy="1725"/>
          </a:xfrm>
          <a:prstGeom prst="line">
            <a:avLst/>
          </a:prstGeom>
          <a:ln w="38100">
            <a:solidFill>
              <a:srgbClr val="9797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835" y="1668775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74655" y="2949793"/>
            <a:ext cx="2907101" cy="587441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1062" y="2487345"/>
            <a:ext cx="3891595" cy="1049812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2526" y="2305904"/>
            <a:ext cx="5251686" cy="6438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14212" y="2305903"/>
            <a:ext cx="1559139" cy="1813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74655" y="2498379"/>
            <a:ext cx="6798696" cy="4715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74655" y="1883500"/>
            <a:ext cx="1478780" cy="10662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53435" y="1893688"/>
            <a:ext cx="5309222" cy="6299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0.24548 0.001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8 0.00155 L 0.33246 0.0043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1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232663" y="3516760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04DDAF-FFD4-5545-B2A1-89E4C21F04D4}"/>
              </a:ext>
            </a:extLst>
          </p:cNvPr>
          <p:cNvSpPr txBox="1"/>
          <p:nvPr/>
        </p:nvSpPr>
        <p:spPr>
          <a:xfrm>
            <a:off x="7713613" y="359458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F52AAA7-6CF4-CC47-8AEE-F3BE318933E2}"/>
              </a:ext>
            </a:extLst>
          </p:cNvPr>
          <p:cNvGrpSpPr/>
          <p:nvPr/>
        </p:nvGrpSpPr>
        <p:grpSpPr>
          <a:xfrm>
            <a:off x="1417489" y="2022350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CAD4CA-1832-7247-9CD1-020EF90C5444}"/>
              </a:ext>
            </a:extLst>
          </p:cNvPr>
          <p:cNvSpPr txBox="1"/>
          <p:nvPr/>
        </p:nvSpPr>
        <p:spPr>
          <a:xfrm>
            <a:off x="1054889" y="1667531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702E169-9723-F941-8CBD-6B42770352EF}"/>
              </a:ext>
            </a:extLst>
          </p:cNvPr>
          <p:cNvGrpSpPr/>
          <p:nvPr/>
        </p:nvGrpSpPr>
        <p:grpSpPr>
          <a:xfrm>
            <a:off x="3398689" y="2248120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57CE5EC-0582-3F49-BA53-7F52A46AAB93}"/>
              </a:ext>
            </a:extLst>
          </p:cNvPr>
          <p:cNvGrpSpPr/>
          <p:nvPr/>
        </p:nvGrpSpPr>
        <p:grpSpPr>
          <a:xfrm>
            <a:off x="3782930" y="2963673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8EEC552-40B4-3249-97E0-DEF719A58012}"/>
              </a:ext>
            </a:extLst>
          </p:cNvPr>
          <p:cNvGrpSpPr/>
          <p:nvPr/>
        </p:nvGrpSpPr>
        <p:grpSpPr>
          <a:xfrm>
            <a:off x="4734619" y="2698276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82A160E-9F11-D746-83B5-2DEF97ECF951}"/>
              </a:ext>
            </a:extLst>
          </p:cNvPr>
          <p:cNvSpPr txBox="1"/>
          <p:nvPr/>
        </p:nvSpPr>
        <p:spPr>
          <a:xfrm>
            <a:off x="3911010" y="174169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44BCC79-5183-8445-A34E-2D288F417B59}"/>
              </a:ext>
            </a:extLst>
          </p:cNvPr>
          <p:cNvGrpSpPr/>
          <p:nvPr/>
        </p:nvGrpSpPr>
        <p:grpSpPr>
          <a:xfrm>
            <a:off x="2113017" y="2022350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134CD31-A2C3-E941-956D-6718F6BBCCA3}"/>
              </a:ext>
            </a:extLst>
          </p:cNvPr>
          <p:cNvGrpSpPr/>
          <p:nvPr/>
        </p:nvGrpSpPr>
        <p:grpSpPr>
          <a:xfrm>
            <a:off x="5764130" y="2613880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21A1D39-6595-5446-9CCA-32B7057CD743}"/>
              </a:ext>
            </a:extLst>
          </p:cNvPr>
          <p:cNvGrpSpPr/>
          <p:nvPr/>
        </p:nvGrpSpPr>
        <p:grpSpPr>
          <a:xfrm>
            <a:off x="6269966" y="2431000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BF0491EE-E092-8240-841A-D2340FDA3373}"/>
              </a:ext>
            </a:extLst>
          </p:cNvPr>
          <p:cNvGrpSpPr/>
          <p:nvPr/>
        </p:nvGrpSpPr>
        <p:grpSpPr>
          <a:xfrm>
            <a:off x="6971979" y="3250069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76391319-5E89-684B-9EA5-EAB42478519E}"/>
              </a:ext>
            </a:extLst>
          </p:cNvPr>
          <p:cNvGrpSpPr/>
          <p:nvPr/>
        </p:nvGrpSpPr>
        <p:grpSpPr>
          <a:xfrm>
            <a:off x="7341623" y="3068504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006C0E-CD32-5543-A7C0-95F8598F2D57}"/>
              </a:ext>
            </a:extLst>
          </p:cNvPr>
          <p:cNvSpPr txBox="1"/>
          <p:nvPr/>
        </p:nvSpPr>
        <p:spPr>
          <a:xfrm rot="16200000">
            <a:off x="1159087" y="2825173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7204A1E-9A0A-4A4D-B21D-21E1A23B854A}"/>
              </a:ext>
            </a:extLst>
          </p:cNvPr>
          <p:cNvSpPr txBox="1"/>
          <p:nvPr/>
        </p:nvSpPr>
        <p:spPr>
          <a:xfrm rot="16200000">
            <a:off x="1767152" y="282631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837D73A-6EEA-7648-8CFF-8A1B1827CC86}"/>
              </a:ext>
            </a:extLst>
          </p:cNvPr>
          <p:cNvCxnSpPr/>
          <p:nvPr/>
        </p:nvCxnSpPr>
        <p:spPr>
          <a:xfrm>
            <a:off x="3398689" y="3667539"/>
            <a:ext cx="1592091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AFA133-F75C-2D42-9A52-B83E43EB6602}"/>
              </a:ext>
            </a:extLst>
          </p:cNvPr>
          <p:cNvSpPr txBox="1"/>
          <p:nvPr/>
        </p:nvSpPr>
        <p:spPr>
          <a:xfrm>
            <a:off x="3443105" y="370516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Multipath </a:t>
            </a:r>
            <a:r>
              <a:rPr lang="en-US" sz="1200" b="1" dirty="0" smtClean="0">
                <a:solidFill>
                  <a:srgbClr val="C00000"/>
                </a:solidFill>
              </a:rPr>
              <a:t>Spread</a:t>
            </a:r>
            <a:endParaRPr lang="en-US" sz="12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398688" y="4066524"/>
            <a:ext cx="23654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5870DD3-BD70-8C42-BA0C-940E6E523A38}"/>
              </a:ext>
            </a:extLst>
          </p:cNvPr>
          <p:cNvSpPr txBox="1"/>
          <p:nvPr/>
        </p:nvSpPr>
        <p:spPr>
          <a:xfrm>
            <a:off x="3398689" y="4141956"/>
            <a:ext cx="287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86C3F"/>
                </a:solidFill>
              </a:rPr>
              <a:t>Coherence Time: </a:t>
            </a:r>
            <a:r>
              <a:rPr lang="en-US" sz="1200" b="1" i="1" dirty="0" smtClean="0">
                <a:solidFill>
                  <a:srgbClr val="186C3F"/>
                </a:solidFill>
              </a:rPr>
              <a:t>T</a:t>
            </a:r>
            <a:r>
              <a:rPr lang="en-US" sz="1200" b="1" i="1" baseline="-25000" dirty="0" smtClean="0">
                <a:solidFill>
                  <a:srgbClr val="186C3F"/>
                </a:solidFill>
              </a:rPr>
              <a:t>c</a:t>
            </a:r>
            <a:endParaRPr lang="en-US" sz="1200" b="1" i="1" baseline="-25000" dirty="0">
              <a:solidFill>
                <a:srgbClr val="186C3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EBC5024F-B8B8-7A4D-AC84-B4BF80BA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1678" y="309591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riangle 56">
            <a:extLst>
              <a:ext uri="{FF2B5EF4-FFF2-40B4-BE49-F238E27FC236}">
                <a16:creationId xmlns:a16="http://schemas.microsoft.com/office/drawing/2014/main" xmlns="" id="{1E4A365A-77BD-1A4C-A890-2D3370B0D43E}"/>
              </a:ext>
            </a:extLst>
          </p:cNvPr>
          <p:cNvSpPr/>
          <p:nvPr/>
        </p:nvSpPr>
        <p:spPr>
          <a:xfrm rot="17972218" flipH="1">
            <a:off x="1802961" y="3362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7" y="156755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2" grpId="0"/>
      <p:bldP spid="45" grpId="0"/>
      <p:bldP spid="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4773" y="1587640"/>
            <a:ext cx="3020742" cy="492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1885" y="1573822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Requested QCI</a:t>
            </a:r>
          </a:p>
          <a:p>
            <a:pPr algn="ctr"/>
            <a:r>
              <a:rPr lang="en-US" sz="1400" smtClean="0">
                <a:solidFill>
                  <a:schemeClr val="bg1"/>
                </a:solidFill>
                <a:latin typeface="+mj-lt"/>
              </a:rPr>
              <a:t>(subscriber 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566" y="1573821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Reported CQI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155515" y="1833825"/>
            <a:ext cx="486370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693144" y="1833825"/>
            <a:ext cx="441629" cy="16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134772" y="283962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683998" y="283962"/>
            <a:ext cx="310662" cy="817685"/>
            <a:chOff x="7719646" y="1406769"/>
            <a:chExt cx="310662" cy="8176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233224" y="283962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782450" y="283962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331676" y="283962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880903" y="283962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918073" y="882678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366604" y="882677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817378" y="88267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270394" y="882676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716894" y="88267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169702" y="87778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916950" y="658695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916949" y="43080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366604" y="66370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817377" y="65869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817376" y="43471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817375" y="21073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716893" y="658694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169701" y="66386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170869" y="43527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134772" y="2519150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A3242D"/>
              </a:solidFill>
              <a:ln>
                <a:solidFill>
                  <a:srgbClr val="A3242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rgbClr val="BF8100"/>
              </a:solidFill>
              <a:ln>
                <a:solidFill>
                  <a:srgbClr val="BF81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rgbClr val="3A86AA"/>
              </a:solidFill>
              <a:ln>
                <a:solidFill>
                  <a:srgbClr val="3A86A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523293" y="1182757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3523293" y="2122410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/>
          <p:cNvSpPr/>
          <p:nvPr/>
        </p:nvSpPr>
        <p:spPr>
          <a:xfrm>
            <a:off x="5337313" y="283962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5383322" y="423741"/>
            <a:ext cx="275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Select segments to transmit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rom a set of subscriber queues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4" name="Right Brace 133"/>
          <p:cNvSpPr/>
          <p:nvPr/>
        </p:nvSpPr>
        <p:spPr>
          <a:xfrm>
            <a:off x="5337313" y="2519150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408469" y="2794597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Allocate </a:t>
            </a:r>
            <a:r>
              <a:rPr lang="en-US" sz="1400" smtClean="0">
                <a:solidFill>
                  <a:schemeClr val="bg1"/>
                </a:solidFill>
                <a:latin typeface="+mj-lt"/>
              </a:rPr>
              <a:t>Resource Blocks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0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9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A3DCC8-F882-2C49-9FAC-3E06E05B82CE}"/>
              </a:ext>
            </a:extLst>
          </p:cNvPr>
          <p:cNvSpPr/>
          <p:nvPr/>
        </p:nvSpPr>
        <p:spPr>
          <a:xfrm>
            <a:off x="1829641" y="2160469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272631" y="3286055"/>
            <a:ext cx="1387320" cy="14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434153" y="2408421"/>
            <a:ext cx="225798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316390" y="2408421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B37F79-2F7E-CB4B-A0E5-2AA9FBC4B125}"/>
              </a:ext>
            </a:extLst>
          </p:cNvPr>
          <p:cNvSpPr txBox="1"/>
          <p:nvPr/>
        </p:nvSpPr>
        <p:spPr>
          <a:xfrm>
            <a:off x="195569" y="2178385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04710" y="3055222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7175" y="2311413"/>
            <a:ext cx="616820" cy="533244"/>
          </a:xfrm>
          <a:prstGeom prst="bentConnector3">
            <a:avLst>
              <a:gd name="adj1" fmla="val 1188"/>
            </a:avLst>
          </a:prstGeom>
          <a:ln w="25400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xmlns="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2980325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849324" y="2269624"/>
            <a:ext cx="836743" cy="613853"/>
          </a:xfrm>
          <a:prstGeom prst="bentConnector2">
            <a:avLst/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xmlns="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721359" y="2269624"/>
            <a:ext cx="751607" cy="613852"/>
          </a:xfrm>
          <a:prstGeom prst="bentConnector3">
            <a:avLst>
              <a:gd name="adj1" fmla="val 99950"/>
            </a:avLst>
          </a:prstGeom>
          <a:ln w="25400"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4125EDB-EC26-DE4B-B697-FE260FE18B4A}"/>
              </a:ext>
            </a:extLst>
          </p:cNvPr>
          <p:cNvSpPr txBox="1"/>
          <p:nvPr/>
        </p:nvSpPr>
        <p:spPr>
          <a:xfrm>
            <a:off x="3167741" y="2016206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7B8F2"/>
                </a:solidFill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A00BC3-7A59-E348-AE63-2282D0635D2F}"/>
              </a:ext>
            </a:extLst>
          </p:cNvPr>
          <p:cNvSpPr/>
          <p:nvPr/>
        </p:nvSpPr>
        <p:spPr>
          <a:xfrm>
            <a:off x="1457893" y="1232899"/>
            <a:ext cx="190813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404224" y="1231984"/>
            <a:ext cx="1954118" cy="24198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21E2B9-12C4-5F47-8B69-0CE391C1BA17}"/>
              </a:ext>
            </a:extLst>
          </p:cNvPr>
          <p:cNvSpPr/>
          <p:nvPr/>
        </p:nvSpPr>
        <p:spPr>
          <a:xfrm>
            <a:off x="5397038" y="1232899"/>
            <a:ext cx="3437514" cy="24064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A28D293-3986-9C42-889F-E75B1BA6A48B}"/>
              </a:ext>
            </a:extLst>
          </p:cNvPr>
          <p:cNvSpPr txBox="1"/>
          <p:nvPr/>
        </p:nvSpPr>
        <p:spPr>
          <a:xfrm>
            <a:off x="1876898" y="3629121"/>
            <a:ext cx="118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CENTRAL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(CU)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941128-C5C3-3844-AD94-65C5A2BA5486}"/>
              </a:ext>
            </a:extLst>
          </p:cNvPr>
          <p:cNvSpPr txBox="1"/>
          <p:nvPr/>
        </p:nvSpPr>
        <p:spPr>
          <a:xfrm>
            <a:off x="3680386" y="3629121"/>
            <a:ext cx="14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DISTRIBUTED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(DU)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219AD91-35DD-ED44-BEA2-61FD3F91815A}"/>
              </a:ext>
            </a:extLst>
          </p:cNvPr>
          <p:cNvSpPr txBox="1"/>
          <p:nvPr/>
        </p:nvSpPr>
        <p:spPr>
          <a:xfrm>
            <a:off x="6568459" y="36346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RADIO UNIT</a:t>
            </a:r>
          </a:p>
          <a:p>
            <a:pPr algn="ctr"/>
            <a:r>
              <a:rPr lang="en-US" sz="1000" dirty="0">
                <a:solidFill>
                  <a:schemeClr val="accent4"/>
                </a:solidFill>
                <a:latin typeface="+mj-lt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1653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E97FEBCB-B208-8F40-8A7E-20067CD8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2738" y="879672"/>
            <a:ext cx="1740352" cy="108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37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09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3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625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198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2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10" y="317812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56" y="3537605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9146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701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501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2103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5491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8444" y="38535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752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2753" y="42130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8999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7008" y="2427514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3630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03377" y="2427510"/>
            <a:ext cx="493876" cy="402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8" name="Straight Connector 27"/>
          <p:cNvCxnSpPr>
            <a:stCxn id="23" idx="2"/>
            <a:endCxn id="5" idx="0"/>
          </p:cNvCxnSpPr>
          <p:nvPr/>
        </p:nvCxnSpPr>
        <p:spPr>
          <a:xfrm flipH="1">
            <a:off x="1372070" y="2830282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6" idx="0"/>
          </p:cNvCxnSpPr>
          <p:nvPr/>
        </p:nvCxnSpPr>
        <p:spPr>
          <a:xfrm>
            <a:off x="1715937" y="2830282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2"/>
            <a:endCxn id="8" idx="0"/>
          </p:cNvCxnSpPr>
          <p:nvPr/>
        </p:nvCxnSpPr>
        <p:spPr>
          <a:xfrm flipH="1">
            <a:off x="2504186" y="2830286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2"/>
            <a:endCxn id="9" idx="0"/>
          </p:cNvCxnSpPr>
          <p:nvPr/>
        </p:nvCxnSpPr>
        <p:spPr>
          <a:xfrm flipH="1">
            <a:off x="2906958" y="2830286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2"/>
            <a:endCxn id="11" idx="0"/>
          </p:cNvCxnSpPr>
          <p:nvPr/>
        </p:nvCxnSpPr>
        <p:spPr>
          <a:xfrm>
            <a:off x="4280568" y="2830282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2"/>
            <a:endCxn id="10" idx="0"/>
          </p:cNvCxnSpPr>
          <p:nvPr/>
        </p:nvCxnSpPr>
        <p:spPr>
          <a:xfrm>
            <a:off x="4280568" y="2830282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  <a:endCxn id="13" idx="0"/>
          </p:cNvCxnSpPr>
          <p:nvPr/>
        </p:nvCxnSpPr>
        <p:spPr>
          <a:xfrm flipH="1">
            <a:off x="5475989" y="2830282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12" idx="0"/>
          </p:cNvCxnSpPr>
          <p:nvPr/>
        </p:nvCxnSpPr>
        <p:spPr>
          <a:xfrm>
            <a:off x="5550315" y="2830282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0151" y="1251857"/>
            <a:ext cx="493876" cy="4027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>
            <a:stCxn id="48" idx="2"/>
            <a:endCxn id="24" idx="0"/>
          </p:cNvCxnSpPr>
          <p:nvPr/>
        </p:nvCxnSpPr>
        <p:spPr>
          <a:xfrm flipH="1">
            <a:off x="3013946" y="1654629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2"/>
            <a:endCxn id="23" idx="0"/>
          </p:cNvCxnSpPr>
          <p:nvPr/>
        </p:nvCxnSpPr>
        <p:spPr>
          <a:xfrm flipH="1">
            <a:off x="1715937" y="1654629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2"/>
            <a:endCxn id="25" idx="0"/>
          </p:cNvCxnSpPr>
          <p:nvPr/>
        </p:nvCxnSpPr>
        <p:spPr>
          <a:xfrm>
            <a:off x="3667089" y="1654629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2"/>
            <a:endCxn id="26" idx="0"/>
          </p:cNvCxnSpPr>
          <p:nvPr/>
        </p:nvCxnSpPr>
        <p:spPr>
          <a:xfrm>
            <a:off x="3667089" y="1654629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xmlns="" id="{029E5C49-5F22-0443-89ED-DACFA38DDB41}"/>
              </a:ext>
            </a:extLst>
          </p:cNvPr>
          <p:cNvSpPr/>
          <p:nvPr/>
        </p:nvSpPr>
        <p:spPr>
          <a:xfrm rot="16200000">
            <a:off x="4513215" y="2477287"/>
            <a:ext cx="184663" cy="702713"/>
          </a:xfrm>
          <a:prstGeom prst="rightBrace">
            <a:avLst>
              <a:gd name="adj1" fmla="val 8333"/>
              <a:gd name="adj2" fmla="val 51114"/>
            </a:avLst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35FFC54-66F1-FA44-BDF3-6CAB465D8031}"/>
              </a:ext>
            </a:extLst>
          </p:cNvPr>
          <p:cNvSpPr txBox="1"/>
          <p:nvPr/>
        </p:nvSpPr>
        <p:spPr>
          <a:xfrm>
            <a:off x="3887360" y="2498234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j-lt"/>
              </a:rPr>
              <a:t>RAN Real Time Control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8" y="3268053"/>
            <a:ext cx="1418913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347712" y="1424829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981785" y="1445560"/>
            <a:ext cx="4245910" cy="4664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Near-Real Time Control </a:t>
            </a:r>
          </a:p>
          <a:p>
            <a:pPr algn="ctr" defTabSz="457189"/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(RRC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</p:cNvCxnSpPr>
          <p:nvPr/>
        </p:nvCxnSpPr>
        <p:spPr>
          <a:xfrm>
            <a:off x="1423648" y="1664132"/>
            <a:ext cx="55813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2" y="200246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PROTOCOL STACK</a:t>
            </a:r>
            <a:endParaRPr lang="en-US" b="1" dirty="0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6757690" y="113557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61426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173890" y="2886445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5975337" y="2886445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146515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317693" y="2886445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659951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1" y="313439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6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3" y="3134397"/>
            <a:ext cx="224359" cy="296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5" y="313439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501930" y="2886445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88" y="313439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318273" y="2883476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41039" y="3268053"/>
            <a:ext cx="1418912" cy="854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F6BE66B-1ADA-044B-B223-70B2276A7A72}"/>
              </a:ext>
            </a:extLst>
          </p:cNvPr>
          <p:cNvSpPr txBox="1"/>
          <p:nvPr/>
        </p:nvSpPr>
        <p:spPr>
          <a:xfrm>
            <a:off x="215597" y="1457414"/>
            <a:ext cx="112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6EA2B1-0C23-614F-B876-D940BBBA2094}"/>
              </a:ext>
            </a:extLst>
          </p:cNvPr>
          <p:cNvSpPr txBox="1"/>
          <p:nvPr/>
        </p:nvSpPr>
        <p:spPr>
          <a:xfrm>
            <a:off x="209987" y="3037220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852057" y="1445560"/>
            <a:ext cx="3375638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306969"/>
            <a:ext cx="1211894" cy="442962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7" y="191202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1" y="1900930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6" y="191027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89954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E183D2A-1860-2A45-81B8-5E6B98933236}"/>
              </a:ext>
            </a:extLst>
          </p:cNvPr>
          <p:cNvSpPr txBox="1"/>
          <p:nvPr/>
        </p:nvSpPr>
        <p:spPr>
          <a:xfrm>
            <a:off x="1141190" y="2267844"/>
            <a:ext cx="107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336418" y="1682357"/>
            <a:ext cx="499990" cy="58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2162" y="3542392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2445429" y="3902876"/>
            <a:ext cx="14446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Base Stations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Handover or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Link Aggregation)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xmlns="" id="{12A291CC-E9A8-E948-BBD6-7210D7082C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781" y="3541492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94759B-09CD-6549-A412-34108C33B57E}"/>
              </a:ext>
            </a:extLst>
          </p:cNvPr>
          <p:cNvSpPr txBox="1"/>
          <p:nvPr/>
        </p:nvSpPr>
        <p:spPr>
          <a:xfrm>
            <a:off x="3911110" y="3902876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Other Carrier Frequencies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+mj-lt"/>
              </a:rPr>
              <a:t>Transmissions)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1836408" y="144556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682357"/>
            <a:ext cx="86864" cy="1674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97025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RRC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3948918" y="-87680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EE4B5F1F-7D0E-4B44-80AC-ABF7E63707D9}"/>
              </a:ext>
            </a:extLst>
          </p:cNvPr>
          <p:cNvSpPr/>
          <p:nvPr/>
        </p:nvSpPr>
        <p:spPr>
          <a:xfrm>
            <a:off x="1938704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89"/>
            <a:endParaRPr lang="en-US" sz="400" b="1" dirty="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457189"/>
            <a:r>
              <a:rPr lang="en-US" sz="1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Real-Time RAN Controller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D552112-F1B4-E745-ABAF-EF0193C17EA6}"/>
              </a:ext>
            </a:extLst>
          </p:cNvPr>
          <p:cNvSpPr/>
          <p:nvPr/>
        </p:nvSpPr>
        <p:spPr>
          <a:xfrm rot="5400000">
            <a:off x="2801209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dirty="0">
                <a:solidFill>
                  <a:srgbClr val="FFFFFF"/>
                </a:solidFill>
                <a:latin typeface="Lato Bold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BF1A31AD-D44C-F944-B278-DF0857F70318}"/>
              </a:ext>
            </a:extLst>
          </p:cNvPr>
          <p:cNvSpPr/>
          <p:nvPr/>
        </p:nvSpPr>
        <p:spPr>
          <a:xfrm rot="5400000">
            <a:off x="333902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2574A31-5BC6-984D-B9E2-9CE880F3C972}"/>
              </a:ext>
            </a:extLst>
          </p:cNvPr>
          <p:cNvSpPr/>
          <p:nvPr/>
        </p:nvSpPr>
        <p:spPr>
          <a:xfrm rot="5400000">
            <a:off x="3876840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>
              <a:lnSpc>
                <a:spcPct val="9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D817B75-4535-7E41-BC7D-0A4D716A54C1}"/>
              </a:ext>
            </a:extLst>
          </p:cNvPr>
          <p:cNvSpPr/>
          <p:nvPr/>
        </p:nvSpPr>
        <p:spPr>
          <a:xfrm rot="5400000">
            <a:off x="4415445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Cipher Key Assignment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4948097" y="1685813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90000"/>
              </a:lnSpc>
            </a:pPr>
            <a:r>
              <a:rPr lang="en-US" sz="1200" b="1" dirty="0">
                <a:solidFill>
                  <a:srgbClr val="FFFFFF"/>
                </a:solidFill>
                <a:latin typeface="Lato Bold"/>
              </a:rPr>
              <a:t>Semi-Persistent Scheduling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272791D-D939-DD4B-8F4F-1072613D504F}"/>
              </a:ext>
            </a:extLst>
          </p:cNvPr>
          <p:cNvSpPr/>
          <p:nvPr/>
        </p:nvSpPr>
        <p:spPr>
          <a:xfrm>
            <a:off x="4800396" y="4113998"/>
            <a:ext cx="3450830" cy="248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7" y="3631224"/>
            <a:ext cx="2447" cy="4827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CEB740E-033F-2947-8A08-88EDBE189B2E}"/>
              </a:ext>
            </a:extLst>
          </p:cNvPr>
          <p:cNvSpPr/>
          <p:nvPr/>
        </p:nvSpPr>
        <p:spPr>
          <a:xfrm rot="5400000">
            <a:off x="6018573" y="1685812"/>
            <a:ext cx="1744135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F27B63F-130B-DB4A-ACB9-F11EFCA07983}"/>
              </a:ext>
            </a:extLst>
          </p:cNvPr>
          <p:cNvSpPr/>
          <p:nvPr/>
        </p:nvSpPr>
        <p:spPr>
          <a:xfrm rot="5400000">
            <a:off x="2261345" y="1685812"/>
            <a:ext cx="1744135" cy="3914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19429" y="3631224"/>
            <a:ext cx="0" cy="9510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xmlns="" id="{97F8E3CD-FFBF-074B-8FE4-65A6345D0315}"/>
              </a:ext>
            </a:extLst>
          </p:cNvPr>
          <p:cNvSpPr/>
          <p:nvPr/>
        </p:nvSpPr>
        <p:spPr>
          <a:xfrm>
            <a:off x="2084330" y="3200401"/>
            <a:ext cx="2461658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  <a:latin typeface="+mj-lt"/>
              </a:rPr>
              <a:t>R-NIB: Time Averaged </a:t>
            </a:r>
            <a:r>
              <a:rPr lang="en-US" sz="1000" dirty="0" smtClean="0">
                <a:solidFill>
                  <a:schemeClr val="tx2"/>
                </a:solidFill>
                <a:latin typeface="+mj-lt"/>
              </a:rPr>
              <a:t>CQI 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Values</a:t>
            </a: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xmlns="" id="{75E13BBC-A8F1-D04B-9C8B-41E9794D6985}"/>
              </a:ext>
            </a:extLst>
          </p:cNvPr>
          <p:cNvSpPr/>
          <p:nvPr/>
        </p:nvSpPr>
        <p:spPr>
          <a:xfrm>
            <a:off x="4639646" y="3200400"/>
            <a:ext cx="2461658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Device </a:t>
            </a:r>
            <a:r>
              <a:rPr lang="en-US" sz="10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Config</a:t>
            </a:r>
            <a:r>
              <a:rPr lang="en-US" sz="10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Session Info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xmlns="" id="{23D34A79-089E-2F41-B36F-79B87459B06D}"/>
              </a:ext>
            </a:extLst>
          </p:cNvPr>
          <p:cNvSpPr/>
          <p:nvPr/>
        </p:nvSpPr>
        <p:spPr>
          <a:xfrm>
            <a:off x="5405245" y="4395408"/>
            <a:ext cx="2461658" cy="3501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R-NIB: </a:t>
            </a:r>
            <a:r>
              <a:rPr lang="en-US" sz="1000" b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Instantaneous </a:t>
            </a:r>
            <a:r>
              <a:rPr lang="en-US" sz="1000" b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CQI </a:t>
            </a:r>
            <a:r>
              <a:rPr lang="en-US" sz="1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134D214-5CF6-E348-98CF-ECA69E87ACB9}"/>
              </a:ext>
            </a:extLst>
          </p:cNvPr>
          <p:cNvSpPr/>
          <p:nvPr/>
        </p:nvSpPr>
        <p:spPr>
          <a:xfrm rot="5400000">
            <a:off x="5488304" y="1685812"/>
            <a:ext cx="1744135" cy="3914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Lato Bold"/>
              </a:rPr>
              <a:t>RF Configuration</a:t>
            </a:r>
            <a:endParaRPr lang="en-US" sz="1200" dirty="0">
              <a:solidFill>
                <a:srgbClr val="FFFFFF"/>
              </a:solidFill>
              <a:latin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64604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1108847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6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1146946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3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4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0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77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32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824191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97454" y="2904045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839" y="215537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2187383" y="134940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736602" y="2501030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728426" y="3372070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941475" y="3026411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xmlns="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1777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17770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400"/>
            <a:ext cx="1500191" cy="32112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78188" y="2886445"/>
            <a:ext cx="1395504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2112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289446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</a:p>
        </p:txBody>
      </p:sp>
      <p:cxnSp>
        <p:nvCxnSpPr>
          <p:cNvPr id="84" name="Straight Arrow Connector 83"/>
          <p:cNvCxnSpPr>
            <a:stCxn id="149" idx="3"/>
            <a:endCxn id="82" idx="1"/>
          </p:cNvCxnSpPr>
          <p:nvPr/>
        </p:nvCxnSpPr>
        <p:spPr>
          <a:xfrm flipV="1">
            <a:off x="2032364" y="3134397"/>
            <a:ext cx="245824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149" idx="1"/>
          </p:cNvCxnSpPr>
          <p:nvPr/>
        </p:nvCxnSpPr>
        <p:spPr>
          <a:xfrm flipV="1">
            <a:off x="1019066" y="3136922"/>
            <a:ext cx="220236" cy="549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2" idx="3"/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288897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SGW-U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  <a:endCxn id="149" idx="0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  <a:endCxn id="80" idx="0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234" name="Right Brace 233"/>
          <p:cNvSpPr/>
          <p:nvPr/>
        </p:nvSpPr>
        <p:spPr>
          <a:xfrm rot="5400000">
            <a:off x="6333675" y="1271825"/>
            <a:ext cx="168473" cy="527799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5904789" y="39314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Cell Tower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 rot="5400000">
            <a:off x="1823342" y="2082379"/>
            <a:ext cx="158014" cy="3650749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209569" y="3916369"/>
            <a:ext cx="13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Central Office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5980324" y="1566984"/>
            <a:ext cx="3076588" cy="2438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3778915" y="1566984"/>
            <a:ext cx="2151021" cy="24389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2227533" y="533399"/>
            <a:ext cx="1500191" cy="347254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60" y="2302952"/>
            <a:ext cx="534793" cy="1079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xmlns="" id="{A56DDAC8-942C-0A4E-8888-C298632AB29D}"/>
              </a:ext>
            </a:extLst>
          </p:cNvPr>
          <p:cNvSpPr/>
          <p:nvPr/>
        </p:nvSpPr>
        <p:spPr>
          <a:xfrm rot="7018022">
            <a:off x="7503448" y="1760513"/>
            <a:ext cx="1038966" cy="986127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840" y="1886409"/>
            <a:ext cx="219270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B300B01-91A7-B64C-9AF7-EF94E9FF6847}"/>
              </a:ext>
            </a:extLst>
          </p:cNvPr>
          <p:cNvSpPr/>
          <p:nvPr/>
        </p:nvSpPr>
        <p:spPr>
          <a:xfrm>
            <a:off x="5267220" y="2888971"/>
            <a:ext cx="61690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Upper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DDE464D-326E-EE49-8FC7-405ECD259352}"/>
              </a:ext>
            </a:extLst>
          </p:cNvPr>
          <p:cNvSpPr/>
          <p:nvPr/>
        </p:nvSpPr>
        <p:spPr>
          <a:xfrm>
            <a:off x="4566418" y="2886445"/>
            <a:ext cx="595580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4E7D5766-F9A1-8A48-AED0-29BEDCC9E46C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884123" y="3130187"/>
            <a:ext cx="2813833" cy="6736"/>
          </a:xfrm>
          <a:prstGeom prst="straightConnector1">
            <a:avLst/>
          </a:prstGeom>
          <a:ln w="25400">
            <a:solidFill>
              <a:srgbClr val="6ABAD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845E70C5-5EA4-024E-AFBF-03B06ECA9843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5161998" y="3134397"/>
            <a:ext cx="99361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CFCB4F3-F6B2-6C45-8DE1-A39044877D23}"/>
              </a:ext>
            </a:extLst>
          </p:cNvPr>
          <p:cNvSpPr/>
          <p:nvPr/>
        </p:nvSpPr>
        <p:spPr>
          <a:xfrm>
            <a:off x="3837670" y="2888970"/>
            <a:ext cx="589451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3D62291-609C-F446-BCD4-8C7C58A36D1D}"/>
              </a:ext>
            </a:extLst>
          </p:cNvPr>
          <p:cNvCxnSpPr>
            <a:cxnSpLocks/>
            <a:stCxn id="31" idx="3"/>
            <a:endCxn id="78" idx="1"/>
          </p:cNvCxnSpPr>
          <p:nvPr/>
        </p:nvCxnSpPr>
        <p:spPr>
          <a:xfrm flipV="1">
            <a:off x="4427121" y="3134397"/>
            <a:ext cx="139297" cy="25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F521BCC-F90A-334F-B403-5BAD33D90FF5}"/>
              </a:ext>
            </a:extLst>
          </p:cNvPr>
          <p:cNvSpPr/>
          <p:nvPr/>
        </p:nvSpPr>
        <p:spPr>
          <a:xfrm>
            <a:off x="4566995" y="2883475"/>
            <a:ext cx="595002" cy="16452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Scheduler</a:t>
            </a:r>
            <a:endParaRPr lang="en-US" sz="6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2798440" y="611020"/>
            <a:ext cx="19620" cy="75833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278188" y="611020"/>
            <a:ext cx="1379421" cy="476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Near-Real </a:t>
            </a:r>
            <a:r>
              <a:rPr lang="en-US" sz="1200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Time 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 Controller</a:t>
            </a:r>
            <a:endParaRPr lang="en-US" sz="12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2339087" y="1369359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 Plane (Forwarding) 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39086" y="1849631"/>
            <a:ext cx="918707" cy="453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PDCP-C</a:t>
            </a:r>
          </a:p>
        </p:txBody>
      </p:sp>
      <p:cxnSp>
        <p:nvCxnSpPr>
          <p:cNvPr id="26" name="Elbow Connector 25"/>
          <p:cNvCxnSpPr>
            <a:stCxn id="48" idx="3"/>
            <a:endCxn id="44" idx="0"/>
          </p:cNvCxnSpPr>
          <p:nvPr/>
        </p:nvCxnSpPr>
        <p:spPr>
          <a:xfrm>
            <a:off x="3657609" y="849491"/>
            <a:ext cx="1196817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76202" y="533399"/>
            <a:ext cx="2098936" cy="34725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Mobile Core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56205" y="3130188"/>
            <a:ext cx="1317226" cy="66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0" idx="3"/>
            <a:endCxn id="36" idx="1"/>
          </p:cNvCxnSpPr>
          <p:nvPr/>
        </p:nvCxnSpPr>
        <p:spPr>
          <a:xfrm>
            <a:off x="2032364" y="1605800"/>
            <a:ext cx="306723" cy="355"/>
          </a:xfrm>
          <a:prstGeom prst="straightConnector1">
            <a:avLst/>
          </a:prstGeom>
          <a:ln w="19050">
            <a:solidFill>
              <a:srgbClr val="6ABADD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0" idx="2"/>
            <a:endCxn id="177" idx="0"/>
          </p:cNvCxnSpPr>
          <p:nvPr/>
        </p:nvCxnSpPr>
        <p:spPr>
          <a:xfrm>
            <a:off x="1635833" y="1853751"/>
            <a:ext cx="1217" cy="26981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31" idx="1"/>
          </p:cNvCxnSpPr>
          <p:nvPr/>
        </p:nvCxnSpPr>
        <p:spPr>
          <a:xfrm>
            <a:off x="3673692" y="3134397"/>
            <a:ext cx="163978" cy="252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endCxn id="38" idx="3"/>
          </p:cNvCxnSpPr>
          <p:nvPr/>
        </p:nvCxnSpPr>
        <p:spPr>
          <a:xfrm rot="16200000" flipV="1">
            <a:off x="3195565" y="2138520"/>
            <a:ext cx="850834" cy="72637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047391" y="2882236"/>
            <a:ext cx="679113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+mj-lt"/>
              </a:rPr>
              <a:t>PHY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  <a:latin typeface="+mj-lt"/>
              </a:rPr>
              <a:t>Lower</a:t>
            </a:r>
            <a:endParaRPr lang="en-US" sz="11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39302" y="1357848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6004" y="1375330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155" name="Straight Arrow Connector 154"/>
          <p:cNvCxnSpPr>
            <a:stCxn id="154" idx="2"/>
            <a:endCxn id="183" idx="0"/>
          </p:cNvCxnSpPr>
          <p:nvPr/>
        </p:nvCxnSpPr>
        <p:spPr>
          <a:xfrm>
            <a:off x="622535" y="1871233"/>
            <a:ext cx="2477" cy="24060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0" idx="0"/>
            <a:endCxn id="220" idx="3"/>
          </p:cNvCxnSpPr>
          <p:nvPr/>
        </p:nvCxnSpPr>
        <p:spPr>
          <a:xfrm flipV="1">
            <a:off x="1635833" y="1132113"/>
            <a:ext cx="0" cy="225735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1786DC94-F78F-E746-BAAE-67AB21D7C17C}"/>
              </a:ext>
            </a:extLst>
          </p:cNvPr>
          <p:cNvSpPr/>
          <p:nvPr/>
        </p:nvSpPr>
        <p:spPr>
          <a:xfrm>
            <a:off x="6862974" y="2882236"/>
            <a:ext cx="74616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</a:t>
            </a: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Convert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3C4A0-BE36-B040-80D2-3DA8BCC5267E}"/>
              </a:ext>
            </a:extLst>
          </p:cNvPr>
          <p:cNvSpPr/>
          <p:nvPr/>
        </p:nvSpPr>
        <p:spPr>
          <a:xfrm>
            <a:off x="7726591" y="2882236"/>
            <a:ext cx="748378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>
              <a:lnSpc>
                <a:spcPct val="80000"/>
              </a:lnSpc>
            </a:pPr>
            <a:r>
              <a:rPr lang="en-US" sz="11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240519" y="2123567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cxnSp>
        <p:nvCxnSpPr>
          <p:cNvPr id="180" name="Straight Arrow Connector 179"/>
          <p:cNvCxnSpPr>
            <a:stCxn id="177" idx="2"/>
          </p:cNvCxnSpPr>
          <p:nvPr/>
        </p:nvCxnSpPr>
        <p:spPr>
          <a:xfrm flipH="1">
            <a:off x="1635833" y="2619470"/>
            <a:ext cx="1217" cy="26950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28481" y="2111836"/>
            <a:ext cx="793062" cy="495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187" name="Straight Arrow Connector 186"/>
          <p:cNvCxnSpPr>
            <a:stCxn id="183" idx="2"/>
          </p:cNvCxnSpPr>
          <p:nvPr/>
        </p:nvCxnSpPr>
        <p:spPr>
          <a:xfrm flipH="1">
            <a:off x="622535" y="2607739"/>
            <a:ext cx="2477" cy="286729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50" idx="0"/>
          </p:cNvCxnSpPr>
          <p:nvPr/>
        </p:nvCxnSpPr>
        <p:spPr>
          <a:xfrm>
            <a:off x="4854426" y="849491"/>
            <a:ext cx="2664192" cy="717493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462440" y="1106923"/>
            <a:ext cx="8025" cy="1775313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Can 219"/>
          <p:cNvSpPr/>
          <p:nvPr/>
        </p:nvSpPr>
        <p:spPr>
          <a:xfrm>
            <a:off x="1239302" y="631104"/>
            <a:ext cx="793061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7874035" y="527725"/>
            <a:ext cx="620040" cy="286129"/>
            <a:chOff x="8022931" y="348343"/>
            <a:chExt cx="620040" cy="28612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2931" y="631104"/>
              <a:ext cx="620040" cy="3368"/>
            </a:xfrm>
            <a:prstGeom prst="straightConnector1">
              <a:avLst/>
            </a:prstGeom>
            <a:ln w="25400">
              <a:solidFill>
                <a:srgbClr val="6ABADD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8074707" y="348343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832035" y="970811"/>
            <a:ext cx="704039" cy="286129"/>
            <a:chOff x="8100595" y="926673"/>
            <a:chExt cx="704039" cy="286129"/>
          </a:xfrm>
        </p:grpSpPr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xmlns="" id="{4E7D5766-F9A1-8A48-AED0-29BEDCC9E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594" y="1209434"/>
              <a:ext cx="620040" cy="3368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8100595" y="92667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Control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08" y="2867635"/>
            <a:ext cx="703316" cy="7033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026" y="2867635"/>
            <a:ext cx="703316" cy="7033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57" y="2867635"/>
            <a:ext cx="703316" cy="703316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45247" y="3130184"/>
            <a:ext cx="499386" cy="33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4" y="339991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9478" y="338902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25723" y="339869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PDCP-U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267302" y="1289597"/>
            <a:ext cx="1063726" cy="1350799"/>
          </a:xfrm>
          <a:prstGeom prst="roundRect">
            <a:avLst>
              <a:gd name="adj" fmla="val 745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latin typeface="+mj-lt"/>
              </a:rPr>
              <a:t>CU-C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5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>
            <a:stCxn id="53" idx="2"/>
            <a:endCxn id="16" idx="3"/>
          </p:cNvCxnSpPr>
          <p:nvPr/>
        </p:nvCxnSpPr>
        <p:spPr>
          <a:xfrm flipH="1">
            <a:off x="4556810" y="1955341"/>
            <a:ext cx="1123218" cy="14351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790851" y="2688743"/>
            <a:ext cx="457515" cy="40928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55918" y="3098030"/>
            <a:ext cx="584896" cy="58489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9922" y="3102900"/>
            <a:ext cx="580026" cy="58002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87871" y="2115980"/>
            <a:ext cx="605959" cy="572763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71185" y="2112349"/>
            <a:ext cx="580026" cy="580026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5248366" y="2692375"/>
            <a:ext cx="1412832" cy="40565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229935" y="2692375"/>
            <a:ext cx="431263" cy="41052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790851" y="2688743"/>
            <a:ext cx="1439084" cy="41415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264362" y="2688743"/>
            <a:ext cx="526489" cy="40928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971913" y="3098029"/>
            <a:ext cx="584897" cy="58489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9162080-056A-2946-9B67-2DAC257BA7C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838330" y="3085842"/>
            <a:ext cx="597084" cy="597084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790851" y="2688743"/>
            <a:ext cx="2346021" cy="39709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661198" y="2692375"/>
            <a:ext cx="475674" cy="39346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264362" y="2692375"/>
            <a:ext cx="2396836" cy="40565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965627" y="1382973"/>
            <a:ext cx="3428801" cy="5723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ONOS</a:t>
            </a:r>
            <a:endParaRPr lang="en-US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971914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969356" y="849085"/>
            <a:ext cx="912518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PDCP-C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8356" y="891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70635" y="849085"/>
            <a:ext cx="896766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GW-C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394429" y="3232428"/>
            <a:ext cx="1465126" cy="307777"/>
            <a:chOff x="7394429" y="3183815"/>
            <a:chExt cx="1465126" cy="307777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7394429" y="3331030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72398" y="3183815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570244" y="3232428"/>
            <a:ext cx="1401670" cy="307777"/>
            <a:chOff x="2570244" y="3237496"/>
            <a:chExt cx="1401670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17743" y="3381523"/>
              <a:ext cx="454171" cy="56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70244" y="3237496"/>
              <a:ext cx="1039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To DU/RU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03" name="Straight Connector 102"/>
          <p:cNvCxnSpPr>
            <a:stCxn id="53" idx="2"/>
            <a:endCxn id="10" idx="3"/>
          </p:cNvCxnSpPr>
          <p:nvPr/>
        </p:nvCxnSpPr>
        <p:spPr>
          <a:xfrm flipH="1">
            <a:off x="5093830" y="1955341"/>
            <a:ext cx="586198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3" idx="2"/>
            <a:endCxn id="8" idx="0"/>
          </p:cNvCxnSpPr>
          <p:nvPr/>
        </p:nvCxnSpPr>
        <p:spPr>
          <a:xfrm flipH="1">
            <a:off x="5248366" y="1955341"/>
            <a:ext cx="431662" cy="11426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3" idx="2"/>
            <a:endCxn id="11" idx="1"/>
          </p:cNvCxnSpPr>
          <p:nvPr/>
        </p:nvCxnSpPr>
        <p:spPr>
          <a:xfrm>
            <a:off x="5680028" y="1955341"/>
            <a:ext cx="691157" cy="4470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3" idx="2"/>
            <a:endCxn id="9" idx="0"/>
          </p:cNvCxnSpPr>
          <p:nvPr/>
        </p:nvCxnSpPr>
        <p:spPr>
          <a:xfrm>
            <a:off x="5680028" y="1955341"/>
            <a:ext cx="549907" cy="11475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3" idx="2"/>
            <a:endCxn id="18" idx="1"/>
          </p:cNvCxnSpPr>
          <p:nvPr/>
        </p:nvCxnSpPr>
        <p:spPr>
          <a:xfrm>
            <a:off x="5680028" y="1955341"/>
            <a:ext cx="1158302" cy="14290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loud 98"/>
          <p:cNvSpPr/>
          <p:nvPr/>
        </p:nvSpPr>
        <p:spPr>
          <a:xfrm>
            <a:off x="261257" y="119744"/>
            <a:ext cx="4090167" cy="3597181"/>
          </a:xfrm>
          <a:prstGeom prst="cloud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45E749A-2FD3-394B-AC79-9E6E628CFB96}"/>
              </a:ext>
            </a:extLst>
          </p:cNvPr>
          <p:cNvSpPr/>
          <p:nvPr/>
        </p:nvSpPr>
        <p:spPr>
          <a:xfrm>
            <a:off x="4517572" y="576944"/>
            <a:ext cx="3733796" cy="33484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Edge Cloud (e.g., Central Office)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57278" y="2051044"/>
            <a:ext cx="1217" cy="269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0747" y="1555141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7449" y="1572623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43980" y="2068526"/>
            <a:ext cx="2477" cy="2406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57278" y="1329406"/>
            <a:ext cx="0" cy="2257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2361964" y="2320860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SGW-C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6643367-5DE9-8341-B571-34DA615ED86A}"/>
              </a:ext>
            </a:extLst>
          </p:cNvPr>
          <p:cNvSpPr/>
          <p:nvPr/>
        </p:nvSpPr>
        <p:spPr>
          <a:xfrm>
            <a:off x="1349926" y="2309129"/>
            <a:ext cx="793062" cy="495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PGW-C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40620" y="3368306"/>
            <a:ext cx="699322" cy="26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1215" y="3547950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40849" y="353706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GW-U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77584" y="3537060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CU-U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16486" y="1176742"/>
            <a:ext cx="1343002" cy="26482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Unit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300838" y="3368306"/>
            <a:ext cx="1225792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9" y="3106954"/>
            <a:ext cx="703316" cy="612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7" y="3106954"/>
            <a:ext cx="703316" cy="612036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114" idx="3"/>
            <a:endCxn id="97" idx="1"/>
          </p:cNvCxnSpPr>
          <p:nvPr/>
        </p:nvCxnSpPr>
        <p:spPr>
          <a:xfrm>
            <a:off x="7842323" y="1792203"/>
            <a:ext cx="567633" cy="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8634" y="2153156"/>
            <a:ext cx="59799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>
              <a:lnSpc>
                <a:spcPct val="80000"/>
              </a:lnSpc>
            </a:pPr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CU-C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 flipV="1">
            <a:off x="3875315" y="3427777"/>
            <a:ext cx="949461" cy="4975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409956" y="1469512"/>
            <a:ext cx="70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57858" y="2448594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DU/RU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an 60"/>
          <p:cNvSpPr/>
          <p:nvPr/>
        </p:nvSpPr>
        <p:spPr>
          <a:xfrm>
            <a:off x="2360747" y="828397"/>
            <a:ext cx="793061" cy="50100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1" name="Elbow Connector 100"/>
          <p:cNvCxnSpPr>
            <a:stCxn id="54" idx="2"/>
            <a:endCxn id="64" idx="0"/>
          </p:cNvCxnSpPr>
          <p:nvPr/>
        </p:nvCxnSpPr>
        <p:spPr>
          <a:xfrm rot="16200000" flipH="1">
            <a:off x="4290680" y="1284578"/>
            <a:ext cx="290191" cy="335456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56" idx="2"/>
          </p:cNvCxnSpPr>
          <p:nvPr/>
        </p:nvCxnSpPr>
        <p:spPr>
          <a:xfrm rot="16200000" flipH="1">
            <a:off x="3065117" y="1486371"/>
            <a:ext cx="440998" cy="307831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43980" y="432423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Central Cloud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1" name="Elbow Connector 110"/>
          <p:cNvCxnSpPr>
            <a:stCxn id="40" idx="3"/>
            <a:endCxn id="84" idx="1"/>
          </p:cNvCxnSpPr>
          <p:nvPr/>
        </p:nvCxnSpPr>
        <p:spPr>
          <a:xfrm>
            <a:off x="3153809" y="1803093"/>
            <a:ext cx="3774825" cy="5868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99378" y="3771857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0EB836F-62C9-DC44-B57C-65993C1B1046}"/>
              </a:ext>
            </a:extLst>
          </p:cNvPr>
          <p:cNvSpPr/>
          <p:nvPr/>
        </p:nvSpPr>
        <p:spPr>
          <a:xfrm>
            <a:off x="6923617" y="1555407"/>
            <a:ext cx="918706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RAN</a:t>
            </a:r>
          </a:p>
          <a:p>
            <a:pPr algn="ctr" defTabSz="457189"/>
            <a:r>
              <a:rPr lang="en-US" sz="1000" b="1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CONTROL</a:t>
            </a:r>
            <a:endParaRPr lang="en-US" sz="1000" b="1" dirty="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21" name="Elbow Connector 120"/>
          <p:cNvCxnSpPr>
            <a:stCxn id="98" idx="1"/>
            <a:endCxn id="84" idx="3"/>
          </p:cNvCxnSpPr>
          <p:nvPr/>
        </p:nvCxnSpPr>
        <p:spPr>
          <a:xfrm rot="10800000">
            <a:off x="7526630" y="2389952"/>
            <a:ext cx="831228" cy="381808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0800000" flipV="1">
            <a:off x="7840122" y="2879434"/>
            <a:ext cx="501193" cy="477985"/>
          </a:xfrm>
          <a:prstGeom prst="bentConnector3">
            <a:avLst>
              <a:gd name="adj1" fmla="val 3696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4" idx="0"/>
          </p:cNvCxnSpPr>
          <p:nvPr/>
        </p:nvCxnSpPr>
        <p:spPr>
          <a:xfrm flipV="1">
            <a:off x="7227632" y="2028999"/>
            <a:ext cx="2703" cy="124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63880" y="2028999"/>
            <a:ext cx="0" cy="12170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31" y="3094072"/>
            <a:ext cx="703316" cy="6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044537" y="2631988"/>
            <a:ext cx="1631370" cy="928404"/>
            <a:chOff x="7327573" y="2631988"/>
            <a:chExt cx="1631370" cy="92840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327573" y="2631988"/>
              <a:ext cx="1631370" cy="92840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766110" y="3033683"/>
              <a:ext cx="84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Internet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3890505" y="84083"/>
            <a:ext cx="3228752" cy="4079917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6285470" y="2473348"/>
            <a:ext cx="618984" cy="3451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70F1EDFC-8074-1342-84CA-8B1A0FE74D44}"/>
              </a:ext>
            </a:extLst>
          </p:cNvPr>
          <p:cNvSpPr/>
          <p:nvPr/>
        </p:nvSpPr>
        <p:spPr>
          <a:xfrm>
            <a:off x="3977444" y="2474663"/>
            <a:ext cx="639287" cy="3421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CU-U</a:t>
            </a:r>
          </a:p>
          <a:p>
            <a:pPr algn="ctr" defTabSz="685800">
              <a:lnSpc>
                <a:spcPct val="8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/>
              </a:rPr>
              <a:t>(Data)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1118E8-1C75-9E4B-BEC0-882B75CA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53877" y="16533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012EDB2A-068A-F340-973E-86C3413B8EFB}"/>
              </a:ext>
            </a:extLst>
          </p:cNvPr>
          <p:cNvSpPr/>
          <p:nvPr/>
        </p:nvSpPr>
        <p:spPr>
          <a:xfrm rot="5400000" flipH="1">
            <a:off x="673816" y="27210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="" xmlns:a16="http://schemas.microsoft.com/office/drawing/2014/main" id="{3F75FEEB-2D7E-8B4D-A246-C98971B734CE}"/>
              </a:ext>
            </a:extLst>
          </p:cNvPr>
          <p:cNvSpPr/>
          <p:nvPr/>
        </p:nvSpPr>
        <p:spPr>
          <a:xfrm rot="5400000" flipH="1">
            <a:off x="625142" y="2404236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="" xmlns:a16="http://schemas.microsoft.com/office/drawing/2014/main" id="{60DFFDB0-93A6-9047-9AA9-F31AF0FB738D}"/>
              </a:ext>
            </a:extLst>
          </p:cNvPr>
          <p:cNvSpPr/>
          <p:nvPr/>
        </p:nvSpPr>
        <p:spPr>
          <a:xfrm rot="5400000" flipH="1">
            <a:off x="248462" y="116407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4769831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07C3CF7-897B-1041-BA98-3A76ED6E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1625" y="864096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4B5C410-4384-E846-B7F7-D56618705E57}"/>
              </a:ext>
            </a:extLst>
          </p:cNvPr>
          <p:cNvCxnSpPr>
            <a:cxnSpLocks/>
          </p:cNvCxnSpPr>
          <p:nvPr/>
        </p:nvCxnSpPr>
        <p:spPr>
          <a:xfrm flipH="1">
            <a:off x="2224331" y="1709908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2621418C-1610-744A-9388-8C13DEE2A41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3141272" y="1676715"/>
            <a:ext cx="830642" cy="156329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068914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760439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5451964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43492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618461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001514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4760439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6143492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760439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367327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4760439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5750377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6143492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194057C9-1D22-4A4E-ABC2-E2A44D9C2D7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4255870" y="3240008"/>
            <a:ext cx="36259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F5AF7EA0-B463-B84E-A6E3-AA84D891DD2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3971914" y="3098030"/>
            <a:ext cx="283956" cy="283956"/>
          </a:xfrm>
          <a:prstGeom prst="rect">
            <a:avLst/>
          </a:prstGeom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98C041E-BD9A-5040-84CA-20E68FFB57ED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85470" y="3240008"/>
            <a:ext cx="964416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372523" y="1369588"/>
            <a:ext cx="805016" cy="3346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Trellis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67326" y="1758999"/>
            <a:ext cx="2640689" cy="56412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</a:p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(P4Runtime Contract)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12206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57985D-F123-0849-ABEA-E3C15221D23A}"/>
              </a:ext>
            </a:extLst>
          </p:cNvPr>
          <p:cNvSpPr txBox="1"/>
          <p:nvPr/>
        </p:nvSpPr>
        <p:spPr>
          <a:xfrm>
            <a:off x="1894664" y="2868864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4E45AA5-124B-FB44-A2E4-903BD9FD2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14907" y="1509891"/>
            <a:ext cx="426365" cy="33364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50A8DC8-496D-BB49-B672-975C25998F1B}"/>
              </a:ext>
            </a:extLst>
          </p:cNvPr>
          <p:cNvCxnSpPr>
            <a:cxnSpLocks/>
          </p:cNvCxnSpPr>
          <p:nvPr/>
        </p:nvCxnSpPr>
        <p:spPr>
          <a:xfrm flipH="1" flipV="1">
            <a:off x="5453440" y="2262689"/>
            <a:ext cx="684842" cy="150636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0E25293B-03FF-2E44-939E-24A2F7D29956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499013" y="2307613"/>
            <a:ext cx="639269" cy="732831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44923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8E4C50EE-04AD-A143-9263-26AF4BD6D24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4776824" y="2307613"/>
            <a:ext cx="722189" cy="736620"/>
          </a:xfrm>
          <a:prstGeom prst="line">
            <a:avLst/>
          </a:prstGeom>
          <a:ln w="9525"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B6E8AC0-2020-2C48-A544-EC9A147E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20226" y="3712024"/>
            <a:ext cx="426365" cy="3336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752893B0-1D1F-6C4D-8754-2BEB574CF44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146591" y="3240008"/>
            <a:ext cx="825323" cy="6388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94505F95-0BBE-8546-855F-44D23722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07437" y="3077967"/>
            <a:ext cx="445412" cy="950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172D8D5E-BA90-3E48-8C47-09BDB41955AE}"/>
              </a:ext>
            </a:extLst>
          </p:cNvPr>
          <p:cNvCxnSpPr>
            <a:cxnSpLocks/>
          </p:cNvCxnSpPr>
          <p:nvPr/>
        </p:nvCxnSpPr>
        <p:spPr>
          <a:xfrm flipH="1">
            <a:off x="2230143" y="3923779"/>
            <a:ext cx="5395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2" y="186743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00A3261B-A49D-2347-98DC-4AA6FFD9B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5" y="997288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AE461CC-97A9-444A-A47F-0D04E936C154}"/>
              </a:ext>
            </a:extLst>
          </p:cNvPr>
          <p:cNvSpPr txBox="1"/>
          <p:nvPr/>
        </p:nvSpPr>
        <p:spPr>
          <a:xfrm>
            <a:off x="2386317" y="350925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8E76225-AA52-6342-85E3-73A3C34934A4}"/>
              </a:ext>
            </a:extLst>
          </p:cNvPr>
          <p:cNvSpPr txBox="1"/>
          <p:nvPr/>
        </p:nvSpPr>
        <p:spPr>
          <a:xfrm>
            <a:off x="1905079" y="64567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Radio Unit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BB35825-7957-6A45-A51F-36100C47B89E}"/>
              </a:ext>
            </a:extLst>
          </p:cNvPr>
          <p:cNvSpPr txBox="1"/>
          <p:nvPr/>
        </p:nvSpPr>
        <p:spPr>
          <a:xfrm>
            <a:off x="2439953" y="131573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Distributed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E6B13CB7-CC9B-6A4F-BB47-722D677FBDAE}"/>
              </a:ext>
            </a:extLst>
          </p:cNvPr>
          <p:cNvCxnSpPr>
            <a:cxnSpLocks/>
          </p:cNvCxnSpPr>
          <p:nvPr/>
        </p:nvCxnSpPr>
        <p:spPr>
          <a:xfrm flipH="1">
            <a:off x="1905079" y="1718638"/>
            <a:ext cx="823425" cy="694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12CDAEE-D9A9-9049-B143-2F530F82D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429" y="820722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/>
          <p:cNvSpPr txBox="1"/>
          <p:nvPr/>
        </p:nvSpPr>
        <p:spPr>
          <a:xfrm>
            <a:off x="4837052" y="4136057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CORD POD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3966558" y="125969"/>
            <a:ext cx="3041458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="" xmlns:a16="http://schemas.microsoft.com/office/drawing/2014/main" id="{FC2C6BDF-958C-3F40-A286-7BC0E9D9EF8D}"/>
              </a:ext>
            </a:extLst>
          </p:cNvPr>
          <p:cNvSpPr/>
          <p:nvPr/>
        </p:nvSpPr>
        <p:spPr>
          <a:xfrm>
            <a:off x="5248313" y="1368464"/>
            <a:ext cx="805016" cy="33575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CU-U (Control)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="" xmlns:a16="http://schemas.microsoft.com/office/drawing/2014/main" id="{02811130-D1A3-284B-868F-3566D7BF03F4}"/>
              </a:ext>
            </a:extLst>
          </p:cNvPr>
          <p:cNvSpPr/>
          <p:nvPr/>
        </p:nvSpPr>
        <p:spPr>
          <a:xfrm>
            <a:off x="5241487" y="999485"/>
            <a:ext cx="798675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 smtClean="0">
                <a:solidFill>
                  <a:prstClr val="white"/>
                </a:solidFill>
                <a:latin typeface="Calibri" panose="020F0502020204030204"/>
              </a:rPr>
              <a:t>CU-C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="" xmlns:a16="http://schemas.microsoft.com/office/drawing/2014/main" id="{9B6E1977-1E63-EB42-B3B8-07016A79A1A5}"/>
              </a:ext>
            </a:extLst>
          </p:cNvPr>
          <p:cNvSpPr/>
          <p:nvPr/>
        </p:nvSpPr>
        <p:spPr>
          <a:xfrm>
            <a:off x="4367327" y="666703"/>
            <a:ext cx="900727" cy="22644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RAN Control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="" xmlns:a16="http://schemas.microsoft.com/office/drawing/2014/main" id="{FDEB18E2-49CE-6947-BE2D-7E5A858F4D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8761" y="682082"/>
            <a:ext cx="106333" cy="52847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="" xmlns:a16="http://schemas.microsoft.com/office/drawing/2014/main" id="{B170CBEC-C2DC-834F-ABA5-808955D28F61}"/>
              </a:ext>
            </a:extLst>
          </p:cNvPr>
          <p:cNvSpPr/>
          <p:nvPr/>
        </p:nvSpPr>
        <p:spPr>
          <a:xfrm>
            <a:off x="4314054" y="632734"/>
            <a:ext cx="1776304" cy="627647"/>
          </a:xfrm>
          <a:prstGeom prst="roundRect">
            <a:avLst>
              <a:gd name="adj" fmla="val 11464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E3C2BF7-DBF0-AA45-BBFB-B2E2D2E26F25}"/>
              </a:ext>
            </a:extLst>
          </p:cNvPr>
          <p:cNvSpPr/>
          <p:nvPr/>
        </p:nvSpPr>
        <p:spPr>
          <a:xfrm>
            <a:off x="5187361" y="59828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</a:pP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r" defTabSz="685800">
              <a:lnSpc>
                <a:spcPct val="90000"/>
              </a:lnSpc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629049" y="1225934"/>
            <a:ext cx="890" cy="1425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 flipV="1">
            <a:off x="3141273" y="779927"/>
            <a:ext cx="1226055" cy="896787"/>
          </a:xfrm>
          <a:prstGeom prst="bentConnector3">
            <a:avLst>
              <a:gd name="adj1" fmla="val 6285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2626900" y="2040616"/>
            <a:ext cx="3001846" cy="704402"/>
          </a:xfrm>
          <a:prstGeom prst="bentConnector3">
            <a:avLst>
              <a:gd name="adj1" fmla="val 448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146591" y="3872151"/>
            <a:ext cx="629031" cy="66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31192" y="934747"/>
            <a:ext cx="858847" cy="31711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S/PGW-C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="" xmlns:a16="http://schemas.microsoft.com/office/drawing/2014/main" id="{FE861569-9A2C-A444-95C3-414AF7321C00}"/>
              </a:ext>
            </a:extLst>
          </p:cNvPr>
          <p:cNvSpPr/>
          <p:nvPr/>
        </p:nvSpPr>
        <p:spPr>
          <a:xfrm>
            <a:off x="6124102" y="1353038"/>
            <a:ext cx="873027" cy="35792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S/PGW-U</a:t>
            </a:r>
          </a:p>
          <a:p>
            <a:pPr algn="ctr" defTabSz="685800">
              <a:lnSpc>
                <a:spcPct val="90000"/>
              </a:lnSpc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(Control)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56" y="2879909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042A1FD0-8362-3349-8706-7FD9D086F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2" y="3115085"/>
            <a:ext cx="140821" cy="255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464186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806971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67" name="Straight Connector 66"/>
          <p:cNvCxnSpPr>
            <a:stCxn id="84" idx="2"/>
            <a:endCxn id="85" idx="0"/>
          </p:cNvCxnSpPr>
          <p:nvPr/>
        </p:nvCxnSpPr>
        <p:spPr>
          <a:xfrm>
            <a:off x="6560616" y="1251864"/>
            <a:ext cx="0" cy="101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9B1A69-A3EC-CB40-AE20-0CF688E0A683}"/>
              </a:ext>
            </a:extLst>
          </p:cNvPr>
          <p:cNvSpPr/>
          <p:nvPr/>
        </p:nvSpPr>
        <p:spPr>
          <a:xfrm>
            <a:off x="2296885" y="84083"/>
            <a:ext cx="3940628" cy="4433488"/>
          </a:xfrm>
          <a:prstGeom prst="rect">
            <a:avLst/>
          </a:prstGeom>
          <a:solidFill>
            <a:schemeClr val="bg2"/>
          </a:solidFill>
          <a:ln w="25400">
            <a:noFill/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9C0ECAD-79C5-114B-8F6D-6EC07037D79F}"/>
              </a:ext>
            </a:extLst>
          </p:cNvPr>
          <p:cNvCxnSpPr>
            <a:cxnSpLocks/>
          </p:cNvCxnSpPr>
          <p:nvPr/>
        </p:nvCxnSpPr>
        <p:spPr>
          <a:xfrm>
            <a:off x="3670373" y="2768368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69456" y="3599563"/>
            <a:ext cx="596826" cy="57030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845A996-9CA0-8942-A3E2-AD54AC5D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660981" y="3593700"/>
            <a:ext cx="596826" cy="570301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304652D9-76B2-6F4B-9D20-E366BB3E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52506" y="3593699"/>
            <a:ext cx="596826" cy="570301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B46C96F-8F3A-8944-8BC0-DC2000CF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044034" y="3593698"/>
            <a:ext cx="596826" cy="570301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3098030"/>
            <a:ext cx="283956" cy="283956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E85523A-D931-874B-8E25-6AA0C68A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3098030"/>
            <a:ext cx="283956" cy="283956"/>
          </a:xfrm>
          <a:prstGeom prst="rect">
            <a:avLst/>
          </a:prstGeom>
          <a:effectLst/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16BE6BE-E5B5-EC41-B16E-A5B7BF87BF3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519003" y="2491730"/>
            <a:ext cx="283956" cy="283956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C5CDC7D-8FB7-F947-9C7F-B5282CC70C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902056" y="2496600"/>
            <a:ext cx="283956" cy="283956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99639-855E-8E49-8EA7-A09EE8A16F0E}"/>
              </a:ext>
            </a:extLst>
          </p:cNvPr>
          <p:cNvCxnSpPr>
            <a:cxnSpLocks/>
          </p:cNvCxnSpPr>
          <p:nvPr/>
        </p:nvCxnSpPr>
        <p:spPr>
          <a:xfrm flipH="1">
            <a:off x="3660981" y="2775686"/>
            <a:ext cx="1383054" cy="3223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94018FE-7D61-874D-9736-E8BA26BDA18D}"/>
              </a:ext>
            </a:extLst>
          </p:cNvPr>
          <p:cNvCxnSpPr>
            <a:cxnSpLocks/>
          </p:cNvCxnSpPr>
          <p:nvPr/>
        </p:nvCxnSpPr>
        <p:spPr>
          <a:xfrm>
            <a:off x="5044034" y="2780556"/>
            <a:ext cx="0" cy="31747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9EA6DB4-4619-1546-8DC7-3419F487833E}"/>
              </a:ext>
            </a:extLst>
          </p:cNvPr>
          <p:cNvCxnSpPr>
            <a:cxnSpLocks/>
          </p:cNvCxnSpPr>
          <p:nvPr/>
        </p:nvCxnSpPr>
        <p:spPr>
          <a:xfrm>
            <a:off x="3660981" y="2775686"/>
            <a:ext cx="1377843" cy="31015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6FC3CC6-EAA9-9241-B494-DB03AF803A93}"/>
              </a:ext>
            </a:extLst>
          </p:cNvPr>
          <p:cNvCxnSpPr>
            <a:cxnSpLocks/>
          </p:cNvCxnSpPr>
          <p:nvPr/>
        </p:nvCxnSpPr>
        <p:spPr>
          <a:xfrm flipH="1">
            <a:off x="3267869" y="3381986"/>
            <a:ext cx="412882" cy="21757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DB7F4CC-C1DD-A44A-9ADC-E05E04349470}"/>
              </a:ext>
            </a:extLst>
          </p:cNvPr>
          <p:cNvCxnSpPr>
            <a:cxnSpLocks/>
          </p:cNvCxnSpPr>
          <p:nvPr/>
        </p:nvCxnSpPr>
        <p:spPr>
          <a:xfrm>
            <a:off x="3660981" y="3381986"/>
            <a:ext cx="298413" cy="211714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A733693-8041-1C4A-A13F-245771DF30E9}"/>
              </a:ext>
            </a:extLst>
          </p:cNvPr>
          <p:cNvCxnSpPr>
            <a:cxnSpLocks/>
          </p:cNvCxnSpPr>
          <p:nvPr/>
        </p:nvCxnSpPr>
        <p:spPr>
          <a:xfrm flipH="1">
            <a:off x="4650919" y="3381986"/>
            <a:ext cx="393115" cy="2117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0F032E5-D8FA-2941-B512-CFBB993301DF}"/>
              </a:ext>
            </a:extLst>
          </p:cNvPr>
          <p:cNvCxnSpPr>
            <a:cxnSpLocks/>
          </p:cNvCxnSpPr>
          <p:nvPr/>
        </p:nvCxnSpPr>
        <p:spPr>
          <a:xfrm>
            <a:off x="5044034" y="3381986"/>
            <a:ext cx="298413" cy="21171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12748" y="2391065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51C96C5-8E23-0B40-B360-7B831D2596FD}"/>
              </a:ext>
            </a:extLst>
          </p:cNvPr>
          <p:cNvCxnSpPr>
            <a:cxnSpLocks/>
          </p:cNvCxnSpPr>
          <p:nvPr/>
        </p:nvCxnSpPr>
        <p:spPr>
          <a:xfrm flipV="1">
            <a:off x="3645465" y="2307613"/>
            <a:ext cx="754090" cy="147184"/>
          </a:xfrm>
          <a:prstGeom prst="line">
            <a:avLst/>
          </a:prstGeom>
          <a:ln>
            <a:solidFill>
              <a:srgbClr val="DF8244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20823086-AE72-FB43-8CFF-16E0A88DA173}"/>
              </a:ext>
            </a:extLst>
          </p:cNvPr>
          <p:cNvSpPr/>
          <p:nvPr/>
        </p:nvSpPr>
        <p:spPr>
          <a:xfrm>
            <a:off x="2405743" y="125969"/>
            <a:ext cx="3733799" cy="4506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prstClr val="white"/>
                </a:solidFill>
                <a:latin typeface="Calibri" panose="020F0502020204030204"/>
              </a:rPr>
              <a:t>Northbound O&amp;M Interface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58420" y="2390867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364728" y="2967730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707513" y="2970511"/>
            <a:ext cx="611726" cy="15008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52506" y="1688806"/>
            <a:ext cx="1710836" cy="41810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Kubernetes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691587"/>
            <a:ext cx="1757970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ONOS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05743" y="1632856"/>
            <a:ext cx="3733800" cy="2797629"/>
          </a:xfrm>
          <a:prstGeom prst="roundRect">
            <a:avLst>
              <a:gd name="adj" fmla="val 337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latin typeface="+mj-lt"/>
            </a:endParaRPr>
          </a:p>
          <a:p>
            <a:pPr algn="ctr"/>
            <a:endParaRPr lang="en-US" sz="1400" dirty="0" smtClean="0"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05743" y="664593"/>
            <a:ext cx="3733799" cy="896694"/>
          </a:xfrm>
          <a:prstGeom prst="roundRect">
            <a:avLst>
              <a:gd name="adj" fmla="val 7651"/>
            </a:avLst>
          </a:prstGeom>
          <a:noFill/>
          <a:ln w="19050"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2514599" y="106938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349902" y="1066229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5298181" y="1055568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m</a:t>
            </a:r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Service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=""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3502733" y="1059074"/>
            <a:ext cx="765161" cy="415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Control</a:t>
            </a:r>
          </a:p>
          <a:p>
            <a:pPr algn="ctr" defTabSz="685800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9476" y="1121677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68275" y="111079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…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4" name="Straight Arrow Connector 103"/>
          <p:cNvCxnSpPr>
            <a:endCxn id="23" idx="3"/>
          </p:cNvCxnSpPr>
          <p:nvPr/>
        </p:nvCxnSpPr>
        <p:spPr>
          <a:xfrm flipH="1" flipV="1">
            <a:off x="5186012" y="2638578"/>
            <a:ext cx="1918129" cy="144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594456" y="3669915"/>
            <a:ext cx="161063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6" idx="3"/>
          </p:cNvCxnSpPr>
          <p:nvPr/>
        </p:nvCxnSpPr>
        <p:spPr>
          <a:xfrm flipH="1">
            <a:off x="6063342" y="1897858"/>
            <a:ext cx="88084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9" idx="3"/>
          </p:cNvCxnSpPr>
          <p:nvPr/>
        </p:nvCxnSpPr>
        <p:spPr>
          <a:xfrm flipH="1">
            <a:off x="6063342" y="1263005"/>
            <a:ext cx="880839" cy="2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3" idx="3"/>
          </p:cNvCxnSpPr>
          <p:nvPr/>
        </p:nvCxnSpPr>
        <p:spPr>
          <a:xfrm flipH="1" flipV="1">
            <a:off x="6139542" y="351319"/>
            <a:ext cx="964599" cy="761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 rot="5400000">
            <a:off x="4940997" y="1983379"/>
            <a:ext cx="4391603" cy="676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CI/CD Toolchain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CQI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51DDF7FD-8D4B-E840-A9A8-0D61F47A6C8F}"/>
              </a:ext>
            </a:extLst>
          </p:cNvPr>
          <p:cNvSpPr txBox="1"/>
          <p:nvPr/>
        </p:nvSpPr>
        <p:spPr>
          <a:xfrm>
            <a:off x="571275" y="79276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4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xmlns="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8BC8A93-1F88-1144-8667-68D602336AB8}"/>
              </a:ext>
            </a:extLst>
          </p:cNvPr>
          <p:cNvSpPr txBox="1"/>
          <p:nvPr/>
        </p:nvSpPr>
        <p:spPr>
          <a:xfrm>
            <a:off x="5366085" y="2126372"/>
            <a:ext cx="190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xmlns="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xmlns="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E1D4C1-51D4-6546-9981-65F63DF15500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26CD8A8-0537-FC45-805F-B56968BDD66E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RAN Near-Real Time Control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 smtClean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xmlns="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Real Time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=""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=""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=""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=""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</a:endParaRP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Router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Office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=""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=""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=""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=""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=""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=""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=""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=""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=""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=""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=""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=""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=""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=""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=""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=""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=""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=""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=""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=""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=""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=""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=""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=""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=""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=""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+mj-lt"/>
              </a:rPr>
              <a:t>PLANE</a:t>
            </a:r>
            <a:endParaRPr 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=""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=""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=""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=""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=""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=""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=""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=""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=""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=""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=""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=""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=""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=""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=""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=""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=""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=""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Internet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Core-UP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Core-CP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Secure Private Network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(3a)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(3b)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(3c)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(2)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(4)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17832" y="2163388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SCTP/IP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500000">
            <a:off x="5085885" y="2653714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</a:rPr>
              <a:t>GTP/UDP/IP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524495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7030065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PGW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3459851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15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Station</a:t>
            </a:r>
            <a:endParaRPr lang="en-US" sz="115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UE2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031153" y="2908391"/>
            <a:ext cx="947666" cy="141794"/>
            <a:chOff x="5486400" y="1421296"/>
            <a:chExt cx="834224" cy="142462"/>
          </a:xfrm>
        </p:grpSpPr>
        <p:sp>
          <p:nvSpPr>
            <p:cNvPr id="44" name="Oval 43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46046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246046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031009" y="3206165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8" name="Oval 67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57" idx="6"/>
            <a:endCxn id="44" idx="2"/>
          </p:cNvCxnSpPr>
          <p:nvPr/>
        </p:nvCxnSpPr>
        <p:spPr>
          <a:xfrm flipV="1">
            <a:off x="5193712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78129" y="2977638"/>
            <a:ext cx="870451" cy="659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990309" y="3270980"/>
            <a:ext cx="870451" cy="32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17923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197027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398461" y="3293072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01816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1234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085653" y="380727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Base Station to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2905" y="3803675"/>
            <a:ext cx="104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SGW to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GW Tunnel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E1657C9-7598-0147-9167-5B7FBBC5CE94}"/>
              </a:ext>
            </a:extLst>
          </p:cNvPr>
          <p:cNvGrpSpPr/>
          <p:nvPr/>
        </p:nvGrpSpPr>
        <p:grpSpPr>
          <a:xfrm flipH="1">
            <a:off x="1735504" y="852375"/>
            <a:ext cx="5608883" cy="2470783"/>
            <a:chOff x="1735504" y="852375"/>
            <a:chExt cx="560888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028968"/>
              <a:chOff x="1735504" y="1294190"/>
              <a:chExt cx="560888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2A79492E-F502-9747-9614-CAB8C7537BA0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3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BA9EBAF-3D18-6342-B27F-22C03581FC9A}"/>
              </a:ext>
            </a:extLst>
          </p:cNvPr>
          <p:cNvGrpSpPr/>
          <p:nvPr/>
        </p:nvGrpSpPr>
        <p:grpSpPr>
          <a:xfrm flipH="1">
            <a:off x="1735504" y="852375"/>
            <a:ext cx="5608883" cy="2714264"/>
            <a:chOff x="1735504" y="852375"/>
            <a:chExt cx="5608883" cy="27142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</a:t>
              </a:r>
            </a:p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xmlns="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xmlns="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xmlns="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B77509E1-2D75-EE49-9173-D22339BC284B}"/>
                </a:ext>
              </a:extLst>
            </p:cNvPr>
            <p:cNvSpPr/>
            <p:nvPr/>
          </p:nvSpPr>
          <p:spPr>
            <a:xfrm>
              <a:off x="2377923" y="2450058"/>
              <a:ext cx="9204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Voice Traffic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xmlns="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DC25FAB7-9CD9-B247-8754-E3DEFE646764}"/>
                </a:ext>
              </a:extLst>
            </p:cNvPr>
            <p:cNvSpPr/>
            <p:nvPr/>
          </p:nvSpPr>
          <p:spPr>
            <a:xfrm>
              <a:off x="3528603" y="3320418"/>
              <a:ext cx="18373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Streaming Multimedia Traff</a:t>
              </a:r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3E6A324-2D59-B140-A022-8589CC5FD893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82804BD-32BE-0A4D-800E-41E1494952DC}"/>
              </a:ext>
            </a:extLst>
          </p:cNvPr>
          <p:cNvGrpSpPr/>
          <p:nvPr/>
        </p:nvGrpSpPr>
        <p:grpSpPr>
          <a:xfrm flipH="1">
            <a:off x="1735504" y="852375"/>
            <a:ext cx="5608883" cy="2736976"/>
            <a:chOff x="1735504" y="852375"/>
            <a:chExt cx="560888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608883" cy="2295161"/>
              <a:chOff x="1735504" y="1294190"/>
              <a:chExt cx="560888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xmlns="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xmlns="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xmlns="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User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Mobile Core Control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7113944-9E00-2E4C-AD82-C2883F40CAAB}"/>
                  </a:ext>
                </a:extLst>
              </p:cNvPr>
              <p:cNvSpPr/>
              <p:nvPr/>
            </p:nvSpPr>
            <p:spPr>
              <a:xfrm>
                <a:off x="4548592" y="1304781"/>
                <a:ext cx="10422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xmlns="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4E12C6E6-B9B1-8749-964E-FB25E4D9519C}"/>
                  </a:ext>
                </a:extLst>
              </p:cNvPr>
              <p:cNvSpPr/>
              <p:nvPr/>
            </p:nvSpPr>
            <p:spPr>
              <a:xfrm>
                <a:off x="6957743" y="1375911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xmlns="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xmlns="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xmlns="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2994199" y="3343130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xmlns="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47105" y="189810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Physical Layer 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Packets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Transmitted Using</a:t>
                </a:r>
              </a:p>
              <a:p>
                <a:pPr algn="ctr"/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xmlns="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2987607" y="1389502"/>
                <a:ext cx="9140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2">
                        <a:lumMod val="10000"/>
                      </a:schemeClr>
                    </a:solidFill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6825FA7-BC80-F143-A37F-80DFB02C4675}"/>
              </a:ext>
            </a:extLst>
          </p:cNvPr>
          <p:cNvGrpSpPr/>
          <p:nvPr/>
        </p:nvGrpSpPr>
        <p:grpSpPr>
          <a:xfrm flipH="1">
            <a:off x="1435462" y="852375"/>
            <a:ext cx="6573980" cy="3330866"/>
            <a:chOff x="1735504" y="852375"/>
            <a:chExt cx="6573980" cy="333086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xmlns="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xmlns="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xmlns="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xmlns="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xmlns="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7113944-9E00-2E4C-AD82-C2883F40CAAB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xmlns="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E12C6E6-B9B1-8749-964E-FB25E4D9519C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xmlns="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E93FD2-98C7-6244-97B7-BB67BFB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STATION – WHAT DOES IT DO?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58FF851-81EC-E744-AB02-7B1464F5D221}"/>
              </a:ext>
            </a:extLst>
          </p:cNvPr>
          <p:cNvGrpSpPr/>
          <p:nvPr/>
        </p:nvGrpSpPr>
        <p:grpSpPr>
          <a:xfrm flipH="1">
            <a:off x="1587739" y="1110359"/>
            <a:ext cx="6421703" cy="3072882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xmlns="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User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Mobile Core Control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6E604F9-A3C1-F646-AE40-ED0411716CDC}"/>
                </a:ext>
              </a:extLst>
            </p:cNvPr>
            <p:cNvSpPr/>
            <p:nvPr/>
          </p:nvSpPr>
          <p:spPr>
            <a:xfrm>
              <a:off x="4548592" y="1304781"/>
              <a:ext cx="10422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xmlns="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09B8BB9B-9576-DC46-A1D4-4F9A3D2ADAB9}"/>
                </a:ext>
              </a:extLst>
            </p:cNvPr>
            <p:cNvSpPr/>
            <p:nvPr/>
          </p:nvSpPr>
          <p:spPr>
            <a:xfrm>
              <a:off x="6957743" y="1375911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xmlns="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6" y="2081010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2DB6DD-0E8C-A04E-A11A-5850F9B0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AND DIGITAL MODULATION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Digital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RF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Modulation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Pulse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Shaping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178466</TotalTime>
  <Words>841</Words>
  <Application>Microsoft Macintosh PowerPoint</Application>
  <PresentationFormat>On-screen Show (16:9)</PresentationFormat>
  <Paragraphs>492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Calibri</vt:lpstr>
      <vt:lpstr>Gotham Book</vt:lpstr>
      <vt:lpstr>Gotham Light</vt:lpstr>
      <vt:lpstr>Gotham Medium</vt:lpstr>
      <vt:lpstr>Helvetica Light</vt:lpstr>
      <vt:lpstr>Lato</vt:lpstr>
      <vt:lpstr>Lato Bold</vt:lpstr>
      <vt:lpstr>Lato Light</vt:lpstr>
      <vt:lpstr>Symbol</vt:lpstr>
      <vt:lpstr>Arial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 STATION – WHAT DOES IT DO?</vt:lpstr>
      <vt:lpstr>PowerPoint Presentation</vt:lpstr>
      <vt:lpstr>CODING AND DIGITAL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 PROTOCOL STACK</vt:lpstr>
      <vt:lpstr>RAN PROTOCOL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Microsoft Office User</cp:lastModifiedBy>
  <cp:revision>1700</cp:revision>
  <dcterms:created xsi:type="dcterms:W3CDTF">2013-11-05T15:47:42Z</dcterms:created>
  <dcterms:modified xsi:type="dcterms:W3CDTF">2019-11-25T19:09:47Z</dcterms:modified>
  <cp:category/>
</cp:coreProperties>
</file>