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7" r:id="rId4"/>
    <p:sldId id="258" r:id="rId5"/>
    <p:sldId id="263" r:id="rId6"/>
    <p:sldId id="264" r:id="rId7"/>
    <p:sldId id="265" r:id="rId8"/>
    <p:sldId id="266" r:id="rId9"/>
    <p:sldId id="267" r:id="rId10"/>
    <p:sldId id="268" r:id="rId11"/>
    <p:sldId id="259" r:id="rId12"/>
    <p:sldId id="269" r:id="rId13"/>
    <p:sldId id="270" r:id="rId14"/>
    <p:sldId id="271" r:id="rId15"/>
    <p:sldId id="272" r:id="rId16"/>
    <p:sldId id="273" r:id="rId17"/>
    <p:sldId id="274" r:id="rId18"/>
    <p:sldId id="275" r:id="rId19"/>
    <p:sldId id="276" r:id="rId20"/>
    <p:sldId id="260" r:id="rId21"/>
    <p:sldId id="278" r:id="rId22"/>
    <p:sldId id="279" r:id="rId23"/>
    <p:sldId id="280" r:id="rId24"/>
    <p:sldId id="282" r:id="rId25"/>
    <p:sldId id="281" r:id="rId26"/>
    <p:sldId id="261" r:id="rId27"/>
    <p:sldId id="283" r:id="rId28"/>
    <p:sldId id="284" r:id="rId29"/>
    <p:sldId id="285" r:id="rId30"/>
    <p:sldId id="286" r:id="rId31"/>
    <p:sldId id="287" r:id="rId32"/>
    <p:sldId id="288" r:id="rId33"/>
    <p:sldId id="262" r:id="rId34"/>
    <p:sldId id="289" r:id="rId35"/>
    <p:sldId id="290" r:id="rId36"/>
    <p:sldId id="291"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5DA96-5698-4B58-8579-4CBE9A909E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ABFEA4-0FA8-407C-91C8-4CE56ECFC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9E8FD0-0F88-46DF-BF62-8F8BE55237D6}"/>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A5F920E2-1D75-46F3-9477-9EF17341D0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55A7D9-5885-4E69-AD6F-97395D593232}"/>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2482494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8F80C-8B2C-421C-9830-3EF4F39BF0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82F42A-820F-4084-A322-E1351E703D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53D9D8-ADB1-49F0-B2B5-0E87037E0421}"/>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4C962AA3-F2FC-4A0D-949A-D8F6FD8F6F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ADE666-9A6C-435B-8E30-F5A62B978276}"/>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75741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3021037-E36B-4ABF-B31B-2670FD6C2C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368A40-CF23-4D35-8980-2AE4A53F0D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067F6-BDEA-4D2B-A93A-6A3A690E3E1A}"/>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30212157-44F9-426F-BA7D-419ACAFA87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CEE47C-AC75-457B-81CE-CD2CAFC3F386}"/>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5168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3085F2-1DD7-4A2E-AC46-DFFB2CD5DC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7CB0-3BDA-44BA-A2D8-44974A63F0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0C22EB-FF0D-4A2E-B930-581F13C5CC28}"/>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4A91DD15-1432-44A6-A618-EFAD16FB72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877909-C1EB-4CB3-983A-ED64E6A92057}"/>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276952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ACCD1-D501-42EF-BF3C-15B97C525B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D190C9-0F68-4331-8DC2-7189547950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4D1E26D-FE76-43FE-B09F-C0E5B45944C5}"/>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6EEF4A74-CE1B-4902-AA63-290C728A3B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C23F05-202A-405A-B7A4-8FC217F329BA}"/>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31334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2D813-D271-4948-9225-B4ED19BEBD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AB4C13-1F38-45D5-9D19-48F8DC6E2F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05CDAA6-0CD2-41BD-9FDA-7FB500BE695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194C62-4061-4FEA-9C98-643AD381C36B}"/>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3845E94B-837B-49A4-A883-6CBAF1F5FA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E314EA-EAE1-4CDE-8884-028560298F1C}"/>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994432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75CE8-6F31-47FE-BC86-31BC1149A7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B2CC18-9B15-4626-B3F8-1067F335B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C2AFB3-0068-4652-BC3E-4C9319D46AA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BD5C706-0BB1-461E-AFEA-66DD4C891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A8E57E-167B-40CB-AC3D-9876B3ECB5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3B27FDA-429A-45D1-B2AE-6000677860CB}"/>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8" name="フッター プレースホルダー 7">
            <a:extLst>
              <a:ext uri="{FF2B5EF4-FFF2-40B4-BE49-F238E27FC236}">
                <a16:creationId xmlns:a16="http://schemas.microsoft.com/office/drawing/2014/main" id="{6D543114-8E75-43AA-8633-D3214E17C3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BA721D-03B0-4D3E-B5E3-D1CDA814587B}"/>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61050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07118F-3783-4B1F-88EC-B4313D23A38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8A174B-EDE7-46AD-AE5C-E912184D6404}"/>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4" name="フッター プレースホルダー 3">
            <a:extLst>
              <a:ext uri="{FF2B5EF4-FFF2-40B4-BE49-F238E27FC236}">
                <a16:creationId xmlns:a16="http://schemas.microsoft.com/office/drawing/2014/main" id="{75566D51-2B13-46DE-A7C8-FA29ADC43EC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DF2E481-035B-4E64-B969-D75CF8A1BACF}"/>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90331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CEB561-B5F3-4BE7-A276-4D010250EEE2}"/>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3" name="フッター プレースホルダー 2">
            <a:extLst>
              <a:ext uri="{FF2B5EF4-FFF2-40B4-BE49-F238E27FC236}">
                <a16:creationId xmlns:a16="http://schemas.microsoft.com/office/drawing/2014/main" id="{DECACCA8-6A50-4A6E-9B23-7E80574239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30BE20-0454-421D-9DA7-13DBEBE421C1}"/>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78139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BDEF6-9B62-4690-9682-51215D4A10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B0E363-CEC7-4AD5-B3B5-816832141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7B9CC4-894A-4C32-A44C-402B0B77A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19190E-9CA6-4892-8AF1-5B324A8147A2}"/>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B749F122-91CF-4E04-ADDC-C82E78B7BB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334658-9833-44E6-A5CB-341AA4CCF599}"/>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160236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69BCD-916D-4B87-9924-CCB25A0DD9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724D84-4302-425D-8326-4F95A3750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FEFACAB-38C9-4A6D-A6B4-7A7C05EB2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072313-A464-4502-A720-2A34427B74B2}"/>
              </a:ext>
            </a:extLst>
          </p:cNvPr>
          <p:cNvSpPr>
            <a:spLocks noGrp="1"/>
          </p:cNvSpPr>
          <p:nvPr>
            <p:ph type="dt" sz="half" idx="10"/>
          </p:nvPr>
        </p:nvSpPr>
        <p:spPr/>
        <p:txBody>
          <a:bodyPr/>
          <a:lstStyle/>
          <a:p>
            <a:fld id="{4DF2160D-02F7-4E4C-9DBD-3AED91F30D5F}" type="datetimeFigureOut">
              <a:rPr kumimoji="1" lang="ja-JP" altLang="en-US" smtClean="0"/>
              <a:t>2021/12/23</a:t>
            </a:fld>
            <a:endParaRPr kumimoji="1" lang="ja-JP" altLang="en-US"/>
          </a:p>
        </p:txBody>
      </p:sp>
      <p:sp>
        <p:nvSpPr>
          <p:cNvPr id="6" name="フッター プレースホルダー 5">
            <a:extLst>
              <a:ext uri="{FF2B5EF4-FFF2-40B4-BE49-F238E27FC236}">
                <a16:creationId xmlns:a16="http://schemas.microsoft.com/office/drawing/2014/main" id="{FF328F1F-9220-42AB-B750-80913C284E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EF5757-97F2-4BE8-AEE2-D491DDB22928}"/>
              </a:ext>
            </a:extLst>
          </p:cNvPr>
          <p:cNvSpPr>
            <a:spLocks noGrp="1"/>
          </p:cNvSpPr>
          <p:nvPr>
            <p:ph type="sldNum" sz="quarter" idx="12"/>
          </p:nvPr>
        </p:nvSpPr>
        <p:spPr/>
        <p:txBody>
          <a:body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19814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28E2BB0-2DA2-40F8-BFD2-1EB35FFF5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5DFCA1-F602-4D4B-97AF-91EDB0411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B0E274-D0FB-4F20-B296-51E320E5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2160D-02F7-4E4C-9DBD-3AED91F30D5F}" type="datetimeFigureOut">
              <a:rPr kumimoji="1" lang="ja-JP" altLang="en-US" smtClean="0"/>
              <a:t>2021/12/23</a:t>
            </a:fld>
            <a:endParaRPr kumimoji="1" lang="ja-JP" altLang="en-US"/>
          </a:p>
        </p:txBody>
      </p:sp>
      <p:sp>
        <p:nvSpPr>
          <p:cNvPr id="5" name="フッター プレースホルダー 4">
            <a:extLst>
              <a:ext uri="{FF2B5EF4-FFF2-40B4-BE49-F238E27FC236}">
                <a16:creationId xmlns:a16="http://schemas.microsoft.com/office/drawing/2014/main" id="{51493F3A-4807-459C-A4F7-67E99190D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C144B23-C347-4D83-8553-B917CC4D2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0A60E-808D-43AF-9926-86FBBD3D685B}" type="slidenum">
              <a:rPr kumimoji="1" lang="ja-JP" altLang="en-US" smtClean="0"/>
              <a:t>‹#›</a:t>
            </a:fld>
            <a:endParaRPr kumimoji="1" lang="ja-JP" altLang="en-US"/>
          </a:p>
        </p:txBody>
      </p:sp>
    </p:spTree>
    <p:extLst>
      <p:ext uri="{BB962C8B-B14F-4D97-AF65-F5344CB8AC3E}">
        <p14:creationId xmlns:p14="http://schemas.microsoft.com/office/powerpoint/2010/main" val="361198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2B99C6-91A5-4A92-A70C-355B9A69E7A1}"/>
              </a:ext>
            </a:extLst>
          </p:cNvPr>
          <p:cNvSpPr>
            <a:spLocks noGrp="1"/>
          </p:cNvSpPr>
          <p:nvPr>
            <p:ph type="ctrTitle"/>
          </p:nvPr>
        </p:nvSpPr>
        <p:spPr/>
        <p:txBody>
          <a:bodyPr>
            <a:normAutofit/>
          </a:bodyPr>
          <a:lstStyle/>
          <a:p>
            <a:r>
              <a:rPr kumimoji="1" lang="ja-JP" altLang="en-US" dirty="0"/>
              <a:t>ラビットチャレンジ</a:t>
            </a:r>
            <a:br>
              <a:rPr kumimoji="1" lang="en-US" altLang="ja-JP" dirty="0"/>
            </a:br>
            <a:r>
              <a:rPr kumimoji="1" lang="ja-JP" altLang="en-US" dirty="0"/>
              <a:t>レポート：機械学習</a:t>
            </a:r>
          </a:p>
        </p:txBody>
      </p:sp>
      <p:sp>
        <p:nvSpPr>
          <p:cNvPr id="3" name="字幕 2">
            <a:extLst>
              <a:ext uri="{FF2B5EF4-FFF2-40B4-BE49-F238E27FC236}">
                <a16:creationId xmlns:a16="http://schemas.microsoft.com/office/drawing/2014/main" id="{B4C6E294-3AEB-4BFA-8547-04696CD1F54C}"/>
              </a:ext>
            </a:extLst>
          </p:cNvPr>
          <p:cNvSpPr>
            <a:spLocks noGrp="1"/>
          </p:cNvSpPr>
          <p:nvPr>
            <p:ph type="subTitle" idx="1"/>
          </p:nvPr>
        </p:nvSpPr>
        <p:spPr>
          <a:xfrm>
            <a:off x="9273662" y="3632018"/>
            <a:ext cx="2129108" cy="428387"/>
          </a:xfrm>
        </p:spPr>
        <p:txBody>
          <a:bodyPr wrap="none">
            <a:spAutoFit/>
          </a:bodyPr>
          <a:lstStyle/>
          <a:p>
            <a:r>
              <a:rPr kumimoji="1" lang="en-US" altLang="ja-JP" dirty="0"/>
              <a:t>Raito Shimizu</a:t>
            </a:r>
            <a:endParaRPr kumimoji="1" lang="ja-JP" altLang="en-US" dirty="0"/>
          </a:p>
        </p:txBody>
      </p:sp>
    </p:spTree>
    <p:extLst>
      <p:ext uri="{BB962C8B-B14F-4D97-AF65-F5344CB8AC3E}">
        <p14:creationId xmlns:p14="http://schemas.microsoft.com/office/powerpoint/2010/main" val="180849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914307"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④推論</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回目</a:t>
            </a:r>
          </a:p>
        </p:txBody>
      </p:sp>
      <p:sp>
        <p:nvSpPr>
          <p:cNvPr id="17" name="四角形: 角を丸くする 16">
            <a:extLst>
              <a:ext uri="{FF2B5EF4-FFF2-40B4-BE49-F238E27FC236}">
                <a16:creationId xmlns:a16="http://schemas.microsoft.com/office/drawing/2014/main" id="{F9ECAFF0-EE80-4046-B0E2-2AF969653C4E}"/>
              </a:ext>
            </a:extLst>
          </p:cNvPr>
          <p:cNvSpPr/>
          <p:nvPr/>
        </p:nvSpPr>
        <p:spPr>
          <a:xfrm>
            <a:off x="3019740" y="2459423"/>
            <a:ext cx="5933034" cy="442674"/>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→犯罪率</a:t>
            </a:r>
            <a:r>
              <a:rPr lang="en-US" altLang="ja-JP" sz="2000" dirty="0">
                <a:solidFill>
                  <a:srgbClr val="FF0000"/>
                </a:solidFill>
                <a:latin typeface="メイリオ" panose="020B0604030504040204" pitchFamily="50" charset="-128"/>
                <a:ea typeface="メイリオ" panose="020B0604030504040204" pitchFamily="50" charset="-128"/>
              </a:rPr>
              <a:t>0.3</a:t>
            </a:r>
            <a:r>
              <a:rPr lang="ja-JP" altLang="en-US" sz="2000" dirty="0">
                <a:solidFill>
                  <a:srgbClr val="FF0000"/>
                </a:solidFill>
                <a:latin typeface="メイリオ" panose="020B0604030504040204" pitchFamily="50" charset="-128"/>
                <a:ea typeface="メイリオ" panose="020B0604030504040204" pitchFamily="50" charset="-128"/>
              </a:rPr>
              <a:t>、部屋数</a:t>
            </a:r>
            <a:r>
              <a:rPr lang="en-US" altLang="ja-JP" sz="2000" dirty="0">
                <a:solidFill>
                  <a:srgbClr val="FF0000"/>
                </a:solidFill>
                <a:latin typeface="メイリオ" panose="020B0604030504040204" pitchFamily="50" charset="-128"/>
                <a:ea typeface="メイリオ" panose="020B0604030504040204" pitchFamily="50" charset="-128"/>
              </a:rPr>
              <a:t>4</a:t>
            </a:r>
            <a:r>
              <a:rPr lang="ja-JP" altLang="en-US" sz="2000" dirty="0">
                <a:solidFill>
                  <a:srgbClr val="FF0000"/>
                </a:solidFill>
                <a:latin typeface="メイリオ" panose="020B0604030504040204" pitchFamily="50" charset="-128"/>
                <a:ea typeface="メイリオ" panose="020B0604030504040204" pitchFamily="50" charset="-128"/>
              </a:rPr>
              <a:t>の物件の価格は「</a:t>
            </a:r>
            <a:r>
              <a:rPr lang="en-US" altLang="ja-JP" sz="2000" dirty="0">
                <a:solidFill>
                  <a:srgbClr val="FF0000"/>
                </a:solidFill>
                <a:latin typeface="メイリオ" panose="020B0604030504040204" pitchFamily="50" charset="-128"/>
                <a:ea typeface="メイリオ" panose="020B0604030504040204" pitchFamily="50" charset="-128"/>
              </a:rPr>
              <a:t>4.24</a:t>
            </a:r>
            <a:r>
              <a:rPr lang="ja-JP" altLang="en-US" sz="2000" dirty="0">
                <a:solidFill>
                  <a:srgbClr val="FF0000"/>
                </a:solidFill>
                <a:latin typeface="メイリオ" panose="020B0604030504040204" pitchFamily="50" charset="-128"/>
                <a:ea typeface="メイリオ" panose="020B0604030504040204" pitchFamily="50" charset="-128"/>
              </a:rPr>
              <a:t>」</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115FE3F6-4B3A-44A0-A22E-E483BC522412}"/>
              </a:ext>
            </a:extLst>
          </p:cNvPr>
          <p:cNvSpPr txBox="1"/>
          <p:nvPr/>
        </p:nvSpPr>
        <p:spPr>
          <a:xfrm>
            <a:off x="401782" y="3387263"/>
            <a:ext cx="1107996"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■参考</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CF6FE7C1-AD4A-4D2C-9CE0-2B8560425292}"/>
              </a:ext>
            </a:extLst>
          </p:cNvPr>
          <p:cNvSpPr txBox="1"/>
          <p:nvPr/>
        </p:nvSpPr>
        <p:spPr>
          <a:xfrm>
            <a:off x="8499300" y="3784236"/>
            <a:ext cx="2339102"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自身の実装結果</a:t>
            </a:r>
          </a:p>
        </p:txBody>
      </p:sp>
      <p:pic>
        <p:nvPicPr>
          <p:cNvPr id="6" name="図 5">
            <a:extLst>
              <a:ext uri="{FF2B5EF4-FFF2-40B4-BE49-F238E27FC236}">
                <a16:creationId xmlns:a16="http://schemas.microsoft.com/office/drawing/2014/main" id="{B9EE1883-4F30-4AFE-9F25-E81A2A5CEE7A}"/>
              </a:ext>
            </a:extLst>
          </p:cNvPr>
          <p:cNvPicPr>
            <a:picLocks noChangeAspect="1"/>
          </p:cNvPicPr>
          <p:nvPr/>
        </p:nvPicPr>
        <p:blipFill>
          <a:blip r:embed="rId2"/>
          <a:stretch>
            <a:fillRect/>
          </a:stretch>
        </p:blipFill>
        <p:spPr>
          <a:xfrm>
            <a:off x="761844" y="1470068"/>
            <a:ext cx="10296525" cy="828675"/>
          </a:xfrm>
          <a:prstGeom prst="rect">
            <a:avLst/>
          </a:prstGeom>
        </p:spPr>
      </p:pic>
      <p:pic>
        <p:nvPicPr>
          <p:cNvPr id="9" name="図 8">
            <a:extLst>
              <a:ext uri="{FF2B5EF4-FFF2-40B4-BE49-F238E27FC236}">
                <a16:creationId xmlns:a16="http://schemas.microsoft.com/office/drawing/2014/main" id="{CA01584F-F04D-48A5-9846-6F01F9D9F0D3}"/>
              </a:ext>
            </a:extLst>
          </p:cNvPr>
          <p:cNvPicPr>
            <a:picLocks noChangeAspect="1"/>
          </p:cNvPicPr>
          <p:nvPr/>
        </p:nvPicPr>
        <p:blipFill>
          <a:blip r:embed="rId3"/>
          <a:stretch>
            <a:fillRect/>
          </a:stretch>
        </p:blipFill>
        <p:spPr>
          <a:xfrm>
            <a:off x="8499300" y="4245901"/>
            <a:ext cx="2495550" cy="638175"/>
          </a:xfrm>
          <a:prstGeom prst="rect">
            <a:avLst/>
          </a:prstGeom>
        </p:spPr>
      </p:pic>
      <p:pic>
        <p:nvPicPr>
          <p:cNvPr id="12" name="図 11">
            <a:extLst>
              <a:ext uri="{FF2B5EF4-FFF2-40B4-BE49-F238E27FC236}">
                <a16:creationId xmlns:a16="http://schemas.microsoft.com/office/drawing/2014/main" id="{788E63E7-4594-48D1-B2A7-4C0FFA7B151B}"/>
              </a:ext>
            </a:extLst>
          </p:cNvPr>
          <p:cNvPicPr>
            <a:picLocks noChangeAspect="1"/>
          </p:cNvPicPr>
          <p:nvPr/>
        </p:nvPicPr>
        <p:blipFill>
          <a:blip r:embed="rId4"/>
          <a:stretch>
            <a:fillRect/>
          </a:stretch>
        </p:blipFill>
        <p:spPr>
          <a:xfrm>
            <a:off x="401782" y="3760126"/>
            <a:ext cx="7629525" cy="2247900"/>
          </a:xfrm>
          <a:prstGeom prst="rect">
            <a:avLst/>
          </a:prstGeom>
        </p:spPr>
      </p:pic>
      <p:sp>
        <p:nvSpPr>
          <p:cNvPr id="20" name="テキスト ボックス 19">
            <a:extLst>
              <a:ext uri="{FF2B5EF4-FFF2-40B4-BE49-F238E27FC236}">
                <a16:creationId xmlns:a16="http://schemas.microsoft.com/office/drawing/2014/main" id="{E1AADCFB-D651-452C-A0B4-506DADAFE44B}"/>
              </a:ext>
            </a:extLst>
          </p:cNvPr>
          <p:cNvSpPr txBox="1"/>
          <p:nvPr/>
        </p:nvSpPr>
        <p:spPr>
          <a:xfrm>
            <a:off x="3371656" y="3909737"/>
            <a:ext cx="3262432"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講座のサンプルコード</a:t>
            </a:r>
          </a:p>
        </p:txBody>
      </p:sp>
      <p:sp>
        <p:nvSpPr>
          <p:cNvPr id="21" name="四角形: 角を丸くする 20">
            <a:extLst>
              <a:ext uri="{FF2B5EF4-FFF2-40B4-BE49-F238E27FC236}">
                <a16:creationId xmlns:a16="http://schemas.microsoft.com/office/drawing/2014/main" id="{C2DCC318-7322-4A90-BED6-00BFC98BFBA2}"/>
              </a:ext>
            </a:extLst>
          </p:cNvPr>
          <p:cNvSpPr/>
          <p:nvPr/>
        </p:nvSpPr>
        <p:spPr>
          <a:xfrm>
            <a:off x="3019740" y="6015442"/>
            <a:ext cx="7879080" cy="783193"/>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サンプルコードと自身で実装したモデルの予測結果は一致しており</a:t>
            </a:r>
            <a:endParaRPr lang="en-US" altLang="ja-JP" sz="2000" dirty="0">
              <a:solidFill>
                <a:srgbClr val="FF0000"/>
              </a:solidFill>
              <a:latin typeface="メイリオ" panose="020B0604030504040204" pitchFamily="50" charset="-128"/>
              <a:ea typeface="メイリオ" panose="020B0604030504040204" pitchFamily="50" charset="-128"/>
            </a:endParaRPr>
          </a:p>
          <a:p>
            <a:r>
              <a:rPr kumimoji="1" lang="ja-JP" altLang="en-US" sz="2000" dirty="0">
                <a:solidFill>
                  <a:srgbClr val="FF0000"/>
                </a:solidFill>
                <a:latin typeface="メイリオ" panose="020B0604030504040204" pitchFamily="50" charset="-128"/>
                <a:ea typeface="メイリオ" panose="020B0604030504040204" pitchFamily="50" charset="-128"/>
              </a:rPr>
              <a:t>正しく実装できていると考えられる</a:t>
            </a:r>
          </a:p>
        </p:txBody>
      </p:sp>
      <p:sp>
        <p:nvSpPr>
          <p:cNvPr id="22" name="四角形: 角を丸くする 21">
            <a:extLst>
              <a:ext uri="{FF2B5EF4-FFF2-40B4-BE49-F238E27FC236}">
                <a16:creationId xmlns:a16="http://schemas.microsoft.com/office/drawing/2014/main" id="{69280260-CCA3-4DDE-9C40-BEA313EDAB6A}"/>
              </a:ext>
            </a:extLst>
          </p:cNvPr>
          <p:cNvSpPr/>
          <p:nvPr/>
        </p:nvSpPr>
        <p:spPr>
          <a:xfrm>
            <a:off x="1953491" y="1406367"/>
            <a:ext cx="680438" cy="3524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79F75444-FDA8-400E-BE75-3A1E7C13A215}"/>
              </a:ext>
            </a:extLst>
          </p:cNvPr>
          <p:cNvSpPr txBox="1"/>
          <p:nvPr/>
        </p:nvSpPr>
        <p:spPr>
          <a:xfrm>
            <a:off x="2833568" y="1370561"/>
            <a:ext cx="2339102"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データ型を修正</a:t>
            </a:r>
          </a:p>
        </p:txBody>
      </p:sp>
      <p:sp>
        <p:nvSpPr>
          <p:cNvPr id="14" name="テキスト ボックス 13">
            <a:extLst>
              <a:ext uri="{FF2B5EF4-FFF2-40B4-BE49-F238E27FC236}">
                <a16:creationId xmlns:a16="http://schemas.microsoft.com/office/drawing/2014/main" id="{EEC5DF47-14AD-4E55-9AC9-6551D204D1E8}"/>
              </a:ext>
            </a:extLst>
          </p:cNvPr>
          <p:cNvSpPr txBox="1"/>
          <p:nvPr/>
        </p:nvSpPr>
        <p:spPr>
          <a:xfrm>
            <a:off x="8952774" y="2362444"/>
            <a:ext cx="1723549"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課題の答え</a:t>
            </a:r>
          </a:p>
        </p:txBody>
      </p:sp>
      <p:sp>
        <p:nvSpPr>
          <p:cNvPr id="24" name="四角形: 角を丸くする 23">
            <a:extLst>
              <a:ext uri="{FF2B5EF4-FFF2-40B4-BE49-F238E27FC236}">
                <a16:creationId xmlns:a16="http://schemas.microsoft.com/office/drawing/2014/main" id="{922E4FF5-8573-4675-879F-FD240B091D2F}"/>
              </a:ext>
            </a:extLst>
          </p:cNvPr>
          <p:cNvSpPr/>
          <p:nvPr/>
        </p:nvSpPr>
        <p:spPr>
          <a:xfrm>
            <a:off x="10052417" y="4212567"/>
            <a:ext cx="680438" cy="3524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BE8A1386-F6ED-479E-9F62-4A19A0488F6B}"/>
              </a:ext>
            </a:extLst>
          </p:cNvPr>
          <p:cNvSpPr/>
          <p:nvPr/>
        </p:nvSpPr>
        <p:spPr>
          <a:xfrm>
            <a:off x="9577775" y="4531355"/>
            <a:ext cx="960310" cy="36013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8941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章：線形回帰モデル</a:t>
            </a:r>
            <a:endParaRPr kumimoji="1" lang="en-US" altLang="ja-JP" dirty="0">
              <a:solidFill>
                <a:schemeClr val="bg1">
                  <a:lumMod val="75000"/>
                </a:schemeClr>
              </a:solidFill>
            </a:endParaRPr>
          </a:p>
          <a:p>
            <a:pPr marL="0" indent="0">
              <a:lnSpc>
                <a:spcPct val="150000"/>
              </a:lnSpc>
              <a:buNone/>
            </a:pPr>
            <a:r>
              <a:rPr lang="ja-JP" altLang="en-US" dirty="0"/>
              <a:t>第</a:t>
            </a:r>
            <a:r>
              <a:rPr lang="en-US" altLang="ja-JP" dirty="0"/>
              <a:t>2</a:t>
            </a:r>
            <a:r>
              <a:rPr lang="ja-JP" altLang="en-US" dirty="0"/>
              <a:t>章：非線形回帰モデル</a:t>
            </a:r>
            <a:endParaRPr lang="en-US" altLang="ja-JP" dirty="0"/>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章：ロジスティック回帰モデル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章：主成分分析</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章：サポートベクターマシン</a:t>
            </a:r>
          </a:p>
        </p:txBody>
      </p:sp>
    </p:spTree>
    <p:extLst>
      <p:ext uri="{BB962C8B-B14F-4D97-AF65-F5344CB8AC3E}">
        <p14:creationId xmlns:p14="http://schemas.microsoft.com/office/powerpoint/2010/main" val="365398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2-1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98764" y="1016228"/>
            <a:ext cx="11404084" cy="163121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非線形回帰モデルとは、回帰問題を求めるための機械学習モデルの一つ。線形回帰モデルでは</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教師データの点群を</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項の</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次式で近似したのに対し、本モデルでは「</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次式」や「基底関数の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足し合わせ」により近似する。なお、</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次式近似をダイレクトに学習できるライブラリはないので</a:t>
            </a:r>
            <a:endParaRPr lang="en-US" altLang="ja-JP" sz="2000" dirty="0">
              <a:latin typeface="メイリオ" panose="020B0604030504040204" pitchFamily="50" charset="-128"/>
              <a:ea typeface="メイリオ" panose="020B0604030504040204" pitchFamily="50" charset="-128"/>
            </a:endParaRPr>
          </a:p>
          <a:p>
            <a:r>
              <a:rPr lang="en-US" altLang="ja-JP" sz="2000" dirty="0" err="1">
                <a:latin typeface="メイリオ" panose="020B0604030504040204" pitchFamily="50" charset="-128"/>
                <a:ea typeface="メイリオ" panose="020B0604030504040204" pitchFamily="50" charset="-128"/>
              </a:rPr>
              <a:t>PolynomialFeatures</a:t>
            </a:r>
            <a:r>
              <a:rPr lang="ja-JP" altLang="en-US" sz="2000" dirty="0">
                <a:latin typeface="メイリオ" panose="020B0604030504040204" pitchFamily="50" charset="-128"/>
                <a:ea typeface="メイリオ" panose="020B0604030504040204" pitchFamily="50" charset="-128"/>
              </a:rPr>
              <a:t>により、入力データを</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次～</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次まで拡張した</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項のパラメータを作成し</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それを</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項の線形回帰問題として学習させる（</a:t>
            </a:r>
            <a:r>
              <a:rPr lang="en-US" altLang="ja-JP" sz="2000" dirty="0">
                <a:latin typeface="メイリオ" panose="020B0604030504040204" pitchFamily="50" charset="-128"/>
                <a:ea typeface="メイリオ" panose="020B0604030504040204" pitchFamily="50" charset="-128"/>
              </a:rPr>
              <a:t>187</a:t>
            </a:r>
            <a:r>
              <a:rPr lang="ja-JP" altLang="en-US" sz="2000" dirty="0">
                <a:latin typeface="メイリオ" panose="020B0604030504040204" pitchFamily="50" charset="-128"/>
                <a:ea typeface="メイリオ" panose="020B0604030504040204" pitchFamily="50" charset="-128"/>
              </a:rPr>
              <a:t>文字）</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7629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◎課題内容</a:t>
            </a:r>
          </a:p>
        </p:txBody>
      </p:sp>
      <p:sp>
        <p:nvSpPr>
          <p:cNvPr id="21" name="四角形: 角を丸くする 20">
            <a:extLst>
              <a:ext uri="{FF2B5EF4-FFF2-40B4-BE49-F238E27FC236}">
                <a16:creationId xmlns:a16="http://schemas.microsoft.com/office/drawing/2014/main" id="{64079423-B8B1-4FF9-B943-D5C34DCF7C4F}"/>
              </a:ext>
            </a:extLst>
          </p:cNvPr>
          <p:cNvSpPr/>
          <p:nvPr/>
        </p:nvSpPr>
        <p:spPr>
          <a:xfrm>
            <a:off x="1502404" y="5722841"/>
            <a:ext cx="9050502" cy="570369"/>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kumimoji="1" lang="ja-JP" altLang="en-US" sz="2000" dirty="0">
                <a:solidFill>
                  <a:srgbClr val="FF0000"/>
                </a:solidFill>
                <a:latin typeface="メイリオ" panose="020B0604030504040204" pitchFamily="50" charset="-128"/>
                <a:ea typeface="メイリオ" panose="020B0604030504040204" pitchFamily="50" charset="-128"/>
              </a:rPr>
              <a:t>上記の流れはそのままに、各パラメータを変えて自身で実装した</a:t>
            </a:r>
          </a:p>
        </p:txBody>
      </p:sp>
      <p:sp>
        <p:nvSpPr>
          <p:cNvPr id="6" name="テキスト ボックス 5">
            <a:extLst>
              <a:ext uri="{FF2B5EF4-FFF2-40B4-BE49-F238E27FC236}">
                <a16:creationId xmlns:a16="http://schemas.microsoft.com/office/drawing/2014/main" id="{9237B947-9393-4155-9634-EB00923DB099}"/>
              </a:ext>
            </a:extLst>
          </p:cNvPr>
          <p:cNvSpPr txBox="1"/>
          <p:nvPr/>
        </p:nvSpPr>
        <p:spPr>
          <a:xfrm>
            <a:off x="665018" y="1395148"/>
            <a:ext cx="7885492" cy="3285515"/>
          </a:xfrm>
          <a:prstGeom prst="rect">
            <a:avLst/>
          </a:prstGeom>
          <a:noFill/>
        </p:spPr>
        <p:txBody>
          <a:bodyPr wrap="none" rtlCol="0">
            <a:spAutoFit/>
          </a:bodyPr>
          <a:lstStyle/>
          <a:p>
            <a:pPr>
              <a:lnSpc>
                <a:spcPct val="150000"/>
              </a:lnSpc>
            </a:pPr>
            <a:r>
              <a:rPr kumimoji="1" lang="ja-JP" altLang="en-US" sz="2000" dirty="0">
                <a:latin typeface="メイリオ" panose="020B0604030504040204" pitchFamily="50" charset="-128"/>
                <a:ea typeface="メイリオ" panose="020B0604030504040204" pitchFamily="50" charset="-128"/>
              </a:rPr>
              <a:t>講座のサンプルコードは以下を実施している</a:t>
            </a:r>
            <a:endParaRPr kumimoji="1" lang="en-US" altLang="ja-JP" sz="2000" dirty="0">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高次関数</a:t>
            </a:r>
            <a:r>
              <a:rPr lang="en-US" altLang="ja-JP" sz="2000" dirty="0">
                <a:latin typeface="メイリオ" panose="020B0604030504040204" pitchFamily="50" charset="-128"/>
                <a:ea typeface="メイリオ" panose="020B0604030504040204" pitchFamily="50" charset="-128"/>
              </a:rPr>
              <a:t>(4</a:t>
            </a:r>
            <a:r>
              <a:rPr lang="ja-JP" altLang="en-US" sz="2000" dirty="0">
                <a:latin typeface="メイリオ" panose="020B0604030504040204" pitchFamily="50" charset="-128"/>
                <a:ea typeface="メイリオ" panose="020B0604030504040204" pitchFamily="50" charset="-128"/>
              </a:rPr>
              <a:t>次</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＋ノイズ＊　をプロット</a:t>
            </a:r>
            <a:endParaRPr lang="en-US" altLang="ja-JP" sz="2000" dirty="0">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＊を線形回帰　</a:t>
            </a:r>
            <a:r>
              <a:rPr lang="ja-JP" altLang="en-US" sz="2000" dirty="0">
                <a:solidFill>
                  <a:srgbClr val="FF0000"/>
                </a:solidFill>
                <a:latin typeface="メイリオ" panose="020B0604030504040204" pitchFamily="50" charset="-128"/>
                <a:ea typeface="メイリオ" panose="020B0604030504040204" pitchFamily="50" charset="-128"/>
              </a:rPr>
              <a:t>→第</a:t>
            </a:r>
            <a:r>
              <a:rPr lang="en-US" altLang="ja-JP" sz="2000" dirty="0">
                <a:solidFill>
                  <a:srgbClr val="FF0000"/>
                </a:solidFill>
                <a:latin typeface="メイリオ" panose="020B0604030504040204" pitchFamily="50" charset="-128"/>
                <a:ea typeface="メイリオ" panose="020B0604030504040204" pitchFamily="50" charset="-128"/>
              </a:rPr>
              <a:t>1</a:t>
            </a:r>
            <a:r>
              <a:rPr lang="ja-JP" altLang="en-US" sz="2000" dirty="0">
                <a:solidFill>
                  <a:srgbClr val="FF0000"/>
                </a:solidFill>
                <a:latin typeface="メイリオ" panose="020B0604030504040204" pitchFamily="50" charset="-128"/>
                <a:ea typeface="メイリオ" panose="020B0604030504040204" pitchFamily="50" charset="-128"/>
              </a:rPr>
              <a:t>章で実装済みのため省略</a:t>
            </a:r>
            <a:endParaRPr lang="en-US" altLang="ja-JP" sz="2000" dirty="0">
              <a:solidFill>
                <a:srgbClr val="FF0000"/>
              </a:solidFill>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＊をカーネルリッジ回帰</a:t>
            </a:r>
            <a:endParaRPr kumimoji="1" lang="en-US" altLang="ja-JP" sz="2000" dirty="0">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次元ガウス型基底関数</a:t>
            </a:r>
            <a:r>
              <a:rPr kumimoji="1" lang="en-US" altLang="ja-JP" sz="2000" dirty="0">
                <a:latin typeface="メイリオ" panose="020B0604030504040204" pitchFamily="50" charset="-128"/>
                <a:ea typeface="メイリオ" panose="020B0604030504040204" pitchFamily="50" charset="-128"/>
              </a:rPr>
              <a:t>(50)</a:t>
            </a:r>
            <a:r>
              <a:rPr lang="ja-JP" altLang="en-US" sz="2000" dirty="0">
                <a:latin typeface="メイリオ" panose="020B0604030504040204" pitchFamily="50" charset="-128"/>
                <a:ea typeface="メイリオ" panose="020B0604030504040204" pitchFamily="50" charset="-128"/>
              </a:rPr>
              <a:t>＋リッジ正則化</a:t>
            </a:r>
            <a:r>
              <a:rPr kumimoji="1" lang="ja-JP" altLang="en-US" sz="2000" dirty="0">
                <a:latin typeface="メイリオ" panose="020B0604030504040204" pitchFamily="50" charset="-128"/>
                <a:ea typeface="メイリオ" panose="020B0604030504040204" pitchFamily="50" charset="-128"/>
              </a:rPr>
              <a:t>により近似</a:t>
            </a:r>
            <a:endParaRPr lang="en-US" altLang="ja-JP" sz="2000" dirty="0">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(4)</a:t>
            </a:r>
            <a:r>
              <a:rPr lang="ja-JP" altLang="en-US" sz="2000" dirty="0">
                <a:latin typeface="メイリオ" panose="020B0604030504040204" pitchFamily="50" charset="-128"/>
                <a:ea typeface="メイリオ" panose="020B0604030504040204" pitchFamily="50" charset="-128"/>
              </a:rPr>
              <a:t>＊を多項式近似</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次</a:t>
            </a: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次</a:t>
            </a:r>
            <a:r>
              <a:rPr lang="en-US" altLang="ja-JP" sz="2000" dirty="0">
                <a:latin typeface="メイリオ" panose="020B0604030504040204" pitchFamily="50" charset="-128"/>
                <a:ea typeface="メイリオ" panose="020B0604030504040204" pitchFamily="50" charset="-128"/>
              </a:rPr>
              <a:t>)</a:t>
            </a:r>
          </a:p>
          <a:p>
            <a:pPr lvl="1">
              <a:lnSpc>
                <a:spcPct val="150000"/>
              </a:lnSpc>
            </a:pPr>
            <a:r>
              <a:rPr lang="en-US" altLang="ja-JP" sz="2000" dirty="0">
                <a:latin typeface="メイリオ" panose="020B0604030504040204" pitchFamily="50" charset="-128"/>
                <a:ea typeface="メイリオ" panose="020B0604030504040204" pitchFamily="50" charset="-128"/>
              </a:rPr>
              <a:t>(5)</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次元ガウス型基底関数</a:t>
            </a:r>
            <a:r>
              <a:rPr kumimoji="1" lang="en-US" altLang="ja-JP" sz="2000" dirty="0">
                <a:latin typeface="メイリオ" panose="020B0604030504040204" pitchFamily="50" charset="-128"/>
                <a:ea typeface="メイリオ" panose="020B0604030504040204" pitchFamily="50" charset="-128"/>
              </a:rPr>
              <a:t>(5)</a:t>
            </a:r>
            <a:r>
              <a:rPr kumimoji="1" lang="ja-JP" altLang="en-US" sz="2000" dirty="0">
                <a:latin typeface="メイリオ" panose="020B0604030504040204" pitchFamily="50" charset="-128"/>
                <a:ea typeface="メイリオ" panose="020B0604030504040204" pitchFamily="50" charset="-128"/>
              </a:rPr>
              <a:t>＋ラッソ正則化により近似</a:t>
            </a:r>
          </a:p>
        </p:txBody>
      </p:sp>
    </p:spTree>
    <p:extLst>
      <p:ext uri="{BB962C8B-B14F-4D97-AF65-F5344CB8AC3E}">
        <p14:creationId xmlns:p14="http://schemas.microsoft.com/office/powerpoint/2010/main" val="29249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3877985"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①ライブラリをインポート</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9D566DC6-8DCE-4CE1-8376-278C4EE1BB47}"/>
              </a:ext>
            </a:extLst>
          </p:cNvPr>
          <p:cNvPicPr>
            <a:picLocks noChangeAspect="1"/>
          </p:cNvPicPr>
          <p:nvPr/>
        </p:nvPicPr>
        <p:blipFill>
          <a:blip r:embed="rId2"/>
          <a:stretch>
            <a:fillRect/>
          </a:stretch>
        </p:blipFill>
        <p:spPr>
          <a:xfrm>
            <a:off x="1087398" y="1387839"/>
            <a:ext cx="5690982" cy="2422249"/>
          </a:xfrm>
          <a:prstGeom prst="rect">
            <a:avLst/>
          </a:prstGeom>
        </p:spPr>
      </p:pic>
      <p:sp>
        <p:nvSpPr>
          <p:cNvPr id="16" name="テキスト ボックス 15">
            <a:extLst>
              <a:ext uri="{FF2B5EF4-FFF2-40B4-BE49-F238E27FC236}">
                <a16:creationId xmlns:a16="http://schemas.microsoft.com/office/drawing/2014/main" id="{DB5BA720-DD2C-4D59-89CB-289AB06C8301}"/>
              </a:ext>
            </a:extLst>
          </p:cNvPr>
          <p:cNvSpPr txBox="1"/>
          <p:nvPr/>
        </p:nvSpPr>
        <p:spPr>
          <a:xfrm>
            <a:off x="1689610" y="3886288"/>
            <a:ext cx="5690982"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a:t>
            </a:r>
            <a:r>
              <a:rPr lang="en-US" altLang="ja-JP" sz="2400" dirty="0">
                <a:solidFill>
                  <a:srgbClr val="FF0000"/>
                </a:solidFill>
                <a:latin typeface="メイリオ" panose="020B0604030504040204" pitchFamily="50" charset="-128"/>
                <a:ea typeface="メイリオ" panose="020B0604030504040204" pitchFamily="50" charset="-128"/>
              </a:rPr>
              <a:t>seaborn</a:t>
            </a:r>
            <a:r>
              <a:rPr lang="ja-JP" altLang="en-US" sz="2400" dirty="0">
                <a:solidFill>
                  <a:srgbClr val="FF0000"/>
                </a:solidFill>
                <a:latin typeface="メイリオ" panose="020B0604030504040204" pitchFamily="50" charset="-128"/>
                <a:ea typeface="メイリオ" panose="020B0604030504040204" pitchFamily="50" charset="-128"/>
              </a:rPr>
              <a:t>によりグラフ表示仕様の変更</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42AEA1C9-91F2-468D-A2F9-A0E804C89BAB}"/>
              </a:ext>
            </a:extLst>
          </p:cNvPr>
          <p:cNvSpPr txBox="1"/>
          <p:nvPr/>
        </p:nvSpPr>
        <p:spPr>
          <a:xfrm>
            <a:off x="401781" y="4382741"/>
            <a:ext cx="3414717"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②高次関数</a:t>
            </a: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次</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の定義</a:t>
            </a:r>
            <a:endParaRPr kumimoji="1" lang="ja-JP" altLang="en-US" sz="2400"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DBDA5830-7AB2-4A63-B24D-0B99071C4C24}"/>
              </a:ext>
            </a:extLst>
          </p:cNvPr>
          <p:cNvPicPr>
            <a:picLocks noChangeAspect="1"/>
          </p:cNvPicPr>
          <p:nvPr/>
        </p:nvPicPr>
        <p:blipFill>
          <a:blip r:embed="rId3"/>
          <a:stretch>
            <a:fillRect/>
          </a:stretch>
        </p:blipFill>
        <p:spPr>
          <a:xfrm>
            <a:off x="1205191" y="4928004"/>
            <a:ext cx="5573189" cy="1555902"/>
          </a:xfrm>
          <a:prstGeom prst="rect">
            <a:avLst/>
          </a:prstGeom>
        </p:spPr>
      </p:pic>
      <p:sp>
        <p:nvSpPr>
          <p:cNvPr id="19" name="テキスト ボックス 18">
            <a:extLst>
              <a:ext uri="{FF2B5EF4-FFF2-40B4-BE49-F238E27FC236}">
                <a16:creationId xmlns:a16="http://schemas.microsoft.com/office/drawing/2014/main" id="{D9BC936A-D818-45B3-871F-FB91BABB99BB}"/>
              </a:ext>
            </a:extLst>
          </p:cNvPr>
          <p:cNvSpPr txBox="1"/>
          <p:nvPr/>
        </p:nvSpPr>
        <p:spPr>
          <a:xfrm>
            <a:off x="2836889" y="269923"/>
            <a:ext cx="6093500"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(1)</a:t>
            </a:r>
            <a:r>
              <a:rPr lang="ja-JP" altLang="en-US" sz="1800" dirty="0">
                <a:highlight>
                  <a:srgbClr val="FFFF00"/>
                </a:highlight>
                <a:latin typeface="メイリオ" panose="020B0604030504040204" pitchFamily="50" charset="-128"/>
                <a:ea typeface="メイリオ" panose="020B0604030504040204" pitchFamily="50" charset="-128"/>
              </a:rPr>
              <a:t>高次関数</a:t>
            </a:r>
            <a:r>
              <a:rPr lang="en-US" altLang="ja-JP" sz="1800" dirty="0">
                <a:highlight>
                  <a:srgbClr val="FFFF00"/>
                </a:highlight>
                <a:latin typeface="メイリオ" panose="020B0604030504040204" pitchFamily="50" charset="-128"/>
                <a:ea typeface="メイリオ" panose="020B0604030504040204" pitchFamily="50" charset="-128"/>
              </a:rPr>
              <a:t>(4</a:t>
            </a:r>
            <a:r>
              <a:rPr lang="ja-JP" altLang="en-US" sz="1800" dirty="0">
                <a:highlight>
                  <a:srgbClr val="FFFF00"/>
                </a:highlight>
                <a:latin typeface="メイリオ" panose="020B0604030504040204" pitchFamily="50" charset="-128"/>
                <a:ea typeface="メイリオ" panose="020B0604030504040204" pitchFamily="50" charset="-128"/>
              </a:rPr>
              <a:t>次</a:t>
            </a:r>
            <a:r>
              <a:rPr lang="en-US" altLang="ja-JP" sz="1800" dirty="0">
                <a:highlight>
                  <a:srgbClr val="FFFF00"/>
                </a:highlight>
                <a:latin typeface="メイリオ" panose="020B0604030504040204" pitchFamily="50" charset="-128"/>
                <a:ea typeface="メイリオ" panose="020B0604030504040204" pitchFamily="50" charset="-128"/>
              </a:rPr>
              <a:t>)</a:t>
            </a:r>
            <a:r>
              <a:rPr lang="ja-JP" altLang="en-US" sz="1800" dirty="0">
                <a:highlight>
                  <a:srgbClr val="FFFF00"/>
                </a:highlight>
                <a:latin typeface="メイリオ" panose="020B0604030504040204" pitchFamily="50" charset="-128"/>
                <a:ea typeface="メイリオ" panose="020B0604030504040204" pitchFamily="50" charset="-128"/>
              </a:rPr>
              <a:t>＋ノイズ＊　をプロット</a:t>
            </a:r>
            <a:endParaRPr lang="en-US" altLang="ja-JP" sz="1800" dirty="0">
              <a:highlight>
                <a:srgbClr val="FFFF00"/>
              </a:highligh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63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3570208"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③教師データのプロット</a:t>
            </a:r>
            <a:endParaRPr kumimoji="1" lang="ja-JP" altLang="en-US" sz="24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3502B1-9080-4009-85D2-3E6F503D0301}"/>
              </a:ext>
            </a:extLst>
          </p:cNvPr>
          <p:cNvPicPr>
            <a:picLocks noChangeAspect="1"/>
          </p:cNvPicPr>
          <p:nvPr/>
        </p:nvPicPr>
        <p:blipFill>
          <a:blip r:embed="rId2"/>
          <a:stretch>
            <a:fillRect/>
          </a:stretch>
        </p:blipFill>
        <p:spPr>
          <a:xfrm>
            <a:off x="566970" y="1311639"/>
            <a:ext cx="5065136" cy="5504186"/>
          </a:xfrm>
          <a:prstGeom prst="rect">
            <a:avLst/>
          </a:prstGeom>
        </p:spPr>
      </p:pic>
      <p:sp>
        <p:nvSpPr>
          <p:cNvPr id="11" name="テキスト ボックス 10">
            <a:extLst>
              <a:ext uri="{FF2B5EF4-FFF2-40B4-BE49-F238E27FC236}">
                <a16:creationId xmlns:a16="http://schemas.microsoft.com/office/drawing/2014/main" id="{11F07E7C-38BC-41BE-93E0-CC95A9D60223}"/>
              </a:ext>
            </a:extLst>
          </p:cNvPr>
          <p:cNvSpPr txBox="1"/>
          <p:nvPr/>
        </p:nvSpPr>
        <p:spPr>
          <a:xfrm>
            <a:off x="7915032" y="3429000"/>
            <a:ext cx="2646878"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サンプルコード</a:t>
            </a:r>
            <a:r>
              <a:rPr kumimoji="1" lang="ja-JP" altLang="en-US" sz="2400" dirty="0">
                <a:solidFill>
                  <a:srgbClr val="FF0000"/>
                </a:solidFill>
                <a:latin typeface="メイリオ" panose="020B0604030504040204" pitchFamily="50" charset="-128"/>
                <a:ea typeface="メイリオ" panose="020B0604030504040204" pitchFamily="50" charset="-128"/>
              </a:rPr>
              <a:t>　</a:t>
            </a:r>
          </a:p>
        </p:txBody>
      </p:sp>
      <p:pic>
        <p:nvPicPr>
          <p:cNvPr id="8" name="図 7">
            <a:extLst>
              <a:ext uri="{FF2B5EF4-FFF2-40B4-BE49-F238E27FC236}">
                <a16:creationId xmlns:a16="http://schemas.microsoft.com/office/drawing/2014/main" id="{9C5B9AD4-5466-4151-80FD-A89645021121}"/>
              </a:ext>
            </a:extLst>
          </p:cNvPr>
          <p:cNvPicPr>
            <a:picLocks noChangeAspect="1"/>
          </p:cNvPicPr>
          <p:nvPr/>
        </p:nvPicPr>
        <p:blipFill>
          <a:blip r:embed="rId3"/>
          <a:stretch>
            <a:fillRect/>
          </a:stretch>
        </p:blipFill>
        <p:spPr>
          <a:xfrm>
            <a:off x="6717197" y="3792682"/>
            <a:ext cx="4257675" cy="2819400"/>
          </a:xfrm>
          <a:prstGeom prst="rect">
            <a:avLst/>
          </a:prstGeom>
        </p:spPr>
      </p:pic>
      <p:sp>
        <p:nvSpPr>
          <p:cNvPr id="13" name="四角形: 角を丸くする 12">
            <a:extLst>
              <a:ext uri="{FF2B5EF4-FFF2-40B4-BE49-F238E27FC236}">
                <a16:creationId xmlns:a16="http://schemas.microsoft.com/office/drawing/2014/main" id="{FAADEA01-FF6F-4D30-A797-B53DF7A216FB}"/>
              </a:ext>
            </a:extLst>
          </p:cNvPr>
          <p:cNvSpPr/>
          <p:nvPr/>
        </p:nvSpPr>
        <p:spPr>
          <a:xfrm>
            <a:off x="6096000" y="1561591"/>
            <a:ext cx="5678507" cy="1123712"/>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関数数自体はサンプルコードと同じだが</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ノイズはランダムにサンプリングしているため</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両者の点群は異なる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D3913BB-C783-40B2-90E7-58566598666B}"/>
              </a:ext>
            </a:extLst>
          </p:cNvPr>
          <p:cNvSpPr txBox="1"/>
          <p:nvPr/>
        </p:nvSpPr>
        <p:spPr>
          <a:xfrm>
            <a:off x="3832728" y="3429000"/>
            <a:ext cx="2031325"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自身で実装</a:t>
            </a:r>
            <a:r>
              <a:rPr kumimoji="1" lang="ja-JP" altLang="en-US" sz="2400" dirty="0">
                <a:solidFill>
                  <a:srgbClr val="FF0000"/>
                </a:solidFill>
                <a:latin typeface="メイリオ" panose="020B0604030504040204" pitchFamily="50" charset="-128"/>
                <a:ea typeface="メイリオ" panose="020B0604030504040204" pitchFamily="50" charset="-128"/>
              </a:rPr>
              <a:t>　</a:t>
            </a:r>
          </a:p>
        </p:txBody>
      </p:sp>
      <p:sp>
        <p:nvSpPr>
          <p:cNvPr id="15" name="テキスト ボックス 14">
            <a:extLst>
              <a:ext uri="{FF2B5EF4-FFF2-40B4-BE49-F238E27FC236}">
                <a16:creationId xmlns:a16="http://schemas.microsoft.com/office/drawing/2014/main" id="{BEF985DF-258C-4CA2-9986-11FEAA95576A}"/>
              </a:ext>
            </a:extLst>
          </p:cNvPr>
          <p:cNvSpPr txBox="1"/>
          <p:nvPr/>
        </p:nvSpPr>
        <p:spPr>
          <a:xfrm>
            <a:off x="2836889" y="269923"/>
            <a:ext cx="6093500"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(1)</a:t>
            </a:r>
            <a:r>
              <a:rPr lang="ja-JP" altLang="en-US" sz="1800" dirty="0">
                <a:highlight>
                  <a:srgbClr val="FFFF00"/>
                </a:highlight>
                <a:latin typeface="メイリオ" panose="020B0604030504040204" pitchFamily="50" charset="-128"/>
                <a:ea typeface="メイリオ" panose="020B0604030504040204" pitchFamily="50" charset="-128"/>
              </a:rPr>
              <a:t>高次関数</a:t>
            </a:r>
            <a:r>
              <a:rPr lang="en-US" altLang="ja-JP" sz="1800" dirty="0">
                <a:highlight>
                  <a:srgbClr val="FFFF00"/>
                </a:highlight>
                <a:latin typeface="メイリオ" panose="020B0604030504040204" pitchFamily="50" charset="-128"/>
                <a:ea typeface="メイリオ" panose="020B0604030504040204" pitchFamily="50" charset="-128"/>
              </a:rPr>
              <a:t>(4</a:t>
            </a:r>
            <a:r>
              <a:rPr lang="ja-JP" altLang="en-US" sz="1800" dirty="0">
                <a:highlight>
                  <a:srgbClr val="FFFF00"/>
                </a:highlight>
                <a:latin typeface="メイリオ" panose="020B0604030504040204" pitchFamily="50" charset="-128"/>
                <a:ea typeface="メイリオ" panose="020B0604030504040204" pitchFamily="50" charset="-128"/>
              </a:rPr>
              <a:t>次</a:t>
            </a:r>
            <a:r>
              <a:rPr lang="en-US" altLang="ja-JP" sz="1800" dirty="0">
                <a:highlight>
                  <a:srgbClr val="FFFF00"/>
                </a:highlight>
                <a:latin typeface="メイリオ" panose="020B0604030504040204" pitchFamily="50" charset="-128"/>
                <a:ea typeface="メイリオ" panose="020B0604030504040204" pitchFamily="50" charset="-128"/>
              </a:rPr>
              <a:t>)</a:t>
            </a:r>
            <a:r>
              <a:rPr lang="ja-JP" altLang="en-US" sz="1800" dirty="0">
                <a:highlight>
                  <a:srgbClr val="FFFF00"/>
                </a:highlight>
                <a:latin typeface="メイリオ" panose="020B0604030504040204" pitchFamily="50" charset="-128"/>
                <a:ea typeface="メイリオ" panose="020B0604030504040204" pitchFamily="50" charset="-128"/>
              </a:rPr>
              <a:t>＋ノイズ＊　をプロット</a:t>
            </a:r>
            <a:endParaRPr lang="en-US" altLang="ja-JP" sz="1800" dirty="0">
              <a:highlight>
                <a:srgbClr val="FFFF00"/>
              </a:highlight>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5921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B23B3667-434A-44D9-9A90-F4C4EE45F8AF}"/>
              </a:ext>
            </a:extLst>
          </p:cNvPr>
          <p:cNvPicPr>
            <a:picLocks noChangeAspect="1"/>
          </p:cNvPicPr>
          <p:nvPr/>
        </p:nvPicPr>
        <p:blipFill>
          <a:blip r:embed="rId2"/>
          <a:stretch>
            <a:fillRect/>
          </a:stretch>
        </p:blipFill>
        <p:spPr>
          <a:xfrm>
            <a:off x="505103" y="1251048"/>
            <a:ext cx="9283473" cy="2961751"/>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8576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①モデルの作成→学習→推論</a:t>
            </a:r>
            <a:endParaRPr kumimoji="1" lang="ja-JP" altLang="en-US" sz="2400" dirty="0">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FAADEA01-FF6F-4D30-A797-B53DF7A216FB}"/>
              </a:ext>
            </a:extLst>
          </p:cNvPr>
          <p:cNvSpPr/>
          <p:nvPr/>
        </p:nvSpPr>
        <p:spPr>
          <a:xfrm>
            <a:off x="6096000" y="1391333"/>
            <a:ext cx="5678507" cy="1464231"/>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ja-JP" sz="2000" dirty="0">
                <a:solidFill>
                  <a:srgbClr val="FF0000"/>
                </a:solidFill>
                <a:latin typeface="メイリオ" panose="020B0604030504040204" pitchFamily="50" charset="-128"/>
                <a:ea typeface="メイリオ" panose="020B0604030504040204" pitchFamily="50" charset="-128"/>
              </a:rPr>
              <a:t>α</a:t>
            </a:r>
            <a:r>
              <a:rPr lang="ja-JP" altLang="en-US" sz="2000" dirty="0">
                <a:solidFill>
                  <a:srgbClr val="FF0000"/>
                </a:solidFill>
                <a:latin typeface="メイリオ" panose="020B0604030504040204" pitchFamily="50" charset="-128"/>
                <a:ea typeface="メイリオ" panose="020B0604030504040204" pitchFamily="50" charset="-128"/>
              </a:rPr>
              <a:t> が大きくなると</a:t>
            </a:r>
            <a:r>
              <a:rPr lang="en-US" altLang="ja-JP" sz="2000" dirty="0">
                <a:solidFill>
                  <a:srgbClr val="FF0000"/>
                </a:solidFill>
                <a:latin typeface="メイリオ" panose="020B0604030504040204" pitchFamily="50" charset="-128"/>
                <a:ea typeface="メイリオ" panose="020B0604030504040204" pitchFamily="50" charset="-128"/>
              </a:rPr>
              <a:t>L2</a:t>
            </a:r>
            <a:r>
              <a:rPr lang="ja-JP" altLang="en-US" sz="2000" dirty="0">
                <a:solidFill>
                  <a:srgbClr val="FF0000"/>
                </a:solidFill>
                <a:latin typeface="メイリオ" panose="020B0604030504040204" pitchFamily="50" charset="-128"/>
                <a:ea typeface="メイリオ" panose="020B0604030504040204" pitchFamily="50" charset="-128"/>
              </a:rPr>
              <a:t>正則化項のペナルティが</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大きくなるため、</a:t>
            </a:r>
            <a:r>
              <a:rPr lang="en-US" altLang="ja-JP" sz="2000" dirty="0">
                <a:solidFill>
                  <a:srgbClr val="FF0000"/>
                </a:solidFill>
                <a:latin typeface="メイリオ" panose="020B0604030504040204" pitchFamily="50" charset="-128"/>
                <a:ea typeface="メイリオ" panose="020B0604030504040204" pitchFamily="50" charset="-128"/>
              </a:rPr>
              <a:t>α</a:t>
            </a:r>
            <a:r>
              <a:rPr lang="ja-JP" altLang="en-US" sz="2000" dirty="0">
                <a:solidFill>
                  <a:srgbClr val="FF0000"/>
                </a:solidFill>
                <a:latin typeface="メイリオ" panose="020B0604030504040204" pitchFamily="50" charset="-128"/>
                <a:ea typeface="メイリオ" panose="020B0604030504040204" pitchFamily="50" charset="-128"/>
              </a:rPr>
              <a:t>が大きくなるにつれて</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近似式の重みが小さくなっている</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＝モデルの表現力が下がっていることが分かる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D3913BB-C783-40B2-90E7-58566598666B}"/>
              </a:ext>
            </a:extLst>
          </p:cNvPr>
          <p:cNvSpPr txBox="1"/>
          <p:nvPr/>
        </p:nvSpPr>
        <p:spPr>
          <a:xfrm>
            <a:off x="3377263" y="1223019"/>
            <a:ext cx="1778051" cy="461665"/>
          </a:xfrm>
          <a:prstGeom prst="rect">
            <a:avLst/>
          </a:prstGeom>
          <a:noFill/>
        </p:spPr>
        <p:txBody>
          <a:bodyPr wrap="none" rtlCol="0">
            <a:spAutoFit/>
          </a:bodyPr>
          <a:lstStyle/>
          <a:p>
            <a:r>
              <a:rPr lang="en-US" altLang="ja-JP" sz="2400">
                <a:solidFill>
                  <a:srgbClr val="FF0000"/>
                </a:solidFill>
                <a:latin typeface="メイリオ" panose="020B0604030504040204" pitchFamily="50" charset="-128"/>
                <a:ea typeface="メイリオ" panose="020B0604030504040204" pitchFamily="50" charset="-128"/>
              </a:rPr>
              <a:t>L2</a:t>
            </a:r>
            <a:r>
              <a:rPr lang="ja-JP" altLang="en-US" sz="2400" dirty="0">
                <a:solidFill>
                  <a:srgbClr val="FF0000"/>
                </a:solidFill>
                <a:latin typeface="メイリオ" panose="020B0604030504040204" pitchFamily="50" charset="-128"/>
                <a:ea typeface="メイリオ" panose="020B0604030504040204" pitchFamily="50" charset="-128"/>
              </a:rPr>
              <a:t>正則化項</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4D620DF-32BC-4467-ABF1-E7BCB57DD45F}"/>
              </a:ext>
            </a:extLst>
          </p:cNvPr>
          <p:cNvSpPr txBox="1"/>
          <p:nvPr/>
        </p:nvSpPr>
        <p:spPr>
          <a:xfrm>
            <a:off x="3049250" y="204260"/>
            <a:ext cx="6093500"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(2)</a:t>
            </a:r>
            <a:r>
              <a:rPr kumimoji="1" lang="ja-JP" altLang="en-US" sz="1800" dirty="0">
                <a:highlight>
                  <a:srgbClr val="FFFF00"/>
                </a:highlight>
                <a:latin typeface="メイリオ" panose="020B0604030504040204" pitchFamily="50" charset="-128"/>
                <a:ea typeface="メイリオ" panose="020B0604030504040204" pitchFamily="50" charset="-128"/>
              </a:rPr>
              <a:t>＊をカーネルリッジ回帰</a:t>
            </a:r>
            <a:endParaRPr kumimoji="1" lang="en-US" altLang="ja-JP" sz="1800" dirty="0">
              <a:highlight>
                <a:srgbClr val="FFFF00"/>
              </a:highlight>
              <a:latin typeface="メイリオ" panose="020B0604030504040204" pitchFamily="50" charset="-128"/>
              <a:ea typeface="メイリオ" panose="020B0604030504040204" pitchFamily="50" charset="-128"/>
            </a:endParaRPr>
          </a:p>
        </p:txBody>
      </p:sp>
      <p:sp>
        <p:nvSpPr>
          <p:cNvPr id="16" name="四角形: 角を丸くする 15">
            <a:extLst>
              <a:ext uri="{FF2B5EF4-FFF2-40B4-BE49-F238E27FC236}">
                <a16:creationId xmlns:a16="http://schemas.microsoft.com/office/drawing/2014/main" id="{9B214136-EEAD-4831-869B-84F4EB5743B3}"/>
              </a:ext>
            </a:extLst>
          </p:cNvPr>
          <p:cNvSpPr/>
          <p:nvPr/>
        </p:nvSpPr>
        <p:spPr>
          <a:xfrm>
            <a:off x="3049250" y="1885221"/>
            <a:ext cx="1203507" cy="34831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163FA946-39A8-439A-82AB-C87D50C95E3D}"/>
              </a:ext>
            </a:extLst>
          </p:cNvPr>
          <p:cNvPicPr>
            <a:picLocks noChangeAspect="1"/>
          </p:cNvPicPr>
          <p:nvPr/>
        </p:nvPicPr>
        <p:blipFill>
          <a:blip r:embed="rId3"/>
          <a:stretch>
            <a:fillRect/>
          </a:stretch>
        </p:blipFill>
        <p:spPr>
          <a:xfrm>
            <a:off x="1139493" y="4346003"/>
            <a:ext cx="3448050" cy="2343150"/>
          </a:xfrm>
          <a:prstGeom prst="rect">
            <a:avLst/>
          </a:prstGeom>
        </p:spPr>
      </p:pic>
      <p:pic>
        <p:nvPicPr>
          <p:cNvPr id="20" name="図 19">
            <a:extLst>
              <a:ext uri="{FF2B5EF4-FFF2-40B4-BE49-F238E27FC236}">
                <a16:creationId xmlns:a16="http://schemas.microsoft.com/office/drawing/2014/main" id="{59C7FB51-70AE-4928-A949-52E8C94A8BB1}"/>
              </a:ext>
            </a:extLst>
          </p:cNvPr>
          <p:cNvPicPr>
            <a:picLocks noChangeAspect="1"/>
          </p:cNvPicPr>
          <p:nvPr/>
        </p:nvPicPr>
        <p:blipFill>
          <a:blip r:embed="rId4"/>
          <a:stretch>
            <a:fillRect/>
          </a:stretch>
        </p:blipFill>
        <p:spPr>
          <a:xfrm>
            <a:off x="4786937" y="4291540"/>
            <a:ext cx="3457575" cy="2362200"/>
          </a:xfrm>
          <a:prstGeom prst="rect">
            <a:avLst/>
          </a:prstGeom>
        </p:spPr>
      </p:pic>
      <p:pic>
        <p:nvPicPr>
          <p:cNvPr id="22" name="図 21">
            <a:extLst>
              <a:ext uri="{FF2B5EF4-FFF2-40B4-BE49-F238E27FC236}">
                <a16:creationId xmlns:a16="http://schemas.microsoft.com/office/drawing/2014/main" id="{CE29A95B-32BF-4623-A724-043DB8696965}"/>
              </a:ext>
            </a:extLst>
          </p:cNvPr>
          <p:cNvPicPr>
            <a:picLocks noChangeAspect="1"/>
          </p:cNvPicPr>
          <p:nvPr/>
        </p:nvPicPr>
        <p:blipFill>
          <a:blip r:embed="rId5"/>
          <a:stretch>
            <a:fillRect/>
          </a:stretch>
        </p:blipFill>
        <p:spPr>
          <a:xfrm>
            <a:off x="8443906" y="4240828"/>
            <a:ext cx="3438525" cy="2371725"/>
          </a:xfrm>
          <a:prstGeom prst="rect">
            <a:avLst/>
          </a:prstGeom>
        </p:spPr>
      </p:pic>
      <p:sp>
        <p:nvSpPr>
          <p:cNvPr id="23" name="テキスト ボックス 22">
            <a:extLst>
              <a:ext uri="{FF2B5EF4-FFF2-40B4-BE49-F238E27FC236}">
                <a16:creationId xmlns:a16="http://schemas.microsoft.com/office/drawing/2014/main" id="{0A6D28B1-F962-4BFF-BD7B-38B03E4E9CDA}"/>
              </a:ext>
            </a:extLst>
          </p:cNvPr>
          <p:cNvSpPr txBox="1"/>
          <p:nvPr/>
        </p:nvSpPr>
        <p:spPr>
          <a:xfrm>
            <a:off x="2761977" y="3951671"/>
            <a:ext cx="1888659"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0.0002</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2F950D4F-D2C0-4C18-8974-3AC433691675}"/>
              </a:ext>
            </a:extLst>
          </p:cNvPr>
          <p:cNvSpPr txBox="1"/>
          <p:nvPr/>
        </p:nvSpPr>
        <p:spPr>
          <a:xfrm>
            <a:off x="6597036" y="3935536"/>
            <a:ext cx="1697901"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0.002</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BF9E2DF7-17D5-4699-8A66-97B085E62502}"/>
              </a:ext>
            </a:extLst>
          </p:cNvPr>
          <p:cNvSpPr txBox="1"/>
          <p:nvPr/>
        </p:nvSpPr>
        <p:spPr>
          <a:xfrm>
            <a:off x="10054611" y="3829875"/>
            <a:ext cx="1507144"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0.02</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95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0D2AF6B-BD4D-41F9-A56C-EAE0ACDAC51D}"/>
              </a:ext>
            </a:extLst>
          </p:cNvPr>
          <p:cNvPicPr>
            <a:picLocks noChangeAspect="1"/>
          </p:cNvPicPr>
          <p:nvPr/>
        </p:nvPicPr>
        <p:blipFill>
          <a:blip r:embed="rId2"/>
          <a:stretch>
            <a:fillRect/>
          </a:stretch>
        </p:blipFill>
        <p:spPr>
          <a:xfrm>
            <a:off x="607036" y="1291034"/>
            <a:ext cx="7687901" cy="2773212"/>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8576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①モデルの作成→学習→推論</a:t>
            </a:r>
            <a:endParaRPr kumimoji="1" lang="ja-JP" altLang="en-US" sz="2400" dirty="0">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FAADEA01-FF6F-4D30-A797-B53DF7A216FB}"/>
              </a:ext>
            </a:extLst>
          </p:cNvPr>
          <p:cNvSpPr/>
          <p:nvPr/>
        </p:nvSpPr>
        <p:spPr>
          <a:xfrm>
            <a:off x="7005255" y="1657515"/>
            <a:ext cx="4847749" cy="783193"/>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基底関数の幅が小さくなるほど合成関数</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の表現力が上がることが分かる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D3913BB-C783-40B2-90E7-58566598666B}"/>
              </a:ext>
            </a:extLst>
          </p:cNvPr>
          <p:cNvSpPr txBox="1"/>
          <p:nvPr/>
        </p:nvSpPr>
        <p:spPr>
          <a:xfrm>
            <a:off x="3897911" y="1840173"/>
            <a:ext cx="2954655"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基底関数の幅の逆数</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16" name="四角形: 角を丸くする 15">
            <a:extLst>
              <a:ext uri="{FF2B5EF4-FFF2-40B4-BE49-F238E27FC236}">
                <a16:creationId xmlns:a16="http://schemas.microsoft.com/office/drawing/2014/main" id="{9B214136-EEAD-4831-869B-84F4EB5743B3}"/>
              </a:ext>
            </a:extLst>
          </p:cNvPr>
          <p:cNvSpPr/>
          <p:nvPr/>
        </p:nvSpPr>
        <p:spPr>
          <a:xfrm>
            <a:off x="3049251" y="1885222"/>
            <a:ext cx="816168" cy="32778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A6D28B1-F962-4BFF-BD7B-38B03E4E9CDA}"/>
              </a:ext>
            </a:extLst>
          </p:cNvPr>
          <p:cNvSpPr txBox="1"/>
          <p:nvPr/>
        </p:nvSpPr>
        <p:spPr>
          <a:xfrm>
            <a:off x="2761977" y="3951671"/>
            <a:ext cx="1194558"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γ = 50</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8A08603-5F66-48DD-A2E0-0F9064FAFF2B}"/>
              </a:ext>
            </a:extLst>
          </p:cNvPr>
          <p:cNvSpPr txBox="1"/>
          <p:nvPr/>
        </p:nvSpPr>
        <p:spPr>
          <a:xfrm>
            <a:off x="2761977" y="221496"/>
            <a:ext cx="6831728"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(3)</a:t>
            </a:r>
            <a:r>
              <a:rPr kumimoji="1" lang="ja-JP" altLang="en-US" sz="1800" dirty="0">
                <a:highlight>
                  <a:srgbClr val="FFFF00"/>
                </a:highlight>
                <a:latin typeface="メイリオ" panose="020B0604030504040204" pitchFamily="50" charset="-128"/>
                <a:ea typeface="メイリオ" panose="020B0604030504040204" pitchFamily="50" charset="-128"/>
              </a:rPr>
              <a:t>＊を</a:t>
            </a:r>
            <a:r>
              <a:rPr kumimoji="1" lang="en-US" altLang="ja-JP" sz="1800" dirty="0">
                <a:highlight>
                  <a:srgbClr val="FFFF00"/>
                </a:highlight>
                <a:latin typeface="メイリオ" panose="020B0604030504040204" pitchFamily="50" charset="-128"/>
                <a:ea typeface="メイリオ" panose="020B0604030504040204" pitchFamily="50" charset="-128"/>
              </a:rPr>
              <a:t>1</a:t>
            </a:r>
            <a:r>
              <a:rPr kumimoji="1" lang="ja-JP" altLang="en-US" sz="1800" dirty="0">
                <a:highlight>
                  <a:srgbClr val="FFFF00"/>
                </a:highlight>
                <a:latin typeface="メイリオ" panose="020B0604030504040204" pitchFamily="50" charset="-128"/>
                <a:ea typeface="メイリオ" panose="020B0604030504040204" pitchFamily="50" charset="-128"/>
              </a:rPr>
              <a:t>次元ガウス型基底関数</a:t>
            </a:r>
            <a:r>
              <a:rPr kumimoji="1" lang="en-US" altLang="ja-JP" sz="1800" dirty="0">
                <a:highlight>
                  <a:srgbClr val="FFFF00"/>
                </a:highlight>
                <a:latin typeface="メイリオ" panose="020B0604030504040204" pitchFamily="50" charset="-128"/>
                <a:ea typeface="メイリオ" panose="020B0604030504040204" pitchFamily="50" charset="-128"/>
              </a:rPr>
              <a:t>(50)</a:t>
            </a:r>
            <a:r>
              <a:rPr lang="ja-JP" altLang="en-US" sz="1800" dirty="0">
                <a:highlight>
                  <a:srgbClr val="FFFF00"/>
                </a:highlight>
                <a:latin typeface="メイリオ" panose="020B0604030504040204" pitchFamily="50" charset="-128"/>
                <a:ea typeface="メイリオ" panose="020B0604030504040204" pitchFamily="50" charset="-128"/>
              </a:rPr>
              <a:t>＋リッジ正則化</a:t>
            </a:r>
            <a:r>
              <a:rPr kumimoji="1" lang="ja-JP" altLang="en-US" sz="1800" dirty="0">
                <a:highlight>
                  <a:srgbClr val="FFFF00"/>
                </a:highlight>
                <a:latin typeface="メイリオ" panose="020B0604030504040204" pitchFamily="50" charset="-128"/>
                <a:ea typeface="メイリオ" panose="020B0604030504040204" pitchFamily="50" charset="-128"/>
              </a:rPr>
              <a:t>により近似</a:t>
            </a:r>
            <a:endParaRPr lang="en-US" altLang="ja-JP" sz="1800" dirty="0">
              <a:highlight>
                <a:srgbClr val="FFFF00"/>
              </a:highlight>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9AFCA878-7C43-4BC2-8F02-4FB92DD1025A}"/>
              </a:ext>
            </a:extLst>
          </p:cNvPr>
          <p:cNvPicPr>
            <a:picLocks noChangeAspect="1"/>
          </p:cNvPicPr>
          <p:nvPr/>
        </p:nvPicPr>
        <p:blipFill>
          <a:blip r:embed="rId3"/>
          <a:stretch>
            <a:fillRect/>
          </a:stretch>
        </p:blipFill>
        <p:spPr>
          <a:xfrm>
            <a:off x="1244486" y="4303978"/>
            <a:ext cx="3457575" cy="2400300"/>
          </a:xfrm>
          <a:prstGeom prst="rect">
            <a:avLst/>
          </a:prstGeom>
        </p:spPr>
      </p:pic>
      <p:pic>
        <p:nvPicPr>
          <p:cNvPr id="11" name="図 10">
            <a:extLst>
              <a:ext uri="{FF2B5EF4-FFF2-40B4-BE49-F238E27FC236}">
                <a16:creationId xmlns:a16="http://schemas.microsoft.com/office/drawing/2014/main" id="{F450B9A5-E582-463E-8397-6ADDA78BB88C}"/>
              </a:ext>
            </a:extLst>
          </p:cNvPr>
          <p:cNvPicPr>
            <a:picLocks noChangeAspect="1"/>
          </p:cNvPicPr>
          <p:nvPr/>
        </p:nvPicPr>
        <p:blipFill>
          <a:blip r:embed="rId4"/>
          <a:stretch>
            <a:fillRect/>
          </a:stretch>
        </p:blipFill>
        <p:spPr>
          <a:xfrm>
            <a:off x="4808787" y="4371578"/>
            <a:ext cx="3486150" cy="2390775"/>
          </a:xfrm>
          <a:prstGeom prst="rect">
            <a:avLst/>
          </a:prstGeom>
        </p:spPr>
      </p:pic>
      <p:sp>
        <p:nvSpPr>
          <p:cNvPr id="26" name="テキスト ボックス 25">
            <a:extLst>
              <a:ext uri="{FF2B5EF4-FFF2-40B4-BE49-F238E27FC236}">
                <a16:creationId xmlns:a16="http://schemas.microsoft.com/office/drawing/2014/main" id="{8A032494-94E1-46F5-B644-3E7114C15D05}"/>
              </a:ext>
            </a:extLst>
          </p:cNvPr>
          <p:cNvSpPr txBox="1"/>
          <p:nvPr/>
        </p:nvSpPr>
        <p:spPr>
          <a:xfrm>
            <a:off x="5954583" y="3975686"/>
            <a:ext cx="1194558"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γ = 10</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19" name="図 18">
            <a:extLst>
              <a:ext uri="{FF2B5EF4-FFF2-40B4-BE49-F238E27FC236}">
                <a16:creationId xmlns:a16="http://schemas.microsoft.com/office/drawing/2014/main" id="{886D5FFB-FD62-4C02-8A19-74EADDB71BD2}"/>
              </a:ext>
            </a:extLst>
          </p:cNvPr>
          <p:cNvPicPr>
            <a:picLocks noChangeAspect="1"/>
          </p:cNvPicPr>
          <p:nvPr/>
        </p:nvPicPr>
        <p:blipFill>
          <a:blip r:embed="rId5"/>
          <a:stretch>
            <a:fillRect/>
          </a:stretch>
        </p:blipFill>
        <p:spPr>
          <a:xfrm>
            <a:off x="8424004" y="4369949"/>
            <a:ext cx="3429000" cy="2314575"/>
          </a:xfrm>
          <a:prstGeom prst="rect">
            <a:avLst/>
          </a:prstGeom>
        </p:spPr>
      </p:pic>
      <p:sp>
        <p:nvSpPr>
          <p:cNvPr id="27" name="テキスト ボックス 26">
            <a:extLst>
              <a:ext uri="{FF2B5EF4-FFF2-40B4-BE49-F238E27FC236}">
                <a16:creationId xmlns:a16="http://schemas.microsoft.com/office/drawing/2014/main" id="{0DA8B9BE-42D4-4C2D-A3CF-FEE824954FA5}"/>
              </a:ext>
            </a:extLst>
          </p:cNvPr>
          <p:cNvSpPr txBox="1"/>
          <p:nvPr/>
        </p:nvSpPr>
        <p:spPr>
          <a:xfrm>
            <a:off x="9635205" y="3956115"/>
            <a:ext cx="1003801"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γ = 1</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3013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8576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①モデルの作成→学習→推論</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D3913BB-C783-40B2-90E7-58566598666B}"/>
              </a:ext>
            </a:extLst>
          </p:cNvPr>
          <p:cNvSpPr txBox="1"/>
          <p:nvPr/>
        </p:nvSpPr>
        <p:spPr>
          <a:xfrm>
            <a:off x="6515810" y="2285565"/>
            <a:ext cx="5724644" cy="646331"/>
          </a:xfrm>
          <a:prstGeom prst="rect">
            <a:avLst/>
          </a:prstGeom>
          <a:noFill/>
        </p:spPr>
        <p:txBody>
          <a:bodyPr wrap="none" rtlCol="0">
            <a:spAutoFit/>
          </a:bodyPr>
          <a:lstStyle/>
          <a:p>
            <a:r>
              <a:rPr lang="en-US" altLang="ja-JP" dirty="0">
                <a:solidFill>
                  <a:srgbClr val="FF0000"/>
                </a:solidFill>
                <a:latin typeface="メイリオ" panose="020B0604030504040204" pitchFamily="50" charset="-128"/>
                <a:ea typeface="メイリオ" panose="020B0604030504040204" pitchFamily="50" charset="-128"/>
              </a:rPr>
              <a:t>Pipeline</a:t>
            </a:r>
            <a:r>
              <a:rPr lang="ja-JP" altLang="en-US" dirty="0">
                <a:solidFill>
                  <a:srgbClr val="FF0000"/>
                </a:solidFill>
                <a:latin typeface="メイリオ" panose="020B0604030504040204" pitchFamily="50" charset="-128"/>
                <a:ea typeface="メイリオ" panose="020B0604030504040204" pitchFamily="50" charset="-128"/>
              </a:rPr>
              <a:t>を使用することで、前処理→学習への</a:t>
            </a:r>
            <a:endParaRPr lang="en-US" altLang="ja-JP" dirty="0">
              <a:solidFill>
                <a:srgbClr val="FF0000"/>
              </a:solidFill>
              <a:latin typeface="メイリオ" panose="020B0604030504040204" pitchFamily="50" charset="-128"/>
              <a:ea typeface="メイリオ" panose="020B0604030504040204" pitchFamily="50" charset="-128"/>
            </a:endParaRPr>
          </a:p>
          <a:p>
            <a:r>
              <a:rPr lang="ja-JP" altLang="en-US" dirty="0">
                <a:solidFill>
                  <a:srgbClr val="FF0000"/>
                </a:solidFill>
                <a:latin typeface="メイリオ" panose="020B0604030504040204" pitchFamily="50" charset="-128"/>
                <a:ea typeface="メイリオ" panose="020B0604030504040204" pitchFamily="50" charset="-128"/>
              </a:rPr>
              <a:t>データ受け渡しのための中間変数が不要となっている</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6" name="四角形: 角を丸くする 15">
            <a:extLst>
              <a:ext uri="{FF2B5EF4-FFF2-40B4-BE49-F238E27FC236}">
                <a16:creationId xmlns:a16="http://schemas.microsoft.com/office/drawing/2014/main" id="{9B214136-EEAD-4831-869B-84F4EB5743B3}"/>
              </a:ext>
            </a:extLst>
          </p:cNvPr>
          <p:cNvSpPr/>
          <p:nvPr/>
        </p:nvSpPr>
        <p:spPr>
          <a:xfrm>
            <a:off x="3049251" y="1885222"/>
            <a:ext cx="816168" cy="32778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39DC432-E7D8-436D-B1AE-467110112EC8}"/>
              </a:ext>
            </a:extLst>
          </p:cNvPr>
          <p:cNvSpPr txBox="1"/>
          <p:nvPr/>
        </p:nvSpPr>
        <p:spPr>
          <a:xfrm>
            <a:off x="2761977" y="229515"/>
            <a:ext cx="6096000"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(4)</a:t>
            </a:r>
            <a:r>
              <a:rPr lang="ja-JP" altLang="en-US" sz="1800" dirty="0">
                <a:highlight>
                  <a:srgbClr val="FFFF00"/>
                </a:highlight>
                <a:latin typeface="メイリオ" panose="020B0604030504040204" pitchFamily="50" charset="-128"/>
                <a:ea typeface="メイリオ" panose="020B0604030504040204" pitchFamily="50" charset="-128"/>
              </a:rPr>
              <a:t>＊を多項式近似</a:t>
            </a:r>
            <a:r>
              <a:rPr lang="en-US" altLang="ja-JP" sz="1800" dirty="0">
                <a:highlight>
                  <a:srgbClr val="FFFF00"/>
                </a:highlight>
                <a:latin typeface="メイリオ" panose="020B0604030504040204" pitchFamily="50" charset="-128"/>
                <a:ea typeface="メイリオ" panose="020B0604030504040204" pitchFamily="50" charset="-128"/>
              </a:rPr>
              <a:t>(1</a:t>
            </a:r>
            <a:r>
              <a:rPr lang="ja-JP" altLang="en-US" sz="1800" dirty="0">
                <a:highlight>
                  <a:srgbClr val="FFFF00"/>
                </a:highlight>
                <a:latin typeface="メイリオ" panose="020B0604030504040204" pitchFamily="50" charset="-128"/>
                <a:ea typeface="メイリオ" panose="020B0604030504040204" pitchFamily="50" charset="-128"/>
              </a:rPr>
              <a:t>次</a:t>
            </a:r>
            <a:r>
              <a:rPr lang="en-US" altLang="ja-JP" sz="1800" dirty="0">
                <a:highlight>
                  <a:srgbClr val="FFFF00"/>
                </a:highlight>
                <a:latin typeface="メイリオ" panose="020B0604030504040204" pitchFamily="50" charset="-128"/>
                <a:ea typeface="メイリオ" panose="020B0604030504040204" pitchFamily="50" charset="-128"/>
              </a:rPr>
              <a:t>~10</a:t>
            </a:r>
            <a:r>
              <a:rPr lang="ja-JP" altLang="en-US" sz="1800" dirty="0">
                <a:highlight>
                  <a:srgbClr val="FFFF00"/>
                </a:highlight>
                <a:latin typeface="メイリオ" panose="020B0604030504040204" pitchFamily="50" charset="-128"/>
                <a:ea typeface="メイリオ" panose="020B0604030504040204" pitchFamily="50" charset="-128"/>
              </a:rPr>
              <a:t>次</a:t>
            </a:r>
            <a:r>
              <a:rPr lang="en-US" altLang="ja-JP" sz="1800" dirty="0">
                <a:highlight>
                  <a:srgbClr val="FFFF00"/>
                </a:highlight>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868D94E6-40CF-4A4B-9621-263929C6D9F4}"/>
              </a:ext>
            </a:extLst>
          </p:cNvPr>
          <p:cNvPicPr>
            <a:picLocks noChangeAspect="1"/>
          </p:cNvPicPr>
          <p:nvPr/>
        </p:nvPicPr>
        <p:blipFill>
          <a:blip r:embed="rId2"/>
          <a:stretch>
            <a:fillRect/>
          </a:stretch>
        </p:blipFill>
        <p:spPr>
          <a:xfrm>
            <a:off x="392344" y="2033823"/>
            <a:ext cx="5768359" cy="4804959"/>
          </a:xfrm>
          <a:prstGeom prst="rect">
            <a:avLst/>
          </a:prstGeom>
        </p:spPr>
      </p:pic>
      <p:pic>
        <p:nvPicPr>
          <p:cNvPr id="10" name="図 9">
            <a:extLst>
              <a:ext uri="{FF2B5EF4-FFF2-40B4-BE49-F238E27FC236}">
                <a16:creationId xmlns:a16="http://schemas.microsoft.com/office/drawing/2014/main" id="{BCC5F3C6-8917-423E-95F4-9E92C6766B82}"/>
              </a:ext>
            </a:extLst>
          </p:cNvPr>
          <p:cNvPicPr>
            <a:picLocks noChangeAspect="1"/>
          </p:cNvPicPr>
          <p:nvPr/>
        </p:nvPicPr>
        <p:blipFill>
          <a:blip r:embed="rId3"/>
          <a:stretch>
            <a:fillRect/>
          </a:stretch>
        </p:blipFill>
        <p:spPr>
          <a:xfrm>
            <a:off x="300803" y="1250631"/>
            <a:ext cx="6215007" cy="783192"/>
          </a:xfrm>
          <a:prstGeom prst="rect">
            <a:avLst/>
          </a:prstGeom>
        </p:spPr>
      </p:pic>
      <p:sp>
        <p:nvSpPr>
          <p:cNvPr id="13" name="四角形: 角を丸くする 12">
            <a:extLst>
              <a:ext uri="{FF2B5EF4-FFF2-40B4-BE49-F238E27FC236}">
                <a16:creationId xmlns:a16="http://schemas.microsoft.com/office/drawing/2014/main" id="{FAADEA01-FF6F-4D30-A797-B53DF7A216FB}"/>
              </a:ext>
            </a:extLst>
          </p:cNvPr>
          <p:cNvSpPr/>
          <p:nvPr/>
        </p:nvSpPr>
        <p:spPr>
          <a:xfrm>
            <a:off x="4763397" y="4821523"/>
            <a:ext cx="7214004" cy="1123712"/>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ja-JP" sz="2000" dirty="0" err="1">
                <a:solidFill>
                  <a:srgbClr val="FF0000"/>
                </a:solidFill>
                <a:latin typeface="メイリオ" panose="020B0604030504040204" pitchFamily="50" charset="-128"/>
                <a:ea typeface="メイリオ" panose="020B0604030504040204" pitchFamily="50" charset="-128"/>
              </a:rPr>
              <a:t>PolynomialFeatures</a:t>
            </a:r>
            <a:r>
              <a:rPr lang="ja-JP" altLang="en-US" sz="2000" dirty="0">
                <a:solidFill>
                  <a:srgbClr val="FF0000"/>
                </a:solidFill>
                <a:latin typeface="メイリオ" panose="020B0604030504040204" pitchFamily="50" charset="-128"/>
                <a:ea typeface="メイリオ" panose="020B0604030504040204" pitchFamily="50" charset="-128"/>
              </a:rPr>
              <a:t>はあくまでも高次の特徴量を生成する</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ための</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前処理</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に過ぎず、学習自体は</a:t>
            </a:r>
            <a:r>
              <a:rPr lang="en-US" altLang="ja-JP" sz="2000" dirty="0">
                <a:solidFill>
                  <a:srgbClr val="FF0000"/>
                </a:solidFill>
                <a:latin typeface="メイリオ" panose="020B0604030504040204" pitchFamily="50" charset="-128"/>
                <a:ea typeface="メイリオ" panose="020B0604030504040204" pitchFamily="50" charset="-128"/>
              </a:rPr>
              <a:t>10</a:t>
            </a:r>
            <a:r>
              <a:rPr lang="ja-JP" altLang="en-US" sz="2000" dirty="0">
                <a:solidFill>
                  <a:srgbClr val="FF0000"/>
                </a:solidFill>
                <a:latin typeface="メイリオ" panose="020B0604030504040204" pitchFamily="50" charset="-128"/>
                <a:ea typeface="メイリオ" panose="020B0604030504040204" pitchFamily="50" charset="-128"/>
              </a:rPr>
              <a:t>次までの項の重みを</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線形回帰</a:t>
            </a:r>
            <a:r>
              <a:rPr lang="en-US" altLang="ja-JP" sz="2000" dirty="0">
                <a:solidFill>
                  <a:srgbClr val="FF0000"/>
                </a:solidFill>
                <a:latin typeface="メイリオ" panose="020B0604030504040204" pitchFamily="50" charset="-128"/>
                <a:ea typeface="メイリオ" panose="020B0604030504040204" pitchFamily="50" charset="-128"/>
              </a:rPr>
              <a:t>(</a:t>
            </a:r>
            <a:r>
              <a:rPr lang="en-US" altLang="ja-JP" sz="2000" dirty="0" err="1">
                <a:solidFill>
                  <a:srgbClr val="FF0000"/>
                </a:solidFill>
                <a:latin typeface="メイリオ" panose="020B0604030504040204" pitchFamily="50" charset="-128"/>
                <a:ea typeface="メイリオ" panose="020B0604030504040204" pitchFamily="50" charset="-128"/>
              </a:rPr>
              <a:t>LinearRegression</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にて行っている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2872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2-2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8576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①モデルの作成→学習→推論</a:t>
            </a:r>
            <a:endParaRPr kumimoji="1" lang="ja-JP" altLang="en-US" sz="2400" dirty="0">
              <a:latin typeface="メイリオ" panose="020B0604030504040204" pitchFamily="50" charset="-128"/>
              <a:ea typeface="メイリオ" panose="020B0604030504040204" pitchFamily="50" charset="-128"/>
            </a:endParaRPr>
          </a:p>
        </p:txBody>
      </p:sp>
      <p:sp>
        <p:nvSpPr>
          <p:cNvPr id="16" name="四角形: 角を丸くする 15">
            <a:extLst>
              <a:ext uri="{FF2B5EF4-FFF2-40B4-BE49-F238E27FC236}">
                <a16:creationId xmlns:a16="http://schemas.microsoft.com/office/drawing/2014/main" id="{9B214136-EEAD-4831-869B-84F4EB5743B3}"/>
              </a:ext>
            </a:extLst>
          </p:cNvPr>
          <p:cNvSpPr/>
          <p:nvPr/>
        </p:nvSpPr>
        <p:spPr>
          <a:xfrm>
            <a:off x="3049251" y="1885222"/>
            <a:ext cx="816168" cy="32778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CE93B8A-DB23-43B4-8EAC-952A826DE1CB}"/>
              </a:ext>
            </a:extLst>
          </p:cNvPr>
          <p:cNvSpPr txBox="1"/>
          <p:nvPr/>
        </p:nvSpPr>
        <p:spPr>
          <a:xfrm>
            <a:off x="2866869" y="258547"/>
            <a:ext cx="6726836" cy="473206"/>
          </a:xfrm>
          <a:prstGeom prst="rect">
            <a:avLst/>
          </a:prstGeom>
          <a:noFill/>
        </p:spPr>
        <p:txBody>
          <a:bodyPr wrap="square">
            <a:spAutoFit/>
          </a:bodyPr>
          <a:lstStyle/>
          <a:p>
            <a:pPr>
              <a:lnSpc>
                <a:spcPct val="150000"/>
              </a:lnSpc>
            </a:pPr>
            <a:r>
              <a:rPr lang="en-US" altLang="ja-JP" sz="1800" dirty="0">
                <a:highlight>
                  <a:srgbClr val="FFFF00"/>
                </a:highlight>
                <a:latin typeface="メイリオ" panose="020B0604030504040204" pitchFamily="50" charset="-128"/>
                <a:ea typeface="メイリオ" panose="020B0604030504040204" pitchFamily="50" charset="-128"/>
              </a:rPr>
              <a:t>(5)</a:t>
            </a:r>
            <a:r>
              <a:rPr kumimoji="1" lang="ja-JP" altLang="en-US" sz="1800" dirty="0">
                <a:highlight>
                  <a:srgbClr val="FFFF00"/>
                </a:highlight>
                <a:latin typeface="メイリオ" panose="020B0604030504040204" pitchFamily="50" charset="-128"/>
                <a:ea typeface="メイリオ" panose="020B0604030504040204" pitchFamily="50" charset="-128"/>
              </a:rPr>
              <a:t>＊を</a:t>
            </a:r>
            <a:r>
              <a:rPr kumimoji="1" lang="en-US" altLang="ja-JP" sz="1800" dirty="0">
                <a:highlight>
                  <a:srgbClr val="FFFF00"/>
                </a:highlight>
                <a:latin typeface="メイリオ" panose="020B0604030504040204" pitchFamily="50" charset="-128"/>
                <a:ea typeface="メイリオ" panose="020B0604030504040204" pitchFamily="50" charset="-128"/>
              </a:rPr>
              <a:t>1</a:t>
            </a:r>
            <a:r>
              <a:rPr kumimoji="1" lang="ja-JP" altLang="en-US" sz="1800" dirty="0">
                <a:highlight>
                  <a:srgbClr val="FFFF00"/>
                </a:highlight>
                <a:latin typeface="メイリオ" panose="020B0604030504040204" pitchFamily="50" charset="-128"/>
                <a:ea typeface="メイリオ" panose="020B0604030504040204" pitchFamily="50" charset="-128"/>
              </a:rPr>
              <a:t>次元ガウス型基底関数</a:t>
            </a:r>
            <a:r>
              <a:rPr kumimoji="1" lang="en-US" altLang="ja-JP" sz="1800" dirty="0">
                <a:highlight>
                  <a:srgbClr val="FFFF00"/>
                </a:highlight>
                <a:latin typeface="メイリオ" panose="020B0604030504040204" pitchFamily="50" charset="-128"/>
                <a:ea typeface="メイリオ" panose="020B0604030504040204" pitchFamily="50" charset="-128"/>
              </a:rPr>
              <a:t>(5)</a:t>
            </a:r>
            <a:r>
              <a:rPr kumimoji="1" lang="ja-JP" altLang="en-US" sz="1800" dirty="0">
                <a:highlight>
                  <a:srgbClr val="FFFF00"/>
                </a:highlight>
                <a:latin typeface="メイリオ" panose="020B0604030504040204" pitchFamily="50" charset="-128"/>
                <a:ea typeface="メイリオ" panose="020B0604030504040204" pitchFamily="50" charset="-128"/>
              </a:rPr>
              <a:t>＋ラッソ正則化により近似</a:t>
            </a:r>
          </a:p>
        </p:txBody>
      </p:sp>
      <p:pic>
        <p:nvPicPr>
          <p:cNvPr id="6" name="図 5">
            <a:extLst>
              <a:ext uri="{FF2B5EF4-FFF2-40B4-BE49-F238E27FC236}">
                <a16:creationId xmlns:a16="http://schemas.microsoft.com/office/drawing/2014/main" id="{436AD66F-7DBD-4A37-8B4A-1EEBF6AD9B04}"/>
              </a:ext>
            </a:extLst>
          </p:cNvPr>
          <p:cNvPicPr>
            <a:picLocks noChangeAspect="1"/>
          </p:cNvPicPr>
          <p:nvPr/>
        </p:nvPicPr>
        <p:blipFill>
          <a:blip r:embed="rId2"/>
          <a:stretch>
            <a:fillRect/>
          </a:stretch>
        </p:blipFill>
        <p:spPr>
          <a:xfrm>
            <a:off x="531669" y="1444767"/>
            <a:ext cx="9543608" cy="2481338"/>
          </a:xfrm>
          <a:prstGeom prst="rect">
            <a:avLst/>
          </a:prstGeom>
        </p:spPr>
      </p:pic>
      <p:sp>
        <p:nvSpPr>
          <p:cNvPr id="15" name="テキスト ボックス 14">
            <a:extLst>
              <a:ext uri="{FF2B5EF4-FFF2-40B4-BE49-F238E27FC236}">
                <a16:creationId xmlns:a16="http://schemas.microsoft.com/office/drawing/2014/main" id="{05EE0274-8003-4F1A-A2B6-503ACF96B38A}"/>
              </a:ext>
            </a:extLst>
          </p:cNvPr>
          <p:cNvSpPr txBox="1"/>
          <p:nvPr/>
        </p:nvSpPr>
        <p:spPr>
          <a:xfrm>
            <a:off x="4705203" y="1868948"/>
            <a:ext cx="5144357"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自身での実装は基底関数</a:t>
            </a:r>
            <a:r>
              <a:rPr lang="en-US" altLang="ja-JP" sz="2400" dirty="0">
                <a:solidFill>
                  <a:srgbClr val="FF0000"/>
                </a:solidFill>
                <a:latin typeface="メイリオ" panose="020B0604030504040204" pitchFamily="50" charset="-128"/>
                <a:ea typeface="メイリオ" panose="020B0604030504040204" pitchFamily="50" charset="-128"/>
              </a:rPr>
              <a:t>(50)</a:t>
            </a:r>
            <a:r>
              <a:rPr lang="ja-JP" altLang="en-US" sz="2400" dirty="0">
                <a:solidFill>
                  <a:srgbClr val="FF0000"/>
                </a:solidFill>
                <a:latin typeface="メイリオ" panose="020B0604030504040204" pitchFamily="50" charset="-128"/>
                <a:ea typeface="メイリオ" panose="020B0604030504040204" pitchFamily="50" charset="-128"/>
              </a:rPr>
              <a:t>で実施</a:t>
            </a:r>
            <a:endParaRPr lang="en-US" altLang="ja-JP" sz="2400" dirty="0">
              <a:solidFill>
                <a:srgbClr val="FF0000"/>
              </a:solidFill>
              <a:latin typeface="メイリオ" panose="020B0604030504040204" pitchFamily="50" charset="-128"/>
              <a:ea typeface="メイリオ" panose="020B0604030504040204" pitchFamily="50" charset="-128"/>
            </a:endParaRPr>
          </a:p>
        </p:txBody>
      </p:sp>
      <p:sp>
        <p:nvSpPr>
          <p:cNvPr id="17" name="四角形: 角を丸くする 16">
            <a:extLst>
              <a:ext uri="{FF2B5EF4-FFF2-40B4-BE49-F238E27FC236}">
                <a16:creationId xmlns:a16="http://schemas.microsoft.com/office/drawing/2014/main" id="{6A482BB8-FED1-410D-AC46-33B18FB69E47}"/>
              </a:ext>
            </a:extLst>
          </p:cNvPr>
          <p:cNvSpPr/>
          <p:nvPr/>
        </p:nvSpPr>
        <p:spPr>
          <a:xfrm>
            <a:off x="3606385" y="1868948"/>
            <a:ext cx="981158" cy="34405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0BC1D8EC-913D-4B11-AC22-66458B8B7DA1}"/>
              </a:ext>
            </a:extLst>
          </p:cNvPr>
          <p:cNvSpPr/>
          <p:nvPr/>
        </p:nvSpPr>
        <p:spPr>
          <a:xfrm>
            <a:off x="2542582" y="2285565"/>
            <a:ext cx="981158" cy="34405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C2BE7975-C11A-4120-9E36-6BEDF0509B6D}"/>
              </a:ext>
            </a:extLst>
          </p:cNvPr>
          <p:cNvSpPr txBox="1"/>
          <p:nvPr/>
        </p:nvSpPr>
        <p:spPr>
          <a:xfrm>
            <a:off x="3606385" y="2268463"/>
            <a:ext cx="2393604"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L1</a:t>
            </a:r>
            <a:r>
              <a:rPr lang="ja-JP" altLang="en-US" sz="2400" dirty="0">
                <a:solidFill>
                  <a:srgbClr val="FF0000"/>
                </a:solidFill>
                <a:latin typeface="メイリオ" panose="020B0604030504040204" pitchFamily="50" charset="-128"/>
                <a:ea typeface="メイリオ" panose="020B0604030504040204" pitchFamily="50" charset="-128"/>
              </a:rPr>
              <a:t>罰則項の係数</a:t>
            </a:r>
            <a:endParaRPr lang="en-US" altLang="ja-JP" sz="2400" dirty="0">
              <a:solidFill>
                <a:srgbClr val="FF0000"/>
              </a:solidFill>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F4CEDF7C-B36D-447F-A402-2C23B1EFD57E}"/>
              </a:ext>
            </a:extLst>
          </p:cNvPr>
          <p:cNvPicPr>
            <a:picLocks noChangeAspect="1"/>
          </p:cNvPicPr>
          <p:nvPr/>
        </p:nvPicPr>
        <p:blipFill>
          <a:blip r:embed="rId3"/>
          <a:stretch>
            <a:fillRect/>
          </a:stretch>
        </p:blipFill>
        <p:spPr>
          <a:xfrm>
            <a:off x="1074594" y="4325620"/>
            <a:ext cx="2790825" cy="1885950"/>
          </a:xfrm>
          <a:prstGeom prst="rect">
            <a:avLst/>
          </a:prstGeom>
        </p:spPr>
      </p:pic>
      <p:sp>
        <p:nvSpPr>
          <p:cNvPr id="21" name="テキスト ボックス 20">
            <a:extLst>
              <a:ext uri="{FF2B5EF4-FFF2-40B4-BE49-F238E27FC236}">
                <a16:creationId xmlns:a16="http://schemas.microsoft.com/office/drawing/2014/main" id="{EE60F70E-BDC0-4416-930D-0CE677A95DB8}"/>
              </a:ext>
            </a:extLst>
          </p:cNvPr>
          <p:cNvSpPr txBox="1"/>
          <p:nvPr/>
        </p:nvSpPr>
        <p:spPr>
          <a:xfrm>
            <a:off x="2465677" y="3942379"/>
            <a:ext cx="1399742"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100</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22" name="図 21">
            <a:extLst>
              <a:ext uri="{FF2B5EF4-FFF2-40B4-BE49-F238E27FC236}">
                <a16:creationId xmlns:a16="http://schemas.microsoft.com/office/drawing/2014/main" id="{4A510F92-BBDB-4849-BA2B-0DD1FA1E5CDB}"/>
              </a:ext>
            </a:extLst>
          </p:cNvPr>
          <p:cNvPicPr>
            <a:picLocks noChangeAspect="1"/>
          </p:cNvPicPr>
          <p:nvPr/>
        </p:nvPicPr>
        <p:blipFill>
          <a:blip r:embed="rId4"/>
          <a:stretch>
            <a:fillRect/>
          </a:stretch>
        </p:blipFill>
        <p:spPr>
          <a:xfrm>
            <a:off x="4426939" y="4359782"/>
            <a:ext cx="2895600" cy="1905000"/>
          </a:xfrm>
          <a:prstGeom prst="rect">
            <a:avLst/>
          </a:prstGeom>
        </p:spPr>
      </p:pic>
      <p:sp>
        <p:nvSpPr>
          <p:cNvPr id="23" name="テキスト ボックス 22">
            <a:extLst>
              <a:ext uri="{FF2B5EF4-FFF2-40B4-BE49-F238E27FC236}">
                <a16:creationId xmlns:a16="http://schemas.microsoft.com/office/drawing/2014/main" id="{1989C7CF-270B-432F-9F78-9A465502EAA8}"/>
              </a:ext>
            </a:extLst>
          </p:cNvPr>
          <p:cNvSpPr txBox="1"/>
          <p:nvPr/>
        </p:nvSpPr>
        <p:spPr>
          <a:xfrm>
            <a:off x="5307221" y="3975050"/>
            <a:ext cx="1018227"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1</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1BAC7F71-FD4E-459E-A667-E828750DAE15}"/>
              </a:ext>
            </a:extLst>
          </p:cNvPr>
          <p:cNvSpPr txBox="1"/>
          <p:nvPr/>
        </p:nvSpPr>
        <p:spPr>
          <a:xfrm>
            <a:off x="9217209" y="4000670"/>
            <a:ext cx="1316386"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α = 0.1</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26" name="図 25">
            <a:extLst>
              <a:ext uri="{FF2B5EF4-FFF2-40B4-BE49-F238E27FC236}">
                <a16:creationId xmlns:a16="http://schemas.microsoft.com/office/drawing/2014/main" id="{51827AE2-45AB-439B-97C8-A994D35D5346}"/>
              </a:ext>
            </a:extLst>
          </p:cNvPr>
          <p:cNvPicPr>
            <a:picLocks noChangeAspect="1"/>
          </p:cNvPicPr>
          <p:nvPr/>
        </p:nvPicPr>
        <p:blipFill>
          <a:blip r:embed="rId5"/>
          <a:stretch>
            <a:fillRect/>
          </a:stretch>
        </p:blipFill>
        <p:spPr>
          <a:xfrm>
            <a:off x="8470464" y="4397760"/>
            <a:ext cx="2809875" cy="1943100"/>
          </a:xfrm>
          <a:prstGeom prst="rect">
            <a:avLst/>
          </a:prstGeom>
        </p:spPr>
      </p:pic>
      <p:sp>
        <p:nvSpPr>
          <p:cNvPr id="13" name="四角形: 角を丸くする 12">
            <a:extLst>
              <a:ext uri="{FF2B5EF4-FFF2-40B4-BE49-F238E27FC236}">
                <a16:creationId xmlns:a16="http://schemas.microsoft.com/office/drawing/2014/main" id="{FAADEA01-FF6F-4D30-A797-B53DF7A216FB}"/>
              </a:ext>
            </a:extLst>
          </p:cNvPr>
          <p:cNvSpPr/>
          <p:nvPr/>
        </p:nvSpPr>
        <p:spPr>
          <a:xfrm>
            <a:off x="4977996" y="2366746"/>
            <a:ext cx="6142553" cy="1123712"/>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en-US" altLang="ja-JP" sz="2000" dirty="0">
                <a:solidFill>
                  <a:srgbClr val="FF0000"/>
                </a:solidFill>
                <a:latin typeface="メイリオ" panose="020B0604030504040204" pitchFamily="50" charset="-128"/>
                <a:ea typeface="メイリオ" panose="020B0604030504040204" pitchFamily="50" charset="-128"/>
              </a:rPr>
              <a:t>L1</a:t>
            </a:r>
            <a:r>
              <a:rPr lang="ja-JP" altLang="en-US" sz="2000" dirty="0">
                <a:solidFill>
                  <a:srgbClr val="FF0000"/>
                </a:solidFill>
                <a:latin typeface="メイリオ" panose="020B0604030504040204" pitchFamily="50" charset="-128"/>
                <a:ea typeface="メイリオ" panose="020B0604030504040204" pitchFamily="50" charset="-128"/>
              </a:rPr>
              <a:t>正則化係数を大きくすると、ペナルティにより</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ja-JP" altLang="en-US" sz="2000" dirty="0">
                <a:solidFill>
                  <a:srgbClr val="FF0000"/>
                </a:solidFill>
                <a:latin typeface="メイリオ" panose="020B0604030504040204" pitchFamily="50" charset="-128"/>
                <a:ea typeface="メイリオ" panose="020B0604030504040204" pitchFamily="50" charset="-128"/>
              </a:rPr>
              <a:t>基底関数の重みが小さくなり、最終的には重みゼロ</a:t>
            </a:r>
            <a:endParaRPr lang="en-US" altLang="ja-JP" sz="2000" dirty="0">
              <a:solidFill>
                <a:srgbClr val="FF0000"/>
              </a:solidFill>
              <a:latin typeface="メイリオ" panose="020B0604030504040204" pitchFamily="50" charset="-128"/>
              <a:ea typeface="メイリオ" panose="020B0604030504040204" pitchFamily="50" charset="-128"/>
            </a:endParaRPr>
          </a:p>
          <a:p>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特徴量削減（スパース）になることが分かる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4678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276EDA9D-D0DB-4952-A5FB-C21058510D5E}"/>
              </a:ext>
            </a:extLst>
          </p:cNvPr>
          <p:cNvSpPr txBox="1"/>
          <p:nvPr/>
        </p:nvSpPr>
        <p:spPr>
          <a:xfrm>
            <a:off x="446752" y="610351"/>
            <a:ext cx="10439076" cy="5262979"/>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■事務局の方へ</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400" u="sng" dirty="0">
                <a:latin typeface="メイリオ" panose="020B0604030504040204" pitchFamily="50" charset="-128"/>
                <a:ea typeface="メイリオ" panose="020B0604030504040204" pitchFamily="50" charset="-128"/>
              </a:rPr>
              <a:t>①レポートのファイル形式</a:t>
            </a:r>
            <a:endParaRPr lang="en-US" altLang="ja-JP" sz="2400" u="sng"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レポートはその時の状況次第で</a:t>
            </a:r>
            <a:r>
              <a:rPr kumimoji="1" lang="en-US" altLang="ja-JP" sz="2000" dirty="0">
                <a:latin typeface="メイリオ" panose="020B0604030504040204" pitchFamily="50" charset="-128"/>
                <a:ea typeface="メイリオ" panose="020B0604030504040204" pitchFamily="50" charset="-128"/>
              </a:rPr>
              <a:t>windows</a:t>
            </a:r>
            <a:r>
              <a:rPr kumimoji="1" lang="ja-JP" altLang="en-US" sz="2000" dirty="0">
                <a:latin typeface="メイリオ" panose="020B0604030504040204" pitchFamily="50" charset="-128"/>
                <a:ea typeface="メイリオ" panose="020B0604030504040204" pitchFamily="50" charset="-128"/>
              </a:rPr>
              <a:t>と</a:t>
            </a:r>
            <a:r>
              <a:rPr kumimoji="1" lang="en-US" altLang="ja-JP" sz="2000" dirty="0">
                <a:latin typeface="メイリオ" panose="020B0604030504040204" pitchFamily="50" charset="-128"/>
                <a:ea typeface="メイリオ" panose="020B0604030504040204" pitchFamily="50" charset="-128"/>
              </a:rPr>
              <a:t>Mac</a:t>
            </a:r>
            <a:r>
              <a:rPr kumimoji="1" lang="ja-JP" altLang="en-US" sz="2000" dirty="0">
                <a:latin typeface="メイリオ" panose="020B0604030504040204" pitchFamily="50" charset="-128"/>
                <a:ea typeface="メイリオ" panose="020B0604030504040204" pitchFamily="50" charset="-128"/>
              </a:rPr>
              <a:t>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台の</a:t>
            </a:r>
            <a:r>
              <a:rPr kumimoji="1" lang="en-US" altLang="ja-JP" sz="2000" dirty="0">
                <a:latin typeface="メイリオ" panose="020B0604030504040204" pitchFamily="50" charset="-128"/>
                <a:ea typeface="メイリオ" panose="020B0604030504040204" pitchFamily="50" charset="-128"/>
              </a:rPr>
              <a:t>PC</a:t>
            </a:r>
            <a:r>
              <a:rPr kumimoji="1" lang="ja-JP" altLang="en-US" sz="2000" dirty="0">
                <a:latin typeface="メイリオ" panose="020B0604030504040204" pitchFamily="50" charset="-128"/>
                <a:ea typeface="メイリオ" panose="020B0604030504040204" pitchFamily="50" charset="-128"/>
              </a:rPr>
              <a:t>のどちらかで</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作成しているので、ファイル形式が</a:t>
            </a:r>
            <a:r>
              <a:rPr lang="en-US" altLang="ja-JP" sz="2000" dirty="0">
                <a:latin typeface="メイリオ" panose="020B0604030504040204" pitchFamily="50" charset="-128"/>
                <a:ea typeface="メイリオ" panose="020B0604030504040204" pitchFamily="50" charset="-128"/>
              </a:rPr>
              <a:t>Office(PPT)</a:t>
            </a:r>
            <a:r>
              <a:rPr lang="ja-JP" altLang="en-US" sz="2000" dirty="0">
                <a:latin typeface="メイリオ" panose="020B0604030504040204" pitchFamily="50" charset="-128"/>
                <a:ea typeface="メイリオ" panose="020B0604030504040204" pitchFamily="50" charset="-128"/>
              </a:rPr>
              <a:t>だったりそうでなかったり</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します。大変ご迷惑をおかけしますが何卒ご了承頂きたく存じます</a:t>
            </a:r>
            <a:endParaRPr lang="en-US" altLang="ja-JP" sz="20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kumimoji="1" lang="ja-JP" altLang="en-US" sz="2400" u="sng" dirty="0">
                <a:latin typeface="メイリオ" panose="020B0604030504040204" pitchFamily="50" charset="-128"/>
                <a:ea typeface="メイリオ" panose="020B0604030504040204" pitchFamily="50" charset="-128"/>
              </a:rPr>
              <a:t>②レポートの構成</a:t>
            </a:r>
            <a:endParaRPr kumimoji="1" lang="en-US" altLang="ja-JP" sz="2400" u="sng"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章ごとに　</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：要点まとめ　</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：実装演習　としています</a:t>
            </a:r>
            <a:endParaRPr lang="en-US" altLang="ja-JP" sz="20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400" u="sng" dirty="0">
                <a:latin typeface="メイリオ" panose="020B0604030504040204" pitchFamily="50" charset="-128"/>
                <a:ea typeface="メイリオ" panose="020B0604030504040204" pitchFamily="50" charset="-128"/>
              </a:rPr>
              <a:t>③実装演習の取り組み概要</a:t>
            </a:r>
            <a:endParaRPr lang="en-US" altLang="ja-JP" sz="2400" u="sng"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サンプルコードを一通り読んで処理の流れを把握したのち、</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同じ処理（プロセス）になるように自身でコードを作成し</a:t>
            </a:r>
            <a:r>
              <a:rPr lang="en-US" altLang="ja-JP" sz="2000" dirty="0" err="1">
                <a:latin typeface="メイリオ" panose="020B0604030504040204" pitchFamily="50" charset="-128"/>
                <a:ea typeface="メイリオ" panose="020B0604030504040204" pitchFamily="50" charset="-128"/>
              </a:rPr>
              <a:t>jupyter</a:t>
            </a:r>
            <a:r>
              <a:rPr lang="ja-JP" altLang="en-US" sz="2000" dirty="0">
                <a:latin typeface="メイリオ" panose="020B0604030504040204" pitchFamily="50" charset="-128"/>
                <a:ea typeface="メイリオ" panose="020B0604030504040204" pitchFamily="50" charset="-128"/>
              </a:rPr>
              <a:t>上で実行</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する形で進めました。</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データセットの容量が小さいので</a:t>
            </a:r>
            <a:r>
              <a:rPr lang="en-US" altLang="ja-JP" sz="2000" dirty="0" err="1">
                <a:latin typeface="メイリオ" panose="020B0604030504040204" pitchFamily="50" charset="-128"/>
                <a:ea typeface="メイリオ" panose="020B0604030504040204" pitchFamily="50" charset="-128"/>
              </a:rPr>
              <a:t>Colab</a:t>
            </a:r>
            <a:r>
              <a:rPr lang="ja-JP" altLang="en-US" sz="2000" dirty="0">
                <a:latin typeface="メイリオ" panose="020B0604030504040204" pitchFamily="50" charset="-128"/>
                <a:ea typeface="メイリオ" panose="020B0604030504040204" pitchFamily="50" charset="-128"/>
              </a:rPr>
              <a:t>へのマウントはせず</a:t>
            </a:r>
            <a:r>
              <a:rPr lang="en-US" altLang="ja-JP" sz="2000" dirty="0">
                <a:latin typeface="メイリオ" panose="020B0604030504040204" pitchFamily="50" charset="-128"/>
                <a:ea typeface="メイリオ" panose="020B0604030504040204" pitchFamily="50" charset="-128"/>
              </a:rPr>
              <a:t>PC</a:t>
            </a:r>
            <a:r>
              <a:rPr lang="ja-JP" altLang="en-US" sz="2000" dirty="0">
                <a:latin typeface="メイリオ" panose="020B0604030504040204" pitchFamily="50" charset="-128"/>
                <a:ea typeface="メイリオ" panose="020B0604030504040204" pitchFamily="50" charset="-128"/>
              </a:rPr>
              <a:t>上で実行しています</a:t>
            </a:r>
            <a:endParaRPr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ソースコードの規模も小さいので</a:t>
            </a:r>
            <a:r>
              <a:rPr kumimoji="1" lang="en-US" altLang="ja-JP" sz="2000" dirty="0" err="1">
                <a:latin typeface="メイリオ" panose="020B0604030504040204" pitchFamily="50" charset="-128"/>
                <a:ea typeface="メイリオ" panose="020B0604030504040204" pitchFamily="50" charset="-128"/>
              </a:rPr>
              <a:t>VSCode</a:t>
            </a:r>
            <a:r>
              <a:rPr kumimoji="1" lang="ja-JP" altLang="en-US" sz="2000" dirty="0">
                <a:latin typeface="メイリオ" panose="020B0604030504040204" pitchFamily="50" charset="-128"/>
                <a:ea typeface="メイリオ" panose="020B0604030504040204" pitchFamily="50" charset="-128"/>
              </a:rPr>
              <a:t>等のエディタは使用していません</a:t>
            </a:r>
          </a:p>
        </p:txBody>
      </p:sp>
    </p:spTree>
    <p:extLst>
      <p:ext uri="{BB962C8B-B14F-4D97-AF65-F5344CB8AC3E}">
        <p14:creationId xmlns:p14="http://schemas.microsoft.com/office/powerpoint/2010/main" val="10053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章：線形回帰モデル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章：非線形回帰モデル</a:t>
            </a:r>
            <a:endParaRPr lang="en-US" altLang="ja-JP" dirty="0">
              <a:solidFill>
                <a:schemeClr val="bg1">
                  <a:lumMod val="75000"/>
                </a:schemeClr>
              </a:solidFill>
            </a:endParaRPr>
          </a:p>
          <a:p>
            <a:pPr marL="0" indent="0">
              <a:lnSpc>
                <a:spcPct val="150000"/>
              </a:lnSpc>
              <a:buNone/>
            </a:pPr>
            <a:r>
              <a:rPr kumimoji="1" lang="ja-JP" altLang="en-US" dirty="0"/>
              <a:t>第</a:t>
            </a:r>
            <a:r>
              <a:rPr kumimoji="1" lang="en-US" altLang="ja-JP" dirty="0"/>
              <a:t>3</a:t>
            </a:r>
            <a:r>
              <a:rPr kumimoji="1" lang="ja-JP" altLang="en-US" dirty="0"/>
              <a:t>章：ロジスティック回帰モデル</a:t>
            </a:r>
            <a:endParaRPr kumimoji="1" lang="en-US" altLang="ja-JP" dirty="0"/>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章：主成分分析</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章：サポートベクターマシン</a:t>
            </a:r>
          </a:p>
        </p:txBody>
      </p:sp>
    </p:spTree>
    <p:extLst>
      <p:ext uri="{BB962C8B-B14F-4D97-AF65-F5344CB8AC3E}">
        <p14:creationId xmlns:p14="http://schemas.microsoft.com/office/powerpoint/2010/main" val="90018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3-1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98764" y="1016228"/>
            <a:ext cx="11203708" cy="1938992"/>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ロジスティック回帰モデルとは分類問題に使用される機械学習モデルの一つで、</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m</a:t>
            </a:r>
            <a:r>
              <a:rPr lang="ja-JP" altLang="en-US" sz="2000" dirty="0">
                <a:latin typeface="メイリオ" panose="020B0604030504040204" pitchFamily="50" charset="-128"/>
                <a:ea typeface="メイリオ" panose="020B0604030504040204" pitchFamily="50" charset="-128"/>
              </a:rPr>
              <a:t>次元の特徴量に基づいて</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値分類結果を出力する。推論過程ではベルヌーイ分布を利用し</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“すでに</a:t>
            </a:r>
            <a:r>
              <a:rPr lang="en-US" altLang="ja-JP" sz="2000" dirty="0">
                <a:latin typeface="メイリオ" panose="020B0604030504040204" pitchFamily="50" charset="-128"/>
                <a:ea typeface="メイリオ" panose="020B0604030504040204" pitchFamily="50" charset="-128"/>
              </a:rPr>
              <a:t>0or1</a:t>
            </a:r>
            <a:r>
              <a:rPr lang="ja-JP" altLang="en-US" sz="2000" dirty="0">
                <a:latin typeface="メイリオ" panose="020B0604030504040204" pitchFamily="50" charset="-128"/>
                <a:ea typeface="メイリオ" panose="020B0604030504040204" pitchFamily="50" charset="-128"/>
              </a:rPr>
              <a:t>の分類が済んだ</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個の教師データ”に対して、“教師データが</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個</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個そう分類される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という計</a:t>
            </a:r>
            <a:r>
              <a:rPr lang="en-US" altLang="ja-JP" sz="2000"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個の事象“が同時に起こる「確率（下図）が最大化」（＝最も確からしい）するような</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m</a:t>
            </a:r>
            <a:r>
              <a:rPr lang="ja-JP" altLang="en-US" sz="2000" dirty="0">
                <a:latin typeface="メイリオ" panose="020B0604030504040204" pitchFamily="50" charset="-128"/>
                <a:ea typeface="メイリオ" panose="020B0604030504040204" pitchFamily="50" charset="-128"/>
              </a:rPr>
              <a:t>個の各特徴量の重みを求める、という最尤推定問題を解くことにより、教師データに対しての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学習を行う。（</a:t>
            </a:r>
            <a:r>
              <a:rPr lang="en-US" altLang="ja-JP" sz="2000" dirty="0">
                <a:latin typeface="メイリオ" panose="020B0604030504040204" pitchFamily="50" charset="-128"/>
                <a:ea typeface="メイリオ" panose="020B0604030504040204" pitchFamily="50" charset="-128"/>
              </a:rPr>
              <a:t>214</a:t>
            </a:r>
            <a:r>
              <a:rPr lang="ja-JP" altLang="en-US" sz="2000" dirty="0">
                <a:latin typeface="メイリオ" panose="020B0604030504040204" pitchFamily="50" charset="-128"/>
                <a:ea typeface="メイリオ" panose="020B0604030504040204" pitchFamily="50" charset="-128"/>
              </a:rPr>
              <a:t>文字）</a:t>
            </a:r>
            <a:endParaRPr kumimoji="1" lang="ja-JP" altLang="en-US" sz="20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D528CDC3-9A98-429D-A44D-6FD99F40B0FF}"/>
              </a:ext>
            </a:extLst>
          </p:cNvPr>
          <p:cNvPicPr>
            <a:picLocks noChangeAspect="1"/>
          </p:cNvPicPr>
          <p:nvPr/>
        </p:nvPicPr>
        <p:blipFill>
          <a:blip r:embed="rId2"/>
          <a:stretch>
            <a:fillRect/>
          </a:stretch>
        </p:blipFill>
        <p:spPr>
          <a:xfrm>
            <a:off x="2402875" y="3204983"/>
            <a:ext cx="6276975" cy="857250"/>
          </a:xfrm>
          <a:prstGeom prst="rect">
            <a:avLst/>
          </a:prstGeom>
        </p:spPr>
      </p:pic>
    </p:spTree>
    <p:extLst>
      <p:ext uri="{BB962C8B-B14F-4D97-AF65-F5344CB8AC3E}">
        <p14:creationId xmlns:p14="http://schemas.microsoft.com/office/powerpoint/2010/main" val="266583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◎課題内容</a:t>
            </a:r>
          </a:p>
        </p:txBody>
      </p:sp>
      <p:pic>
        <p:nvPicPr>
          <p:cNvPr id="3" name="図 2">
            <a:extLst>
              <a:ext uri="{FF2B5EF4-FFF2-40B4-BE49-F238E27FC236}">
                <a16:creationId xmlns:a16="http://schemas.microsoft.com/office/drawing/2014/main" id="{4BB08731-8DAB-44AF-B07E-D34E00F11F4D}"/>
              </a:ext>
            </a:extLst>
          </p:cNvPr>
          <p:cNvPicPr>
            <a:picLocks noChangeAspect="1"/>
          </p:cNvPicPr>
          <p:nvPr/>
        </p:nvPicPr>
        <p:blipFill>
          <a:blip r:embed="rId2"/>
          <a:stretch>
            <a:fillRect/>
          </a:stretch>
        </p:blipFill>
        <p:spPr>
          <a:xfrm>
            <a:off x="771446" y="1430534"/>
            <a:ext cx="7800975" cy="3714750"/>
          </a:xfrm>
          <a:prstGeom prst="rect">
            <a:avLst/>
          </a:prstGeom>
        </p:spPr>
      </p:pic>
      <p:sp>
        <p:nvSpPr>
          <p:cNvPr id="21" name="四角形: 角を丸くする 20">
            <a:extLst>
              <a:ext uri="{FF2B5EF4-FFF2-40B4-BE49-F238E27FC236}">
                <a16:creationId xmlns:a16="http://schemas.microsoft.com/office/drawing/2014/main" id="{64079423-B8B1-4FF9-B943-D5C34DCF7C4F}"/>
              </a:ext>
            </a:extLst>
          </p:cNvPr>
          <p:cNvSpPr/>
          <p:nvPr/>
        </p:nvSpPr>
        <p:spPr>
          <a:xfrm>
            <a:off x="888803" y="4120725"/>
            <a:ext cx="9050502" cy="2613481"/>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■以下の流れで進める</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１：データ読み込み・整形</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２：特徴量を絞る（本実装では“性別”と“年齢”）</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３：交差検証のためのデータ分割</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４：テスト結果（推論結果）のうち、</a:t>
            </a:r>
            <a:r>
              <a:rPr lang="en-US" altLang="ja-JP" sz="2000" dirty="0">
                <a:solidFill>
                  <a:srgbClr val="FF0000"/>
                </a:solidFill>
                <a:latin typeface="メイリオ" panose="020B0604030504040204" pitchFamily="50" charset="-128"/>
                <a:ea typeface="メイリオ" panose="020B0604030504040204" pitchFamily="50" charset="-128"/>
              </a:rPr>
              <a:t>”30</a:t>
            </a:r>
            <a:r>
              <a:rPr lang="ja-JP" altLang="en-US" sz="2000" dirty="0">
                <a:solidFill>
                  <a:srgbClr val="FF0000"/>
                </a:solidFill>
                <a:latin typeface="メイリオ" panose="020B0604030504040204" pitchFamily="50" charset="-128"/>
                <a:ea typeface="メイリオ" panose="020B0604030504040204" pitchFamily="50" charset="-128"/>
              </a:rPr>
              <a:t>歳</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男性</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の生存率を算出</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2856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030270"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①データ読み込み・整形</a:t>
            </a:r>
            <a:r>
              <a:rPr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DCACF442-AE4A-4F91-9357-13F1A89F6454}"/>
              </a:ext>
            </a:extLst>
          </p:cNvPr>
          <p:cNvPicPr>
            <a:picLocks noChangeAspect="1"/>
          </p:cNvPicPr>
          <p:nvPr/>
        </p:nvPicPr>
        <p:blipFill>
          <a:blip r:embed="rId2"/>
          <a:stretch>
            <a:fillRect/>
          </a:stretch>
        </p:blipFill>
        <p:spPr>
          <a:xfrm>
            <a:off x="401782" y="1311639"/>
            <a:ext cx="7465102" cy="5385452"/>
          </a:xfrm>
          <a:prstGeom prst="rect">
            <a:avLst/>
          </a:prstGeom>
        </p:spPr>
      </p:pic>
      <p:sp>
        <p:nvSpPr>
          <p:cNvPr id="8" name="テキスト ボックス 7">
            <a:extLst>
              <a:ext uri="{FF2B5EF4-FFF2-40B4-BE49-F238E27FC236}">
                <a16:creationId xmlns:a16="http://schemas.microsoft.com/office/drawing/2014/main" id="{4063C9E0-BF9A-47F4-9018-ED0C110F7388}"/>
              </a:ext>
            </a:extLst>
          </p:cNvPr>
          <p:cNvSpPr txBox="1"/>
          <p:nvPr/>
        </p:nvSpPr>
        <p:spPr>
          <a:xfrm>
            <a:off x="3663239" y="3542699"/>
            <a:ext cx="295465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欠損値を含む特徴量を調査</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EB0D19E-C5C9-4284-BDBC-BBDF8D754D81}"/>
              </a:ext>
            </a:extLst>
          </p:cNvPr>
          <p:cNvSpPr txBox="1"/>
          <p:nvPr/>
        </p:nvSpPr>
        <p:spPr>
          <a:xfrm>
            <a:off x="3382866" y="4652826"/>
            <a:ext cx="408637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説明変数の“年齢”に欠損値があるので</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F2A1F78-C413-4D7F-942C-26EFD9E23777}"/>
              </a:ext>
            </a:extLst>
          </p:cNvPr>
          <p:cNvSpPr txBox="1"/>
          <p:nvPr/>
        </p:nvSpPr>
        <p:spPr>
          <a:xfrm>
            <a:off x="6238515" y="6384609"/>
            <a:ext cx="1800493"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平均値で穴埋め</a:t>
            </a:r>
            <a:endParaRPr lang="en-US" altLang="ja-JP"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7529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47289"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①データ読み込み・整形</a:t>
            </a:r>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F2A1F78-C413-4D7F-942C-26EFD9E23777}"/>
              </a:ext>
            </a:extLst>
          </p:cNvPr>
          <p:cNvSpPr txBox="1"/>
          <p:nvPr/>
        </p:nvSpPr>
        <p:spPr>
          <a:xfrm>
            <a:off x="7460268" y="4996900"/>
            <a:ext cx="387798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性別情報が数字にエンコードされた</a:t>
            </a:r>
            <a:endParaRPr lang="en-US" altLang="ja-JP" dirty="0">
              <a:solidFill>
                <a:srgbClr val="FF0000"/>
              </a:solidFill>
              <a:latin typeface="メイリオ" panose="020B0604030504040204" pitchFamily="50" charset="-128"/>
              <a:ea typeface="メイリオ" panose="020B0604030504040204" pitchFamily="50" charset="-128"/>
            </a:endParaRPr>
          </a:p>
        </p:txBody>
      </p:sp>
      <p:pic>
        <p:nvPicPr>
          <p:cNvPr id="11" name="図 10">
            <a:extLst>
              <a:ext uri="{FF2B5EF4-FFF2-40B4-BE49-F238E27FC236}">
                <a16:creationId xmlns:a16="http://schemas.microsoft.com/office/drawing/2014/main" id="{BDB3DC4B-3A83-4CE0-B381-FED9464B2737}"/>
              </a:ext>
            </a:extLst>
          </p:cNvPr>
          <p:cNvPicPr>
            <a:picLocks noChangeAspect="1"/>
          </p:cNvPicPr>
          <p:nvPr/>
        </p:nvPicPr>
        <p:blipFill>
          <a:blip r:embed="rId2"/>
          <a:stretch>
            <a:fillRect/>
          </a:stretch>
        </p:blipFill>
        <p:spPr>
          <a:xfrm>
            <a:off x="708400" y="1381196"/>
            <a:ext cx="6430361" cy="1791105"/>
          </a:xfrm>
          <a:prstGeom prst="rect">
            <a:avLst/>
          </a:prstGeom>
        </p:spPr>
      </p:pic>
      <p:sp>
        <p:nvSpPr>
          <p:cNvPr id="8" name="テキスト ボックス 7">
            <a:extLst>
              <a:ext uri="{FF2B5EF4-FFF2-40B4-BE49-F238E27FC236}">
                <a16:creationId xmlns:a16="http://schemas.microsoft.com/office/drawing/2014/main" id="{4063C9E0-BF9A-47F4-9018-ED0C110F7388}"/>
              </a:ext>
            </a:extLst>
          </p:cNvPr>
          <p:cNvSpPr txBox="1"/>
          <p:nvPr/>
        </p:nvSpPr>
        <p:spPr>
          <a:xfrm>
            <a:off x="5426053" y="2020508"/>
            <a:ext cx="4801314"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性別の情報が文字列なので数字にエンコード</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4DCA402B-6FED-4A7B-8889-0D876922C95D}"/>
              </a:ext>
            </a:extLst>
          </p:cNvPr>
          <p:cNvSpPr txBox="1"/>
          <p:nvPr/>
        </p:nvSpPr>
        <p:spPr>
          <a:xfrm>
            <a:off x="5426053" y="2829345"/>
            <a:ext cx="2173993"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男性：１　女性：</a:t>
            </a:r>
            <a:r>
              <a:rPr lang="en-US" altLang="ja-JP" dirty="0">
                <a:solidFill>
                  <a:srgbClr val="FF0000"/>
                </a:solidFill>
                <a:latin typeface="メイリオ" panose="020B0604030504040204" pitchFamily="50" charset="-128"/>
                <a:ea typeface="メイリオ" panose="020B0604030504040204" pitchFamily="50" charset="-128"/>
              </a:rPr>
              <a:t>0</a:t>
            </a:r>
          </a:p>
        </p:txBody>
      </p:sp>
      <p:pic>
        <p:nvPicPr>
          <p:cNvPr id="13" name="図 12">
            <a:extLst>
              <a:ext uri="{FF2B5EF4-FFF2-40B4-BE49-F238E27FC236}">
                <a16:creationId xmlns:a16="http://schemas.microsoft.com/office/drawing/2014/main" id="{2734F569-F6A9-4FA2-8BCD-C6A538AA7609}"/>
              </a:ext>
            </a:extLst>
          </p:cNvPr>
          <p:cNvPicPr>
            <a:picLocks noChangeAspect="1"/>
          </p:cNvPicPr>
          <p:nvPr/>
        </p:nvPicPr>
        <p:blipFill>
          <a:blip r:embed="rId3"/>
          <a:stretch>
            <a:fillRect/>
          </a:stretch>
        </p:blipFill>
        <p:spPr>
          <a:xfrm>
            <a:off x="920728" y="3608057"/>
            <a:ext cx="6430361" cy="1821709"/>
          </a:xfrm>
          <a:prstGeom prst="rect">
            <a:avLst/>
          </a:prstGeom>
        </p:spPr>
      </p:pic>
      <p:pic>
        <p:nvPicPr>
          <p:cNvPr id="15" name="図 14">
            <a:extLst>
              <a:ext uri="{FF2B5EF4-FFF2-40B4-BE49-F238E27FC236}">
                <a16:creationId xmlns:a16="http://schemas.microsoft.com/office/drawing/2014/main" id="{253BB427-2B65-4316-9B51-63B1632BB920}"/>
              </a:ext>
            </a:extLst>
          </p:cNvPr>
          <p:cNvPicPr>
            <a:picLocks noChangeAspect="1"/>
          </p:cNvPicPr>
          <p:nvPr/>
        </p:nvPicPr>
        <p:blipFill>
          <a:blip r:embed="rId4"/>
          <a:stretch>
            <a:fillRect/>
          </a:stretch>
        </p:blipFill>
        <p:spPr>
          <a:xfrm>
            <a:off x="1015576" y="5507137"/>
            <a:ext cx="8153400" cy="800100"/>
          </a:xfrm>
          <a:prstGeom prst="rect">
            <a:avLst/>
          </a:prstGeom>
        </p:spPr>
      </p:pic>
    </p:spTree>
    <p:extLst>
      <p:ext uri="{BB962C8B-B14F-4D97-AF65-F5344CB8AC3E}">
        <p14:creationId xmlns:p14="http://schemas.microsoft.com/office/powerpoint/2010/main" val="2453725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6955750"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②特徴量を絞る→③交差検証のためのデータ分割</a:t>
            </a:r>
            <a:endParaRPr kumimoji="1" lang="ja-JP" altLang="en-US" sz="24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725149A5-3ED7-4285-A969-CFECFE042D6D}"/>
              </a:ext>
            </a:extLst>
          </p:cNvPr>
          <p:cNvPicPr>
            <a:picLocks noChangeAspect="1"/>
          </p:cNvPicPr>
          <p:nvPr/>
        </p:nvPicPr>
        <p:blipFill>
          <a:blip r:embed="rId2"/>
          <a:stretch>
            <a:fillRect/>
          </a:stretch>
        </p:blipFill>
        <p:spPr>
          <a:xfrm>
            <a:off x="800021" y="1563007"/>
            <a:ext cx="10817355" cy="1982516"/>
          </a:xfrm>
          <a:prstGeom prst="rect">
            <a:avLst/>
          </a:prstGeom>
        </p:spPr>
      </p:pic>
      <p:sp>
        <p:nvSpPr>
          <p:cNvPr id="8" name="テキスト ボックス 7">
            <a:extLst>
              <a:ext uri="{FF2B5EF4-FFF2-40B4-BE49-F238E27FC236}">
                <a16:creationId xmlns:a16="http://schemas.microsoft.com/office/drawing/2014/main" id="{4063C9E0-BF9A-47F4-9018-ED0C110F7388}"/>
              </a:ext>
            </a:extLst>
          </p:cNvPr>
          <p:cNvSpPr txBox="1"/>
          <p:nvPr/>
        </p:nvSpPr>
        <p:spPr>
          <a:xfrm>
            <a:off x="5880204" y="1683918"/>
            <a:ext cx="3602268"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説明変数を“性別”と“年齢”に絞る</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45C22E9-061D-4401-BB19-0F6D17FC2454}"/>
              </a:ext>
            </a:extLst>
          </p:cNvPr>
          <p:cNvSpPr txBox="1"/>
          <p:nvPr/>
        </p:nvSpPr>
        <p:spPr>
          <a:xfrm>
            <a:off x="6839574" y="2119952"/>
            <a:ext cx="4108817"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訓練データ４：検証データ１　に分割</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F006215-A523-4393-BA29-87102A3E4142}"/>
              </a:ext>
            </a:extLst>
          </p:cNvPr>
          <p:cNvSpPr txBox="1"/>
          <p:nvPr/>
        </p:nvSpPr>
        <p:spPr>
          <a:xfrm>
            <a:off x="5505450" y="2918795"/>
            <a:ext cx="5262979"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訓練データ４：検証データ１　に分割されている</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1DB24823-61A3-43C4-B4DA-68CADD0F877E}"/>
              </a:ext>
            </a:extLst>
          </p:cNvPr>
          <p:cNvSpPr txBox="1"/>
          <p:nvPr/>
        </p:nvSpPr>
        <p:spPr>
          <a:xfrm>
            <a:off x="401782" y="3796891"/>
            <a:ext cx="2954655"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④学習→結果の確認</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D81B27A8-394A-43BF-8C60-622FA22C1E5F}"/>
              </a:ext>
            </a:extLst>
          </p:cNvPr>
          <p:cNvPicPr>
            <a:picLocks noChangeAspect="1"/>
          </p:cNvPicPr>
          <p:nvPr/>
        </p:nvPicPr>
        <p:blipFill>
          <a:blip r:embed="rId3"/>
          <a:stretch>
            <a:fillRect/>
          </a:stretch>
        </p:blipFill>
        <p:spPr>
          <a:xfrm>
            <a:off x="56447" y="4468321"/>
            <a:ext cx="6039553" cy="1164526"/>
          </a:xfrm>
          <a:prstGeom prst="rect">
            <a:avLst/>
          </a:prstGeom>
        </p:spPr>
      </p:pic>
      <p:pic>
        <p:nvPicPr>
          <p:cNvPr id="16" name="図 15">
            <a:extLst>
              <a:ext uri="{FF2B5EF4-FFF2-40B4-BE49-F238E27FC236}">
                <a16:creationId xmlns:a16="http://schemas.microsoft.com/office/drawing/2014/main" id="{6E63AB82-5A12-41B2-A983-70D13561C981}"/>
              </a:ext>
            </a:extLst>
          </p:cNvPr>
          <p:cNvPicPr>
            <a:picLocks noChangeAspect="1"/>
          </p:cNvPicPr>
          <p:nvPr/>
        </p:nvPicPr>
        <p:blipFill>
          <a:blip r:embed="rId4"/>
          <a:stretch>
            <a:fillRect/>
          </a:stretch>
        </p:blipFill>
        <p:spPr>
          <a:xfrm>
            <a:off x="6152187" y="4468321"/>
            <a:ext cx="5718703" cy="712099"/>
          </a:xfrm>
          <a:prstGeom prst="rect">
            <a:avLst/>
          </a:prstGeom>
        </p:spPr>
      </p:pic>
      <p:sp>
        <p:nvSpPr>
          <p:cNvPr id="17" name="テキスト ボックス 16">
            <a:extLst>
              <a:ext uri="{FF2B5EF4-FFF2-40B4-BE49-F238E27FC236}">
                <a16:creationId xmlns:a16="http://schemas.microsoft.com/office/drawing/2014/main" id="{C33B0546-4A66-4EE2-8536-22AD0269BE9F}"/>
              </a:ext>
            </a:extLst>
          </p:cNvPr>
          <p:cNvSpPr txBox="1"/>
          <p:nvPr/>
        </p:nvSpPr>
        <p:spPr>
          <a:xfrm>
            <a:off x="781134" y="4210925"/>
            <a:ext cx="4708340"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訓練データ予測結果　死亡：生存＝</a:t>
            </a:r>
            <a:r>
              <a:rPr lang="en-US" altLang="ja-JP" dirty="0">
                <a:solidFill>
                  <a:srgbClr val="FF0000"/>
                </a:solidFill>
                <a:latin typeface="メイリオ" panose="020B0604030504040204" pitchFamily="50" charset="-128"/>
                <a:ea typeface="メイリオ" panose="020B0604030504040204" pitchFamily="50" charset="-128"/>
              </a:rPr>
              <a:t>0.8:0.2</a:t>
            </a:r>
          </a:p>
        </p:txBody>
      </p:sp>
      <p:sp>
        <p:nvSpPr>
          <p:cNvPr id="18" name="テキスト ボックス 17">
            <a:extLst>
              <a:ext uri="{FF2B5EF4-FFF2-40B4-BE49-F238E27FC236}">
                <a16:creationId xmlns:a16="http://schemas.microsoft.com/office/drawing/2014/main" id="{A82B16A0-6521-4D8A-B821-EFBF83B233C2}"/>
              </a:ext>
            </a:extLst>
          </p:cNvPr>
          <p:cNvSpPr txBox="1"/>
          <p:nvPr/>
        </p:nvSpPr>
        <p:spPr>
          <a:xfrm>
            <a:off x="6240051" y="4195114"/>
            <a:ext cx="4708340"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検証データ予測結果　死亡：生存＝</a:t>
            </a:r>
            <a:r>
              <a:rPr lang="en-US" altLang="ja-JP" dirty="0">
                <a:solidFill>
                  <a:srgbClr val="FF0000"/>
                </a:solidFill>
                <a:latin typeface="メイリオ" panose="020B0604030504040204" pitchFamily="50" charset="-128"/>
                <a:ea typeface="メイリオ" panose="020B0604030504040204" pitchFamily="50" charset="-128"/>
              </a:rPr>
              <a:t>0.8:0.2</a:t>
            </a:r>
          </a:p>
        </p:txBody>
      </p:sp>
      <p:sp>
        <p:nvSpPr>
          <p:cNvPr id="19" name="四角形: 角を丸くする 18">
            <a:extLst>
              <a:ext uri="{FF2B5EF4-FFF2-40B4-BE49-F238E27FC236}">
                <a16:creationId xmlns:a16="http://schemas.microsoft.com/office/drawing/2014/main" id="{227FBCBA-1659-42DB-B9CB-CF9861658267}"/>
              </a:ext>
            </a:extLst>
          </p:cNvPr>
          <p:cNvSpPr/>
          <p:nvPr/>
        </p:nvSpPr>
        <p:spPr>
          <a:xfrm>
            <a:off x="1249021" y="5662661"/>
            <a:ext cx="10153270" cy="1081147"/>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訓練、検証共に生存確率は</a:t>
            </a:r>
            <a:r>
              <a:rPr lang="en-US" altLang="ja-JP" sz="2000" dirty="0">
                <a:solidFill>
                  <a:srgbClr val="FF0000"/>
                </a:solidFill>
                <a:latin typeface="メイリオ" panose="020B0604030504040204" pitchFamily="50" charset="-128"/>
                <a:ea typeface="メイリオ" panose="020B0604030504040204" pitchFamily="50" charset="-128"/>
              </a:rPr>
              <a:t>20%</a:t>
            </a:r>
            <a:r>
              <a:rPr lang="ja-JP" altLang="en-US" sz="2000" dirty="0">
                <a:solidFill>
                  <a:srgbClr val="FF0000"/>
                </a:solidFill>
                <a:latin typeface="メイリオ" panose="020B0604030504040204" pitchFamily="50" charset="-128"/>
                <a:ea typeface="メイリオ" panose="020B0604030504040204" pitchFamily="50" charset="-128"/>
              </a:rPr>
              <a:t>という予測結果になった</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性別</a:t>
            </a:r>
            <a:r>
              <a:rPr lang="en-US" altLang="ja-JP" sz="2000" dirty="0">
                <a:solidFill>
                  <a:srgbClr val="FF0000"/>
                </a:solidFill>
                <a:latin typeface="メイリオ" panose="020B0604030504040204" pitchFamily="50" charset="-128"/>
                <a:ea typeface="メイリオ" panose="020B0604030504040204" pitchFamily="50" charset="-128"/>
              </a:rPr>
              <a:t>1</a:t>
            </a:r>
            <a:r>
              <a:rPr lang="ja-JP" altLang="en-US" sz="2000" dirty="0">
                <a:solidFill>
                  <a:srgbClr val="FF0000"/>
                </a:solidFill>
                <a:latin typeface="メイリオ" panose="020B0604030504040204" pitchFamily="50" charset="-128"/>
                <a:ea typeface="メイリオ" panose="020B0604030504040204" pitchFamily="50" charset="-128"/>
              </a:rPr>
              <a:t>変数による分類が</a:t>
            </a:r>
            <a:r>
              <a:rPr lang="en-US" altLang="ja-JP" sz="2000" dirty="0">
                <a:solidFill>
                  <a:srgbClr val="FF0000"/>
                </a:solidFill>
                <a:latin typeface="メイリオ" panose="020B0604030504040204" pitchFamily="50" charset="-128"/>
                <a:ea typeface="メイリオ" panose="020B0604030504040204" pitchFamily="50" charset="-128"/>
              </a:rPr>
              <a:t>8:2</a:t>
            </a:r>
            <a:r>
              <a:rPr lang="ja-JP" altLang="en-US" sz="2000" dirty="0">
                <a:solidFill>
                  <a:srgbClr val="FF0000"/>
                </a:solidFill>
                <a:latin typeface="メイリオ" panose="020B0604030504040204" pitchFamily="50" charset="-128"/>
                <a:ea typeface="メイリオ" panose="020B0604030504040204" pitchFamily="50" charset="-128"/>
              </a:rPr>
              <a:t>なので、年齢の特徴量は予測にほとんど寄与していない</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4642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章：線形回帰モデル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章：非線形回帰モデル</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章：ロジスティック回帰モデル</a:t>
            </a:r>
            <a:endParaRPr kumimoji="1" lang="en-US" altLang="ja-JP" dirty="0">
              <a:solidFill>
                <a:schemeClr val="bg1">
                  <a:lumMod val="75000"/>
                </a:schemeClr>
              </a:solidFill>
            </a:endParaRPr>
          </a:p>
          <a:p>
            <a:pPr marL="0" indent="0">
              <a:lnSpc>
                <a:spcPct val="150000"/>
              </a:lnSpc>
              <a:buNone/>
            </a:pPr>
            <a:r>
              <a:rPr lang="ja-JP" altLang="en-US" dirty="0"/>
              <a:t>第</a:t>
            </a:r>
            <a:r>
              <a:rPr lang="en-US" altLang="ja-JP" dirty="0"/>
              <a:t>4</a:t>
            </a:r>
            <a:r>
              <a:rPr lang="ja-JP" altLang="en-US" dirty="0"/>
              <a:t>章：主成分分析</a:t>
            </a:r>
            <a:endParaRPr lang="en-US" altLang="ja-JP" dirty="0"/>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章：サポートベクターマシン</a:t>
            </a:r>
          </a:p>
        </p:txBody>
      </p:sp>
    </p:spTree>
    <p:extLst>
      <p:ext uri="{BB962C8B-B14F-4D97-AF65-F5344CB8AC3E}">
        <p14:creationId xmlns:p14="http://schemas.microsoft.com/office/powerpoint/2010/main" val="2756472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4-1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209232" y="911297"/>
            <a:ext cx="11982768" cy="2554545"/>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主成分分析とは多変量を持つデータの構造をより少ない指標に圧縮する（次元削減）分析手法である。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本手法では情報の量を分散の大きさと捉え、下式１で表される線形変換後の分散を、下式２の制約</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条件（ノルム</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の基に最大化する問題を解く。この制約付き最適化問題を解く際は、下式３の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ラグランジュ関数を最大にする係数ベクトルを求めるが、これは本関数の微分方程式＝０を求める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ことと等しく、式変形をすると最終的に式４となる。式４はすなわち、射影先の分散はベクトルの</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固有値と一致し、上記最適化問題の解となるのは基データの分散共分散行列の固有値、および</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固有ベクトルである。また、分散共分散行列は正定値対象行列のため、固有値は必ずゼロ以上、また</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固有ベクトルは直行する（</a:t>
            </a:r>
            <a:r>
              <a:rPr lang="en-US" altLang="ja-JP" sz="2000" dirty="0">
                <a:latin typeface="メイリオ" panose="020B0604030504040204" pitchFamily="50" charset="-128"/>
                <a:ea typeface="メイリオ" panose="020B0604030504040204" pitchFamily="50" charset="-128"/>
              </a:rPr>
              <a:t>318</a:t>
            </a:r>
            <a:r>
              <a:rPr lang="ja-JP" altLang="en-US" sz="2000" dirty="0">
                <a:latin typeface="メイリオ" panose="020B0604030504040204" pitchFamily="50" charset="-128"/>
                <a:ea typeface="メイリオ" panose="020B0604030504040204" pitchFamily="50" charset="-128"/>
              </a:rPr>
              <a:t>文字）</a:t>
            </a:r>
            <a:endParaRPr kumimoji="1" lang="ja-JP" altLang="en-US" sz="20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6F9388FC-E846-4B2C-94DB-D94801EEA12D}"/>
              </a:ext>
            </a:extLst>
          </p:cNvPr>
          <p:cNvPicPr>
            <a:picLocks noChangeAspect="1"/>
          </p:cNvPicPr>
          <p:nvPr/>
        </p:nvPicPr>
        <p:blipFill>
          <a:blip r:embed="rId2"/>
          <a:stretch>
            <a:fillRect/>
          </a:stretch>
        </p:blipFill>
        <p:spPr>
          <a:xfrm>
            <a:off x="2910802" y="3355574"/>
            <a:ext cx="7981950" cy="1143000"/>
          </a:xfrm>
          <a:prstGeom prst="rect">
            <a:avLst/>
          </a:prstGeom>
        </p:spPr>
      </p:pic>
      <p:sp>
        <p:nvSpPr>
          <p:cNvPr id="7" name="テキスト ボックス 6">
            <a:extLst>
              <a:ext uri="{FF2B5EF4-FFF2-40B4-BE49-F238E27FC236}">
                <a16:creationId xmlns:a16="http://schemas.microsoft.com/office/drawing/2014/main" id="{538CC84C-1B9E-4EF3-B510-102A0C94E939}"/>
              </a:ext>
            </a:extLst>
          </p:cNvPr>
          <p:cNvSpPr txBox="1"/>
          <p:nvPr/>
        </p:nvSpPr>
        <p:spPr>
          <a:xfrm>
            <a:off x="1712399" y="4081396"/>
            <a:ext cx="558166"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式</a:t>
            </a:r>
            <a:r>
              <a:rPr lang="en-US" altLang="ja-JP" dirty="0">
                <a:latin typeface="メイリオ" panose="020B0604030504040204" pitchFamily="50" charset="-128"/>
                <a:ea typeface="メイリオ" panose="020B0604030504040204" pitchFamily="50" charset="-128"/>
              </a:rPr>
              <a:t>1</a:t>
            </a:r>
          </a:p>
        </p:txBody>
      </p:sp>
      <p:pic>
        <p:nvPicPr>
          <p:cNvPr id="10" name="図 9">
            <a:extLst>
              <a:ext uri="{FF2B5EF4-FFF2-40B4-BE49-F238E27FC236}">
                <a16:creationId xmlns:a16="http://schemas.microsoft.com/office/drawing/2014/main" id="{A7895785-7EBC-4A87-9124-17266140292A}"/>
              </a:ext>
            </a:extLst>
          </p:cNvPr>
          <p:cNvPicPr>
            <a:picLocks noChangeAspect="1"/>
          </p:cNvPicPr>
          <p:nvPr/>
        </p:nvPicPr>
        <p:blipFill>
          <a:blip r:embed="rId3"/>
          <a:stretch>
            <a:fillRect/>
          </a:stretch>
        </p:blipFill>
        <p:spPr>
          <a:xfrm>
            <a:off x="4905375" y="4574188"/>
            <a:ext cx="2381250" cy="571500"/>
          </a:xfrm>
          <a:prstGeom prst="rect">
            <a:avLst/>
          </a:prstGeom>
        </p:spPr>
      </p:pic>
      <p:sp>
        <p:nvSpPr>
          <p:cNvPr id="11" name="テキスト ボックス 10">
            <a:extLst>
              <a:ext uri="{FF2B5EF4-FFF2-40B4-BE49-F238E27FC236}">
                <a16:creationId xmlns:a16="http://schemas.microsoft.com/office/drawing/2014/main" id="{5288401D-5A09-4D95-9C92-3881D1663B4D}"/>
              </a:ext>
            </a:extLst>
          </p:cNvPr>
          <p:cNvSpPr txBox="1"/>
          <p:nvPr/>
        </p:nvSpPr>
        <p:spPr>
          <a:xfrm>
            <a:off x="1656292" y="4776356"/>
            <a:ext cx="558166"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式</a:t>
            </a:r>
            <a:r>
              <a:rPr lang="en-US" altLang="ja-JP" dirty="0">
                <a:latin typeface="メイリオ" panose="020B0604030504040204" pitchFamily="50" charset="-128"/>
                <a:ea typeface="メイリオ" panose="020B0604030504040204" pitchFamily="50" charset="-128"/>
              </a:rPr>
              <a:t>2</a:t>
            </a:r>
          </a:p>
        </p:txBody>
      </p:sp>
      <p:pic>
        <p:nvPicPr>
          <p:cNvPr id="13" name="図 12">
            <a:extLst>
              <a:ext uri="{FF2B5EF4-FFF2-40B4-BE49-F238E27FC236}">
                <a16:creationId xmlns:a16="http://schemas.microsoft.com/office/drawing/2014/main" id="{B5F4A301-01F3-4B2A-A46E-9799E5BEC934}"/>
              </a:ext>
            </a:extLst>
          </p:cNvPr>
          <p:cNvPicPr>
            <a:picLocks noChangeAspect="1"/>
          </p:cNvPicPr>
          <p:nvPr/>
        </p:nvPicPr>
        <p:blipFill>
          <a:blip r:embed="rId4"/>
          <a:stretch>
            <a:fillRect/>
          </a:stretch>
        </p:blipFill>
        <p:spPr>
          <a:xfrm>
            <a:off x="3589441" y="5172239"/>
            <a:ext cx="5762625" cy="990600"/>
          </a:xfrm>
          <a:prstGeom prst="rect">
            <a:avLst/>
          </a:prstGeom>
        </p:spPr>
      </p:pic>
      <p:sp>
        <p:nvSpPr>
          <p:cNvPr id="14" name="テキスト ボックス 13">
            <a:extLst>
              <a:ext uri="{FF2B5EF4-FFF2-40B4-BE49-F238E27FC236}">
                <a16:creationId xmlns:a16="http://schemas.microsoft.com/office/drawing/2014/main" id="{EADCEF77-8088-467D-AE41-7168954AD395}"/>
              </a:ext>
            </a:extLst>
          </p:cNvPr>
          <p:cNvSpPr txBox="1"/>
          <p:nvPr/>
        </p:nvSpPr>
        <p:spPr>
          <a:xfrm>
            <a:off x="1671282" y="5577371"/>
            <a:ext cx="558166"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式</a:t>
            </a:r>
            <a:r>
              <a:rPr lang="en-US" altLang="ja-JP" dirty="0">
                <a:latin typeface="メイリオ" panose="020B0604030504040204" pitchFamily="50" charset="-128"/>
                <a:ea typeface="メイリオ" panose="020B0604030504040204" pitchFamily="50" charset="-128"/>
              </a:rPr>
              <a:t>3</a:t>
            </a:r>
          </a:p>
        </p:txBody>
      </p:sp>
      <p:pic>
        <p:nvPicPr>
          <p:cNvPr id="16" name="図 15">
            <a:extLst>
              <a:ext uri="{FF2B5EF4-FFF2-40B4-BE49-F238E27FC236}">
                <a16:creationId xmlns:a16="http://schemas.microsoft.com/office/drawing/2014/main" id="{9F90A5D2-CB34-4D48-B744-39B4EAA54489}"/>
              </a:ext>
            </a:extLst>
          </p:cNvPr>
          <p:cNvPicPr>
            <a:picLocks noChangeAspect="1"/>
          </p:cNvPicPr>
          <p:nvPr/>
        </p:nvPicPr>
        <p:blipFill>
          <a:blip r:embed="rId5"/>
          <a:stretch>
            <a:fillRect/>
          </a:stretch>
        </p:blipFill>
        <p:spPr>
          <a:xfrm>
            <a:off x="4767103" y="6311168"/>
            <a:ext cx="2867025" cy="504825"/>
          </a:xfrm>
          <a:prstGeom prst="rect">
            <a:avLst/>
          </a:prstGeom>
        </p:spPr>
      </p:pic>
      <p:sp>
        <p:nvSpPr>
          <p:cNvPr id="17" name="テキスト ボックス 16">
            <a:extLst>
              <a:ext uri="{FF2B5EF4-FFF2-40B4-BE49-F238E27FC236}">
                <a16:creationId xmlns:a16="http://schemas.microsoft.com/office/drawing/2014/main" id="{1C0AB918-DD0F-400A-A867-F173E18B258C}"/>
              </a:ext>
            </a:extLst>
          </p:cNvPr>
          <p:cNvSpPr txBox="1"/>
          <p:nvPr/>
        </p:nvSpPr>
        <p:spPr>
          <a:xfrm>
            <a:off x="1671282" y="6323236"/>
            <a:ext cx="558166"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式</a:t>
            </a:r>
            <a:r>
              <a:rPr lang="en-US" altLang="ja-JP" dirty="0">
                <a:latin typeface="メイリオ" panose="020B0604030504040204" pitchFamily="50" charset="-128"/>
                <a:ea typeface="メイリオ" panose="020B0604030504040204" pitchFamily="50" charset="-128"/>
              </a:rPr>
              <a:t>4</a:t>
            </a:r>
          </a:p>
        </p:txBody>
      </p:sp>
    </p:spTree>
    <p:extLst>
      <p:ext uri="{BB962C8B-B14F-4D97-AF65-F5344CB8AC3E}">
        <p14:creationId xmlns:p14="http://schemas.microsoft.com/office/powerpoint/2010/main" val="184151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4-2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◎課題内容</a:t>
            </a:r>
          </a:p>
        </p:txBody>
      </p:sp>
      <p:pic>
        <p:nvPicPr>
          <p:cNvPr id="6" name="図 5">
            <a:extLst>
              <a:ext uri="{FF2B5EF4-FFF2-40B4-BE49-F238E27FC236}">
                <a16:creationId xmlns:a16="http://schemas.microsoft.com/office/drawing/2014/main" id="{2299D4AE-33C9-44B2-AFD8-CE0465D5A523}"/>
              </a:ext>
            </a:extLst>
          </p:cNvPr>
          <p:cNvPicPr>
            <a:picLocks noChangeAspect="1"/>
          </p:cNvPicPr>
          <p:nvPr/>
        </p:nvPicPr>
        <p:blipFill>
          <a:blip r:embed="rId2"/>
          <a:stretch>
            <a:fillRect/>
          </a:stretch>
        </p:blipFill>
        <p:spPr>
          <a:xfrm>
            <a:off x="1508804" y="1311639"/>
            <a:ext cx="7810500" cy="3790950"/>
          </a:xfrm>
          <a:prstGeom prst="rect">
            <a:avLst/>
          </a:prstGeom>
        </p:spPr>
      </p:pic>
      <p:sp>
        <p:nvSpPr>
          <p:cNvPr id="21" name="四角形: 角を丸くする 20">
            <a:extLst>
              <a:ext uri="{FF2B5EF4-FFF2-40B4-BE49-F238E27FC236}">
                <a16:creationId xmlns:a16="http://schemas.microsoft.com/office/drawing/2014/main" id="{64079423-B8B1-4FF9-B943-D5C34DCF7C4F}"/>
              </a:ext>
            </a:extLst>
          </p:cNvPr>
          <p:cNvSpPr/>
          <p:nvPr/>
        </p:nvSpPr>
        <p:spPr>
          <a:xfrm>
            <a:off x="888803" y="4376114"/>
            <a:ext cx="9050502" cy="2102703"/>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■以下の流れで進める</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１：データ読み込み・整形</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２：ロジスティック回帰モデルで学習、推論</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３：</a:t>
            </a:r>
            <a:r>
              <a:rPr lang="en-US" altLang="ja-JP" sz="2000" dirty="0">
                <a:solidFill>
                  <a:srgbClr val="FF0000"/>
                </a:solidFill>
                <a:latin typeface="メイリオ" panose="020B0604030504040204" pitchFamily="50" charset="-128"/>
                <a:ea typeface="メイリオ" panose="020B0604030504040204" pitchFamily="50" charset="-128"/>
              </a:rPr>
              <a:t>1</a:t>
            </a:r>
            <a:r>
              <a:rPr lang="ja-JP" altLang="en-US" sz="2000" dirty="0">
                <a:solidFill>
                  <a:srgbClr val="FF0000"/>
                </a:solidFill>
                <a:latin typeface="メイリオ" panose="020B0604030504040204" pitchFamily="50" charset="-128"/>
                <a:ea typeface="メイリオ" panose="020B0604030504040204" pitchFamily="50" charset="-128"/>
              </a:rPr>
              <a:t>のデータを</a:t>
            </a:r>
            <a:r>
              <a:rPr lang="en-US" altLang="ja-JP" sz="2000" dirty="0">
                <a:solidFill>
                  <a:srgbClr val="FF0000"/>
                </a:solidFill>
                <a:latin typeface="メイリオ" panose="020B0604030504040204" pitchFamily="50" charset="-128"/>
                <a:ea typeface="メイリオ" panose="020B0604030504040204" pitchFamily="50" charset="-128"/>
              </a:rPr>
              <a:t>PCA</a:t>
            </a:r>
            <a:r>
              <a:rPr lang="ja-JP" altLang="en-US" sz="2000" dirty="0">
                <a:solidFill>
                  <a:srgbClr val="FF0000"/>
                </a:solidFill>
                <a:latin typeface="メイリオ" panose="020B0604030504040204" pitchFamily="50" charset="-128"/>
                <a:ea typeface="メイリオ" panose="020B0604030504040204" pitchFamily="50" charset="-128"/>
              </a:rPr>
              <a:t>（主成分分析）で</a:t>
            </a:r>
            <a:r>
              <a:rPr lang="en-US" altLang="ja-JP" sz="2000" dirty="0">
                <a:solidFill>
                  <a:srgbClr val="FF0000"/>
                </a:solidFill>
                <a:latin typeface="メイリオ" panose="020B0604030504040204" pitchFamily="50" charset="-128"/>
                <a:ea typeface="メイリオ" panose="020B0604030504040204" pitchFamily="50" charset="-128"/>
              </a:rPr>
              <a:t>2</a:t>
            </a:r>
            <a:r>
              <a:rPr lang="ja-JP" altLang="en-US" sz="2000" dirty="0">
                <a:solidFill>
                  <a:srgbClr val="FF0000"/>
                </a:solidFill>
                <a:latin typeface="メイリオ" panose="020B0604030504040204" pitchFamily="50" charset="-128"/>
                <a:ea typeface="メイリオ" panose="020B0604030504040204" pitchFamily="50" charset="-128"/>
              </a:rPr>
              <a:t>次元まで削減</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3585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D82D8F3-568D-4383-82AD-AC2F0F3863DB}"/>
              </a:ext>
            </a:extLst>
          </p:cNvPr>
          <p:cNvPicPr>
            <a:picLocks noChangeAspect="1"/>
          </p:cNvPicPr>
          <p:nvPr/>
        </p:nvPicPr>
        <p:blipFill>
          <a:blip r:embed="rId2"/>
          <a:stretch>
            <a:fillRect/>
          </a:stretch>
        </p:blipFill>
        <p:spPr>
          <a:xfrm>
            <a:off x="560242" y="1513873"/>
            <a:ext cx="10066193" cy="5021309"/>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030270"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①データ読み込み・整形</a:t>
            </a:r>
            <a:r>
              <a:rPr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F2A1F78-C413-4D7F-942C-26EFD9E23777}"/>
              </a:ext>
            </a:extLst>
          </p:cNvPr>
          <p:cNvSpPr txBox="1"/>
          <p:nvPr/>
        </p:nvSpPr>
        <p:spPr>
          <a:xfrm>
            <a:off x="8192006" y="3081034"/>
            <a:ext cx="3647152" cy="646331"/>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特徴量として意味を持たないので</a:t>
            </a:r>
            <a:endParaRPr lang="en-US" altLang="ja-JP" dirty="0">
              <a:solidFill>
                <a:srgbClr val="FF0000"/>
              </a:solidFill>
              <a:latin typeface="メイリオ" panose="020B0604030504040204" pitchFamily="50" charset="-128"/>
              <a:ea typeface="メイリオ" panose="020B0604030504040204" pitchFamily="50" charset="-128"/>
            </a:endParaRPr>
          </a:p>
          <a:p>
            <a:r>
              <a:rPr lang="ja-JP" altLang="en-US" dirty="0">
                <a:solidFill>
                  <a:srgbClr val="FF0000"/>
                </a:solidFill>
                <a:latin typeface="メイリオ" panose="020B0604030504040204" pitchFamily="50" charset="-128"/>
                <a:ea typeface="メイリオ" panose="020B0604030504040204" pitchFamily="50" charset="-128"/>
              </a:rPr>
              <a:t>この列は削除</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1" name="四角形: 角を丸くする 10">
            <a:extLst>
              <a:ext uri="{FF2B5EF4-FFF2-40B4-BE49-F238E27FC236}">
                <a16:creationId xmlns:a16="http://schemas.microsoft.com/office/drawing/2014/main" id="{2E9D1592-CF23-4120-94DA-8D41389C6043}"/>
              </a:ext>
            </a:extLst>
          </p:cNvPr>
          <p:cNvSpPr/>
          <p:nvPr/>
        </p:nvSpPr>
        <p:spPr>
          <a:xfrm>
            <a:off x="9645277" y="4024527"/>
            <a:ext cx="981158" cy="20022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064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t>第</a:t>
            </a:r>
            <a:r>
              <a:rPr kumimoji="1" lang="en-US" altLang="ja-JP" dirty="0"/>
              <a:t>1</a:t>
            </a:r>
            <a:r>
              <a:rPr kumimoji="1" lang="ja-JP" altLang="en-US" dirty="0"/>
              <a:t>章：線形回帰モデル</a:t>
            </a:r>
            <a:endParaRPr kumimoji="1" lang="en-US" altLang="ja-JP" dirty="0"/>
          </a:p>
          <a:p>
            <a:pPr marL="0" indent="0">
              <a:lnSpc>
                <a:spcPct val="150000"/>
              </a:lnSpc>
              <a:buNone/>
            </a:pPr>
            <a:r>
              <a:rPr lang="ja-JP" altLang="en-US" dirty="0"/>
              <a:t>第</a:t>
            </a:r>
            <a:r>
              <a:rPr lang="en-US" altLang="ja-JP" dirty="0"/>
              <a:t>2</a:t>
            </a:r>
            <a:r>
              <a:rPr lang="ja-JP" altLang="en-US" dirty="0"/>
              <a:t>章：非線形回帰モデル</a:t>
            </a:r>
            <a:endParaRPr lang="en-US" altLang="ja-JP" dirty="0"/>
          </a:p>
          <a:p>
            <a:pPr marL="0" indent="0">
              <a:lnSpc>
                <a:spcPct val="150000"/>
              </a:lnSpc>
              <a:buNone/>
            </a:pPr>
            <a:r>
              <a:rPr kumimoji="1" lang="ja-JP" altLang="en-US" dirty="0"/>
              <a:t>第</a:t>
            </a:r>
            <a:r>
              <a:rPr kumimoji="1" lang="en-US" altLang="ja-JP" dirty="0"/>
              <a:t>3</a:t>
            </a:r>
            <a:r>
              <a:rPr kumimoji="1" lang="ja-JP" altLang="en-US" dirty="0"/>
              <a:t>章：ロジスティック回帰モデル</a:t>
            </a:r>
            <a:endParaRPr kumimoji="1" lang="en-US" altLang="ja-JP" dirty="0"/>
          </a:p>
          <a:p>
            <a:pPr marL="0" indent="0">
              <a:lnSpc>
                <a:spcPct val="150000"/>
              </a:lnSpc>
              <a:buNone/>
            </a:pPr>
            <a:r>
              <a:rPr lang="ja-JP" altLang="en-US" dirty="0"/>
              <a:t>第</a:t>
            </a:r>
            <a:r>
              <a:rPr lang="en-US" altLang="ja-JP" dirty="0"/>
              <a:t>4</a:t>
            </a:r>
            <a:r>
              <a:rPr lang="ja-JP" altLang="en-US" dirty="0"/>
              <a:t>章：主成分分析</a:t>
            </a:r>
            <a:endParaRPr lang="en-US" altLang="ja-JP" dirty="0"/>
          </a:p>
          <a:p>
            <a:pPr marL="0" indent="0">
              <a:lnSpc>
                <a:spcPct val="150000"/>
              </a:lnSpc>
              <a:buNone/>
            </a:pPr>
            <a:r>
              <a:rPr kumimoji="1" lang="ja-JP" altLang="en-US" dirty="0"/>
              <a:t>第</a:t>
            </a:r>
            <a:r>
              <a:rPr kumimoji="1" lang="en-US" altLang="ja-JP" dirty="0"/>
              <a:t>5</a:t>
            </a:r>
            <a:r>
              <a:rPr kumimoji="1" lang="ja-JP" altLang="en-US" dirty="0"/>
              <a:t>章：サポートベクターマシン</a:t>
            </a:r>
          </a:p>
        </p:txBody>
      </p:sp>
      <p:pic>
        <p:nvPicPr>
          <p:cNvPr id="5" name="図 4">
            <a:extLst>
              <a:ext uri="{FF2B5EF4-FFF2-40B4-BE49-F238E27FC236}">
                <a16:creationId xmlns:a16="http://schemas.microsoft.com/office/drawing/2014/main" id="{C8858B1C-445C-468E-AE25-F406C38F2AC5}"/>
              </a:ext>
            </a:extLst>
          </p:cNvPr>
          <p:cNvPicPr>
            <a:picLocks noChangeAspect="1"/>
          </p:cNvPicPr>
          <p:nvPr/>
        </p:nvPicPr>
        <p:blipFill>
          <a:blip r:embed="rId2"/>
          <a:stretch>
            <a:fillRect/>
          </a:stretch>
        </p:blipFill>
        <p:spPr>
          <a:xfrm>
            <a:off x="3601600" y="219631"/>
            <a:ext cx="8317132" cy="1471057"/>
          </a:xfrm>
          <a:prstGeom prst="rect">
            <a:avLst/>
          </a:prstGeom>
        </p:spPr>
      </p:pic>
    </p:spTree>
    <p:extLst>
      <p:ext uri="{BB962C8B-B14F-4D97-AF65-F5344CB8AC3E}">
        <p14:creationId xmlns:p14="http://schemas.microsoft.com/office/powerpoint/2010/main" val="120445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21CBFF90-F9E8-4F2C-BBE9-5460910D77A9}"/>
              </a:ext>
            </a:extLst>
          </p:cNvPr>
          <p:cNvPicPr>
            <a:picLocks noChangeAspect="1"/>
          </p:cNvPicPr>
          <p:nvPr/>
        </p:nvPicPr>
        <p:blipFill>
          <a:blip r:embed="rId2"/>
          <a:stretch>
            <a:fillRect/>
          </a:stretch>
        </p:blipFill>
        <p:spPr>
          <a:xfrm>
            <a:off x="737705" y="1307332"/>
            <a:ext cx="9597786" cy="3544137"/>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47289"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①データ読み込み・整形</a:t>
            </a:r>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F2A1F78-C413-4D7F-942C-26EFD9E23777}"/>
              </a:ext>
            </a:extLst>
          </p:cNvPr>
          <p:cNvSpPr txBox="1"/>
          <p:nvPr/>
        </p:nvSpPr>
        <p:spPr>
          <a:xfrm>
            <a:off x="5620664" y="1448706"/>
            <a:ext cx="203132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前項の列を削除し</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1" name="四角形: 角を丸くする 10">
            <a:extLst>
              <a:ext uri="{FF2B5EF4-FFF2-40B4-BE49-F238E27FC236}">
                <a16:creationId xmlns:a16="http://schemas.microsoft.com/office/drawing/2014/main" id="{2E9D1592-CF23-4120-94DA-8D41389C6043}"/>
              </a:ext>
            </a:extLst>
          </p:cNvPr>
          <p:cNvSpPr/>
          <p:nvPr/>
        </p:nvSpPr>
        <p:spPr>
          <a:xfrm>
            <a:off x="2413968" y="3296602"/>
            <a:ext cx="7779051" cy="144951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8DEB4E8-BF8F-4C78-BD21-331BE03B2416}"/>
              </a:ext>
            </a:extLst>
          </p:cNvPr>
          <p:cNvSpPr txBox="1"/>
          <p:nvPr/>
        </p:nvSpPr>
        <p:spPr>
          <a:xfrm>
            <a:off x="7238365" y="1894816"/>
            <a:ext cx="295465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説明変数と目的変数に分離</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29BBAE-E386-4A88-B29E-AB311F1638F0}"/>
              </a:ext>
            </a:extLst>
          </p:cNvPr>
          <p:cNvSpPr txBox="1"/>
          <p:nvPr/>
        </p:nvSpPr>
        <p:spPr>
          <a:xfrm>
            <a:off x="3335423" y="4808177"/>
            <a:ext cx="4570482"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各特徴量の数値の尺度が異なるので標準化</a:t>
            </a:r>
            <a:endParaRPr lang="en-US" altLang="ja-JP" dirty="0">
              <a:solidFill>
                <a:srgbClr val="FF0000"/>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887E5EE-4172-49F2-9F20-4BA807F85401}"/>
              </a:ext>
            </a:extLst>
          </p:cNvPr>
          <p:cNvPicPr>
            <a:picLocks noChangeAspect="1"/>
          </p:cNvPicPr>
          <p:nvPr/>
        </p:nvPicPr>
        <p:blipFill>
          <a:blip r:embed="rId3"/>
          <a:stretch>
            <a:fillRect/>
          </a:stretch>
        </p:blipFill>
        <p:spPr>
          <a:xfrm>
            <a:off x="563274" y="5277997"/>
            <a:ext cx="10226144" cy="658992"/>
          </a:xfrm>
          <a:prstGeom prst="rect">
            <a:avLst/>
          </a:prstGeom>
        </p:spPr>
      </p:pic>
      <p:pic>
        <p:nvPicPr>
          <p:cNvPr id="14" name="図 13">
            <a:extLst>
              <a:ext uri="{FF2B5EF4-FFF2-40B4-BE49-F238E27FC236}">
                <a16:creationId xmlns:a16="http://schemas.microsoft.com/office/drawing/2014/main" id="{92B8A183-DDAC-4EA1-B4D0-FBDBE6FC7B81}"/>
              </a:ext>
            </a:extLst>
          </p:cNvPr>
          <p:cNvPicPr>
            <a:picLocks noChangeAspect="1"/>
          </p:cNvPicPr>
          <p:nvPr/>
        </p:nvPicPr>
        <p:blipFill>
          <a:blip r:embed="rId4"/>
          <a:stretch>
            <a:fillRect/>
          </a:stretch>
        </p:blipFill>
        <p:spPr>
          <a:xfrm>
            <a:off x="737705" y="6048375"/>
            <a:ext cx="5898622" cy="697828"/>
          </a:xfrm>
          <a:prstGeom prst="rect">
            <a:avLst/>
          </a:prstGeom>
        </p:spPr>
      </p:pic>
      <p:sp>
        <p:nvSpPr>
          <p:cNvPr id="15" name="テキスト ボックス 14">
            <a:extLst>
              <a:ext uri="{FF2B5EF4-FFF2-40B4-BE49-F238E27FC236}">
                <a16:creationId xmlns:a16="http://schemas.microsoft.com/office/drawing/2014/main" id="{D97289F7-4FB7-4D4B-B0F6-1138621E02E8}"/>
              </a:ext>
            </a:extLst>
          </p:cNvPr>
          <p:cNvSpPr txBox="1"/>
          <p:nvPr/>
        </p:nvSpPr>
        <p:spPr>
          <a:xfrm>
            <a:off x="6883813" y="6191076"/>
            <a:ext cx="1928733"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12σ</a:t>
            </a:r>
            <a:r>
              <a:rPr lang="ja-JP" altLang="en-US" dirty="0">
                <a:solidFill>
                  <a:srgbClr val="FF0000"/>
                </a:solidFill>
                <a:latin typeface="メイリオ" panose="020B0604030504040204" pitchFamily="50" charset="-128"/>
                <a:ea typeface="メイリオ" panose="020B0604030504040204" pitchFamily="50" charset="-128"/>
              </a:rPr>
              <a:t>　～　</a:t>
            </a:r>
            <a:r>
              <a:rPr lang="en-US" altLang="ja-JP" dirty="0">
                <a:solidFill>
                  <a:srgbClr val="FF0000"/>
                </a:solidFill>
                <a:latin typeface="メイリオ" panose="020B0604030504040204" pitchFamily="50" charset="-128"/>
                <a:ea typeface="メイリオ" panose="020B0604030504040204" pitchFamily="50" charset="-128"/>
              </a:rPr>
              <a:t>-3σ</a:t>
            </a:r>
          </a:p>
        </p:txBody>
      </p:sp>
    </p:spTree>
    <p:extLst>
      <p:ext uri="{BB962C8B-B14F-4D97-AF65-F5344CB8AC3E}">
        <p14:creationId xmlns:p14="http://schemas.microsoft.com/office/powerpoint/2010/main" val="4259469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3F3F206E-29CB-4160-ABD7-F3B4D496D41B}"/>
              </a:ext>
            </a:extLst>
          </p:cNvPr>
          <p:cNvPicPr>
            <a:picLocks noChangeAspect="1"/>
          </p:cNvPicPr>
          <p:nvPr/>
        </p:nvPicPr>
        <p:blipFill>
          <a:blip r:embed="rId2"/>
          <a:stretch>
            <a:fillRect/>
          </a:stretch>
        </p:blipFill>
        <p:spPr>
          <a:xfrm>
            <a:off x="737705" y="3239425"/>
            <a:ext cx="6896150" cy="3280248"/>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147289"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①データ読み込み・整形</a:t>
            </a:r>
            <a:r>
              <a:rPr lang="en-US" altLang="ja-JP" sz="2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F2A1F78-C413-4D7F-942C-26EFD9E23777}"/>
              </a:ext>
            </a:extLst>
          </p:cNvPr>
          <p:cNvSpPr txBox="1"/>
          <p:nvPr/>
        </p:nvSpPr>
        <p:spPr>
          <a:xfrm>
            <a:off x="3968186" y="2253626"/>
            <a:ext cx="3416320"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訓練データと検証データに分割</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29BBAE-E386-4A88-B29E-AB311F1638F0}"/>
              </a:ext>
            </a:extLst>
          </p:cNvPr>
          <p:cNvSpPr txBox="1"/>
          <p:nvPr/>
        </p:nvSpPr>
        <p:spPr>
          <a:xfrm>
            <a:off x="4898464" y="3757209"/>
            <a:ext cx="2031325"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訓練データで学習</a:t>
            </a:r>
            <a:endParaRPr lang="en-US" altLang="ja-JP" dirty="0">
              <a:solidFill>
                <a:srgbClr val="FF0000"/>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41C23731-4610-4B91-92EA-5C1C3431868B}"/>
              </a:ext>
            </a:extLst>
          </p:cNvPr>
          <p:cNvPicPr>
            <a:picLocks noChangeAspect="1"/>
          </p:cNvPicPr>
          <p:nvPr/>
        </p:nvPicPr>
        <p:blipFill>
          <a:blip r:embed="rId3"/>
          <a:stretch>
            <a:fillRect/>
          </a:stretch>
        </p:blipFill>
        <p:spPr>
          <a:xfrm>
            <a:off x="737705" y="1481474"/>
            <a:ext cx="10459603" cy="784827"/>
          </a:xfrm>
          <a:prstGeom prst="rect">
            <a:avLst/>
          </a:prstGeom>
        </p:spPr>
      </p:pic>
      <p:sp>
        <p:nvSpPr>
          <p:cNvPr id="16" name="テキスト ボックス 15">
            <a:extLst>
              <a:ext uri="{FF2B5EF4-FFF2-40B4-BE49-F238E27FC236}">
                <a16:creationId xmlns:a16="http://schemas.microsoft.com/office/drawing/2014/main" id="{B352B5F2-BD27-4FEE-A5EA-32FAB8AA6269}"/>
              </a:ext>
            </a:extLst>
          </p:cNvPr>
          <p:cNvSpPr txBox="1"/>
          <p:nvPr/>
        </p:nvSpPr>
        <p:spPr>
          <a:xfrm>
            <a:off x="401782" y="2679077"/>
            <a:ext cx="510909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②ロジスティック回帰モデルで学習</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E3F4D283-60FA-43AC-9E41-7A71A4BDC968}"/>
              </a:ext>
            </a:extLst>
          </p:cNvPr>
          <p:cNvSpPr txBox="1"/>
          <p:nvPr/>
        </p:nvSpPr>
        <p:spPr>
          <a:xfrm>
            <a:off x="4951843" y="4558342"/>
            <a:ext cx="3017173"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訓練データの正解率は</a:t>
            </a:r>
            <a:r>
              <a:rPr lang="en-US" altLang="ja-JP" dirty="0">
                <a:solidFill>
                  <a:srgbClr val="FF0000"/>
                </a:solidFill>
                <a:latin typeface="メイリオ" panose="020B0604030504040204" pitchFamily="50" charset="-128"/>
                <a:ea typeface="メイリオ" panose="020B0604030504040204" pitchFamily="50" charset="-128"/>
              </a:rPr>
              <a:t>99%</a:t>
            </a:r>
          </a:p>
        </p:txBody>
      </p:sp>
      <p:sp>
        <p:nvSpPr>
          <p:cNvPr id="18" name="テキスト ボックス 17">
            <a:extLst>
              <a:ext uri="{FF2B5EF4-FFF2-40B4-BE49-F238E27FC236}">
                <a16:creationId xmlns:a16="http://schemas.microsoft.com/office/drawing/2014/main" id="{A637301E-DAA7-4B74-BFF2-FD15E706CCBF}"/>
              </a:ext>
            </a:extLst>
          </p:cNvPr>
          <p:cNvSpPr txBox="1"/>
          <p:nvPr/>
        </p:nvSpPr>
        <p:spPr>
          <a:xfrm>
            <a:off x="4898464" y="5729319"/>
            <a:ext cx="3105337"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検証データの正解率は</a:t>
            </a:r>
            <a:r>
              <a:rPr lang="en-US" altLang="ja-JP" dirty="0">
                <a:solidFill>
                  <a:srgbClr val="FF0000"/>
                </a:solidFill>
                <a:latin typeface="メイリオ" panose="020B0604030504040204" pitchFamily="50" charset="-128"/>
                <a:ea typeface="メイリオ" panose="020B0604030504040204" pitchFamily="50" charset="-128"/>
              </a:rPr>
              <a:t>96%</a:t>
            </a:r>
          </a:p>
        </p:txBody>
      </p:sp>
      <p:sp>
        <p:nvSpPr>
          <p:cNvPr id="19" name="四角形: 角を丸くする 18">
            <a:extLst>
              <a:ext uri="{FF2B5EF4-FFF2-40B4-BE49-F238E27FC236}">
                <a16:creationId xmlns:a16="http://schemas.microsoft.com/office/drawing/2014/main" id="{62D96BE3-55C9-4140-A410-13DA7DF2F13B}"/>
              </a:ext>
            </a:extLst>
          </p:cNvPr>
          <p:cNvSpPr/>
          <p:nvPr/>
        </p:nvSpPr>
        <p:spPr>
          <a:xfrm>
            <a:off x="7569687" y="4957573"/>
            <a:ext cx="4329827" cy="570369"/>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正しく分類できていることが分かる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351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786D94C3-11A0-4505-AE92-D00359072C6D}"/>
              </a:ext>
            </a:extLst>
          </p:cNvPr>
          <p:cNvPicPr>
            <a:picLocks noChangeAspect="1"/>
          </p:cNvPicPr>
          <p:nvPr/>
        </p:nvPicPr>
        <p:blipFill>
          <a:blip r:embed="rId2"/>
          <a:stretch>
            <a:fillRect/>
          </a:stretch>
        </p:blipFill>
        <p:spPr>
          <a:xfrm>
            <a:off x="6391977" y="1421381"/>
            <a:ext cx="5737182" cy="3795196"/>
          </a:xfrm>
          <a:prstGeom prst="rect">
            <a:avLst/>
          </a:prstGeom>
        </p:spPr>
      </p:pic>
      <p:pic>
        <p:nvPicPr>
          <p:cNvPr id="3" name="図 2">
            <a:extLst>
              <a:ext uri="{FF2B5EF4-FFF2-40B4-BE49-F238E27FC236}">
                <a16:creationId xmlns:a16="http://schemas.microsoft.com/office/drawing/2014/main" id="{24353A73-B7BC-40D1-9104-1F6ED05096F0}"/>
              </a:ext>
            </a:extLst>
          </p:cNvPr>
          <p:cNvPicPr>
            <a:picLocks noChangeAspect="1"/>
          </p:cNvPicPr>
          <p:nvPr/>
        </p:nvPicPr>
        <p:blipFill>
          <a:blip r:embed="rId3"/>
          <a:stretch>
            <a:fillRect/>
          </a:stretch>
        </p:blipFill>
        <p:spPr>
          <a:xfrm>
            <a:off x="0" y="1395148"/>
            <a:ext cx="6154533" cy="4173460"/>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3-2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4992072"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③主成分分析（</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次元）による分類</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129BBAE-E386-4A88-B29E-AB311F1638F0}"/>
              </a:ext>
            </a:extLst>
          </p:cNvPr>
          <p:cNvSpPr txBox="1"/>
          <p:nvPr/>
        </p:nvSpPr>
        <p:spPr>
          <a:xfrm>
            <a:off x="823372" y="5595559"/>
            <a:ext cx="4570482" cy="369332"/>
          </a:xfrm>
          <a:prstGeom prst="rect">
            <a:avLst/>
          </a:prstGeom>
          <a:noFill/>
        </p:spPr>
        <p:txBody>
          <a:bodyPr wrap="squar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訓練データの</a:t>
            </a:r>
            <a:r>
              <a:rPr lang="en-US" altLang="ja-JP" dirty="0">
                <a:solidFill>
                  <a:srgbClr val="FF0000"/>
                </a:solidFill>
                <a:latin typeface="メイリオ" panose="020B0604030504040204" pitchFamily="50" charset="-128"/>
                <a:ea typeface="メイリオ" panose="020B0604030504040204" pitchFamily="50" charset="-128"/>
              </a:rPr>
              <a:t>X</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次元）を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次元に削減</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1DDC2972-F342-461E-8B2D-2B125D3B4540}"/>
              </a:ext>
            </a:extLst>
          </p:cNvPr>
          <p:cNvSpPr/>
          <p:nvPr/>
        </p:nvSpPr>
        <p:spPr>
          <a:xfrm>
            <a:off x="5538540" y="37227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78D5135-AC0E-4EDD-8414-0B6D5C617181}"/>
              </a:ext>
            </a:extLst>
          </p:cNvPr>
          <p:cNvSpPr txBox="1"/>
          <p:nvPr/>
        </p:nvSpPr>
        <p:spPr>
          <a:xfrm>
            <a:off x="5297489" y="4315983"/>
            <a:ext cx="1569660" cy="646331"/>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ラベル情報を</a:t>
            </a:r>
            <a:endParaRPr lang="en-US" altLang="ja-JP" dirty="0">
              <a:solidFill>
                <a:srgbClr val="FF0000"/>
              </a:solidFill>
              <a:latin typeface="メイリオ" panose="020B0604030504040204" pitchFamily="50" charset="-128"/>
              <a:ea typeface="メイリオ" panose="020B0604030504040204" pitchFamily="50" charset="-128"/>
            </a:endParaRPr>
          </a:p>
          <a:p>
            <a:r>
              <a:rPr lang="ja-JP" altLang="en-US" dirty="0">
                <a:solidFill>
                  <a:srgbClr val="FF0000"/>
                </a:solidFill>
                <a:latin typeface="メイリオ" panose="020B0604030504040204" pitchFamily="50" charset="-128"/>
                <a:ea typeface="メイリオ" panose="020B0604030504040204" pitchFamily="50" charset="-128"/>
              </a:rPr>
              <a:t>色で表現</a:t>
            </a:r>
            <a:endParaRPr lang="en-US" altLang="ja-JP" dirty="0">
              <a:solidFill>
                <a:srgbClr val="FF0000"/>
              </a:solidFill>
              <a:latin typeface="メイリオ" panose="020B0604030504040204" pitchFamily="50" charset="-128"/>
              <a:ea typeface="メイリオ" panose="020B0604030504040204" pitchFamily="50" charset="-128"/>
            </a:endParaRPr>
          </a:p>
        </p:txBody>
      </p:sp>
      <p:sp>
        <p:nvSpPr>
          <p:cNvPr id="18" name="四角形: 角を丸くする 17">
            <a:extLst>
              <a:ext uri="{FF2B5EF4-FFF2-40B4-BE49-F238E27FC236}">
                <a16:creationId xmlns:a16="http://schemas.microsoft.com/office/drawing/2014/main" id="{240358F3-8D80-4599-931C-80342F8F375E}"/>
              </a:ext>
            </a:extLst>
          </p:cNvPr>
          <p:cNvSpPr/>
          <p:nvPr/>
        </p:nvSpPr>
        <p:spPr>
          <a:xfrm>
            <a:off x="6798148" y="5216577"/>
            <a:ext cx="5155625" cy="1081147"/>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150000"/>
              </a:lnSpc>
            </a:pPr>
            <a:r>
              <a:rPr lang="en-US" altLang="ja-JP" sz="2000" dirty="0">
                <a:solidFill>
                  <a:srgbClr val="FF0000"/>
                </a:solidFill>
                <a:latin typeface="メイリオ" panose="020B0604030504040204" pitchFamily="50" charset="-128"/>
                <a:ea typeface="メイリオ" panose="020B0604030504040204" pitchFamily="50" charset="-128"/>
              </a:rPr>
              <a:t>30</a:t>
            </a:r>
            <a:r>
              <a:rPr lang="ja-JP" altLang="en-US" sz="2000" dirty="0">
                <a:solidFill>
                  <a:srgbClr val="FF0000"/>
                </a:solidFill>
                <a:latin typeface="メイリオ" panose="020B0604030504040204" pitchFamily="50" charset="-128"/>
                <a:ea typeface="メイリオ" panose="020B0604030504040204" pitchFamily="50" charset="-128"/>
              </a:rPr>
              <a:t>次元の情報を</a:t>
            </a:r>
            <a:r>
              <a:rPr lang="en-US" altLang="ja-JP" sz="2000" dirty="0">
                <a:solidFill>
                  <a:srgbClr val="FF0000"/>
                </a:solidFill>
                <a:latin typeface="メイリオ" panose="020B0604030504040204" pitchFamily="50" charset="-128"/>
                <a:ea typeface="メイリオ" panose="020B0604030504040204" pitchFamily="50" charset="-128"/>
              </a:rPr>
              <a:t>2</a:t>
            </a:r>
            <a:r>
              <a:rPr lang="ja-JP" altLang="en-US" sz="2000" dirty="0">
                <a:solidFill>
                  <a:srgbClr val="FF0000"/>
                </a:solidFill>
                <a:latin typeface="メイリオ" panose="020B0604030504040204" pitchFamily="50" charset="-128"/>
                <a:ea typeface="メイリオ" panose="020B0604030504040204" pitchFamily="50" charset="-128"/>
              </a:rPr>
              <a:t>次元に落としたことで</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決定境界が曖昧になり誤分類が増えている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19" name="楕円 18">
            <a:extLst>
              <a:ext uri="{FF2B5EF4-FFF2-40B4-BE49-F238E27FC236}">
                <a16:creationId xmlns:a16="http://schemas.microsoft.com/office/drawing/2014/main" id="{E21A6DCA-FF0E-492F-BF00-AE05C07FD1AF}"/>
              </a:ext>
            </a:extLst>
          </p:cNvPr>
          <p:cNvSpPr/>
          <p:nvPr/>
        </p:nvSpPr>
        <p:spPr>
          <a:xfrm rot="2706500">
            <a:off x="8327835" y="3671951"/>
            <a:ext cx="206947" cy="9443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9284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1</a:t>
            </a:r>
            <a:r>
              <a:rPr kumimoji="1" lang="ja-JP" altLang="en-US" dirty="0">
                <a:solidFill>
                  <a:schemeClr val="bg1">
                    <a:lumMod val="75000"/>
                  </a:schemeClr>
                </a:solidFill>
              </a:rPr>
              <a:t>章：線形回帰モデル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章：非線形回帰モデル</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章：ロジスティック回帰モデル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章：主成分分析</a:t>
            </a:r>
            <a:endParaRPr lang="en-US" altLang="ja-JP" dirty="0">
              <a:solidFill>
                <a:schemeClr val="bg1">
                  <a:lumMod val="75000"/>
                </a:schemeClr>
              </a:solidFill>
            </a:endParaRPr>
          </a:p>
          <a:p>
            <a:pPr marL="0" indent="0">
              <a:lnSpc>
                <a:spcPct val="150000"/>
              </a:lnSpc>
              <a:buNone/>
            </a:pPr>
            <a:r>
              <a:rPr kumimoji="1" lang="ja-JP" altLang="en-US" dirty="0"/>
              <a:t>第</a:t>
            </a:r>
            <a:r>
              <a:rPr kumimoji="1" lang="en-US" altLang="ja-JP" dirty="0"/>
              <a:t>5</a:t>
            </a:r>
            <a:r>
              <a:rPr kumimoji="1" lang="ja-JP" altLang="en-US" dirty="0"/>
              <a:t>章：サポートベクターマシン</a:t>
            </a:r>
          </a:p>
        </p:txBody>
      </p:sp>
    </p:spTree>
    <p:extLst>
      <p:ext uri="{BB962C8B-B14F-4D97-AF65-F5344CB8AC3E}">
        <p14:creationId xmlns:p14="http://schemas.microsoft.com/office/powerpoint/2010/main" val="1366627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5-1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55002" y="911297"/>
            <a:ext cx="11657037" cy="2246769"/>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サポートベクターマシンによる分類では、ある決定関数を入力データを</a:t>
            </a:r>
            <a:r>
              <a:rPr lang="en-US" altLang="ja-JP" sz="2000" dirty="0">
                <a:latin typeface="メイリオ" panose="020B0604030504040204" pitchFamily="50" charset="-128"/>
                <a:ea typeface="メイリオ" panose="020B0604030504040204" pitchFamily="50" charset="-128"/>
              </a:rPr>
              <a:t>True/False</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値に分類する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決定境界としたときに、①“決定境界”と“</a:t>
            </a:r>
            <a:r>
              <a:rPr lang="en-US" altLang="ja-JP" sz="2000" dirty="0">
                <a:latin typeface="メイリオ" panose="020B0604030504040204" pitchFamily="50" charset="-128"/>
                <a:ea typeface="メイリオ" panose="020B0604030504040204" pitchFamily="50" charset="-128"/>
              </a:rPr>
              <a:t>True</a:t>
            </a:r>
            <a:r>
              <a:rPr lang="ja-JP" altLang="en-US" sz="2000" dirty="0">
                <a:latin typeface="メイリオ" panose="020B0604030504040204" pitchFamily="50" charset="-128"/>
                <a:ea typeface="メイリオ" panose="020B0604030504040204" pitchFamily="50" charset="-128"/>
              </a:rPr>
              <a:t>領域側で境界に最も近い点”の距離、</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② “決定境界”と“</a:t>
            </a:r>
            <a:r>
              <a:rPr lang="en-US" altLang="ja-JP" sz="2000" dirty="0">
                <a:latin typeface="メイリオ" panose="020B0604030504040204" pitchFamily="50" charset="-128"/>
                <a:ea typeface="メイリオ" panose="020B0604030504040204" pitchFamily="50" charset="-128"/>
              </a:rPr>
              <a:t>False</a:t>
            </a:r>
            <a:r>
              <a:rPr lang="ja-JP" altLang="en-US" sz="2000" dirty="0">
                <a:latin typeface="メイリオ" panose="020B0604030504040204" pitchFamily="50" charset="-128"/>
                <a:ea typeface="メイリオ" panose="020B0604030504040204" pitchFamily="50" charset="-128"/>
              </a:rPr>
              <a:t>領域側で境界に最も近い点”の距離　の和①＋②を最大化するような</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決定関数を学習する。また、決定境界の</a:t>
            </a:r>
            <a:r>
              <a:rPr lang="en-US" altLang="ja-JP" sz="2000" dirty="0">
                <a:latin typeface="メイリオ" panose="020B0604030504040204" pitchFamily="50" charset="-128"/>
                <a:ea typeface="メイリオ" panose="020B0604030504040204" pitchFamily="50" charset="-128"/>
              </a:rPr>
              <a:t>True/False</a:t>
            </a:r>
            <a:r>
              <a:rPr lang="ja-JP" altLang="en-US" sz="2000" dirty="0">
                <a:latin typeface="メイリオ" panose="020B0604030504040204" pitchFamily="50" charset="-128"/>
                <a:ea typeface="メイリオ" panose="020B0604030504040204" pitchFamily="50" charset="-128"/>
              </a:rPr>
              <a:t>それぞれ領域で誤分類を全く許さない学習を</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ハードマージン、マージンから</a:t>
            </a:r>
            <a:r>
              <a:rPr lang="en-US" altLang="ja-JP" sz="2000" dirty="0">
                <a:latin typeface="メイリオ" panose="020B0604030504040204" pitchFamily="50" charset="-128"/>
                <a:ea typeface="メイリオ" panose="020B0604030504040204" pitchFamily="50" charset="-128"/>
              </a:rPr>
              <a:t>ξ</a:t>
            </a:r>
            <a:r>
              <a:rPr lang="ja-JP" altLang="en-US" sz="2000" dirty="0">
                <a:latin typeface="メイリオ" panose="020B0604030504040204" pitchFamily="50" charset="-128"/>
                <a:ea typeface="メイリオ" panose="020B0604030504040204" pitchFamily="50" charset="-128"/>
              </a:rPr>
              <a:t>の距離の領域だけ誤分類を許す学習をソフトマージンと呼び、</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ξ</a:t>
            </a:r>
            <a:r>
              <a:rPr lang="ja-JP" altLang="en-US" sz="2000" dirty="0">
                <a:latin typeface="メイリオ" panose="020B0604030504040204" pitchFamily="50" charset="-128"/>
                <a:ea typeface="メイリオ" panose="020B0604030504040204" pitchFamily="50" charset="-128"/>
              </a:rPr>
              <a:t>をゼロとするとハードマージンとなる。また</a:t>
            </a:r>
            <a:r>
              <a:rPr lang="en-US" altLang="ja-JP" sz="2000" dirty="0">
                <a:latin typeface="メイリオ" panose="020B0604030504040204" pitchFamily="50" charset="-128"/>
                <a:ea typeface="メイリオ" panose="020B0604030504040204" pitchFamily="50" charset="-128"/>
              </a:rPr>
              <a:t>SVM</a:t>
            </a:r>
            <a:r>
              <a:rPr lang="ja-JP" altLang="en-US" sz="2000" dirty="0">
                <a:latin typeface="メイリオ" panose="020B0604030504040204" pitchFamily="50" charset="-128"/>
                <a:ea typeface="メイリオ" panose="020B0604030504040204" pitchFamily="50" charset="-128"/>
              </a:rPr>
              <a:t>は分類問題だけでなく、回帰問題にも利用できる</a:t>
            </a:r>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(245</a:t>
            </a:r>
            <a:r>
              <a:rPr lang="ja-JP" altLang="en-US" sz="2000" dirty="0">
                <a:latin typeface="メイリオ" panose="020B0604030504040204" pitchFamily="50" charset="-128"/>
                <a:ea typeface="メイリオ" panose="020B0604030504040204" pitchFamily="50" charset="-128"/>
              </a:rPr>
              <a:t>文字</a:t>
            </a:r>
            <a:r>
              <a:rPr lang="en-US" altLang="ja-JP" sz="20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693770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5-2</a:t>
            </a:r>
            <a:r>
              <a:rPr lang="ja-JP" altLang="en-US" sz="2400" u="sng" dirty="0"/>
              <a:t>　実装演習</a:t>
            </a:r>
            <a:endParaRPr kumimoji="1" lang="ja-JP" altLang="en-US" sz="2400" u="sng" dirty="0"/>
          </a:p>
        </p:txBody>
      </p:sp>
      <p:sp>
        <p:nvSpPr>
          <p:cNvPr id="21" name="四角形: 角を丸くする 20">
            <a:extLst>
              <a:ext uri="{FF2B5EF4-FFF2-40B4-BE49-F238E27FC236}">
                <a16:creationId xmlns:a16="http://schemas.microsoft.com/office/drawing/2014/main" id="{64079423-B8B1-4FF9-B943-D5C34DCF7C4F}"/>
              </a:ext>
            </a:extLst>
          </p:cNvPr>
          <p:cNvSpPr/>
          <p:nvPr/>
        </p:nvSpPr>
        <p:spPr>
          <a:xfrm>
            <a:off x="888802" y="5530339"/>
            <a:ext cx="10458751" cy="570369"/>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実装課題：非線形回帰モデルで取り組んだ問題に対し、</a:t>
            </a:r>
            <a:r>
              <a:rPr lang="en-US" altLang="ja-JP" sz="2000" dirty="0">
                <a:solidFill>
                  <a:srgbClr val="FF0000"/>
                </a:solidFill>
                <a:latin typeface="メイリオ" panose="020B0604030504040204" pitchFamily="50" charset="-128"/>
                <a:ea typeface="メイリオ" panose="020B0604030504040204" pitchFamily="50" charset="-128"/>
              </a:rPr>
              <a:t>SVM</a:t>
            </a:r>
            <a:r>
              <a:rPr lang="ja-JP" altLang="en-US" sz="2000" dirty="0">
                <a:solidFill>
                  <a:srgbClr val="FF0000"/>
                </a:solidFill>
                <a:latin typeface="メイリオ" panose="020B0604030504040204" pitchFamily="50" charset="-128"/>
                <a:ea typeface="メイリオ" panose="020B0604030504040204" pitchFamily="50" charset="-128"/>
              </a:rPr>
              <a:t>により回帰分析を実施する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A37B8EF-A052-4790-847D-C951D28F8CCF}"/>
              </a:ext>
            </a:extLst>
          </p:cNvPr>
          <p:cNvSpPr txBox="1"/>
          <p:nvPr/>
        </p:nvSpPr>
        <p:spPr>
          <a:xfrm>
            <a:off x="680008" y="766465"/>
            <a:ext cx="7885492" cy="3747180"/>
          </a:xfrm>
          <a:prstGeom prst="rect">
            <a:avLst/>
          </a:prstGeom>
          <a:noFill/>
        </p:spPr>
        <p:txBody>
          <a:bodyPr wrap="none" rtlCol="0">
            <a:spAutoFit/>
          </a:bodyPr>
          <a:lstStyle/>
          <a:p>
            <a:pPr>
              <a:lnSpc>
                <a:spcPct val="150000"/>
              </a:lnSpc>
            </a:pPr>
            <a:r>
              <a:rPr kumimoji="1" lang="ja-JP" altLang="en-US" sz="2000" dirty="0">
                <a:latin typeface="メイリオ" panose="020B0604030504040204" pitchFamily="50" charset="-128"/>
                <a:ea typeface="メイリオ" panose="020B0604030504040204" pitchFamily="50" charset="-128"/>
              </a:rPr>
              <a:t>講座のサンプルコードは以下を実施している</a:t>
            </a:r>
            <a:endParaRPr kumimoji="1" lang="en-US" altLang="ja-JP" sz="2000" dirty="0">
              <a:latin typeface="メイリオ" panose="020B0604030504040204" pitchFamily="50" charset="-128"/>
              <a:ea typeface="メイリオ" panose="020B0604030504040204" pitchFamily="50" charset="-128"/>
            </a:endParaRP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(1)</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高次関数</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(4</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次</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＋ノイズ＊　をプロット</a:t>
            </a:r>
            <a:endParaRPr lang="en-US" altLang="ja-JP" sz="2000" dirty="0">
              <a:solidFill>
                <a:schemeClr val="bg1">
                  <a:lumMod val="75000"/>
                </a:schemeClr>
              </a:solidFill>
              <a:latin typeface="メイリオ" panose="020B0604030504040204" pitchFamily="50" charset="-128"/>
              <a:ea typeface="メイリオ" panose="020B0604030504040204" pitchFamily="50" charset="-128"/>
            </a:endParaRP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＊を線形回帰　→第</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1</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章で実装済みのため省略</a:t>
            </a:r>
            <a:endParaRPr lang="en-US" altLang="ja-JP" sz="2000" dirty="0">
              <a:solidFill>
                <a:schemeClr val="bg1">
                  <a:lumMod val="75000"/>
                </a:schemeClr>
              </a:solidFill>
              <a:latin typeface="メイリオ" panose="020B0604030504040204" pitchFamily="50" charset="-128"/>
              <a:ea typeface="メイリオ" panose="020B0604030504040204" pitchFamily="50" charset="-128"/>
            </a:endParaRP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(2)</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＊をカーネルリッジ回帰</a:t>
            </a:r>
            <a:endParaRPr kumimoji="1" lang="en-US" altLang="ja-JP" sz="2000" dirty="0">
              <a:solidFill>
                <a:schemeClr val="bg1">
                  <a:lumMod val="75000"/>
                </a:schemeClr>
              </a:solidFill>
              <a:latin typeface="メイリオ" panose="020B0604030504040204" pitchFamily="50" charset="-128"/>
              <a:ea typeface="メイリオ" panose="020B0604030504040204" pitchFamily="50" charset="-128"/>
            </a:endParaRP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(3)</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＊を</a:t>
            </a:r>
            <a:r>
              <a:rPr kumimoji="1" lang="en-US" altLang="ja-JP" sz="2000" dirty="0">
                <a:solidFill>
                  <a:schemeClr val="bg1">
                    <a:lumMod val="75000"/>
                  </a:schemeClr>
                </a:solidFill>
                <a:latin typeface="メイリオ" panose="020B0604030504040204" pitchFamily="50" charset="-128"/>
                <a:ea typeface="メイリオ" panose="020B0604030504040204" pitchFamily="50" charset="-128"/>
              </a:rPr>
              <a:t>1</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次元ガウス型基底関数</a:t>
            </a:r>
            <a:r>
              <a:rPr kumimoji="1" lang="en-US" altLang="ja-JP" sz="2000" dirty="0">
                <a:solidFill>
                  <a:schemeClr val="bg1">
                    <a:lumMod val="75000"/>
                  </a:schemeClr>
                </a:solidFill>
                <a:latin typeface="メイリオ" panose="020B0604030504040204" pitchFamily="50" charset="-128"/>
                <a:ea typeface="メイリオ" panose="020B0604030504040204" pitchFamily="50" charset="-128"/>
              </a:rPr>
              <a:t>(50)</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＋リッジ正則化</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により近似</a:t>
            </a:r>
            <a:endParaRPr lang="en-US" altLang="ja-JP" sz="2000" dirty="0">
              <a:solidFill>
                <a:schemeClr val="bg1">
                  <a:lumMod val="75000"/>
                </a:schemeClr>
              </a:solidFill>
              <a:latin typeface="メイリオ" panose="020B0604030504040204" pitchFamily="50" charset="-128"/>
              <a:ea typeface="メイリオ" panose="020B0604030504040204" pitchFamily="50" charset="-128"/>
            </a:endParaRP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(4)</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＊を多項式近似</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(1</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次</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~10</a:t>
            </a:r>
            <a:r>
              <a:rPr lang="ja-JP" altLang="en-US" sz="2000" dirty="0">
                <a:solidFill>
                  <a:schemeClr val="bg1">
                    <a:lumMod val="75000"/>
                  </a:schemeClr>
                </a:solidFill>
                <a:latin typeface="メイリオ" panose="020B0604030504040204" pitchFamily="50" charset="-128"/>
                <a:ea typeface="メイリオ" panose="020B0604030504040204" pitchFamily="50" charset="-128"/>
              </a:rPr>
              <a:t>次</a:t>
            </a:r>
            <a:r>
              <a:rPr lang="en-US" altLang="ja-JP" sz="2000" dirty="0">
                <a:solidFill>
                  <a:schemeClr val="bg1">
                    <a:lumMod val="75000"/>
                  </a:schemeClr>
                </a:solidFill>
                <a:latin typeface="メイリオ" panose="020B0604030504040204" pitchFamily="50" charset="-128"/>
                <a:ea typeface="メイリオ" panose="020B0604030504040204" pitchFamily="50" charset="-128"/>
              </a:rPr>
              <a:t>)</a:t>
            </a:r>
          </a:p>
          <a:p>
            <a:pPr lvl="1">
              <a:lnSpc>
                <a:spcPct val="150000"/>
              </a:lnSpc>
            </a:pPr>
            <a:r>
              <a:rPr lang="en-US" altLang="ja-JP" sz="2000" dirty="0">
                <a:solidFill>
                  <a:schemeClr val="bg1">
                    <a:lumMod val="75000"/>
                  </a:schemeClr>
                </a:solidFill>
                <a:latin typeface="メイリオ" panose="020B0604030504040204" pitchFamily="50" charset="-128"/>
                <a:ea typeface="メイリオ" panose="020B0604030504040204" pitchFamily="50" charset="-128"/>
              </a:rPr>
              <a:t>(5)</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＊を</a:t>
            </a:r>
            <a:r>
              <a:rPr kumimoji="1" lang="en-US" altLang="ja-JP" sz="2000" dirty="0">
                <a:solidFill>
                  <a:schemeClr val="bg1">
                    <a:lumMod val="75000"/>
                  </a:schemeClr>
                </a:solidFill>
                <a:latin typeface="メイリオ" panose="020B0604030504040204" pitchFamily="50" charset="-128"/>
                <a:ea typeface="メイリオ" panose="020B0604030504040204" pitchFamily="50" charset="-128"/>
              </a:rPr>
              <a:t>1</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次元ガウス型基底関数</a:t>
            </a:r>
            <a:r>
              <a:rPr kumimoji="1" lang="en-US" altLang="ja-JP" sz="2000" dirty="0">
                <a:solidFill>
                  <a:schemeClr val="bg1">
                    <a:lumMod val="75000"/>
                  </a:schemeClr>
                </a:solidFill>
                <a:latin typeface="メイリオ" panose="020B0604030504040204" pitchFamily="50" charset="-128"/>
                <a:ea typeface="メイリオ" panose="020B0604030504040204" pitchFamily="50" charset="-128"/>
              </a:rPr>
              <a:t>(5)</a:t>
            </a:r>
            <a:r>
              <a:rPr kumimoji="1" lang="ja-JP" altLang="en-US" sz="2000" dirty="0">
                <a:solidFill>
                  <a:schemeClr val="bg1">
                    <a:lumMod val="75000"/>
                  </a:schemeClr>
                </a:solidFill>
                <a:latin typeface="メイリオ" panose="020B0604030504040204" pitchFamily="50" charset="-128"/>
                <a:ea typeface="メイリオ" panose="020B0604030504040204" pitchFamily="50" charset="-128"/>
              </a:rPr>
              <a:t>＋ラッソ正則化により近似</a:t>
            </a:r>
            <a:endParaRPr kumimoji="1" lang="en-US" altLang="ja-JP" sz="2000" dirty="0">
              <a:solidFill>
                <a:schemeClr val="bg1">
                  <a:lumMod val="75000"/>
                </a:schemeClr>
              </a:solidFill>
              <a:latin typeface="メイリオ" panose="020B0604030504040204" pitchFamily="50" charset="-128"/>
              <a:ea typeface="メイリオ" panose="020B0604030504040204" pitchFamily="50" charset="-128"/>
            </a:endParaRPr>
          </a:p>
          <a:p>
            <a:pPr lvl="1">
              <a:lnSpc>
                <a:spcPct val="150000"/>
              </a:lnSpc>
            </a:pPr>
            <a:r>
              <a:rPr lang="en-US" altLang="ja-JP" sz="2000" dirty="0">
                <a:latin typeface="メイリオ" panose="020B0604030504040204" pitchFamily="50" charset="-128"/>
                <a:ea typeface="メイリオ" panose="020B0604030504040204" pitchFamily="50" charset="-128"/>
              </a:rPr>
              <a:t>(6)</a:t>
            </a:r>
            <a:r>
              <a:rPr lang="ja-JP" altLang="en-US" sz="2000" dirty="0">
                <a:latin typeface="メイリオ" panose="020B0604030504040204" pitchFamily="50" charset="-128"/>
                <a:ea typeface="メイリオ" panose="020B0604030504040204" pitchFamily="50" charset="-128"/>
              </a:rPr>
              <a:t>＊をサポートベクターマシンにより回帰分析</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4584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5-2</a:t>
            </a:r>
            <a:r>
              <a:rPr lang="ja-JP" altLang="en-US" sz="2400" u="sng" dirty="0"/>
              <a:t>　実装演習</a:t>
            </a:r>
            <a:endParaRPr kumimoji="1" lang="ja-JP" altLang="en-US" sz="2400" u="sng" dirty="0"/>
          </a:p>
        </p:txBody>
      </p:sp>
      <p:sp>
        <p:nvSpPr>
          <p:cNvPr id="21" name="四角形: 角を丸くする 20">
            <a:extLst>
              <a:ext uri="{FF2B5EF4-FFF2-40B4-BE49-F238E27FC236}">
                <a16:creationId xmlns:a16="http://schemas.microsoft.com/office/drawing/2014/main" id="{64079423-B8B1-4FF9-B943-D5C34DCF7C4F}"/>
              </a:ext>
            </a:extLst>
          </p:cNvPr>
          <p:cNvSpPr/>
          <p:nvPr/>
        </p:nvSpPr>
        <p:spPr>
          <a:xfrm>
            <a:off x="1013008" y="5776853"/>
            <a:ext cx="10458751" cy="1081147"/>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スラック変数（</a:t>
            </a:r>
            <a:r>
              <a:rPr lang="en-US" altLang="ja-JP" sz="2000" dirty="0">
                <a:solidFill>
                  <a:srgbClr val="FF0000"/>
                </a:solidFill>
                <a:latin typeface="メイリオ" panose="020B0604030504040204" pitchFamily="50" charset="-128"/>
                <a:ea typeface="メイリオ" panose="020B0604030504040204" pitchFamily="50" charset="-128"/>
              </a:rPr>
              <a:t>ε</a:t>
            </a:r>
            <a:r>
              <a:rPr lang="ja-JP" altLang="en-US" sz="2000" dirty="0">
                <a:solidFill>
                  <a:srgbClr val="FF0000"/>
                </a:solidFill>
                <a:latin typeface="メイリオ" panose="020B0604030504040204" pitchFamily="50" charset="-128"/>
                <a:ea typeface="メイリオ" panose="020B0604030504040204" pitchFamily="50" charset="-128"/>
              </a:rPr>
              <a:t>）を小さくするとハードマージンに近づくため、入力データの</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分布によりフィットするような決定境界となる</a:t>
            </a:r>
            <a:endParaRPr lang="en-US" altLang="ja-JP" sz="2000" dirty="0">
              <a:solidFill>
                <a:srgbClr val="FF0000"/>
              </a:solidFill>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F8335DDC-B053-4DBA-B3EA-61169B2DF8C3}"/>
              </a:ext>
            </a:extLst>
          </p:cNvPr>
          <p:cNvPicPr>
            <a:picLocks noChangeAspect="1"/>
          </p:cNvPicPr>
          <p:nvPr/>
        </p:nvPicPr>
        <p:blipFill>
          <a:blip r:embed="rId2"/>
          <a:stretch>
            <a:fillRect/>
          </a:stretch>
        </p:blipFill>
        <p:spPr>
          <a:xfrm>
            <a:off x="401782" y="897648"/>
            <a:ext cx="8772441" cy="2531351"/>
          </a:xfrm>
          <a:prstGeom prst="rect">
            <a:avLst/>
          </a:prstGeom>
        </p:spPr>
      </p:pic>
      <p:sp>
        <p:nvSpPr>
          <p:cNvPr id="9" name="テキスト ボックス 8">
            <a:extLst>
              <a:ext uri="{FF2B5EF4-FFF2-40B4-BE49-F238E27FC236}">
                <a16:creationId xmlns:a16="http://schemas.microsoft.com/office/drawing/2014/main" id="{7FA3B65C-8E55-4114-B41E-AA083A3C21A6}"/>
              </a:ext>
            </a:extLst>
          </p:cNvPr>
          <p:cNvSpPr txBox="1"/>
          <p:nvPr/>
        </p:nvSpPr>
        <p:spPr>
          <a:xfrm>
            <a:off x="2255653" y="3450327"/>
            <a:ext cx="1284326"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ε = 0.1</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1C454D03-433E-42A4-97E0-501E66A7AB0B}"/>
              </a:ext>
            </a:extLst>
          </p:cNvPr>
          <p:cNvPicPr>
            <a:picLocks noChangeAspect="1"/>
          </p:cNvPicPr>
          <p:nvPr/>
        </p:nvPicPr>
        <p:blipFill>
          <a:blip r:embed="rId3"/>
          <a:stretch>
            <a:fillRect/>
          </a:stretch>
        </p:blipFill>
        <p:spPr>
          <a:xfrm>
            <a:off x="1502404" y="3973414"/>
            <a:ext cx="2790825" cy="1914525"/>
          </a:xfrm>
          <a:prstGeom prst="rect">
            <a:avLst/>
          </a:prstGeom>
        </p:spPr>
      </p:pic>
      <p:pic>
        <p:nvPicPr>
          <p:cNvPr id="12" name="図 11">
            <a:extLst>
              <a:ext uri="{FF2B5EF4-FFF2-40B4-BE49-F238E27FC236}">
                <a16:creationId xmlns:a16="http://schemas.microsoft.com/office/drawing/2014/main" id="{4ACF8A10-266E-4872-B513-05B239019B50}"/>
              </a:ext>
            </a:extLst>
          </p:cNvPr>
          <p:cNvPicPr>
            <a:picLocks noChangeAspect="1"/>
          </p:cNvPicPr>
          <p:nvPr/>
        </p:nvPicPr>
        <p:blipFill>
          <a:blip r:embed="rId4"/>
          <a:stretch>
            <a:fillRect/>
          </a:stretch>
        </p:blipFill>
        <p:spPr>
          <a:xfrm>
            <a:off x="4745961" y="4011514"/>
            <a:ext cx="2838450" cy="1876425"/>
          </a:xfrm>
          <a:prstGeom prst="rect">
            <a:avLst/>
          </a:prstGeom>
        </p:spPr>
      </p:pic>
      <p:sp>
        <p:nvSpPr>
          <p:cNvPr id="14" name="テキスト ボックス 13">
            <a:extLst>
              <a:ext uri="{FF2B5EF4-FFF2-40B4-BE49-F238E27FC236}">
                <a16:creationId xmlns:a16="http://schemas.microsoft.com/office/drawing/2014/main" id="{E1C3029B-5C9A-4BE1-9838-430ED610547E}"/>
              </a:ext>
            </a:extLst>
          </p:cNvPr>
          <p:cNvSpPr txBox="1"/>
          <p:nvPr/>
        </p:nvSpPr>
        <p:spPr>
          <a:xfrm>
            <a:off x="5523023" y="3450327"/>
            <a:ext cx="1284326"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ε = 0.1</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15" name="図 14">
            <a:extLst>
              <a:ext uri="{FF2B5EF4-FFF2-40B4-BE49-F238E27FC236}">
                <a16:creationId xmlns:a16="http://schemas.microsoft.com/office/drawing/2014/main" id="{58E566DB-3DB0-4051-B51D-D95D8BA43995}"/>
              </a:ext>
            </a:extLst>
          </p:cNvPr>
          <p:cNvPicPr>
            <a:picLocks noChangeAspect="1"/>
          </p:cNvPicPr>
          <p:nvPr/>
        </p:nvPicPr>
        <p:blipFill>
          <a:blip r:embed="rId5"/>
          <a:stretch>
            <a:fillRect/>
          </a:stretch>
        </p:blipFill>
        <p:spPr>
          <a:xfrm>
            <a:off x="8346126" y="3918949"/>
            <a:ext cx="2790825" cy="1943100"/>
          </a:xfrm>
          <a:prstGeom prst="rect">
            <a:avLst/>
          </a:prstGeom>
        </p:spPr>
      </p:pic>
      <p:sp>
        <p:nvSpPr>
          <p:cNvPr id="17" name="テキスト ボックス 16">
            <a:extLst>
              <a:ext uri="{FF2B5EF4-FFF2-40B4-BE49-F238E27FC236}">
                <a16:creationId xmlns:a16="http://schemas.microsoft.com/office/drawing/2014/main" id="{2E6C960C-C5D4-49A3-95A4-4D8E9A5AD760}"/>
              </a:ext>
            </a:extLst>
          </p:cNvPr>
          <p:cNvSpPr txBox="1"/>
          <p:nvPr/>
        </p:nvSpPr>
        <p:spPr>
          <a:xfrm>
            <a:off x="9099375" y="3450327"/>
            <a:ext cx="1176925" cy="461665"/>
          </a:xfrm>
          <a:prstGeom prst="rect">
            <a:avLst/>
          </a:prstGeom>
          <a:noFill/>
        </p:spPr>
        <p:txBody>
          <a:bodyPr wrap="none" rtlCol="0">
            <a:spAutoFit/>
          </a:bodyPr>
          <a:lstStyle/>
          <a:p>
            <a:r>
              <a:rPr lang="en-US" altLang="ja-JP" sz="2400" dirty="0">
                <a:solidFill>
                  <a:srgbClr val="FF0000"/>
                </a:solidFill>
                <a:latin typeface="メイリオ" panose="020B0604030504040204" pitchFamily="50" charset="-128"/>
                <a:ea typeface="メイリオ" panose="020B0604030504040204" pitchFamily="50" charset="-128"/>
              </a:rPr>
              <a:t>ε = 10</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7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64A36-1514-45AA-A5E1-67D577CAFDD3}"/>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AD7E757-139E-472F-AB59-423E3918D9D0}"/>
              </a:ext>
            </a:extLst>
          </p:cNvPr>
          <p:cNvSpPr>
            <a:spLocks noGrp="1"/>
          </p:cNvSpPr>
          <p:nvPr>
            <p:ph idx="1"/>
          </p:nvPr>
        </p:nvSpPr>
        <p:spPr/>
        <p:txBody>
          <a:bodyPr/>
          <a:lstStyle/>
          <a:p>
            <a:pPr marL="0" indent="0">
              <a:lnSpc>
                <a:spcPct val="150000"/>
              </a:lnSpc>
              <a:buNone/>
            </a:pPr>
            <a:r>
              <a:rPr kumimoji="1" lang="ja-JP" altLang="en-US" dirty="0"/>
              <a:t>第</a:t>
            </a:r>
            <a:r>
              <a:rPr kumimoji="1" lang="en-US" altLang="ja-JP" dirty="0"/>
              <a:t>1</a:t>
            </a:r>
            <a:r>
              <a:rPr kumimoji="1" lang="ja-JP" altLang="en-US" dirty="0"/>
              <a:t>章：線形回帰モデル</a:t>
            </a:r>
            <a:endParaRPr kumimoji="1" lang="en-US" altLang="ja-JP" dirty="0"/>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2</a:t>
            </a:r>
            <a:r>
              <a:rPr lang="ja-JP" altLang="en-US" dirty="0">
                <a:solidFill>
                  <a:schemeClr val="bg1">
                    <a:lumMod val="75000"/>
                  </a:schemeClr>
                </a:solidFill>
              </a:rPr>
              <a:t>章：非線形回帰モデル</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3</a:t>
            </a:r>
            <a:r>
              <a:rPr kumimoji="1" lang="ja-JP" altLang="en-US" dirty="0">
                <a:solidFill>
                  <a:schemeClr val="bg1">
                    <a:lumMod val="75000"/>
                  </a:schemeClr>
                </a:solidFill>
              </a:rPr>
              <a:t>章：ロジスティック回帰モデル</a:t>
            </a:r>
            <a:endParaRPr kumimoji="1" lang="en-US" altLang="ja-JP" dirty="0">
              <a:solidFill>
                <a:schemeClr val="bg1">
                  <a:lumMod val="75000"/>
                </a:schemeClr>
              </a:solidFill>
            </a:endParaRPr>
          </a:p>
          <a:p>
            <a:pPr marL="0" indent="0">
              <a:lnSpc>
                <a:spcPct val="150000"/>
              </a:lnSpc>
              <a:buNone/>
            </a:pPr>
            <a:r>
              <a:rPr lang="ja-JP" altLang="en-US" dirty="0">
                <a:solidFill>
                  <a:schemeClr val="bg1">
                    <a:lumMod val="75000"/>
                  </a:schemeClr>
                </a:solidFill>
              </a:rPr>
              <a:t>第</a:t>
            </a:r>
            <a:r>
              <a:rPr lang="en-US" altLang="ja-JP" dirty="0">
                <a:solidFill>
                  <a:schemeClr val="bg1">
                    <a:lumMod val="75000"/>
                  </a:schemeClr>
                </a:solidFill>
              </a:rPr>
              <a:t>4</a:t>
            </a:r>
            <a:r>
              <a:rPr lang="ja-JP" altLang="en-US" dirty="0">
                <a:solidFill>
                  <a:schemeClr val="bg1">
                    <a:lumMod val="75000"/>
                  </a:schemeClr>
                </a:solidFill>
              </a:rPr>
              <a:t>章：主成分分析</a:t>
            </a:r>
            <a:endParaRPr lang="en-US" altLang="ja-JP" dirty="0">
              <a:solidFill>
                <a:schemeClr val="bg1">
                  <a:lumMod val="75000"/>
                </a:schemeClr>
              </a:solidFill>
            </a:endParaRPr>
          </a:p>
          <a:p>
            <a:pPr marL="0" indent="0">
              <a:lnSpc>
                <a:spcPct val="150000"/>
              </a:lnSpc>
              <a:buNone/>
            </a:pPr>
            <a:r>
              <a:rPr kumimoji="1" lang="ja-JP" altLang="en-US" dirty="0">
                <a:solidFill>
                  <a:schemeClr val="bg1">
                    <a:lumMod val="75000"/>
                  </a:schemeClr>
                </a:solidFill>
              </a:rPr>
              <a:t>第</a:t>
            </a:r>
            <a:r>
              <a:rPr kumimoji="1" lang="en-US" altLang="ja-JP" dirty="0">
                <a:solidFill>
                  <a:schemeClr val="bg1">
                    <a:lumMod val="75000"/>
                  </a:schemeClr>
                </a:solidFill>
              </a:rPr>
              <a:t>5</a:t>
            </a:r>
            <a:r>
              <a:rPr kumimoji="1" lang="ja-JP" altLang="en-US" dirty="0">
                <a:solidFill>
                  <a:schemeClr val="bg1">
                    <a:lumMod val="75000"/>
                  </a:schemeClr>
                </a:solidFill>
              </a:rPr>
              <a:t>章：サポートベクターマシン</a:t>
            </a:r>
          </a:p>
        </p:txBody>
      </p:sp>
    </p:spTree>
    <p:extLst>
      <p:ext uri="{BB962C8B-B14F-4D97-AF65-F5344CB8AC3E}">
        <p14:creationId xmlns:p14="http://schemas.microsoft.com/office/powerpoint/2010/main" val="2250790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509020" cy="461665"/>
          </a:xfrm>
          <a:prstGeom prst="rect">
            <a:avLst/>
          </a:prstGeom>
          <a:noFill/>
        </p:spPr>
        <p:txBody>
          <a:bodyPr wrap="none" rtlCol="0">
            <a:spAutoFit/>
          </a:bodyPr>
          <a:lstStyle/>
          <a:p>
            <a:r>
              <a:rPr lang="en-US" altLang="ja-JP" sz="2400" u="sng" dirty="0"/>
              <a:t>1-1</a:t>
            </a:r>
            <a:r>
              <a:rPr lang="ja-JP" altLang="en-US" sz="2400" u="sng" dirty="0"/>
              <a:t>　要点まとめ</a:t>
            </a:r>
            <a:endParaRPr kumimoji="1" lang="ja-JP" altLang="en-US" sz="2400" u="sng" dirty="0"/>
          </a:p>
        </p:txBody>
      </p:sp>
      <p:sp>
        <p:nvSpPr>
          <p:cNvPr id="5" name="テキスト ボックス 4">
            <a:extLst>
              <a:ext uri="{FF2B5EF4-FFF2-40B4-BE49-F238E27FC236}">
                <a16:creationId xmlns:a16="http://schemas.microsoft.com/office/drawing/2014/main" id="{C985076B-5604-4968-A1E6-8586AB296351}"/>
              </a:ext>
            </a:extLst>
          </p:cNvPr>
          <p:cNvSpPr txBox="1"/>
          <p:nvPr/>
        </p:nvSpPr>
        <p:spPr>
          <a:xfrm>
            <a:off x="498764" y="1016228"/>
            <a:ext cx="11912235" cy="1323439"/>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線形回帰モデルとは、回帰問題を求めるための機械学習モデルの一つ。教師データの説明変数が</a:t>
            </a:r>
            <a:endParaRPr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個の場合、目的変数を項数</a:t>
            </a:r>
            <a:r>
              <a:rPr kumimoji="1" lang="en-US" altLang="ja-JP" sz="2000" dirty="0">
                <a:latin typeface="メイリオ" panose="020B0604030504040204" pitchFamily="50" charset="-128"/>
                <a:ea typeface="メイリオ" panose="020B0604030504040204" pitchFamily="50" charset="-128"/>
              </a:rPr>
              <a:t>N</a:t>
            </a:r>
            <a:r>
              <a:rPr kumimoji="1" lang="ja-JP" altLang="en-US" sz="2000" dirty="0">
                <a:latin typeface="メイリオ" panose="020B0604030504040204" pitchFamily="50" charset="-128"/>
                <a:ea typeface="メイリオ" panose="020B0604030504040204" pitchFamily="50" charset="-128"/>
              </a:rPr>
              <a:t>個</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次式で近似する。未知数である</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次式のゲインとオフセットは、</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予測値と正解の差の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乗の平均をとった“平均</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乗誤差“を最小化するように解析的に求めることで</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学習する（＝最小</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乗法）（</a:t>
            </a:r>
            <a:r>
              <a:rPr lang="en-US" altLang="ja-JP" sz="2000" dirty="0">
                <a:latin typeface="メイリオ" panose="020B0604030504040204" pitchFamily="50" charset="-128"/>
                <a:ea typeface="メイリオ" panose="020B0604030504040204" pitchFamily="50" charset="-128"/>
              </a:rPr>
              <a:t>146</a:t>
            </a:r>
            <a:r>
              <a:rPr lang="ja-JP" altLang="en-US" sz="2000" dirty="0">
                <a:latin typeface="メイリオ" panose="020B0604030504040204" pitchFamily="50" charset="-128"/>
                <a:ea typeface="メイリオ" panose="020B0604030504040204" pitchFamily="50" charset="-128"/>
              </a:rPr>
              <a:t>文字）</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2102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723549"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◎課題内容</a:t>
            </a:r>
          </a:p>
        </p:txBody>
      </p:sp>
      <p:pic>
        <p:nvPicPr>
          <p:cNvPr id="20" name="図 19">
            <a:extLst>
              <a:ext uri="{FF2B5EF4-FFF2-40B4-BE49-F238E27FC236}">
                <a16:creationId xmlns:a16="http://schemas.microsoft.com/office/drawing/2014/main" id="{46B47877-A441-483D-AA95-D071C17EBFF9}"/>
              </a:ext>
            </a:extLst>
          </p:cNvPr>
          <p:cNvPicPr>
            <a:picLocks noChangeAspect="1"/>
          </p:cNvPicPr>
          <p:nvPr/>
        </p:nvPicPr>
        <p:blipFill>
          <a:blip r:embed="rId2"/>
          <a:stretch>
            <a:fillRect/>
          </a:stretch>
        </p:blipFill>
        <p:spPr>
          <a:xfrm>
            <a:off x="897948" y="1596693"/>
            <a:ext cx="8096250" cy="1743075"/>
          </a:xfrm>
          <a:prstGeom prst="rect">
            <a:avLst/>
          </a:prstGeom>
        </p:spPr>
      </p:pic>
      <p:sp>
        <p:nvSpPr>
          <p:cNvPr id="21" name="四角形: 角を丸くする 20">
            <a:extLst>
              <a:ext uri="{FF2B5EF4-FFF2-40B4-BE49-F238E27FC236}">
                <a16:creationId xmlns:a16="http://schemas.microsoft.com/office/drawing/2014/main" id="{64079423-B8B1-4FF9-B943-D5C34DCF7C4F}"/>
              </a:ext>
            </a:extLst>
          </p:cNvPr>
          <p:cNvSpPr/>
          <p:nvPr/>
        </p:nvSpPr>
        <p:spPr>
          <a:xfrm>
            <a:off x="1263556" y="4064137"/>
            <a:ext cx="9050502" cy="1081147"/>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kumimoji="1" lang="ja-JP" altLang="en-US" sz="2000" dirty="0">
                <a:solidFill>
                  <a:srgbClr val="FF0000"/>
                </a:solidFill>
                <a:latin typeface="メイリオ" panose="020B0604030504040204" pitchFamily="50" charset="-128"/>
                <a:ea typeface="メイリオ" panose="020B0604030504040204" pitchFamily="50" charset="-128"/>
              </a:rPr>
              <a:t>説明変数：「部屋数」「犯罪率」</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目的変数：「物件の価格」</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2960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pic>
        <p:nvPicPr>
          <p:cNvPr id="3" name="図 2">
            <a:extLst>
              <a:ext uri="{FF2B5EF4-FFF2-40B4-BE49-F238E27FC236}">
                <a16:creationId xmlns:a16="http://schemas.microsoft.com/office/drawing/2014/main" id="{D34057BB-8C71-48B4-90A5-978B09424BA0}"/>
              </a:ext>
            </a:extLst>
          </p:cNvPr>
          <p:cNvPicPr>
            <a:picLocks noChangeAspect="1"/>
          </p:cNvPicPr>
          <p:nvPr/>
        </p:nvPicPr>
        <p:blipFill>
          <a:blip r:embed="rId2"/>
          <a:stretch>
            <a:fillRect/>
          </a:stretch>
        </p:blipFill>
        <p:spPr>
          <a:xfrm>
            <a:off x="957262" y="1433363"/>
            <a:ext cx="10277475" cy="2657475"/>
          </a:xfrm>
          <a:prstGeom prst="rect">
            <a:avLst/>
          </a:prstGeom>
        </p:spPr>
      </p:pic>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603242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①ライブラリ・データセットをインポート</a:t>
            </a:r>
            <a:endParaRPr kumimoji="1" lang="ja-JP" altLang="en-US" sz="24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A2E4B424-45BB-47CF-B26C-9053E5D6142D}"/>
              </a:ext>
            </a:extLst>
          </p:cNvPr>
          <p:cNvPicPr>
            <a:picLocks noChangeAspect="1"/>
          </p:cNvPicPr>
          <p:nvPr/>
        </p:nvPicPr>
        <p:blipFill>
          <a:blip r:embed="rId3"/>
          <a:stretch>
            <a:fillRect/>
          </a:stretch>
        </p:blipFill>
        <p:spPr>
          <a:xfrm>
            <a:off x="1431780" y="4256661"/>
            <a:ext cx="7000875" cy="723900"/>
          </a:xfrm>
          <a:prstGeom prst="rect">
            <a:avLst/>
          </a:prstGeom>
        </p:spPr>
      </p:pic>
      <p:pic>
        <p:nvPicPr>
          <p:cNvPr id="9" name="図 8">
            <a:extLst>
              <a:ext uri="{FF2B5EF4-FFF2-40B4-BE49-F238E27FC236}">
                <a16:creationId xmlns:a16="http://schemas.microsoft.com/office/drawing/2014/main" id="{4D7065AC-57F4-434F-87E0-61A2CA7BFAAB}"/>
              </a:ext>
            </a:extLst>
          </p:cNvPr>
          <p:cNvPicPr>
            <a:picLocks noChangeAspect="1"/>
          </p:cNvPicPr>
          <p:nvPr/>
        </p:nvPicPr>
        <p:blipFill>
          <a:blip r:embed="rId4"/>
          <a:stretch>
            <a:fillRect/>
          </a:stretch>
        </p:blipFill>
        <p:spPr>
          <a:xfrm>
            <a:off x="1562534" y="4980561"/>
            <a:ext cx="9391650" cy="733425"/>
          </a:xfrm>
          <a:prstGeom prst="rect">
            <a:avLst/>
          </a:prstGeom>
        </p:spPr>
      </p:pic>
      <p:sp>
        <p:nvSpPr>
          <p:cNvPr id="11" name="四角形: 角を丸くする 10">
            <a:extLst>
              <a:ext uri="{FF2B5EF4-FFF2-40B4-BE49-F238E27FC236}">
                <a16:creationId xmlns:a16="http://schemas.microsoft.com/office/drawing/2014/main" id="{7C874040-E45E-4B38-9D5C-88CEDB8423E6}"/>
              </a:ext>
            </a:extLst>
          </p:cNvPr>
          <p:cNvSpPr/>
          <p:nvPr/>
        </p:nvSpPr>
        <p:spPr>
          <a:xfrm>
            <a:off x="1704109" y="3366938"/>
            <a:ext cx="415636" cy="27680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3583129-7EDA-4333-A5ED-BA91567155F6}"/>
              </a:ext>
            </a:extLst>
          </p:cNvPr>
          <p:cNvSpPr/>
          <p:nvPr/>
        </p:nvSpPr>
        <p:spPr>
          <a:xfrm>
            <a:off x="2768410" y="4319148"/>
            <a:ext cx="559405" cy="2333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C9B28F38-F7C7-4AAA-98FC-56407A4E69BD}"/>
              </a:ext>
            </a:extLst>
          </p:cNvPr>
          <p:cNvSpPr/>
          <p:nvPr/>
        </p:nvSpPr>
        <p:spPr>
          <a:xfrm>
            <a:off x="6725814" y="5029706"/>
            <a:ext cx="1084061" cy="24683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7F967A78-2EAE-45A6-896A-249CF0B686D3}"/>
              </a:ext>
            </a:extLst>
          </p:cNvPr>
          <p:cNvSpPr/>
          <p:nvPr/>
        </p:nvSpPr>
        <p:spPr>
          <a:xfrm>
            <a:off x="5350142" y="5347273"/>
            <a:ext cx="555983" cy="1990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C7683B8-B896-4F32-9578-E0C131BD5012}"/>
              </a:ext>
            </a:extLst>
          </p:cNvPr>
          <p:cNvSpPr/>
          <p:nvPr/>
        </p:nvSpPr>
        <p:spPr>
          <a:xfrm>
            <a:off x="1562534" y="5913073"/>
            <a:ext cx="9050502" cy="690636"/>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err="1">
                <a:solidFill>
                  <a:srgbClr val="FF0000"/>
                </a:solidFill>
                <a:latin typeface="メイリオ" panose="020B0604030504040204" pitchFamily="50" charset="-128"/>
                <a:ea typeface="メイリオ" panose="020B0604030504040204" pitchFamily="50" charset="-128"/>
              </a:rPr>
              <a:t>bonston</a:t>
            </a:r>
            <a:r>
              <a:rPr lang="ja-JP" altLang="en-US" sz="2000" dirty="0">
                <a:solidFill>
                  <a:srgbClr val="FF0000"/>
                </a:solidFill>
                <a:latin typeface="メイリオ" panose="020B0604030504040204" pitchFamily="50" charset="-128"/>
                <a:ea typeface="メイリオ" panose="020B0604030504040204" pitchFamily="50" charset="-128"/>
              </a:rPr>
              <a:t>データセットが“</a:t>
            </a:r>
            <a:r>
              <a:rPr lang="en-US" altLang="ja-JP" sz="2000" dirty="0">
                <a:solidFill>
                  <a:srgbClr val="FF0000"/>
                </a:solidFill>
                <a:latin typeface="メイリオ" panose="020B0604030504040204" pitchFamily="50" charset="-128"/>
                <a:ea typeface="メイリオ" panose="020B0604030504040204" pitchFamily="50" charset="-128"/>
              </a:rPr>
              <a:t>data</a:t>
            </a:r>
            <a:r>
              <a:rPr lang="ja-JP" altLang="en-US" sz="2000" dirty="0">
                <a:solidFill>
                  <a:srgbClr val="FF0000"/>
                </a:solidFill>
                <a:latin typeface="メイリオ" panose="020B0604030504040204" pitchFamily="50" charset="-128"/>
                <a:ea typeface="メイリオ" panose="020B0604030504040204" pitchFamily="50" charset="-128"/>
              </a:rPr>
              <a:t>”</a:t>
            </a:r>
            <a:r>
              <a:rPr lang="en-US" altLang="ja-JP" sz="2000" dirty="0">
                <a:solidFill>
                  <a:srgbClr val="FF0000"/>
                </a:solidFill>
                <a:latin typeface="メイリオ" panose="020B0604030504040204" pitchFamily="50" charset="-128"/>
                <a:ea typeface="メイリオ" panose="020B0604030504040204" pitchFamily="50" charset="-128"/>
              </a:rPr>
              <a:t>,”</a:t>
            </a:r>
            <a:r>
              <a:rPr lang="en-US" altLang="ja-JP" sz="2000" dirty="0" err="1">
                <a:solidFill>
                  <a:srgbClr val="FF0000"/>
                </a:solidFill>
                <a:latin typeface="メイリオ" panose="020B0604030504040204" pitchFamily="50" charset="-128"/>
                <a:ea typeface="メイリオ" panose="020B0604030504040204" pitchFamily="50" charset="-128"/>
              </a:rPr>
              <a:t>target”,”feature_names”,”DESCR</a:t>
            </a:r>
            <a:r>
              <a:rPr lang="en-US" altLang="ja-JP" sz="2000" dirty="0">
                <a:solidFill>
                  <a:srgbClr val="FF0000"/>
                </a:solidFill>
                <a:latin typeface="メイリオ" panose="020B0604030504040204" pitchFamily="50" charset="-128"/>
                <a:ea typeface="メイリオ" panose="020B0604030504040204" pitchFamily="50" charset="-128"/>
              </a:rPr>
              <a:t>”</a:t>
            </a:r>
          </a:p>
          <a:p>
            <a:pPr algn="ctr"/>
            <a:r>
              <a:rPr lang="ja-JP" altLang="en-US" sz="2000" dirty="0">
                <a:solidFill>
                  <a:srgbClr val="FF0000"/>
                </a:solidFill>
                <a:latin typeface="メイリオ" panose="020B0604030504040204" pitchFamily="50" charset="-128"/>
                <a:ea typeface="メイリオ" panose="020B0604030504040204" pitchFamily="50" charset="-128"/>
              </a:rPr>
              <a:t>の要素を持つことを確認</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34344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415772"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②前処理</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E57A9114-9992-4627-B21F-ACD1DC15A230}"/>
              </a:ext>
            </a:extLst>
          </p:cNvPr>
          <p:cNvPicPr>
            <a:picLocks noChangeAspect="1"/>
          </p:cNvPicPr>
          <p:nvPr/>
        </p:nvPicPr>
        <p:blipFill>
          <a:blip r:embed="rId2"/>
          <a:stretch>
            <a:fillRect/>
          </a:stretch>
        </p:blipFill>
        <p:spPr>
          <a:xfrm>
            <a:off x="833047" y="1395148"/>
            <a:ext cx="7258050" cy="2647950"/>
          </a:xfrm>
          <a:prstGeom prst="rect">
            <a:avLst/>
          </a:prstGeom>
        </p:spPr>
      </p:pic>
      <p:sp>
        <p:nvSpPr>
          <p:cNvPr id="16" name="テキスト ボックス 15">
            <a:extLst>
              <a:ext uri="{FF2B5EF4-FFF2-40B4-BE49-F238E27FC236}">
                <a16:creationId xmlns:a16="http://schemas.microsoft.com/office/drawing/2014/main" id="{8096F4E7-5492-490C-9411-96A88F9903CB}"/>
              </a:ext>
            </a:extLst>
          </p:cNvPr>
          <p:cNvSpPr txBox="1"/>
          <p:nvPr/>
        </p:nvSpPr>
        <p:spPr>
          <a:xfrm>
            <a:off x="1346162" y="4043098"/>
            <a:ext cx="6955750" cy="461665"/>
          </a:xfrm>
          <a:prstGeom prst="rect">
            <a:avLst/>
          </a:prstGeom>
          <a:noFill/>
        </p:spPr>
        <p:txBody>
          <a:bodyPr wrap="none" rtlCol="0">
            <a:spAutoFit/>
          </a:bodyPr>
          <a:lstStyle/>
          <a:p>
            <a:r>
              <a:rPr lang="ja-JP" altLang="en-US" sz="2400" dirty="0">
                <a:solidFill>
                  <a:srgbClr val="FF0000"/>
                </a:solidFill>
                <a:latin typeface="メイリオ" panose="020B0604030504040204" pitchFamily="50" charset="-128"/>
                <a:ea typeface="メイリオ" panose="020B0604030504040204" pitchFamily="50" charset="-128"/>
              </a:rPr>
              <a:t>→データと目的変数をデータフレーム形式に変換</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65CE537C-B088-45B8-83C4-F470A292EDB2}"/>
              </a:ext>
            </a:extLst>
          </p:cNvPr>
          <p:cNvPicPr>
            <a:picLocks noChangeAspect="1"/>
          </p:cNvPicPr>
          <p:nvPr/>
        </p:nvPicPr>
        <p:blipFill>
          <a:blip r:embed="rId3"/>
          <a:stretch>
            <a:fillRect/>
          </a:stretch>
        </p:blipFill>
        <p:spPr>
          <a:xfrm>
            <a:off x="401782" y="4471723"/>
            <a:ext cx="10391775" cy="2219325"/>
          </a:xfrm>
          <a:prstGeom prst="rect">
            <a:avLst/>
          </a:prstGeom>
        </p:spPr>
      </p:pic>
      <p:sp>
        <p:nvSpPr>
          <p:cNvPr id="17" name="四角形: 角を丸くする 16">
            <a:extLst>
              <a:ext uri="{FF2B5EF4-FFF2-40B4-BE49-F238E27FC236}">
                <a16:creationId xmlns:a16="http://schemas.microsoft.com/office/drawing/2014/main" id="{F9ECAFF0-EE80-4046-B0E2-2AF969653C4E}"/>
              </a:ext>
            </a:extLst>
          </p:cNvPr>
          <p:cNvSpPr/>
          <p:nvPr/>
        </p:nvSpPr>
        <p:spPr>
          <a:xfrm>
            <a:off x="3122336" y="5099123"/>
            <a:ext cx="4412774" cy="1591925"/>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150000"/>
              </a:lnSpc>
            </a:pPr>
            <a:r>
              <a:rPr kumimoji="1" lang="ja-JP" altLang="en-US" sz="2000" dirty="0">
                <a:solidFill>
                  <a:srgbClr val="FF0000"/>
                </a:solidFill>
                <a:latin typeface="メイリオ" panose="020B0604030504040204" pitchFamily="50" charset="-128"/>
                <a:ea typeface="メイリオ" panose="020B0604030504040204" pitchFamily="50" charset="-128"/>
              </a:rPr>
              <a:t>以下のデータフレームを作成</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kumimoji="1" lang="ja-JP" altLang="en-US" sz="2000" dirty="0">
                <a:solidFill>
                  <a:srgbClr val="FF0000"/>
                </a:solidFill>
                <a:latin typeface="メイリオ" panose="020B0604030504040204" pitchFamily="50" charset="-128"/>
                <a:ea typeface="メイリオ" panose="020B0604030504040204" pitchFamily="50" charset="-128"/>
              </a:rPr>
              <a:t>└説明変数：「部屋数」「犯罪率」</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└目的変数：「物件の価格」</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8866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A9911F2-3B77-49CF-9E8B-9609D7296485}"/>
              </a:ext>
            </a:extLst>
          </p:cNvPr>
          <p:cNvPicPr>
            <a:picLocks noChangeAspect="1"/>
          </p:cNvPicPr>
          <p:nvPr/>
        </p:nvPicPr>
        <p:blipFill>
          <a:blip r:embed="rId2"/>
          <a:stretch>
            <a:fillRect/>
          </a:stretch>
        </p:blipFill>
        <p:spPr>
          <a:xfrm>
            <a:off x="828519" y="1422582"/>
            <a:ext cx="10325100" cy="1847850"/>
          </a:xfrm>
          <a:prstGeom prst="rect">
            <a:avLst/>
          </a:prstGeom>
        </p:spPr>
      </p:pic>
      <p:sp>
        <p:nvSpPr>
          <p:cNvPr id="4" name="テキスト ボックス 3">
            <a:extLst>
              <a:ext uri="{FF2B5EF4-FFF2-40B4-BE49-F238E27FC236}">
                <a16:creationId xmlns:a16="http://schemas.microsoft.com/office/drawing/2014/main" id="{058714B3-6368-4321-A2BC-955CE13714F6}"/>
              </a:ext>
            </a:extLst>
          </p:cNvPr>
          <p:cNvSpPr txBox="1"/>
          <p:nvPr/>
        </p:nvSpPr>
        <p:spPr>
          <a:xfrm>
            <a:off x="401782" y="304800"/>
            <a:ext cx="2201244" cy="461665"/>
          </a:xfrm>
          <a:prstGeom prst="rect">
            <a:avLst/>
          </a:prstGeom>
          <a:noFill/>
        </p:spPr>
        <p:txBody>
          <a:bodyPr wrap="none" rtlCol="0">
            <a:spAutoFit/>
          </a:bodyPr>
          <a:lstStyle/>
          <a:p>
            <a:r>
              <a:rPr lang="en-US" altLang="ja-JP" sz="2400" u="sng" dirty="0"/>
              <a:t>1-2</a:t>
            </a:r>
            <a:r>
              <a:rPr lang="ja-JP" altLang="en-US" sz="2400" u="sng" dirty="0"/>
              <a:t>　実装演習</a:t>
            </a:r>
            <a:endParaRPr kumimoji="1" lang="ja-JP" altLang="en-US" sz="2400" u="sng" dirty="0"/>
          </a:p>
        </p:txBody>
      </p:sp>
      <p:sp>
        <p:nvSpPr>
          <p:cNvPr id="5" name="テキスト ボックス 4">
            <a:extLst>
              <a:ext uri="{FF2B5EF4-FFF2-40B4-BE49-F238E27FC236}">
                <a16:creationId xmlns:a16="http://schemas.microsoft.com/office/drawing/2014/main" id="{FF6D259A-505D-48AB-9E61-0B9E37F1ED05}"/>
              </a:ext>
            </a:extLst>
          </p:cNvPr>
          <p:cNvSpPr txBox="1"/>
          <p:nvPr/>
        </p:nvSpPr>
        <p:spPr>
          <a:xfrm>
            <a:off x="401782" y="849974"/>
            <a:ext cx="1107996"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③学習</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8096F4E7-5492-490C-9411-96A88F9903CB}"/>
              </a:ext>
            </a:extLst>
          </p:cNvPr>
          <p:cNvSpPr txBox="1"/>
          <p:nvPr/>
        </p:nvSpPr>
        <p:spPr>
          <a:xfrm>
            <a:off x="3221020" y="2808767"/>
            <a:ext cx="6340197"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→前頁の教師データで線形回帰モデルを学習</a:t>
            </a:r>
          </a:p>
        </p:txBody>
      </p:sp>
      <p:pic>
        <p:nvPicPr>
          <p:cNvPr id="8" name="図 7">
            <a:extLst>
              <a:ext uri="{FF2B5EF4-FFF2-40B4-BE49-F238E27FC236}">
                <a16:creationId xmlns:a16="http://schemas.microsoft.com/office/drawing/2014/main" id="{1F1D4527-05EE-4679-9709-8F716534C424}"/>
              </a:ext>
            </a:extLst>
          </p:cNvPr>
          <p:cNvPicPr>
            <a:picLocks noChangeAspect="1"/>
          </p:cNvPicPr>
          <p:nvPr/>
        </p:nvPicPr>
        <p:blipFill>
          <a:blip r:embed="rId3"/>
          <a:stretch>
            <a:fillRect/>
          </a:stretch>
        </p:blipFill>
        <p:spPr>
          <a:xfrm>
            <a:off x="761844" y="3801046"/>
            <a:ext cx="10391775" cy="2076450"/>
          </a:xfrm>
          <a:prstGeom prst="rect">
            <a:avLst/>
          </a:prstGeom>
        </p:spPr>
      </p:pic>
      <p:pic>
        <p:nvPicPr>
          <p:cNvPr id="11" name="図 10">
            <a:extLst>
              <a:ext uri="{FF2B5EF4-FFF2-40B4-BE49-F238E27FC236}">
                <a16:creationId xmlns:a16="http://schemas.microsoft.com/office/drawing/2014/main" id="{456908B9-1BBB-448F-B7B2-EEF8F433CC1B}"/>
              </a:ext>
            </a:extLst>
          </p:cNvPr>
          <p:cNvPicPr>
            <a:picLocks noChangeAspect="1"/>
          </p:cNvPicPr>
          <p:nvPr/>
        </p:nvPicPr>
        <p:blipFill>
          <a:blip r:embed="rId4"/>
          <a:stretch>
            <a:fillRect/>
          </a:stretch>
        </p:blipFill>
        <p:spPr>
          <a:xfrm>
            <a:off x="1628619" y="5759839"/>
            <a:ext cx="9525000" cy="809625"/>
          </a:xfrm>
          <a:prstGeom prst="rect">
            <a:avLst/>
          </a:prstGeom>
        </p:spPr>
      </p:pic>
      <p:sp>
        <p:nvSpPr>
          <p:cNvPr id="17" name="四角形: 角を丸くする 16">
            <a:extLst>
              <a:ext uri="{FF2B5EF4-FFF2-40B4-BE49-F238E27FC236}">
                <a16:creationId xmlns:a16="http://schemas.microsoft.com/office/drawing/2014/main" id="{F9ECAFF0-EE80-4046-B0E2-2AF969653C4E}"/>
              </a:ext>
            </a:extLst>
          </p:cNvPr>
          <p:cNvSpPr/>
          <p:nvPr/>
        </p:nvSpPr>
        <p:spPr>
          <a:xfrm>
            <a:off x="6369450" y="5326963"/>
            <a:ext cx="5592261" cy="1081147"/>
          </a:xfrm>
          <a:prstGeom prst="roundRect">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nSpc>
                <a:spcPct val="150000"/>
              </a:lnSpc>
            </a:pPr>
            <a:r>
              <a:rPr kumimoji="1" lang="ja-JP" altLang="en-US" sz="2000" dirty="0">
                <a:solidFill>
                  <a:srgbClr val="FF0000"/>
                </a:solidFill>
                <a:latin typeface="メイリオ" panose="020B0604030504040204" pitchFamily="50" charset="-128"/>
                <a:ea typeface="メイリオ" panose="020B0604030504040204" pitchFamily="50" charset="-128"/>
              </a:rPr>
              <a:t>テストデータを</a:t>
            </a:r>
            <a:r>
              <a:rPr kumimoji="1" lang="en-US" altLang="ja-JP"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データ数、</a:t>
            </a:r>
            <a:r>
              <a:rPr lang="ja-JP" altLang="en-US" sz="2000" dirty="0">
                <a:solidFill>
                  <a:srgbClr val="FF0000"/>
                </a:solidFill>
                <a:latin typeface="メイリオ" panose="020B0604030504040204" pitchFamily="50" charset="-128"/>
                <a:ea typeface="メイリオ" panose="020B0604030504040204" pitchFamily="50" charset="-128"/>
              </a:rPr>
              <a:t>説明変数</a:t>
            </a:r>
            <a:r>
              <a:rPr kumimoji="1" lang="en-US" altLang="ja-JP"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で</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与えるべきが</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説明変数</a:t>
            </a:r>
            <a:r>
              <a:rPr lang="en-US" altLang="ja-JP" sz="2000" dirty="0">
                <a:solidFill>
                  <a:srgbClr val="FF0000"/>
                </a:solidFill>
                <a:latin typeface="メイリオ" panose="020B0604030504040204" pitchFamily="50" charset="-128"/>
                <a:ea typeface="メイリオ" panose="020B0604030504040204" pitchFamily="50" charset="-128"/>
              </a:rPr>
              <a:t>]</a:t>
            </a:r>
            <a:r>
              <a:rPr lang="ja-JP" altLang="en-US" sz="2000" dirty="0">
                <a:solidFill>
                  <a:srgbClr val="FF0000"/>
                </a:solidFill>
                <a:latin typeface="メイリオ" panose="020B0604030504040204" pitchFamily="50" charset="-128"/>
                <a:ea typeface="メイリオ" panose="020B0604030504040204" pitchFamily="50" charset="-128"/>
              </a:rPr>
              <a:t>で与えてしまいエラー</a:t>
            </a:r>
            <a:endParaRPr kumimoji="1"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14" name="四角形: 角を丸くする 13">
            <a:extLst>
              <a:ext uri="{FF2B5EF4-FFF2-40B4-BE49-F238E27FC236}">
                <a16:creationId xmlns:a16="http://schemas.microsoft.com/office/drawing/2014/main" id="{CD7C5219-9E91-4D46-9D44-17A009458605}"/>
              </a:ext>
            </a:extLst>
          </p:cNvPr>
          <p:cNvSpPr/>
          <p:nvPr/>
        </p:nvSpPr>
        <p:spPr>
          <a:xfrm>
            <a:off x="1967346" y="3848928"/>
            <a:ext cx="635680" cy="3524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33B06BB7-118C-476B-AC0E-E2C90D76F949}"/>
              </a:ext>
            </a:extLst>
          </p:cNvPr>
          <p:cNvSpPr/>
          <p:nvPr/>
        </p:nvSpPr>
        <p:spPr>
          <a:xfrm>
            <a:off x="1418065" y="4451962"/>
            <a:ext cx="937207" cy="28000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15FE3F6-4B3A-44A0-A22E-E483BC522412}"/>
              </a:ext>
            </a:extLst>
          </p:cNvPr>
          <p:cNvSpPr txBox="1"/>
          <p:nvPr/>
        </p:nvSpPr>
        <p:spPr>
          <a:xfrm>
            <a:off x="401782" y="3387263"/>
            <a:ext cx="6530955"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④推論</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回目　→　</a:t>
            </a:r>
            <a:r>
              <a:rPr lang="ja-JP" altLang="en-US" sz="2400" u="sng" dirty="0">
                <a:latin typeface="メイリオ" panose="020B0604030504040204" pitchFamily="50" charset="-128"/>
                <a:ea typeface="メイリオ" panose="020B0604030504040204" pitchFamily="50" charset="-128"/>
              </a:rPr>
              <a:t>データ型を間違えてエラー</a:t>
            </a:r>
            <a:endParaRPr kumimoji="1" lang="ja-JP" altLang="en-US" sz="2400" u="sng"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CF6FE7C1-AD4A-4D2C-9CE0-2B8560425292}"/>
              </a:ext>
            </a:extLst>
          </p:cNvPr>
          <p:cNvSpPr txBox="1"/>
          <p:nvPr/>
        </p:nvSpPr>
        <p:spPr>
          <a:xfrm>
            <a:off x="3060594" y="3848928"/>
            <a:ext cx="3751348" cy="461665"/>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犯罪率：</a:t>
            </a:r>
            <a:r>
              <a:rPr kumimoji="1" lang="en-US" altLang="ja-JP" sz="2400" dirty="0">
                <a:solidFill>
                  <a:srgbClr val="FF0000"/>
                </a:solidFill>
                <a:latin typeface="メイリオ" panose="020B0604030504040204" pitchFamily="50" charset="-128"/>
                <a:ea typeface="メイリオ" panose="020B0604030504040204" pitchFamily="50" charset="-128"/>
              </a:rPr>
              <a:t>0.3</a:t>
            </a:r>
            <a:r>
              <a:rPr kumimoji="1" lang="ja-JP" altLang="en-US" sz="2400" dirty="0">
                <a:solidFill>
                  <a:srgbClr val="FF0000"/>
                </a:solidFill>
                <a:latin typeface="メイリオ" panose="020B0604030504040204" pitchFamily="50" charset="-128"/>
                <a:ea typeface="メイリオ" panose="020B0604030504040204" pitchFamily="50" charset="-128"/>
              </a:rPr>
              <a:t>　部屋数：</a:t>
            </a:r>
            <a:r>
              <a:rPr kumimoji="1" lang="en-US" altLang="ja-JP" sz="2400" dirty="0">
                <a:solidFill>
                  <a:srgbClr val="FF0000"/>
                </a:solidFill>
                <a:latin typeface="メイリオ" panose="020B0604030504040204" pitchFamily="50" charset="-128"/>
                <a:ea typeface="メイリオ" panose="020B0604030504040204" pitchFamily="50" charset="-128"/>
              </a:rPr>
              <a:t>4</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85507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1262</TotalTime>
  <Words>2361</Words>
  <Application>Microsoft Office PowerPoint</Application>
  <PresentationFormat>ワイド画面</PresentationFormat>
  <Paragraphs>259</Paragraphs>
  <Slides>36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メイリオ</vt:lpstr>
      <vt:lpstr>游ゴシック</vt:lpstr>
      <vt:lpstr>游ゴシック Light</vt:lpstr>
      <vt:lpstr>Arial</vt:lpstr>
      <vt:lpstr>Office テーマ</vt:lpstr>
      <vt:lpstr>ラビットチャレンジ レポート：機械学習</vt:lpstr>
      <vt:lpstr>PowerPoint プレゼンテーション</vt:lpstr>
      <vt:lpstr>目次</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目次</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Shimizu，Raito (HCM) / 清水頼人</dc:creator>
  <cp:lastModifiedBy>Shimizu，Raito (HCM) / 清水頼人</cp:lastModifiedBy>
  <cp:revision>16</cp:revision>
  <dcterms:created xsi:type="dcterms:W3CDTF">2021-12-21T06:28:00Z</dcterms:created>
  <dcterms:modified xsi:type="dcterms:W3CDTF">2021-12-23T04:55:54Z</dcterms:modified>
</cp:coreProperties>
</file>