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57" r:id="rId4"/>
    <p:sldId id="293" r:id="rId5"/>
    <p:sldId id="263" r:id="rId6"/>
    <p:sldId id="295" r:id="rId7"/>
    <p:sldId id="294" r:id="rId8"/>
    <p:sldId id="322" r:id="rId9"/>
    <p:sldId id="264" r:id="rId10"/>
    <p:sldId id="314" r:id="rId11"/>
    <p:sldId id="315" r:id="rId12"/>
    <p:sldId id="316" r:id="rId13"/>
    <p:sldId id="317" r:id="rId14"/>
    <p:sldId id="320" r:id="rId15"/>
    <p:sldId id="321" r:id="rId16"/>
    <p:sldId id="296" r:id="rId17"/>
    <p:sldId id="297" r:id="rId18"/>
    <p:sldId id="303" r:id="rId19"/>
    <p:sldId id="300" r:id="rId20"/>
    <p:sldId id="329" r:id="rId21"/>
    <p:sldId id="298" r:id="rId22"/>
    <p:sldId id="299" r:id="rId23"/>
    <p:sldId id="304" r:id="rId24"/>
    <p:sldId id="301" r:id="rId25"/>
    <p:sldId id="330" r:id="rId26"/>
    <p:sldId id="302" r:id="rId27"/>
    <p:sldId id="305" r:id="rId28"/>
    <p:sldId id="306" r:id="rId29"/>
    <p:sldId id="307" r:id="rId30"/>
    <p:sldId id="309" r:id="rId31"/>
    <p:sldId id="323" r:id="rId32"/>
    <p:sldId id="324" r:id="rId33"/>
    <p:sldId id="326" r:id="rId34"/>
    <p:sldId id="327" r:id="rId35"/>
    <p:sldId id="325" r:id="rId36"/>
    <p:sldId id="310" r:id="rId37"/>
    <p:sldId id="311" r:id="rId38"/>
    <p:sldId id="308" r:id="rId39"/>
    <p:sldId id="312" r:id="rId40"/>
    <p:sldId id="328" r:id="rId41"/>
    <p:sldId id="313" r:id="rId4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8"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45DA96-5698-4B58-8579-4CBE9A909E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BABFEA4-0FA8-407C-91C8-4CE56ECFCB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49E8FD0-0F88-46DF-BF62-8F8BE55237D6}"/>
              </a:ext>
            </a:extLst>
          </p:cNvPr>
          <p:cNvSpPr>
            <a:spLocks noGrp="1"/>
          </p:cNvSpPr>
          <p:nvPr>
            <p:ph type="dt" sz="half" idx="10"/>
          </p:nvPr>
        </p:nvSpPr>
        <p:spPr/>
        <p:txBody>
          <a:bodyPr/>
          <a:lstStyle/>
          <a:p>
            <a:fld id="{4DF2160D-02F7-4E4C-9DBD-3AED91F30D5F}" type="datetimeFigureOut">
              <a:rPr kumimoji="1" lang="ja-JP" altLang="en-US" smtClean="0"/>
              <a:t>2021/12/24</a:t>
            </a:fld>
            <a:endParaRPr kumimoji="1" lang="ja-JP" altLang="en-US"/>
          </a:p>
        </p:txBody>
      </p:sp>
      <p:sp>
        <p:nvSpPr>
          <p:cNvPr id="5" name="フッター プレースホルダー 4">
            <a:extLst>
              <a:ext uri="{FF2B5EF4-FFF2-40B4-BE49-F238E27FC236}">
                <a16:creationId xmlns:a16="http://schemas.microsoft.com/office/drawing/2014/main" id="{A5F920E2-1D75-46F3-9477-9EF17341D0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255A7D9-5885-4E69-AD6F-97395D593232}"/>
              </a:ext>
            </a:extLst>
          </p:cNvPr>
          <p:cNvSpPr>
            <a:spLocks noGrp="1"/>
          </p:cNvSpPr>
          <p:nvPr>
            <p:ph type="sldNum" sz="quarter" idx="12"/>
          </p:nvPr>
        </p:nvSpPr>
        <p:spPr/>
        <p:txBody>
          <a:bodyPr/>
          <a:lstStyle/>
          <a:p>
            <a:fld id="{7C30A60E-808D-43AF-9926-86FBBD3D685B}" type="slidenum">
              <a:rPr kumimoji="1" lang="ja-JP" altLang="en-US" smtClean="0"/>
              <a:t>‹#›</a:t>
            </a:fld>
            <a:endParaRPr kumimoji="1" lang="ja-JP" altLang="en-US"/>
          </a:p>
        </p:txBody>
      </p:sp>
    </p:spTree>
    <p:extLst>
      <p:ext uri="{BB962C8B-B14F-4D97-AF65-F5344CB8AC3E}">
        <p14:creationId xmlns:p14="http://schemas.microsoft.com/office/powerpoint/2010/main" val="2482494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E8F80C-8B2C-421C-9830-3EF4F39BF0D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982F42A-820F-4084-A322-E1351E703D6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F53D9D8-ADB1-49F0-B2B5-0E87037E0421}"/>
              </a:ext>
            </a:extLst>
          </p:cNvPr>
          <p:cNvSpPr>
            <a:spLocks noGrp="1"/>
          </p:cNvSpPr>
          <p:nvPr>
            <p:ph type="dt" sz="half" idx="10"/>
          </p:nvPr>
        </p:nvSpPr>
        <p:spPr/>
        <p:txBody>
          <a:bodyPr/>
          <a:lstStyle/>
          <a:p>
            <a:fld id="{4DF2160D-02F7-4E4C-9DBD-3AED91F30D5F}" type="datetimeFigureOut">
              <a:rPr kumimoji="1" lang="ja-JP" altLang="en-US" smtClean="0"/>
              <a:t>2021/12/24</a:t>
            </a:fld>
            <a:endParaRPr kumimoji="1" lang="ja-JP" altLang="en-US"/>
          </a:p>
        </p:txBody>
      </p:sp>
      <p:sp>
        <p:nvSpPr>
          <p:cNvPr id="5" name="フッター プレースホルダー 4">
            <a:extLst>
              <a:ext uri="{FF2B5EF4-FFF2-40B4-BE49-F238E27FC236}">
                <a16:creationId xmlns:a16="http://schemas.microsoft.com/office/drawing/2014/main" id="{4C962AA3-F2FC-4A0D-949A-D8F6FD8F6FB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FADE666-9A6C-435B-8E30-F5A62B978276}"/>
              </a:ext>
            </a:extLst>
          </p:cNvPr>
          <p:cNvSpPr>
            <a:spLocks noGrp="1"/>
          </p:cNvSpPr>
          <p:nvPr>
            <p:ph type="sldNum" sz="quarter" idx="12"/>
          </p:nvPr>
        </p:nvSpPr>
        <p:spPr/>
        <p:txBody>
          <a:bodyPr/>
          <a:lstStyle/>
          <a:p>
            <a:fld id="{7C30A60E-808D-43AF-9926-86FBBD3D685B}" type="slidenum">
              <a:rPr kumimoji="1" lang="ja-JP" altLang="en-US" smtClean="0"/>
              <a:t>‹#›</a:t>
            </a:fld>
            <a:endParaRPr kumimoji="1" lang="ja-JP" altLang="en-US"/>
          </a:p>
        </p:txBody>
      </p:sp>
    </p:spTree>
    <p:extLst>
      <p:ext uri="{BB962C8B-B14F-4D97-AF65-F5344CB8AC3E}">
        <p14:creationId xmlns:p14="http://schemas.microsoft.com/office/powerpoint/2010/main" val="3757413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3021037-E36B-4ABF-B31B-2670FD6C2C3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C368A40-CF23-4D35-8980-2AE4A53F0D6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6067F6-BDEA-4D2B-A93A-6A3A690E3E1A}"/>
              </a:ext>
            </a:extLst>
          </p:cNvPr>
          <p:cNvSpPr>
            <a:spLocks noGrp="1"/>
          </p:cNvSpPr>
          <p:nvPr>
            <p:ph type="dt" sz="half" idx="10"/>
          </p:nvPr>
        </p:nvSpPr>
        <p:spPr/>
        <p:txBody>
          <a:bodyPr/>
          <a:lstStyle/>
          <a:p>
            <a:fld id="{4DF2160D-02F7-4E4C-9DBD-3AED91F30D5F}" type="datetimeFigureOut">
              <a:rPr kumimoji="1" lang="ja-JP" altLang="en-US" smtClean="0"/>
              <a:t>2021/12/24</a:t>
            </a:fld>
            <a:endParaRPr kumimoji="1" lang="ja-JP" altLang="en-US"/>
          </a:p>
        </p:txBody>
      </p:sp>
      <p:sp>
        <p:nvSpPr>
          <p:cNvPr id="5" name="フッター プレースホルダー 4">
            <a:extLst>
              <a:ext uri="{FF2B5EF4-FFF2-40B4-BE49-F238E27FC236}">
                <a16:creationId xmlns:a16="http://schemas.microsoft.com/office/drawing/2014/main" id="{30212157-44F9-426F-BA7D-419ACAFA876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CEE47C-AC75-457B-81CE-CD2CAFC3F386}"/>
              </a:ext>
            </a:extLst>
          </p:cNvPr>
          <p:cNvSpPr>
            <a:spLocks noGrp="1"/>
          </p:cNvSpPr>
          <p:nvPr>
            <p:ph type="sldNum" sz="quarter" idx="12"/>
          </p:nvPr>
        </p:nvSpPr>
        <p:spPr/>
        <p:txBody>
          <a:bodyPr/>
          <a:lstStyle/>
          <a:p>
            <a:fld id="{7C30A60E-808D-43AF-9926-86FBBD3D685B}" type="slidenum">
              <a:rPr kumimoji="1" lang="ja-JP" altLang="en-US" smtClean="0"/>
              <a:t>‹#›</a:t>
            </a:fld>
            <a:endParaRPr kumimoji="1" lang="ja-JP" altLang="en-US"/>
          </a:p>
        </p:txBody>
      </p:sp>
    </p:spTree>
    <p:extLst>
      <p:ext uri="{BB962C8B-B14F-4D97-AF65-F5344CB8AC3E}">
        <p14:creationId xmlns:p14="http://schemas.microsoft.com/office/powerpoint/2010/main" val="351686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3085F2-1DD7-4A2E-AC46-DFFB2CD5DCA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9437CB0-3BDA-44BA-A2D8-44974A63F0D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E0C22EB-FF0D-4A2E-B930-581F13C5CC28}"/>
              </a:ext>
            </a:extLst>
          </p:cNvPr>
          <p:cNvSpPr>
            <a:spLocks noGrp="1"/>
          </p:cNvSpPr>
          <p:nvPr>
            <p:ph type="dt" sz="half" idx="10"/>
          </p:nvPr>
        </p:nvSpPr>
        <p:spPr/>
        <p:txBody>
          <a:bodyPr/>
          <a:lstStyle/>
          <a:p>
            <a:fld id="{4DF2160D-02F7-4E4C-9DBD-3AED91F30D5F}" type="datetimeFigureOut">
              <a:rPr kumimoji="1" lang="ja-JP" altLang="en-US" smtClean="0"/>
              <a:t>2021/12/24</a:t>
            </a:fld>
            <a:endParaRPr kumimoji="1" lang="ja-JP" altLang="en-US"/>
          </a:p>
        </p:txBody>
      </p:sp>
      <p:sp>
        <p:nvSpPr>
          <p:cNvPr id="5" name="フッター プレースホルダー 4">
            <a:extLst>
              <a:ext uri="{FF2B5EF4-FFF2-40B4-BE49-F238E27FC236}">
                <a16:creationId xmlns:a16="http://schemas.microsoft.com/office/drawing/2014/main" id="{4A91DD15-1432-44A6-A618-EFAD16FB72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877909-C1EB-4CB3-983A-ED64E6A92057}"/>
              </a:ext>
            </a:extLst>
          </p:cNvPr>
          <p:cNvSpPr>
            <a:spLocks noGrp="1"/>
          </p:cNvSpPr>
          <p:nvPr>
            <p:ph type="sldNum" sz="quarter" idx="12"/>
          </p:nvPr>
        </p:nvSpPr>
        <p:spPr/>
        <p:txBody>
          <a:bodyPr/>
          <a:lstStyle/>
          <a:p>
            <a:fld id="{7C30A60E-808D-43AF-9926-86FBBD3D685B}" type="slidenum">
              <a:rPr kumimoji="1" lang="ja-JP" altLang="en-US" smtClean="0"/>
              <a:t>‹#›</a:t>
            </a:fld>
            <a:endParaRPr kumimoji="1" lang="ja-JP" altLang="en-US"/>
          </a:p>
        </p:txBody>
      </p:sp>
    </p:spTree>
    <p:extLst>
      <p:ext uri="{BB962C8B-B14F-4D97-AF65-F5344CB8AC3E}">
        <p14:creationId xmlns:p14="http://schemas.microsoft.com/office/powerpoint/2010/main" val="276952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DACCD1-D501-42EF-BF3C-15B97C525B4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4D190C9-0F68-4331-8DC2-7189547950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4D1E26D-FE76-43FE-B09F-C0E5B45944C5}"/>
              </a:ext>
            </a:extLst>
          </p:cNvPr>
          <p:cNvSpPr>
            <a:spLocks noGrp="1"/>
          </p:cNvSpPr>
          <p:nvPr>
            <p:ph type="dt" sz="half" idx="10"/>
          </p:nvPr>
        </p:nvSpPr>
        <p:spPr/>
        <p:txBody>
          <a:bodyPr/>
          <a:lstStyle/>
          <a:p>
            <a:fld id="{4DF2160D-02F7-4E4C-9DBD-3AED91F30D5F}" type="datetimeFigureOut">
              <a:rPr kumimoji="1" lang="ja-JP" altLang="en-US" smtClean="0"/>
              <a:t>2021/12/24</a:t>
            </a:fld>
            <a:endParaRPr kumimoji="1" lang="ja-JP" altLang="en-US"/>
          </a:p>
        </p:txBody>
      </p:sp>
      <p:sp>
        <p:nvSpPr>
          <p:cNvPr id="5" name="フッター プレースホルダー 4">
            <a:extLst>
              <a:ext uri="{FF2B5EF4-FFF2-40B4-BE49-F238E27FC236}">
                <a16:creationId xmlns:a16="http://schemas.microsoft.com/office/drawing/2014/main" id="{6EEF4A74-CE1B-4902-AA63-290C728A3BD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C23F05-202A-405A-B7A4-8FC217F329BA}"/>
              </a:ext>
            </a:extLst>
          </p:cNvPr>
          <p:cNvSpPr>
            <a:spLocks noGrp="1"/>
          </p:cNvSpPr>
          <p:nvPr>
            <p:ph type="sldNum" sz="quarter" idx="12"/>
          </p:nvPr>
        </p:nvSpPr>
        <p:spPr/>
        <p:txBody>
          <a:bodyPr/>
          <a:lstStyle/>
          <a:p>
            <a:fld id="{7C30A60E-808D-43AF-9926-86FBBD3D685B}" type="slidenum">
              <a:rPr kumimoji="1" lang="ja-JP" altLang="en-US" smtClean="0"/>
              <a:t>‹#›</a:t>
            </a:fld>
            <a:endParaRPr kumimoji="1" lang="ja-JP" altLang="en-US"/>
          </a:p>
        </p:txBody>
      </p:sp>
    </p:spTree>
    <p:extLst>
      <p:ext uri="{BB962C8B-B14F-4D97-AF65-F5344CB8AC3E}">
        <p14:creationId xmlns:p14="http://schemas.microsoft.com/office/powerpoint/2010/main" val="1313347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02D813-D271-4948-9225-B4ED19BEBD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5AB4C13-1F38-45D5-9D19-48F8DC6E2FB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05CDAA6-0CD2-41BD-9FDA-7FB500BE695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5194C62-4061-4FEA-9C98-643AD381C36B}"/>
              </a:ext>
            </a:extLst>
          </p:cNvPr>
          <p:cNvSpPr>
            <a:spLocks noGrp="1"/>
          </p:cNvSpPr>
          <p:nvPr>
            <p:ph type="dt" sz="half" idx="10"/>
          </p:nvPr>
        </p:nvSpPr>
        <p:spPr/>
        <p:txBody>
          <a:bodyPr/>
          <a:lstStyle/>
          <a:p>
            <a:fld id="{4DF2160D-02F7-4E4C-9DBD-3AED91F30D5F}" type="datetimeFigureOut">
              <a:rPr kumimoji="1" lang="ja-JP" altLang="en-US" smtClean="0"/>
              <a:t>2021/12/24</a:t>
            </a:fld>
            <a:endParaRPr kumimoji="1" lang="ja-JP" altLang="en-US"/>
          </a:p>
        </p:txBody>
      </p:sp>
      <p:sp>
        <p:nvSpPr>
          <p:cNvPr id="6" name="フッター プレースホルダー 5">
            <a:extLst>
              <a:ext uri="{FF2B5EF4-FFF2-40B4-BE49-F238E27FC236}">
                <a16:creationId xmlns:a16="http://schemas.microsoft.com/office/drawing/2014/main" id="{3845E94B-837B-49A4-A883-6CBAF1F5FA3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E314EA-EAE1-4CDE-8884-028560298F1C}"/>
              </a:ext>
            </a:extLst>
          </p:cNvPr>
          <p:cNvSpPr>
            <a:spLocks noGrp="1"/>
          </p:cNvSpPr>
          <p:nvPr>
            <p:ph type="sldNum" sz="quarter" idx="12"/>
          </p:nvPr>
        </p:nvSpPr>
        <p:spPr/>
        <p:txBody>
          <a:bodyPr/>
          <a:lstStyle/>
          <a:p>
            <a:fld id="{7C30A60E-808D-43AF-9926-86FBBD3D685B}" type="slidenum">
              <a:rPr kumimoji="1" lang="ja-JP" altLang="en-US" smtClean="0"/>
              <a:t>‹#›</a:t>
            </a:fld>
            <a:endParaRPr kumimoji="1" lang="ja-JP" altLang="en-US"/>
          </a:p>
        </p:txBody>
      </p:sp>
    </p:spTree>
    <p:extLst>
      <p:ext uri="{BB962C8B-B14F-4D97-AF65-F5344CB8AC3E}">
        <p14:creationId xmlns:p14="http://schemas.microsoft.com/office/powerpoint/2010/main" val="994432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B75CE8-6F31-47FE-BC86-31BC1149A72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AB2CC18-9B15-4626-B3F8-1067F335B4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CC2AFB3-0068-4652-BC3E-4C9319D46AA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BD5C706-0BB1-461E-AFEA-66DD4C8919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9A8E57E-167B-40CB-AC3D-9876B3ECB5E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3B27FDA-429A-45D1-B2AE-6000677860CB}"/>
              </a:ext>
            </a:extLst>
          </p:cNvPr>
          <p:cNvSpPr>
            <a:spLocks noGrp="1"/>
          </p:cNvSpPr>
          <p:nvPr>
            <p:ph type="dt" sz="half" idx="10"/>
          </p:nvPr>
        </p:nvSpPr>
        <p:spPr/>
        <p:txBody>
          <a:bodyPr/>
          <a:lstStyle/>
          <a:p>
            <a:fld id="{4DF2160D-02F7-4E4C-9DBD-3AED91F30D5F}" type="datetimeFigureOut">
              <a:rPr kumimoji="1" lang="ja-JP" altLang="en-US" smtClean="0"/>
              <a:t>2021/12/24</a:t>
            </a:fld>
            <a:endParaRPr kumimoji="1" lang="ja-JP" altLang="en-US"/>
          </a:p>
        </p:txBody>
      </p:sp>
      <p:sp>
        <p:nvSpPr>
          <p:cNvPr id="8" name="フッター プレースホルダー 7">
            <a:extLst>
              <a:ext uri="{FF2B5EF4-FFF2-40B4-BE49-F238E27FC236}">
                <a16:creationId xmlns:a16="http://schemas.microsoft.com/office/drawing/2014/main" id="{6D543114-8E75-43AA-8633-D3214E17C3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FBA721D-03B0-4D3E-B5E3-D1CDA814587B}"/>
              </a:ext>
            </a:extLst>
          </p:cNvPr>
          <p:cNvSpPr>
            <a:spLocks noGrp="1"/>
          </p:cNvSpPr>
          <p:nvPr>
            <p:ph type="sldNum" sz="quarter" idx="12"/>
          </p:nvPr>
        </p:nvSpPr>
        <p:spPr/>
        <p:txBody>
          <a:bodyPr/>
          <a:lstStyle/>
          <a:p>
            <a:fld id="{7C30A60E-808D-43AF-9926-86FBBD3D685B}" type="slidenum">
              <a:rPr kumimoji="1" lang="ja-JP" altLang="en-US" smtClean="0"/>
              <a:t>‹#›</a:t>
            </a:fld>
            <a:endParaRPr kumimoji="1" lang="ja-JP" altLang="en-US"/>
          </a:p>
        </p:txBody>
      </p:sp>
    </p:spTree>
    <p:extLst>
      <p:ext uri="{BB962C8B-B14F-4D97-AF65-F5344CB8AC3E}">
        <p14:creationId xmlns:p14="http://schemas.microsoft.com/office/powerpoint/2010/main" val="1610501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07118F-3783-4B1F-88EC-B4313D23A38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38A174B-EDE7-46AD-AE5C-E912184D6404}"/>
              </a:ext>
            </a:extLst>
          </p:cNvPr>
          <p:cNvSpPr>
            <a:spLocks noGrp="1"/>
          </p:cNvSpPr>
          <p:nvPr>
            <p:ph type="dt" sz="half" idx="10"/>
          </p:nvPr>
        </p:nvSpPr>
        <p:spPr/>
        <p:txBody>
          <a:bodyPr/>
          <a:lstStyle/>
          <a:p>
            <a:fld id="{4DF2160D-02F7-4E4C-9DBD-3AED91F30D5F}" type="datetimeFigureOut">
              <a:rPr kumimoji="1" lang="ja-JP" altLang="en-US" smtClean="0"/>
              <a:t>2021/12/24</a:t>
            </a:fld>
            <a:endParaRPr kumimoji="1" lang="ja-JP" altLang="en-US"/>
          </a:p>
        </p:txBody>
      </p:sp>
      <p:sp>
        <p:nvSpPr>
          <p:cNvPr id="4" name="フッター プレースホルダー 3">
            <a:extLst>
              <a:ext uri="{FF2B5EF4-FFF2-40B4-BE49-F238E27FC236}">
                <a16:creationId xmlns:a16="http://schemas.microsoft.com/office/drawing/2014/main" id="{75566D51-2B13-46DE-A7C8-FA29ADC43EC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DF2E481-035B-4E64-B969-D75CF8A1BACF}"/>
              </a:ext>
            </a:extLst>
          </p:cNvPr>
          <p:cNvSpPr>
            <a:spLocks noGrp="1"/>
          </p:cNvSpPr>
          <p:nvPr>
            <p:ph type="sldNum" sz="quarter" idx="12"/>
          </p:nvPr>
        </p:nvSpPr>
        <p:spPr/>
        <p:txBody>
          <a:bodyPr/>
          <a:lstStyle/>
          <a:p>
            <a:fld id="{7C30A60E-808D-43AF-9926-86FBBD3D685B}" type="slidenum">
              <a:rPr kumimoji="1" lang="ja-JP" altLang="en-US" smtClean="0"/>
              <a:t>‹#›</a:t>
            </a:fld>
            <a:endParaRPr kumimoji="1" lang="ja-JP" altLang="en-US"/>
          </a:p>
        </p:txBody>
      </p:sp>
    </p:spTree>
    <p:extLst>
      <p:ext uri="{BB962C8B-B14F-4D97-AF65-F5344CB8AC3E}">
        <p14:creationId xmlns:p14="http://schemas.microsoft.com/office/powerpoint/2010/main" val="903319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FCEB561-B5F3-4BE7-A276-4D010250EEE2}"/>
              </a:ext>
            </a:extLst>
          </p:cNvPr>
          <p:cNvSpPr>
            <a:spLocks noGrp="1"/>
          </p:cNvSpPr>
          <p:nvPr>
            <p:ph type="dt" sz="half" idx="10"/>
          </p:nvPr>
        </p:nvSpPr>
        <p:spPr/>
        <p:txBody>
          <a:bodyPr/>
          <a:lstStyle/>
          <a:p>
            <a:fld id="{4DF2160D-02F7-4E4C-9DBD-3AED91F30D5F}" type="datetimeFigureOut">
              <a:rPr kumimoji="1" lang="ja-JP" altLang="en-US" smtClean="0"/>
              <a:t>2021/12/24</a:t>
            </a:fld>
            <a:endParaRPr kumimoji="1" lang="ja-JP" altLang="en-US"/>
          </a:p>
        </p:txBody>
      </p:sp>
      <p:sp>
        <p:nvSpPr>
          <p:cNvPr id="3" name="フッター プレースホルダー 2">
            <a:extLst>
              <a:ext uri="{FF2B5EF4-FFF2-40B4-BE49-F238E27FC236}">
                <a16:creationId xmlns:a16="http://schemas.microsoft.com/office/drawing/2014/main" id="{DECACCA8-6A50-4A6E-9B23-7E80574239A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E30BE20-0454-421D-9DA7-13DBEBE421C1}"/>
              </a:ext>
            </a:extLst>
          </p:cNvPr>
          <p:cNvSpPr>
            <a:spLocks noGrp="1"/>
          </p:cNvSpPr>
          <p:nvPr>
            <p:ph type="sldNum" sz="quarter" idx="12"/>
          </p:nvPr>
        </p:nvSpPr>
        <p:spPr/>
        <p:txBody>
          <a:bodyPr/>
          <a:lstStyle/>
          <a:p>
            <a:fld id="{7C30A60E-808D-43AF-9926-86FBBD3D685B}" type="slidenum">
              <a:rPr kumimoji="1" lang="ja-JP" altLang="en-US" smtClean="0"/>
              <a:t>‹#›</a:t>
            </a:fld>
            <a:endParaRPr kumimoji="1" lang="ja-JP" altLang="en-US"/>
          </a:p>
        </p:txBody>
      </p:sp>
    </p:spTree>
    <p:extLst>
      <p:ext uri="{BB962C8B-B14F-4D97-AF65-F5344CB8AC3E}">
        <p14:creationId xmlns:p14="http://schemas.microsoft.com/office/powerpoint/2010/main" val="781398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9BDEF6-9B62-4690-9682-51215D4A10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9B0E363-CEC7-4AD5-B3B5-816832141D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57B9CC4-894A-4C32-A44C-402B0B77A5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F19190E-9CA6-4892-8AF1-5B324A8147A2}"/>
              </a:ext>
            </a:extLst>
          </p:cNvPr>
          <p:cNvSpPr>
            <a:spLocks noGrp="1"/>
          </p:cNvSpPr>
          <p:nvPr>
            <p:ph type="dt" sz="half" idx="10"/>
          </p:nvPr>
        </p:nvSpPr>
        <p:spPr/>
        <p:txBody>
          <a:bodyPr/>
          <a:lstStyle/>
          <a:p>
            <a:fld id="{4DF2160D-02F7-4E4C-9DBD-3AED91F30D5F}" type="datetimeFigureOut">
              <a:rPr kumimoji="1" lang="ja-JP" altLang="en-US" smtClean="0"/>
              <a:t>2021/12/24</a:t>
            </a:fld>
            <a:endParaRPr kumimoji="1" lang="ja-JP" altLang="en-US"/>
          </a:p>
        </p:txBody>
      </p:sp>
      <p:sp>
        <p:nvSpPr>
          <p:cNvPr id="6" name="フッター プレースホルダー 5">
            <a:extLst>
              <a:ext uri="{FF2B5EF4-FFF2-40B4-BE49-F238E27FC236}">
                <a16:creationId xmlns:a16="http://schemas.microsoft.com/office/drawing/2014/main" id="{B749F122-91CF-4E04-ADDC-C82E78B7BB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E334658-9833-44E6-A5CB-341AA4CCF599}"/>
              </a:ext>
            </a:extLst>
          </p:cNvPr>
          <p:cNvSpPr>
            <a:spLocks noGrp="1"/>
          </p:cNvSpPr>
          <p:nvPr>
            <p:ph type="sldNum" sz="quarter" idx="12"/>
          </p:nvPr>
        </p:nvSpPr>
        <p:spPr/>
        <p:txBody>
          <a:bodyPr/>
          <a:lstStyle/>
          <a:p>
            <a:fld id="{7C30A60E-808D-43AF-9926-86FBBD3D685B}" type="slidenum">
              <a:rPr kumimoji="1" lang="ja-JP" altLang="en-US" smtClean="0"/>
              <a:t>‹#›</a:t>
            </a:fld>
            <a:endParaRPr kumimoji="1" lang="ja-JP" altLang="en-US"/>
          </a:p>
        </p:txBody>
      </p:sp>
    </p:spTree>
    <p:extLst>
      <p:ext uri="{BB962C8B-B14F-4D97-AF65-F5344CB8AC3E}">
        <p14:creationId xmlns:p14="http://schemas.microsoft.com/office/powerpoint/2010/main" val="160236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569BCD-916D-4B87-9924-CCB25A0DD9C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2724D84-4302-425D-8326-4F95A37503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FEFACAB-38C9-4A6D-A6B4-7A7C05EB2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A072313-A464-4502-A720-2A34427B74B2}"/>
              </a:ext>
            </a:extLst>
          </p:cNvPr>
          <p:cNvSpPr>
            <a:spLocks noGrp="1"/>
          </p:cNvSpPr>
          <p:nvPr>
            <p:ph type="dt" sz="half" idx="10"/>
          </p:nvPr>
        </p:nvSpPr>
        <p:spPr/>
        <p:txBody>
          <a:bodyPr/>
          <a:lstStyle/>
          <a:p>
            <a:fld id="{4DF2160D-02F7-4E4C-9DBD-3AED91F30D5F}" type="datetimeFigureOut">
              <a:rPr kumimoji="1" lang="ja-JP" altLang="en-US" smtClean="0"/>
              <a:t>2021/12/24</a:t>
            </a:fld>
            <a:endParaRPr kumimoji="1" lang="ja-JP" altLang="en-US"/>
          </a:p>
        </p:txBody>
      </p:sp>
      <p:sp>
        <p:nvSpPr>
          <p:cNvPr id="6" name="フッター プレースホルダー 5">
            <a:extLst>
              <a:ext uri="{FF2B5EF4-FFF2-40B4-BE49-F238E27FC236}">
                <a16:creationId xmlns:a16="http://schemas.microsoft.com/office/drawing/2014/main" id="{FF328F1F-9220-42AB-B750-80913C284EE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8EF5757-97F2-4BE8-AEE2-D491DDB22928}"/>
              </a:ext>
            </a:extLst>
          </p:cNvPr>
          <p:cNvSpPr>
            <a:spLocks noGrp="1"/>
          </p:cNvSpPr>
          <p:nvPr>
            <p:ph type="sldNum" sz="quarter" idx="12"/>
          </p:nvPr>
        </p:nvSpPr>
        <p:spPr/>
        <p:txBody>
          <a:bodyPr/>
          <a:lstStyle/>
          <a:p>
            <a:fld id="{7C30A60E-808D-43AF-9926-86FBBD3D685B}" type="slidenum">
              <a:rPr kumimoji="1" lang="ja-JP" altLang="en-US" smtClean="0"/>
              <a:t>‹#›</a:t>
            </a:fld>
            <a:endParaRPr kumimoji="1" lang="ja-JP" altLang="en-US"/>
          </a:p>
        </p:txBody>
      </p:sp>
    </p:spTree>
    <p:extLst>
      <p:ext uri="{BB962C8B-B14F-4D97-AF65-F5344CB8AC3E}">
        <p14:creationId xmlns:p14="http://schemas.microsoft.com/office/powerpoint/2010/main" val="3198145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28E2BB0-2DA2-40F8-BFD2-1EB35FFF5E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5DFCA1-F602-4D4B-97AF-91EDB04110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B0E274-D0FB-4F20-B296-51E320E562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F2160D-02F7-4E4C-9DBD-3AED91F30D5F}" type="datetimeFigureOut">
              <a:rPr kumimoji="1" lang="ja-JP" altLang="en-US" smtClean="0"/>
              <a:t>2021/12/24</a:t>
            </a:fld>
            <a:endParaRPr kumimoji="1" lang="ja-JP" altLang="en-US"/>
          </a:p>
        </p:txBody>
      </p:sp>
      <p:sp>
        <p:nvSpPr>
          <p:cNvPr id="5" name="フッター プレースホルダー 4">
            <a:extLst>
              <a:ext uri="{FF2B5EF4-FFF2-40B4-BE49-F238E27FC236}">
                <a16:creationId xmlns:a16="http://schemas.microsoft.com/office/drawing/2014/main" id="{51493F3A-4807-459C-A4F7-67E99190D8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C144B23-C347-4D83-8553-B917CC4D2C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30A60E-808D-43AF-9926-86FBBD3D685B}" type="slidenum">
              <a:rPr kumimoji="1" lang="ja-JP" altLang="en-US" smtClean="0"/>
              <a:t>‹#›</a:t>
            </a:fld>
            <a:endParaRPr kumimoji="1" lang="ja-JP" altLang="en-US"/>
          </a:p>
        </p:txBody>
      </p:sp>
    </p:spTree>
    <p:extLst>
      <p:ext uri="{BB962C8B-B14F-4D97-AF65-F5344CB8AC3E}">
        <p14:creationId xmlns:p14="http://schemas.microsoft.com/office/powerpoint/2010/main" val="3611988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3.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 Id="rId9" Type="http://schemas.openxmlformats.org/officeDocument/2006/relationships/image" Target="../media/image73.png"/></Relationships>
</file>

<file path=ppt/slides/_rels/slide34.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3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2B99C6-91A5-4A92-A70C-355B9A69E7A1}"/>
              </a:ext>
            </a:extLst>
          </p:cNvPr>
          <p:cNvSpPr>
            <a:spLocks noGrp="1"/>
          </p:cNvSpPr>
          <p:nvPr>
            <p:ph type="ctrTitle"/>
          </p:nvPr>
        </p:nvSpPr>
        <p:spPr/>
        <p:txBody>
          <a:bodyPr>
            <a:normAutofit/>
          </a:bodyPr>
          <a:lstStyle/>
          <a:p>
            <a:r>
              <a:rPr kumimoji="1" lang="ja-JP" altLang="en-US" dirty="0"/>
              <a:t>ラビットチャレンジ</a:t>
            </a:r>
            <a:br>
              <a:rPr kumimoji="1" lang="en-US" altLang="ja-JP" dirty="0"/>
            </a:br>
            <a:r>
              <a:rPr kumimoji="1" lang="ja-JP" altLang="en-US" dirty="0"/>
              <a:t>レポート：深層学習</a:t>
            </a:r>
            <a:r>
              <a:rPr kumimoji="1" lang="en-US" altLang="ja-JP" dirty="0"/>
              <a:t>1</a:t>
            </a:r>
            <a:r>
              <a:rPr kumimoji="1" lang="ja-JP" altLang="en-US" dirty="0"/>
              <a:t>日目</a:t>
            </a:r>
          </a:p>
        </p:txBody>
      </p:sp>
      <p:sp>
        <p:nvSpPr>
          <p:cNvPr id="3" name="字幕 2">
            <a:extLst>
              <a:ext uri="{FF2B5EF4-FFF2-40B4-BE49-F238E27FC236}">
                <a16:creationId xmlns:a16="http://schemas.microsoft.com/office/drawing/2014/main" id="{B4C6E294-3AEB-4BFA-8547-04696CD1F54C}"/>
              </a:ext>
            </a:extLst>
          </p:cNvPr>
          <p:cNvSpPr>
            <a:spLocks noGrp="1"/>
          </p:cNvSpPr>
          <p:nvPr>
            <p:ph type="subTitle" idx="1"/>
          </p:nvPr>
        </p:nvSpPr>
        <p:spPr>
          <a:xfrm>
            <a:off x="9273662" y="3632018"/>
            <a:ext cx="2129108" cy="428387"/>
          </a:xfrm>
        </p:spPr>
        <p:txBody>
          <a:bodyPr wrap="none">
            <a:spAutoFit/>
          </a:bodyPr>
          <a:lstStyle/>
          <a:p>
            <a:r>
              <a:rPr kumimoji="1" lang="en-US" altLang="ja-JP" dirty="0"/>
              <a:t>Raito Shimizu</a:t>
            </a:r>
            <a:endParaRPr kumimoji="1" lang="ja-JP" altLang="en-US" dirty="0"/>
          </a:p>
        </p:txBody>
      </p:sp>
    </p:spTree>
    <p:extLst>
      <p:ext uri="{BB962C8B-B14F-4D97-AF65-F5344CB8AC3E}">
        <p14:creationId xmlns:p14="http://schemas.microsoft.com/office/powerpoint/2010/main" val="1808493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1-2</a:t>
            </a:r>
            <a:r>
              <a:rPr lang="ja-JP" altLang="en-US" sz="2400" u="sng" dirty="0"/>
              <a:t>　実装演習</a:t>
            </a:r>
            <a:endParaRPr kumimoji="1" lang="ja-JP" altLang="en-US" sz="2400" u="sng" dirty="0"/>
          </a:p>
        </p:txBody>
      </p:sp>
      <p:pic>
        <p:nvPicPr>
          <p:cNvPr id="3" name="図 2">
            <a:extLst>
              <a:ext uri="{FF2B5EF4-FFF2-40B4-BE49-F238E27FC236}">
                <a16:creationId xmlns:a16="http://schemas.microsoft.com/office/drawing/2014/main" id="{B465255A-FC7F-4F2F-9D0D-11084F08DAB0}"/>
              </a:ext>
            </a:extLst>
          </p:cNvPr>
          <p:cNvPicPr>
            <a:picLocks noChangeAspect="1"/>
          </p:cNvPicPr>
          <p:nvPr/>
        </p:nvPicPr>
        <p:blipFill>
          <a:blip r:embed="rId2"/>
          <a:stretch>
            <a:fillRect/>
          </a:stretch>
        </p:blipFill>
        <p:spPr>
          <a:xfrm>
            <a:off x="212251" y="1040623"/>
            <a:ext cx="4310007" cy="1162249"/>
          </a:xfrm>
          <a:prstGeom prst="rect">
            <a:avLst/>
          </a:prstGeom>
        </p:spPr>
      </p:pic>
      <p:pic>
        <p:nvPicPr>
          <p:cNvPr id="6" name="図 5">
            <a:extLst>
              <a:ext uri="{FF2B5EF4-FFF2-40B4-BE49-F238E27FC236}">
                <a16:creationId xmlns:a16="http://schemas.microsoft.com/office/drawing/2014/main" id="{A7E6B24C-9895-45AE-B9E4-97A6B91E95C6}"/>
              </a:ext>
            </a:extLst>
          </p:cNvPr>
          <p:cNvPicPr>
            <a:picLocks noChangeAspect="1"/>
          </p:cNvPicPr>
          <p:nvPr/>
        </p:nvPicPr>
        <p:blipFill>
          <a:blip r:embed="rId3"/>
          <a:stretch>
            <a:fillRect/>
          </a:stretch>
        </p:blipFill>
        <p:spPr>
          <a:xfrm>
            <a:off x="4958550" y="1040622"/>
            <a:ext cx="4513851" cy="1162249"/>
          </a:xfrm>
          <a:prstGeom prst="rect">
            <a:avLst/>
          </a:prstGeom>
        </p:spPr>
      </p:pic>
      <p:pic>
        <p:nvPicPr>
          <p:cNvPr id="8" name="図 7">
            <a:extLst>
              <a:ext uri="{FF2B5EF4-FFF2-40B4-BE49-F238E27FC236}">
                <a16:creationId xmlns:a16="http://schemas.microsoft.com/office/drawing/2014/main" id="{68DBF8EE-ECA7-4EB5-A432-A6FACB53890A}"/>
              </a:ext>
            </a:extLst>
          </p:cNvPr>
          <p:cNvPicPr>
            <a:picLocks noChangeAspect="1"/>
          </p:cNvPicPr>
          <p:nvPr/>
        </p:nvPicPr>
        <p:blipFill>
          <a:blip r:embed="rId4"/>
          <a:stretch>
            <a:fillRect/>
          </a:stretch>
        </p:blipFill>
        <p:spPr>
          <a:xfrm>
            <a:off x="5967699" y="2357437"/>
            <a:ext cx="3504701" cy="3009762"/>
          </a:xfrm>
          <a:prstGeom prst="rect">
            <a:avLst/>
          </a:prstGeom>
        </p:spPr>
      </p:pic>
      <p:sp>
        <p:nvSpPr>
          <p:cNvPr id="9" name="テキスト ボックス 8">
            <a:extLst>
              <a:ext uri="{FF2B5EF4-FFF2-40B4-BE49-F238E27FC236}">
                <a16:creationId xmlns:a16="http://schemas.microsoft.com/office/drawing/2014/main" id="{3E947DBE-AA0B-4416-8481-1C037DDDBD43}"/>
              </a:ext>
            </a:extLst>
          </p:cNvPr>
          <p:cNvSpPr txBox="1"/>
          <p:nvPr/>
        </p:nvSpPr>
        <p:spPr>
          <a:xfrm>
            <a:off x="5286859" y="770930"/>
            <a:ext cx="4596130" cy="369332"/>
          </a:xfrm>
          <a:prstGeom prst="rect">
            <a:avLst/>
          </a:prstGeom>
          <a:noFill/>
        </p:spPr>
        <p:txBody>
          <a:bodyPr wrap="none" rtlCol="0">
            <a:spAutoFit/>
          </a:bodyPr>
          <a:lstStyle/>
          <a:p>
            <a:r>
              <a:rPr lang="ja-JP" altLang="en-US" dirty="0">
                <a:solidFill>
                  <a:srgbClr val="FF0000"/>
                </a:solidFill>
              </a:rPr>
              <a:t>引数で指定した通り、すべて</a:t>
            </a:r>
            <a:r>
              <a:rPr lang="en-US" altLang="ja-JP" dirty="0">
                <a:solidFill>
                  <a:srgbClr val="FF0000"/>
                </a:solidFill>
              </a:rPr>
              <a:t>4</a:t>
            </a:r>
            <a:r>
              <a:rPr lang="ja-JP" altLang="en-US" dirty="0">
                <a:solidFill>
                  <a:srgbClr val="FF0000"/>
                </a:solidFill>
              </a:rPr>
              <a:t>行</a:t>
            </a:r>
            <a:r>
              <a:rPr lang="en-US" altLang="ja-JP" dirty="0">
                <a:solidFill>
                  <a:srgbClr val="FF0000"/>
                </a:solidFill>
              </a:rPr>
              <a:t>3</a:t>
            </a:r>
            <a:r>
              <a:rPr lang="ja-JP" altLang="en-US" dirty="0">
                <a:solidFill>
                  <a:srgbClr val="FF0000"/>
                </a:solidFill>
              </a:rPr>
              <a:t>列で生成</a:t>
            </a:r>
            <a:endParaRPr kumimoji="1" lang="en-US" altLang="ja-JP" dirty="0">
              <a:solidFill>
                <a:srgbClr val="FF0000"/>
              </a:solidFill>
            </a:endParaRPr>
          </a:p>
        </p:txBody>
      </p:sp>
    </p:spTree>
    <p:extLst>
      <p:ext uri="{BB962C8B-B14F-4D97-AF65-F5344CB8AC3E}">
        <p14:creationId xmlns:p14="http://schemas.microsoft.com/office/powerpoint/2010/main" val="1834877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1-2</a:t>
            </a:r>
            <a:r>
              <a:rPr lang="ja-JP" altLang="en-US" sz="2400" u="sng" dirty="0"/>
              <a:t>　実装演習</a:t>
            </a:r>
            <a:endParaRPr kumimoji="1" lang="ja-JP" altLang="en-US" sz="2400" u="sng" dirty="0"/>
          </a:p>
        </p:txBody>
      </p:sp>
      <p:pic>
        <p:nvPicPr>
          <p:cNvPr id="3" name="図 2">
            <a:extLst>
              <a:ext uri="{FF2B5EF4-FFF2-40B4-BE49-F238E27FC236}">
                <a16:creationId xmlns:a16="http://schemas.microsoft.com/office/drawing/2014/main" id="{152684A6-B152-4715-A5BA-44B9796FC042}"/>
              </a:ext>
            </a:extLst>
          </p:cNvPr>
          <p:cNvPicPr>
            <a:picLocks noChangeAspect="1"/>
          </p:cNvPicPr>
          <p:nvPr/>
        </p:nvPicPr>
        <p:blipFill>
          <a:blip r:embed="rId2"/>
          <a:stretch>
            <a:fillRect/>
          </a:stretch>
        </p:blipFill>
        <p:spPr>
          <a:xfrm>
            <a:off x="401782" y="944273"/>
            <a:ext cx="2733675" cy="314325"/>
          </a:xfrm>
          <a:prstGeom prst="rect">
            <a:avLst/>
          </a:prstGeom>
        </p:spPr>
      </p:pic>
      <p:pic>
        <p:nvPicPr>
          <p:cNvPr id="6" name="図 5">
            <a:extLst>
              <a:ext uri="{FF2B5EF4-FFF2-40B4-BE49-F238E27FC236}">
                <a16:creationId xmlns:a16="http://schemas.microsoft.com/office/drawing/2014/main" id="{13220750-61E6-4DEE-87CC-6C6AD5CA0FEF}"/>
              </a:ext>
            </a:extLst>
          </p:cNvPr>
          <p:cNvPicPr>
            <a:picLocks noChangeAspect="1"/>
          </p:cNvPicPr>
          <p:nvPr/>
        </p:nvPicPr>
        <p:blipFill>
          <a:blip r:embed="rId3"/>
          <a:stretch>
            <a:fillRect/>
          </a:stretch>
        </p:blipFill>
        <p:spPr>
          <a:xfrm>
            <a:off x="401782" y="1258598"/>
            <a:ext cx="4426674" cy="847293"/>
          </a:xfrm>
          <a:prstGeom prst="rect">
            <a:avLst/>
          </a:prstGeom>
        </p:spPr>
      </p:pic>
      <p:pic>
        <p:nvPicPr>
          <p:cNvPr id="8" name="図 7">
            <a:extLst>
              <a:ext uri="{FF2B5EF4-FFF2-40B4-BE49-F238E27FC236}">
                <a16:creationId xmlns:a16="http://schemas.microsoft.com/office/drawing/2014/main" id="{0EE12E5D-118D-4C0C-81FF-6AF4CD1485C4}"/>
              </a:ext>
            </a:extLst>
          </p:cNvPr>
          <p:cNvPicPr>
            <a:picLocks noChangeAspect="1"/>
          </p:cNvPicPr>
          <p:nvPr/>
        </p:nvPicPr>
        <p:blipFill>
          <a:blip r:embed="rId4"/>
          <a:stretch>
            <a:fillRect/>
          </a:stretch>
        </p:blipFill>
        <p:spPr>
          <a:xfrm>
            <a:off x="411941" y="2768730"/>
            <a:ext cx="4426674" cy="1983380"/>
          </a:xfrm>
          <a:prstGeom prst="rect">
            <a:avLst/>
          </a:prstGeom>
        </p:spPr>
      </p:pic>
      <p:pic>
        <p:nvPicPr>
          <p:cNvPr id="10" name="図 9">
            <a:extLst>
              <a:ext uri="{FF2B5EF4-FFF2-40B4-BE49-F238E27FC236}">
                <a16:creationId xmlns:a16="http://schemas.microsoft.com/office/drawing/2014/main" id="{132BFC9B-FDC6-41C1-A406-FF83E202A44D}"/>
              </a:ext>
            </a:extLst>
          </p:cNvPr>
          <p:cNvPicPr>
            <a:picLocks noChangeAspect="1"/>
          </p:cNvPicPr>
          <p:nvPr/>
        </p:nvPicPr>
        <p:blipFill>
          <a:blip r:embed="rId5"/>
          <a:stretch>
            <a:fillRect/>
          </a:stretch>
        </p:blipFill>
        <p:spPr>
          <a:xfrm>
            <a:off x="5789034" y="304800"/>
            <a:ext cx="5280748" cy="2112299"/>
          </a:xfrm>
          <a:prstGeom prst="rect">
            <a:avLst/>
          </a:prstGeom>
        </p:spPr>
      </p:pic>
      <p:pic>
        <p:nvPicPr>
          <p:cNvPr id="12" name="図 11">
            <a:extLst>
              <a:ext uri="{FF2B5EF4-FFF2-40B4-BE49-F238E27FC236}">
                <a16:creationId xmlns:a16="http://schemas.microsoft.com/office/drawing/2014/main" id="{DD1F7A0C-DD5F-4001-A85B-066397E26F62}"/>
              </a:ext>
            </a:extLst>
          </p:cNvPr>
          <p:cNvPicPr>
            <a:picLocks noChangeAspect="1"/>
          </p:cNvPicPr>
          <p:nvPr/>
        </p:nvPicPr>
        <p:blipFill>
          <a:blip r:embed="rId6"/>
          <a:stretch>
            <a:fillRect/>
          </a:stretch>
        </p:blipFill>
        <p:spPr>
          <a:xfrm>
            <a:off x="6906345" y="2706802"/>
            <a:ext cx="4426674" cy="3846398"/>
          </a:xfrm>
          <a:prstGeom prst="rect">
            <a:avLst/>
          </a:prstGeom>
        </p:spPr>
      </p:pic>
      <p:sp>
        <p:nvSpPr>
          <p:cNvPr id="13" name="テキスト ボックス 12">
            <a:extLst>
              <a:ext uri="{FF2B5EF4-FFF2-40B4-BE49-F238E27FC236}">
                <a16:creationId xmlns:a16="http://schemas.microsoft.com/office/drawing/2014/main" id="{8A6880B2-6AED-4757-A0D7-58B3C7A4A450}"/>
              </a:ext>
            </a:extLst>
          </p:cNvPr>
          <p:cNvSpPr txBox="1"/>
          <p:nvPr/>
        </p:nvSpPr>
        <p:spPr>
          <a:xfrm>
            <a:off x="7857962" y="120134"/>
            <a:ext cx="2262158" cy="369332"/>
          </a:xfrm>
          <a:prstGeom prst="rect">
            <a:avLst/>
          </a:prstGeom>
          <a:noFill/>
        </p:spPr>
        <p:txBody>
          <a:bodyPr wrap="none" rtlCol="0">
            <a:spAutoFit/>
          </a:bodyPr>
          <a:lstStyle/>
          <a:p>
            <a:r>
              <a:rPr kumimoji="1" lang="ja-JP" altLang="en-US" dirty="0">
                <a:solidFill>
                  <a:srgbClr val="FF0000"/>
                </a:solidFill>
              </a:rPr>
              <a:t>元と同じ型で初期化</a:t>
            </a:r>
            <a:endParaRPr kumimoji="1" lang="en-US" altLang="ja-JP" dirty="0">
              <a:solidFill>
                <a:srgbClr val="FF0000"/>
              </a:solidFill>
            </a:endParaRPr>
          </a:p>
        </p:txBody>
      </p:sp>
    </p:spTree>
    <p:extLst>
      <p:ext uri="{BB962C8B-B14F-4D97-AF65-F5344CB8AC3E}">
        <p14:creationId xmlns:p14="http://schemas.microsoft.com/office/powerpoint/2010/main" val="3625474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図 27">
            <a:extLst>
              <a:ext uri="{FF2B5EF4-FFF2-40B4-BE49-F238E27FC236}">
                <a16:creationId xmlns:a16="http://schemas.microsoft.com/office/drawing/2014/main" id="{539D5E02-6447-48C0-BE6E-BD182E135B6B}"/>
              </a:ext>
            </a:extLst>
          </p:cNvPr>
          <p:cNvPicPr>
            <a:picLocks noChangeAspect="1"/>
          </p:cNvPicPr>
          <p:nvPr/>
        </p:nvPicPr>
        <p:blipFill>
          <a:blip r:embed="rId2"/>
          <a:stretch>
            <a:fillRect/>
          </a:stretch>
        </p:blipFill>
        <p:spPr>
          <a:xfrm>
            <a:off x="6539346" y="3535650"/>
            <a:ext cx="4257675" cy="3267075"/>
          </a:xfrm>
          <a:prstGeom prst="rect">
            <a:avLst/>
          </a:prstGeom>
        </p:spPr>
      </p:pic>
      <p:pic>
        <p:nvPicPr>
          <p:cNvPr id="25" name="図 24">
            <a:extLst>
              <a:ext uri="{FF2B5EF4-FFF2-40B4-BE49-F238E27FC236}">
                <a16:creationId xmlns:a16="http://schemas.microsoft.com/office/drawing/2014/main" id="{4489B772-566D-4814-870A-E544174B74B6}"/>
              </a:ext>
            </a:extLst>
          </p:cNvPr>
          <p:cNvPicPr>
            <a:picLocks noChangeAspect="1"/>
          </p:cNvPicPr>
          <p:nvPr/>
        </p:nvPicPr>
        <p:blipFill>
          <a:blip r:embed="rId3"/>
          <a:stretch>
            <a:fillRect/>
          </a:stretch>
        </p:blipFill>
        <p:spPr>
          <a:xfrm>
            <a:off x="6539346" y="981352"/>
            <a:ext cx="4086225" cy="2466975"/>
          </a:xfrm>
          <a:prstGeom prst="rect">
            <a:avLst/>
          </a:prstGeom>
        </p:spPr>
      </p:pic>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1-2</a:t>
            </a:r>
            <a:r>
              <a:rPr lang="ja-JP" altLang="en-US" sz="2400" u="sng" dirty="0"/>
              <a:t>　実装演習</a:t>
            </a:r>
            <a:endParaRPr kumimoji="1" lang="ja-JP" altLang="en-US" sz="2400" u="sng" dirty="0"/>
          </a:p>
        </p:txBody>
      </p:sp>
      <p:pic>
        <p:nvPicPr>
          <p:cNvPr id="3" name="図 2">
            <a:extLst>
              <a:ext uri="{FF2B5EF4-FFF2-40B4-BE49-F238E27FC236}">
                <a16:creationId xmlns:a16="http://schemas.microsoft.com/office/drawing/2014/main" id="{89F078F2-C42E-4922-A64A-87995B29C3C3}"/>
              </a:ext>
            </a:extLst>
          </p:cNvPr>
          <p:cNvPicPr>
            <a:picLocks noChangeAspect="1"/>
          </p:cNvPicPr>
          <p:nvPr/>
        </p:nvPicPr>
        <p:blipFill>
          <a:blip r:embed="rId4"/>
          <a:stretch>
            <a:fillRect/>
          </a:stretch>
        </p:blipFill>
        <p:spPr>
          <a:xfrm>
            <a:off x="401782" y="939511"/>
            <a:ext cx="3295650" cy="323850"/>
          </a:xfrm>
          <a:prstGeom prst="rect">
            <a:avLst/>
          </a:prstGeom>
        </p:spPr>
      </p:pic>
      <p:pic>
        <p:nvPicPr>
          <p:cNvPr id="6" name="図 5">
            <a:extLst>
              <a:ext uri="{FF2B5EF4-FFF2-40B4-BE49-F238E27FC236}">
                <a16:creationId xmlns:a16="http://schemas.microsoft.com/office/drawing/2014/main" id="{5A370514-06FE-4FAE-AAB3-E9632C08B35D}"/>
              </a:ext>
            </a:extLst>
          </p:cNvPr>
          <p:cNvPicPr>
            <a:picLocks noChangeAspect="1"/>
          </p:cNvPicPr>
          <p:nvPr/>
        </p:nvPicPr>
        <p:blipFill>
          <a:blip r:embed="rId5"/>
          <a:stretch>
            <a:fillRect/>
          </a:stretch>
        </p:blipFill>
        <p:spPr>
          <a:xfrm>
            <a:off x="401782" y="1595437"/>
            <a:ext cx="5683052" cy="939945"/>
          </a:xfrm>
          <a:prstGeom prst="rect">
            <a:avLst/>
          </a:prstGeom>
        </p:spPr>
      </p:pic>
      <p:sp>
        <p:nvSpPr>
          <p:cNvPr id="9" name="テキスト ボックス 8">
            <a:extLst>
              <a:ext uri="{FF2B5EF4-FFF2-40B4-BE49-F238E27FC236}">
                <a16:creationId xmlns:a16="http://schemas.microsoft.com/office/drawing/2014/main" id="{554A6A46-FCF9-4734-AE22-9FB1189B5ADA}"/>
              </a:ext>
            </a:extLst>
          </p:cNvPr>
          <p:cNvSpPr txBox="1"/>
          <p:nvPr/>
        </p:nvSpPr>
        <p:spPr>
          <a:xfrm>
            <a:off x="401782" y="2647506"/>
            <a:ext cx="5032147" cy="369332"/>
          </a:xfrm>
          <a:prstGeom prst="rect">
            <a:avLst/>
          </a:prstGeom>
          <a:noFill/>
        </p:spPr>
        <p:txBody>
          <a:bodyPr wrap="none" rtlCol="0">
            <a:spAutoFit/>
          </a:bodyPr>
          <a:lstStyle/>
          <a:p>
            <a:r>
              <a:rPr lang="ja-JP" altLang="en-US" dirty="0">
                <a:solidFill>
                  <a:srgbClr val="FF0000"/>
                </a:solidFill>
              </a:rPr>
              <a:t>下記の通り、各層の重みとバイアスの型を変更</a:t>
            </a:r>
            <a:endParaRPr kumimoji="1" lang="en-US" altLang="ja-JP" dirty="0">
              <a:solidFill>
                <a:srgbClr val="FF0000"/>
              </a:solidFill>
            </a:endParaRPr>
          </a:p>
        </p:txBody>
      </p:sp>
      <p:sp>
        <p:nvSpPr>
          <p:cNvPr id="12" name="テキスト ボックス 11">
            <a:extLst>
              <a:ext uri="{FF2B5EF4-FFF2-40B4-BE49-F238E27FC236}">
                <a16:creationId xmlns:a16="http://schemas.microsoft.com/office/drawing/2014/main" id="{F5DD61A8-93D0-4CA5-AAEA-35C4D9D5BFEC}"/>
              </a:ext>
            </a:extLst>
          </p:cNvPr>
          <p:cNvSpPr txBox="1"/>
          <p:nvPr/>
        </p:nvSpPr>
        <p:spPr>
          <a:xfrm>
            <a:off x="9595219" y="894029"/>
            <a:ext cx="1800493" cy="369332"/>
          </a:xfrm>
          <a:prstGeom prst="rect">
            <a:avLst/>
          </a:prstGeom>
          <a:noFill/>
        </p:spPr>
        <p:txBody>
          <a:bodyPr wrap="none" rtlCol="0">
            <a:spAutoFit/>
          </a:bodyPr>
          <a:lstStyle/>
          <a:p>
            <a:r>
              <a:rPr lang="ja-JP" altLang="en-US" dirty="0">
                <a:solidFill>
                  <a:srgbClr val="FF0000"/>
                </a:solidFill>
              </a:rPr>
              <a:t>入力３ー隠れ５</a:t>
            </a:r>
            <a:endParaRPr kumimoji="1" lang="en-US" altLang="ja-JP" dirty="0">
              <a:solidFill>
                <a:srgbClr val="FF0000"/>
              </a:solidFill>
            </a:endParaRPr>
          </a:p>
        </p:txBody>
      </p:sp>
      <p:sp>
        <p:nvSpPr>
          <p:cNvPr id="15" name="テキスト ボックス 14">
            <a:extLst>
              <a:ext uri="{FF2B5EF4-FFF2-40B4-BE49-F238E27FC236}">
                <a16:creationId xmlns:a16="http://schemas.microsoft.com/office/drawing/2014/main" id="{85D89878-D37E-470D-AF8B-083312E45058}"/>
              </a:ext>
            </a:extLst>
          </p:cNvPr>
          <p:cNvSpPr txBox="1"/>
          <p:nvPr/>
        </p:nvSpPr>
        <p:spPr>
          <a:xfrm>
            <a:off x="329391" y="4878944"/>
            <a:ext cx="2980303" cy="369332"/>
          </a:xfrm>
          <a:prstGeom prst="rect">
            <a:avLst/>
          </a:prstGeom>
          <a:noFill/>
        </p:spPr>
        <p:txBody>
          <a:bodyPr wrap="none" rtlCol="0">
            <a:spAutoFit/>
          </a:bodyPr>
          <a:lstStyle/>
          <a:p>
            <a:r>
              <a:rPr lang="ja-JP" altLang="en-US" dirty="0">
                <a:solidFill>
                  <a:srgbClr val="FF0000"/>
                </a:solidFill>
              </a:rPr>
              <a:t>入力を</a:t>
            </a:r>
            <a:r>
              <a:rPr lang="en-US" altLang="ja-JP" dirty="0">
                <a:solidFill>
                  <a:srgbClr val="FF0000"/>
                </a:solidFill>
              </a:rPr>
              <a:t>1</a:t>
            </a:r>
            <a:r>
              <a:rPr lang="ja-JP" altLang="en-US" dirty="0">
                <a:solidFill>
                  <a:srgbClr val="FF0000"/>
                </a:solidFill>
              </a:rPr>
              <a:t>列増やした（</a:t>
            </a:r>
            <a:r>
              <a:rPr lang="en-US" altLang="ja-JP" dirty="0">
                <a:solidFill>
                  <a:srgbClr val="FF0000"/>
                </a:solidFill>
              </a:rPr>
              <a:t>3</a:t>
            </a:r>
            <a:r>
              <a:rPr lang="ja-JP" altLang="en-US" dirty="0">
                <a:solidFill>
                  <a:srgbClr val="FF0000"/>
                </a:solidFill>
              </a:rPr>
              <a:t>層）</a:t>
            </a:r>
            <a:endParaRPr kumimoji="1" lang="en-US" altLang="ja-JP" dirty="0">
              <a:solidFill>
                <a:srgbClr val="FF0000"/>
              </a:solidFill>
            </a:endParaRPr>
          </a:p>
        </p:txBody>
      </p:sp>
      <p:pic>
        <p:nvPicPr>
          <p:cNvPr id="17" name="図 16">
            <a:extLst>
              <a:ext uri="{FF2B5EF4-FFF2-40B4-BE49-F238E27FC236}">
                <a16:creationId xmlns:a16="http://schemas.microsoft.com/office/drawing/2014/main" id="{453CFF9A-431B-4B8A-8851-15DFE99882F0}"/>
              </a:ext>
            </a:extLst>
          </p:cNvPr>
          <p:cNvPicPr>
            <a:picLocks noChangeAspect="1"/>
          </p:cNvPicPr>
          <p:nvPr/>
        </p:nvPicPr>
        <p:blipFill>
          <a:blip r:embed="rId6"/>
          <a:stretch>
            <a:fillRect/>
          </a:stretch>
        </p:blipFill>
        <p:spPr>
          <a:xfrm>
            <a:off x="329390" y="5423189"/>
            <a:ext cx="3395705" cy="919670"/>
          </a:xfrm>
          <a:prstGeom prst="rect">
            <a:avLst/>
          </a:prstGeom>
        </p:spPr>
      </p:pic>
      <p:sp>
        <p:nvSpPr>
          <p:cNvPr id="20" name="四角形: 角を丸くする 19">
            <a:extLst>
              <a:ext uri="{FF2B5EF4-FFF2-40B4-BE49-F238E27FC236}">
                <a16:creationId xmlns:a16="http://schemas.microsoft.com/office/drawing/2014/main" id="{FE5B35F0-A61E-4674-9AD4-4D733AFC6CB5}"/>
              </a:ext>
            </a:extLst>
          </p:cNvPr>
          <p:cNvSpPr/>
          <p:nvPr/>
        </p:nvSpPr>
        <p:spPr>
          <a:xfrm>
            <a:off x="6518431" y="4048642"/>
            <a:ext cx="3899733" cy="34347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3" name="図 22">
            <a:extLst>
              <a:ext uri="{FF2B5EF4-FFF2-40B4-BE49-F238E27FC236}">
                <a16:creationId xmlns:a16="http://schemas.microsoft.com/office/drawing/2014/main" id="{7487617D-3682-45CA-BA26-DC9AFE1CEF1A}"/>
              </a:ext>
            </a:extLst>
          </p:cNvPr>
          <p:cNvPicPr>
            <a:picLocks noChangeAspect="1"/>
          </p:cNvPicPr>
          <p:nvPr/>
        </p:nvPicPr>
        <p:blipFill>
          <a:blip r:embed="rId7"/>
          <a:stretch>
            <a:fillRect/>
          </a:stretch>
        </p:blipFill>
        <p:spPr>
          <a:xfrm>
            <a:off x="329389" y="3133691"/>
            <a:ext cx="4595311" cy="1570340"/>
          </a:xfrm>
          <a:prstGeom prst="rect">
            <a:avLst/>
          </a:prstGeom>
        </p:spPr>
      </p:pic>
      <p:sp>
        <p:nvSpPr>
          <p:cNvPr id="26" name="テキスト ボックス 25">
            <a:extLst>
              <a:ext uri="{FF2B5EF4-FFF2-40B4-BE49-F238E27FC236}">
                <a16:creationId xmlns:a16="http://schemas.microsoft.com/office/drawing/2014/main" id="{95B2122F-C2E2-4782-859E-EF60E4B0EAD6}"/>
              </a:ext>
            </a:extLst>
          </p:cNvPr>
          <p:cNvSpPr txBox="1"/>
          <p:nvPr/>
        </p:nvSpPr>
        <p:spPr>
          <a:xfrm>
            <a:off x="9725324" y="1880743"/>
            <a:ext cx="1800493" cy="369332"/>
          </a:xfrm>
          <a:prstGeom prst="rect">
            <a:avLst/>
          </a:prstGeom>
          <a:noFill/>
        </p:spPr>
        <p:txBody>
          <a:bodyPr wrap="none" rtlCol="0">
            <a:spAutoFit/>
          </a:bodyPr>
          <a:lstStyle/>
          <a:p>
            <a:r>
              <a:rPr lang="ja-JP" altLang="en-US" dirty="0">
                <a:solidFill>
                  <a:srgbClr val="FF0000"/>
                </a:solidFill>
              </a:rPr>
              <a:t>隠れ５ー出力４</a:t>
            </a:r>
            <a:endParaRPr kumimoji="1" lang="en-US" altLang="ja-JP" dirty="0">
              <a:solidFill>
                <a:srgbClr val="FF0000"/>
              </a:solidFill>
            </a:endParaRPr>
          </a:p>
        </p:txBody>
      </p:sp>
      <p:sp>
        <p:nvSpPr>
          <p:cNvPr id="29" name="テキスト ボックス 28">
            <a:extLst>
              <a:ext uri="{FF2B5EF4-FFF2-40B4-BE49-F238E27FC236}">
                <a16:creationId xmlns:a16="http://schemas.microsoft.com/office/drawing/2014/main" id="{BAC61FDC-676B-463B-AA7F-BCE870E96150}"/>
              </a:ext>
            </a:extLst>
          </p:cNvPr>
          <p:cNvSpPr txBox="1"/>
          <p:nvPr/>
        </p:nvSpPr>
        <p:spPr>
          <a:xfrm>
            <a:off x="10418164" y="4022786"/>
            <a:ext cx="1338828" cy="369332"/>
          </a:xfrm>
          <a:prstGeom prst="rect">
            <a:avLst/>
          </a:prstGeom>
          <a:noFill/>
        </p:spPr>
        <p:txBody>
          <a:bodyPr wrap="none" rtlCol="0">
            <a:spAutoFit/>
          </a:bodyPr>
          <a:lstStyle/>
          <a:p>
            <a:r>
              <a:rPr kumimoji="1" lang="ja-JP" altLang="en-US" dirty="0">
                <a:solidFill>
                  <a:srgbClr val="FF0000"/>
                </a:solidFill>
              </a:rPr>
              <a:t>隠れ層５個</a:t>
            </a:r>
            <a:endParaRPr kumimoji="1" lang="en-US" altLang="ja-JP" dirty="0">
              <a:solidFill>
                <a:srgbClr val="FF0000"/>
              </a:solidFill>
            </a:endParaRPr>
          </a:p>
        </p:txBody>
      </p:sp>
      <p:sp>
        <p:nvSpPr>
          <p:cNvPr id="30" name="四角形: 角を丸くする 29">
            <a:extLst>
              <a:ext uri="{FF2B5EF4-FFF2-40B4-BE49-F238E27FC236}">
                <a16:creationId xmlns:a16="http://schemas.microsoft.com/office/drawing/2014/main" id="{945D2AA0-803D-408B-8441-1A122BB7D662}"/>
              </a:ext>
            </a:extLst>
          </p:cNvPr>
          <p:cNvSpPr/>
          <p:nvPr/>
        </p:nvSpPr>
        <p:spPr>
          <a:xfrm>
            <a:off x="6417368" y="4825711"/>
            <a:ext cx="4257675" cy="34347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69B5AD5A-88EA-48EB-BB90-75A124B8B8CB}"/>
              </a:ext>
            </a:extLst>
          </p:cNvPr>
          <p:cNvSpPr txBox="1"/>
          <p:nvPr/>
        </p:nvSpPr>
        <p:spPr>
          <a:xfrm>
            <a:off x="10625570" y="4733902"/>
            <a:ext cx="1236236" cy="369332"/>
          </a:xfrm>
          <a:prstGeom prst="rect">
            <a:avLst/>
          </a:prstGeom>
          <a:noFill/>
        </p:spPr>
        <p:txBody>
          <a:bodyPr wrap="none" rtlCol="0">
            <a:spAutoFit/>
          </a:bodyPr>
          <a:lstStyle/>
          <a:p>
            <a:r>
              <a:rPr lang="ja-JP" altLang="en-US" dirty="0">
                <a:solidFill>
                  <a:srgbClr val="FF0000"/>
                </a:solidFill>
              </a:rPr>
              <a:t>出力</a:t>
            </a:r>
            <a:r>
              <a:rPr kumimoji="1" lang="ja-JP" altLang="en-US" dirty="0">
                <a:solidFill>
                  <a:srgbClr val="FF0000"/>
                </a:solidFill>
              </a:rPr>
              <a:t>層</a:t>
            </a:r>
            <a:r>
              <a:rPr kumimoji="1" lang="en-US" altLang="ja-JP" dirty="0">
                <a:solidFill>
                  <a:srgbClr val="FF0000"/>
                </a:solidFill>
              </a:rPr>
              <a:t>4</a:t>
            </a:r>
            <a:r>
              <a:rPr kumimoji="1" lang="ja-JP" altLang="en-US" dirty="0">
                <a:solidFill>
                  <a:srgbClr val="FF0000"/>
                </a:solidFill>
              </a:rPr>
              <a:t>個</a:t>
            </a:r>
            <a:endParaRPr kumimoji="1" lang="en-US" altLang="ja-JP" dirty="0">
              <a:solidFill>
                <a:srgbClr val="FF0000"/>
              </a:solidFill>
            </a:endParaRPr>
          </a:p>
        </p:txBody>
      </p:sp>
    </p:spTree>
    <p:extLst>
      <p:ext uri="{BB962C8B-B14F-4D97-AF65-F5344CB8AC3E}">
        <p14:creationId xmlns:p14="http://schemas.microsoft.com/office/powerpoint/2010/main" val="349471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a:extLst>
              <a:ext uri="{FF2B5EF4-FFF2-40B4-BE49-F238E27FC236}">
                <a16:creationId xmlns:a16="http://schemas.microsoft.com/office/drawing/2014/main" id="{18DF6EE5-FDF9-4568-942B-08D68BD07B7E}"/>
              </a:ext>
            </a:extLst>
          </p:cNvPr>
          <p:cNvPicPr>
            <a:picLocks noChangeAspect="1"/>
          </p:cNvPicPr>
          <p:nvPr/>
        </p:nvPicPr>
        <p:blipFill>
          <a:blip r:embed="rId2"/>
          <a:stretch>
            <a:fillRect/>
          </a:stretch>
        </p:blipFill>
        <p:spPr>
          <a:xfrm>
            <a:off x="6096000" y="2934768"/>
            <a:ext cx="3924300" cy="3667125"/>
          </a:xfrm>
          <a:prstGeom prst="rect">
            <a:avLst/>
          </a:prstGeom>
        </p:spPr>
      </p:pic>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1-2</a:t>
            </a:r>
            <a:r>
              <a:rPr lang="ja-JP" altLang="en-US" sz="2400" u="sng" dirty="0"/>
              <a:t>　実装演習</a:t>
            </a:r>
            <a:endParaRPr kumimoji="1" lang="ja-JP" altLang="en-US" sz="2400" u="sng" dirty="0"/>
          </a:p>
        </p:txBody>
      </p:sp>
      <p:pic>
        <p:nvPicPr>
          <p:cNvPr id="3" name="図 2">
            <a:extLst>
              <a:ext uri="{FF2B5EF4-FFF2-40B4-BE49-F238E27FC236}">
                <a16:creationId xmlns:a16="http://schemas.microsoft.com/office/drawing/2014/main" id="{20C79528-7D49-4B1D-8021-2853480E8B49}"/>
              </a:ext>
            </a:extLst>
          </p:cNvPr>
          <p:cNvPicPr>
            <a:picLocks noChangeAspect="1"/>
          </p:cNvPicPr>
          <p:nvPr/>
        </p:nvPicPr>
        <p:blipFill>
          <a:blip r:embed="rId3"/>
          <a:stretch>
            <a:fillRect/>
          </a:stretch>
        </p:blipFill>
        <p:spPr>
          <a:xfrm>
            <a:off x="401781" y="766465"/>
            <a:ext cx="5023517" cy="867463"/>
          </a:xfrm>
          <a:prstGeom prst="rect">
            <a:avLst/>
          </a:prstGeom>
        </p:spPr>
      </p:pic>
      <p:pic>
        <p:nvPicPr>
          <p:cNvPr id="6" name="図 5">
            <a:extLst>
              <a:ext uri="{FF2B5EF4-FFF2-40B4-BE49-F238E27FC236}">
                <a16:creationId xmlns:a16="http://schemas.microsoft.com/office/drawing/2014/main" id="{FE4BAEE6-36C1-45C8-A1F9-9AB48EABF3FB}"/>
              </a:ext>
            </a:extLst>
          </p:cNvPr>
          <p:cNvPicPr>
            <a:picLocks noChangeAspect="1"/>
          </p:cNvPicPr>
          <p:nvPr/>
        </p:nvPicPr>
        <p:blipFill>
          <a:blip r:embed="rId4"/>
          <a:stretch>
            <a:fillRect/>
          </a:stretch>
        </p:blipFill>
        <p:spPr>
          <a:xfrm>
            <a:off x="455986" y="2583850"/>
            <a:ext cx="4969312" cy="1152578"/>
          </a:xfrm>
          <a:prstGeom prst="rect">
            <a:avLst/>
          </a:prstGeom>
        </p:spPr>
      </p:pic>
      <p:sp>
        <p:nvSpPr>
          <p:cNvPr id="7" name="テキスト ボックス 6">
            <a:extLst>
              <a:ext uri="{FF2B5EF4-FFF2-40B4-BE49-F238E27FC236}">
                <a16:creationId xmlns:a16="http://schemas.microsoft.com/office/drawing/2014/main" id="{67A82CC4-F9AF-474F-AB72-A5445119DD4B}"/>
              </a:ext>
            </a:extLst>
          </p:cNvPr>
          <p:cNvSpPr txBox="1"/>
          <p:nvPr/>
        </p:nvSpPr>
        <p:spPr>
          <a:xfrm>
            <a:off x="393151" y="2095593"/>
            <a:ext cx="5032147" cy="369332"/>
          </a:xfrm>
          <a:prstGeom prst="rect">
            <a:avLst/>
          </a:prstGeom>
          <a:noFill/>
        </p:spPr>
        <p:txBody>
          <a:bodyPr wrap="none" rtlCol="0">
            <a:spAutoFit/>
          </a:bodyPr>
          <a:lstStyle/>
          <a:p>
            <a:r>
              <a:rPr lang="ja-JP" altLang="en-US" dirty="0">
                <a:solidFill>
                  <a:srgbClr val="FF0000"/>
                </a:solidFill>
              </a:rPr>
              <a:t>下記の通り、各層の重みとバイアスの型を変更</a:t>
            </a:r>
            <a:endParaRPr kumimoji="1" lang="en-US" altLang="ja-JP" dirty="0">
              <a:solidFill>
                <a:srgbClr val="FF0000"/>
              </a:solidFill>
            </a:endParaRPr>
          </a:p>
        </p:txBody>
      </p:sp>
      <p:sp>
        <p:nvSpPr>
          <p:cNvPr id="8" name="テキスト ボックス 7">
            <a:extLst>
              <a:ext uri="{FF2B5EF4-FFF2-40B4-BE49-F238E27FC236}">
                <a16:creationId xmlns:a16="http://schemas.microsoft.com/office/drawing/2014/main" id="{D5A3A8BA-B33B-41CA-9301-287C9D9A8D0F}"/>
              </a:ext>
            </a:extLst>
          </p:cNvPr>
          <p:cNvSpPr txBox="1"/>
          <p:nvPr/>
        </p:nvSpPr>
        <p:spPr>
          <a:xfrm>
            <a:off x="401781" y="4023744"/>
            <a:ext cx="2980303" cy="369332"/>
          </a:xfrm>
          <a:prstGeom prst="rect">
            <a:avLst/>
          </a:prstGeom>
          <a:noFill/>
        </p:spPr>
        <p:txBody>
          <a:bodyPr wrap="none" rtlCol="0">
            <a:spAutoFit/>
          </a:bodyPr>
          <a:lstStyle/>
          <a:p>
            <a:r>
              <a:rPr lang="ja-JP" altLang="en-US" dirty="0">
                <a:solidFill>
                  <a:srgbClr val="FF0000"/>
                </a:solidFill>
              </a:rPr>
              <a:t>入力を</a:t>
            </a:r>
            <a:r>
              <a:rPr lang="en-US" altLang="ja-JP" dirty="0">
                <a:solidFill>
                  <a:srgbClr val="FF0000"/>
                </a:solidFill>
              </a:rPr>
              <a:t>1</a:t>
            </a:r>
            <a:r>
              <a:rPr lang="ja-JP" altLang="en-US" dirty="0">
                <a:solidFill>
                  <a:srgbClr val="FF0000"/>
                </a:solidFill>
              </a:rPr>
              <a:t>列増やした（</a:t>
            </a:r>
            <a:r>
              <a:rPr lang="en-US" altLang="ja-JP" dirty="0">
                <a:solidFill>
                  <a:srgbClr val="FF0000"/>
                </a:solidFill>
              </a:rPr>
              <a:t>3</a:t>
            </a:r>
            <a:r>
              <a:rPr lang="ja-JP" altLang="en-US" dirty="0">
                <a:solidFill>
                  <a:srgbClr val="FF0000"/>
                </a:solidFill>
              </a:rPr>
              <a:t>層）</a:t>
            </a:r>
            <a:endParaRPr kumimoji="1" lang="en-US" altLang="ja-JP" dirty="0">
              <a:solidFill>
                <a:srgbClr val="FF0000"/>
              </a:solidFill>
            </a:endParaRPr>
          </a:p>
        </p:txBody>
      </p:sp>
      <p:pic>
        <p:nvPicPr>
          <p:cNvPr id="10" name="図 9">
            <a:extLst>
              <a:ext uri="{FF2B5EF4-FFF2-40B4-BE49-F238E27FC236}">
                <a16:creationId xmlns:a16="http://schemas.microsoft.com/office/drawing/2014/main" id="{A1535C08-4E64-470B-B89A-946FDF18A1A2}"/>
              </a:ext>
            </a:extLst>
          </p:cNvPr>
          <p:cNvPicPr>
            <a:picLocks noChangeAspect="1"/>
          </p:cNvPicPr>
          <p:nvPr/>
        </p:nvPicPr>
        <p:blipFill>
          <a:blip r:embed="rId5"/>
          <a:stretch>
            <a:fillRect/>
          </a:stretch>
        </p:blipFill>
        <p:spPr>
          <a:xfrm>
            <a:off x="540378" y="4523229"/>
            <a:ext cx="3000649" cy="490205"/>
          </a:xfrm>
          <a:prstGeom prst="rect">
            <a:avLst/>
          </a:prstGeom>
        </p:spPr>
      </p:pic>
      <p:pic>
        <p:nvPicPr>
          <p:cNvPr id="12" name="図 11">
            <a:extLst>
              <a:ext uri="{FF2B5EF4-FFF2-40B4-BE49-F238E27FC236}">
                <a16:creationId xmlns:a16="http://schemas.microsoft.com/office/drawing/2014/main" id="{0A072ECA-322B-4BDA-BF9A-DD72F0F45F4C}"/>
              </a:ext>
            </a:extLst>
          </p:cNvPr>
          <p:cNvPicPr>
            <a:picLocks noChangeAspect="1"/>
          </p:cNvPicPr>
          <p:nvPr/>
        </p:nvPicPr>
        <p:blipFill>
          <a:blip r:embed="rId6"/>
          <a:stretch>
            <a:fillRect/>
          </a:stretch>
        </p:blipFill>
        <p:spPr>
          <a:xfrm>
            <a:off x="555151" y="5643072"/>
            <a:ext cx="3193760" cy="490205"/>
          </a:xfrm>
          <a:prstGeom prst="rect">
            <a:avLst/>
          </a:prstGeom>
        </p:spPr>
      </p:pic>
      <p:sp>
        <p:nvSpPr>
          <p:cNvPr id="13" name="テキスト ボックス 12">
            <a:extLst>
              <a:ext uri="{FF2B5EF4-FFF2-40B4-BE49-F238E27FC236}">
                <a16:creationId xmlns:a16="http://schemas.microsoft.com/office/drawing/2014/main" id="{AA6FB2E5-E137-42C5-B43D-41938FD126EB}"/>
              </a:ext>
            </a:extLst>
          </p:cNvPr>
          <p:cNvSpPr txBox="1"/>
          <p:nvPr/>
        </p:nvSpPr>
        <p:spPr>
          <a:xfrm>
            <a:off x="455986" y="5183414"/>
            <a:ext cx="3082895" cy="369332"/>
          </a:xfrm>
          <a:prstGeom prst="rect">
            <a:avLst/>
          </a:prstGeom>
          <a:noFill/>
        </p:spPr>
        <p:txBody>
          <a:bodyPr wrap="none" rtlCol="0">
            <a:spAutoFit/>
          </a:bodyPr>
          <a:lstStyle/>
          <a:p>
            <a:r>
              <a:rPr lang="ja-JP" altLang="en-US" dirty="0">
                <a:solidFill>
                  <a:srgbClr val="FF0000"/>
                </a:solidFill>
              </a:rPr>
              <a:t>出力を</a:t>
            </a:r>
            <a:r>
              <a:rPr lang="en-US" altLang="ja-JP" dirty="0">
                <a:solidFill>
                  <a:srgbClr val="FF0000"/>
                </a:solidFill>
              </a:rPr>
              <a:t>1</a:t>
            </a:r>
            <a:r>
              <a:rPr lang="ja-JP" altLang="en-US" dirty="0">
                <a:solidFill>
                  <a:srgbClr val="FF0000"/>
                </a:solidFill>
              </a:rPr>
              <a:t>列増やした（</a:t>
            </a:r>
            <a:r>
              <a:rPr lang="en-US" altLang="ja-JP" dirty="0">
                <a:solidFill>
                  <a:srgbClr val="FF0000"/>
                </a:solidFill>
              </a:rPr>
              <a:t>4</a:t>
            </a:r>
            <a:r>
              <a:rPr lang="ja-JP" altLang="en-US" dirty="0">
                <a:solidFill>
                  <a:srgbClr val="FF0000"/>
                </a:solidFill>
              </a:rPr>
              <a:t>層）</a:t>
            </a:r>
            <a:endParaRPr kumimoji="1" lang="en-US" altLang="ja-JP" dirty="0">
              <a:solidFill>
                <a:srgbClr val="FF0000"/>
              </a:solidFill>
            </a:endParaRPr>
          </a:p>
        </p:txBody>
      </p:sp>
      <p:pic>
        <p:nvPicPr>
          <p:cNvPr id="15" name="図 14">
            <a:extLst>
              <a:ext uri="{FF2B5EF4-FFF2-40B4-BE49-F238E27FC236}">
                <a16:creationId xmlns:a16="http://schemas.microsoft.com/office/drawing/2014/main" id="{56EF6102-0119-49F0-9EFE-4D969DC0A9DA}"/>
              </a:ext>
            </a:extLst>
          </p:cNvPr>
          <p:cNvPicPr>
            <a:picLocks noChangeAspect="1"/>
          </p:cNvPicPr>
          <p:nvPr/>
        </p:nvPicPr>
        <p:blipFill>
          <a:blip r:embed="rId7"/>
          <a:stretch>
            <a:fillRect/>
          </a:stretch>
        </p:blipFill>
        <p:spPr>
          <a:xfrm>
            <a:off x="6035921" y="345475"/>
            <a:ext cx="4086225" cy="2238375"/>
          </a:xfrm>
          <a:prstGeom prst="rect">
            <a:avLst/>
          </a:prstGeom>
        </p:spPr>
      </p:pic>
      <p:sp>
        <p:nvSpPr>
          <p:cNvPr id="16" name="テキスト ボックス 15">
            <a:extLst>
              <a:ext uri="{FF2B5EF4-FFF2-40B4-BE49-F238E27FC236}">
                <a16:creationId xmlns:a16="http://schemas.microsoft.com/office/drawing/2014/main" id="{08BE9329-7174-4A04-B8A9-58DD34D7AC48}"/>
              </a:ext>
            </a:extLst>
          </p:cNvPr>
          <p:cNvSpPr txBox="1"/>
          <p:nvPr/>
        </p:nvSpPr>
        <p:spPr>
          <a:xfrm>
            <a:off x="10211899" y="432305"/>
            <a:ext cx="671979" cy="369332"/>
          </a:xfrm>
          <a:prstGeom prst="rect">
            <a:avLst/>
          </a:prstGeom>
          <a:noFill/>
        </p:spPr>
        <p:txBody>
          <a:bodyPr wrap="none" rtlCol="0">
            <a:spAutoFit/>
          </a:bodyPr>
          <a:lstStyle/>
          <a:p>
            <a:r>
              <a:rPr lang="en-US" altLang="ja-JP" dirty="0">
                <a:solidFill>
                  <a:srgbClr val="FF0000"/>
                </a:solidFill>
              </a:rPr>
              <a:t>3</a:t>
            </a:r>
            <a:r>
              <a:rPr lang="ja-JP" altLang="en-US" dirty="0">
                <a:solidFill>
                  <a:srgbClr val="FF0000"/>
                </a:solidFill>
              </a:rPr>
              <a:t>→</a:t>
            </a:r>
            <a:r>
              <a:rPr lang="en-US" altLang="ja-JP" dirty="0">
                <a:solidFill>
                  <a:srgbClr val="FF0000"/>
                </a:solidFill>
              </a:rPr>
              <a:t>5</a:t>
            </a:r>
            <a:endParaRPr kumimoji="1" lang="en-US" altLang="ja-JP" dirty="0">
              <a:solidFill>
                <a:srgbClr val="FF0000"/>
              </a:solidFill>
            </a:endParaRPr>
          </a:p>
        </p:txBody>
      </p:sp>
      <p:sp>
        <p:nvSpPr>
          <p:cNvPr id="17" name="四角形: 角を丸くする 16">
            <a:extLst>
              <a:ext uri="{FF2B5EF4-FFF2-40B4-BE49-F238E27FC236}">
                <a16:creationId xmlns:a16="http://schemas.microsoft.com/office/drawing/2014/main" id="{6FB943E6-785D-4F2E-8121-2EA4FCFB29CC}"/>
              </a:ext>
            </a:extLst>
          </p:cNvPr>
          <p:cNvSpPr/>
          <p:nvPr/>
        </p:nvSpPr>
        <p:spPr>
          <a:xfrm>
            <a:off x="6108283" y="3429000"/>
            <a:ext cx="3899733" cy="34347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41065716-A8E5-45BC-B021-5D893F3B5F61}"/>
              </a:ext>
            </a:extLst>
          </p:cNvPr>
          <p:cNvSpPr txBox="1"/>
          <p:nvPr/>
        </p:nvSpPr>
        <p:spPr>
          <a:xfrm>
            <a:off x="10211899" y="1264596"/>
            <a:ext cx="671979" cy="369332"/>
          </a:xfrm>
          <a:prstGeom prst="rect">
            <a:avLst/>
          </a:prstGeom>
          <a:noFill/>
        </p:spPr>
        <p:txBody>
          <a:bodyPr wrap="none" rtlCol="0">
            <a:spAutoFit/>
          </a:bodyPr>
          <a:lstStyle/>
          <a:p>
            <a:r>
              <a:rPr lang="en-US" altLang="ja-JP" dirty="0">
                <a:solidFill>
                  <a:srgbClr val="FF0000"/>
                </a:solidFill>
              </a:rPr>
              <a:t>5</a:t>
            </a:r>
            <a:r>
              <a:rPr lang="ja-JP" altLang="en-US" dirty="0">
                <a:solidFill>
                  <a:srgbClr val="FF0000"/>
                </a:solidFill>
              </a:rPr>
              <a:t>→</a:t>
            </a:r>
            <a:r>
              <a:rPr lang="en-US" altLang="ja-JP" dirty="0">
                <a:solidFill>
                  <a:srgbClr val="FF0000"/>
                </a:solidFill>
              </a:rPr>
              <a:t>4</a:t>
            </a:r>
            <a:endParaRPr kumimoji="1" lang="en-US" altLang="ja-JP" dirty="0">
              <a:solidFill>
                <a:srgbClr val="FF0000"/>
              </a:solidFill>
            </a:endParaRPr>
          </a:p>
        </p:txBody>
      </p:sp>
      <p:sp>
        <p:nvSpPr>
          <p:cNvPr id="21" name="テキスト ボックス 20">
            <a:extLst>
              <a:ext uri="{FF2B5EF4-FFF2-40B4-BE49-F238E27FC236}">
                <a16:creationId xmlns:a16="http://schemas.microsoft.com/office/drawing/2014/main" id="{B08BA27B-7CCB-4EFA-BC67-4A190FE51DAC}"/>
              </a:ext>
            </a:extLst>
          </p:cNvPr>
          <p:cNvSpPr txBox="1"/>
          <p:nvPr/>
        </p:nvSpPr>
        <p:spPr>
          <a:xfrm>
            <a:off x="10036717" y="3467583"/>
            <a:ext cx="1338828" cy="369332"/>
          </a:xfrm>
          <a:prstGeom prst="rect">
            <a:avLst/>
          </a:prstGeom>
          <a:noFill/>
        </p:spPr>
        <p:txBody>
          <a:bodyPr wrap="none" rtlCol="0">
            <a:spAutoFit/>
          </a:bodyPr>
          <a:lstStyle/>
          <a:p>
            <a:r>
              <a:rPr kumimoji="1" lang="ja-JP" altLang="en-US" dirty="0">
                <a:solidFill>
                  <a:srgbClr val="FF0000"/>
                </a:solidFill>
              </a:rPr>
              <a:t>隠れ層５個</a:t>
            </a:r>
            <a:endParaRPr kumimoji="1" lang="en-US" altLang="ja-JP" dirty="0">
              <a:solidFill>
                <a:srgbClr val="FF0000"/>
              </a:solidFill>
            </a:endParaRPr>
          </a:p>
        </p:txBody>
      </p:sp>
      <p:sp>
        <p:nvSpPr>
          <p:cNvPr id="22" name="四角形: 角を丸くする 21">
            <a:extLst>
              <a:ext uri="{FF2B5EF4-FFF2-40B4-BE49-F238E27FC236}">
                <a16:creationId xmlns:a16="http://schemas.microsoft.com/office/drawing/2014/main" id="{1D148463-433A-49BE-A91D-7C972CFC9BA2}"/>
              </a:ext>
            </a:extLst>
          </p:cNvPr>
          <p:cNvSpPr/>
          <p:nvPr/>
        </p:nvSpPr>
        <p:spPr>
          <a:xfrm>
            <a:off x="6035921" y="4270508"/>
            <a:ext cx="4257675" cy="34347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A982694-A7B0-446D-A02E-CBF322F38F94}"/>
              </a:ext>
            </a:extLst>
          </p:cNvPr>
          <p:cNvSpPr txBox="1"/>
          <p:nvPr/>
        </p:nvSpPr>
        <p:spPr>
          <a:xfrm>
            <a:off x="10244123" y="4178699"/>
            <a:ext cx="1236236" cy="369332"/>
          </a:xfrm>
          <a:prstGeom prst="rect">
            <a:avLst/>
          </a:prstGeom>
          <a:noFill/>
        </p:spPr>
        <p:txBody>
          <a:bodyPr wrap="none" rtlCol="0">
            <a:spAutoFit/>
          </a:bodyPr>
          <a:lstStyle/>
          <a:p>
            <a:r>
              <a:rPr lang="ja-JP" altLang="en-US" dirty="0">
                <a:solidFill>
                  <a:srgbClr val="FF0000"/>
                </a:solidFill>
              </a:rPr>
              <a:t>出力</a:t>
            </a:r>
            <a:r>
              <a:rPr kumimoji="1" lang="ja-JP" altLang="en-US" dirty="0">
                <a:solidFill>
                  <a:srgbClr val="FF0000"/>
                </a:solidFill>
              </a:rPr>
              <a:t>層</a:t>
            </a:r>
            <a:r>
              <a:rPr kumimoji="1" lang="en-US" altLang="ja-JP" dirty="0">
                <a:solidFill>
                  <a:srgbClr val="FF0000"/>
                </a:solidFill>
              </a:rPr>
              <a:t>4</a:t>
            </a:r>
            <a:r>
              <a:rPr kumimoji="1" lang="ja-JP" altLang="en-US" dirty="0">
                <a:solidFill>
                  <a:srgbClr val="FF0000"/>
                </a:solidFill>
              </a:rPr>
              <a:t>個</a:t>
            </a:r>
            <a:endParaRPr kumimoji="1" lang="en-US" altLang="ja-JP" dirty="0">
              <a:solidFill>
                <a:srgbClr val="FF0000"/>
              </a:solidFill>
            </a:endParaRPr>
          </a:p>
        </p:txBody>
      </p:sp>
    </p:spTree>
    <p:extLst>
      <p:ext uri="{BB962C8B-B14F-4D97-AF65-F5344CB8AC3E}">
        <p14:creationId xmlns:p14="http://schemas.microsoft.com/office/powerpoint/2010/main" val="2346000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a:extLst>
              <a:ext uri="{FF2B5EF4-FFF2-40B4-BE49-F238E27FC236}">
                <a16:creationId xmlns:a16="http://schemas.microsoft.com/office/drawing/2014/main" id="{18DF6EE5-FDF9-4568-942B-08D68BD07B7E}"/>
              </a:ext>
            </a:extLst>
          </p:cNvPr>
          <p:cNvPicPr>
            <a:picLocks noChangeAspect="1"/>
          </p:cNvPicPr>
          <p:nvPr/>
        </p:nvPicPr>
        <p:blipFill>
          <a:blip r:embed="rId2"/>
          <a:stretch>
            <a:fillRect/>
          </a:stretch>
        </p:blipFill>
        <p:spPr>
          <a:xfrm>
            <a:off x="6096000" y="2934768"/>
            <a:ext cx="3924300" cy="3667125"/>
          </a:xfrm>
          <a:prstGeom prst="rect">
            <a:avLst/>
          </a:prstGeom>
        </p:spPr>
      </p:pic>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1-2</a:t>
            </a:r>
            <a:r>
              <a:rPr lang="ja-JP" altLang="en-US" sz="2400" u="sng" dirty="0"/>
              <a:t>　実装演習</a:t>
            </a:r>
            <a:endParaRPr kumimoji="1" lang="ja-JP" altLang="en-US" sz="2400" u="sng" dirty="0"/>
          </a:p>
        </p:txBody>
      </p:sp>
      <p:pic>
        <p:nvPicPr>
          <p:cNvPr id="6" name="図 5">
            <a:extLst>
              <a:ext uri="{FF2B5EF4-FFF2-40B4-BE49-F238E27FC236}">
                <a16:creationId xmlns:a16="http://schemas.microsoft.com/office/drawing/2014/main" id="{FE4BAEE6-36C1-45C8-A1F9-9AB48EABF3FB}"/>
              </a:ext>
            </a:extLst>
          </p:cNvPr>
          <p:cNvPicPr>
            <a:picLocks noChangeAspect="1"/>
          </p:cNvPicPr>
          <p:nvPr/>
        </p:nvPicPr>
        <p:blipFill>
          <a:blip r:embed="rId3"/>
          <a:stretch>
            <a:fillRect/>
          </a:stretch>
        </p:blipFill>
        <p:spPr>
          <a:xfrm>
            <a:off x="455986" y="2583850"/>
            <a:ext cx="4969312" cy="1152578"/>
          </a:xfrm>
          <a:prstGeom prst="rect">
            <a:avLst/>
          </a:prstGeom>
        </p:spPr>
      </p:pic>
      <p:sp>
        <p:nvSpPr>
          <p:cNvPr id="7" name="テキスト ボックス 6">
            <a:extLst>
              <a:ext uri="{FF2B5EF4-FFF2-40B4-BE49-F238E27FC236}">
                <a16:creationId xmlns:a16="http://schemas.microsoft.com/office/drawing/2014/main" id="{67A82CC4-F9AF-474F-AB72-A5445119DD4B}"/>
              </a:ext>
            </a:extLst>
          </p:cNvPr>
          <p:cNvSpPr txBox="1"/>
          <p:nvPr/>
        </p:nvSpPr>
        <p:spPr>
          <a:xfrm>
            <a:off x="393151" y="2095593"/>
            <a:ext cx="5032147" cy="369332"/>
          </a:xfrm>
          <a:prstGeom prst="rect">
            <a:avLst/>
          </a:prstGeom>
          <a:noFill/>
        </p:spPr>
        <p:txBody>
          <a:bodyPr wrap="none" rtlCol="0">
            <a:spAutoFit/>
          </a:bodyPr>
          <a:lstStyle/>
          <a:p>
            <a:r>
              <a:rPr lang="ja-JP" altLang="en-US" dirty="0">
                <a:solidFill>
                  <a:srgbClr val="FF0000"/>
                </a:solidFill>
              </a:rPr>
              <a:t>下記の通り、各層の重みとバイアスの型を変更</a:t>
            </a:r>
            <a:endParaRPr kumimoji="1" lang="en-US" altLang="ja-JP" dirty="0">
              <a:solidFill>
                <a:srgbClr val="FF0000"/>
              </a:solidFill>
            </a:endParaRPr>
          </a:p>
        </p:txBody>
      </p:sp>
      <p:sp>
        <p:nvSpPr>
          <p:cNvPr id="8" name="テキスト ボックス 7">
            <a:extLst>
              <a:ext uri="{FF2B5EF4-FFF2-40B4-BE49-F238E27FC236}">
                <a16:creationId xmlns:a16="http://schemas.microsoft.com/office/drawing/2014/main" id="{D5A3A8BA-B33B-41CA-9301-287C9D9A8D0F}"/>
              </a:ext>
            </a:extLst>
          </p:cNvPr>
          <p:cNvSpPr txBox="1"/>
          <p:nvPr/>
        </p:nvSpPr>
        <p:spPr>
          <a:xfrm>
            <a:off x="401781" y="4023744"/>
            <a:ext cx="2980303" cy="369332"/>
          </a:xfrm>
          <a:prstGeom prst="rect">
            <a:avLst/>
          </a:prstGeom>
          <a:noFill/>
        </p:spPr>
        <p:txBody>
          <a:bodyPr wrap="none" rtlCol="0">
            <a:spAutoFit/>
          </a:bodyPr>
          <a:lstStyle/>
          <a:p>
            <a:r>
              <a:rPr lang="ja-JP" altLang="en-US" dirty="0">
                <a:solidFill>
                  <a:srgbClr val="FF0000"/>
                </a:solidFill>
              </a:rPr>
              <a:t>入力を</a:t>
            </a:r>
            <a:r>
              <a:rPr lang="en-US" altLang="ja-JP" dirty="0">
                <a:solidFill>
                  <a:srgbClr val="FF0000"/>
                </a:solidFill>
              </a:rPr>
              <a:t>1</a:t>
            </a:r>
            <a:r>
              <a:rPr lang="ja-JP" altLang="en-US" dirty="0">
                <a:solidFill>
                  <a:srgbClr val="FF0000"/>
                </a:solidFill>
              </a:rPr>
              <a:t>列増やした（</a:t>
            </a:r>
            <a:r>
              <a:rPr lang="en-US" altLang="ja-JP" dirty="0">
                <a:solidFill>
                  <a:srgbClr val="FF0000"/>
                </a:solidFill>
              </a:rPr>
              <a:t>3</a:t>
            </a:r>
            <a:r>
              <a:rPr lang="ja-JP" altLang="en-US" dirty="0">
                <a:solidFill>
                  <a:srgbClr val="FF0000"/>
                </a:solidFill>
              </a:rPr>
              <a:t>層）</a:t>
            </a:r>
            <a:endParaRPr kumimoji="1" lang="en-US" altLang="ja-JP" dirty="0">
              <a:solidFill>
                <a:srgbClr val="FF0000"/>
              </a:solidFill>
            </a:endParaRPr>
          </a:p>
        </p:txBody>
      </p:sp>
      <p:pic>
        <p:nvPicPr>
          <p:cNvPr id="10" name="図 9">
            <a:extLst>
              <a:ext uri="{FF2B5EF4-FFF2-40B4-BE49-F238E27FC236}">
                <a16:creationId xmlns:a16="http://schemas.microsoft.com/office/drawing/2014/main" id="{A1535C08-4E64-470B-B89A-946FDF18A1A2}"/>
              </a:ext>
            </a:extLst>
          </p:cNvPr>
          <p:cNvPicPr>
            <a:picLocks noChangeAspect="1"/>
          </p:cNvPicPr>
          <p:nvPr/>
        </p:nvPicPr>
        <p:blipFill>
          <a:blip r:embed="rId4"/>
          <a:stretch>
            <a:fillRect/>
          </a:stretch>
        </p:blipFill>
        <p:spPr>
          <a:xfrm>
            <a:off x="540378" y="4523229"/>
            <a:ext cx="3000649" cy="490205"/>
          </a:xfrm>
          <a:prstGeom prst="rect">
            <a:avLst/>
          </a:prstGeom>
        </p:spPr>
      </p:pic>
      <p:pic>
        <p:nvPicPr>
          <p:cNvPr id="12" name="図 11">
            <a:extLst>
              <a:ext uri="{FF2B5EF4-FFF2-40B4-BE49-F238E27FC236}">
                <a16:creationId xmlns:a16="http://schemas.microsoft.com/office/drawing/2014/main" id="{0A072ECA-322B-4BDA-BF9A-DD72F0F45F4C}"/>
              </a:ext>
            </a:extLst>
          </p:cNvPr>
          <p:cNvPicPr>
            <a:picLocks noChangeAspect="1"/>
          </p:cNvPicPr>
          <p:nvPr/>
        </p:nvPicPr>
        <p:blipFill>
          <a:blip r:embed="rId5"/>
          <a:stretch>
            <a:fillRect/>
          </a:stretch>
        </p:blipFill>
        <p:spPr>
          <a:xfrm>
            <a:off x="555151" y="5643072"/>
            <a:ext cx="3193760" cy="490205"/>
          </a:xfrm>
          <a:prstGeom prst="rect">
            <a:avLst/>
          </a:prstGeom>
        </p:spPr>
      </p:pic>
      <p:sp>
        <p:nvSpPr>
          <p:cNvPr id="13" name="テキスト ボックス 12">
            <a:extLst>
              <a:ext uri="{FF2B5EF4-FFF2-40B4-BE49-F238E27FC236}">
                <a16:creationId xmlns:a16="http://schemas.microsoft.com/office/drawing/2014/main" id="{AA6FB2E5-E137-42C5-B43D-41938FD126EB}"/>
              </a:ext>
            </a:extLst>
          </p:cNvPr>
          <p:cNvSpPr txBox="1"/>
          <p:nvPr/>
        </p:nvSpPr>
        <p:spPr>
          <a:xfrm>
            <a:off x="455986" y="5183414"/>
            <a:ext cx="3082895" cy="369332"/>
          </a:xfrm>
          <a:prstGeom prst="rect">
            <a:avLst/>
          </a:prstGeom>
          <a:noFill/>
        </p:spPr>
        <p:txBody>
          <a:bodyPr wrap="none" rtlCol="0">
            <a:spAutoFit/>
          </a:bodyPr>
          <a:lstStyle/>
          <a:p>
            <a:r>
              <a:rPr lang="ja-JP" altLang="en-US" dirty="0">
                <a:solidFill>
                  <a:srgbClr val="FF0000"/>
                </a:solidFill>
              </a:rPr>
              <a:t>出力を</a:t>
            </a:r>
            <a:r>
              <a:rPr lang="en-US" altLang="ja-JP" dirty="0">
                <a:solidFill>
                  <a:srgbClr val="FF0000"/>
                </a:solidFill>
              </a:rPr>
              <a:t>1</a:t>
            </a:r>
            <a:r>
              <a:rPr lang="ja-JP" altLang="en-US" dirty="0">
                <a:solidFill>
                  <a:srgbClr val="FF0000"/>
                </a:solidFill>
              </a:rPr>
              <a:t>列増やした（</a:t>
            </a:r>
            <a:r>
              <a:rPr lang="en-US" altLang="ja-JP" dirty="0">
                <a:solidFill>
                  <a:srgbClr val="FF0000"/>
                </a:solidFill>
              </a:rPr>
              <a:t>4</a:t>
            </a:r>
            <a:r>
              <a:rPr lang="ja-JP" altLang="en-US" dirty="0">
                <a:solidFill>
                  <a:srgbClr val="FF0000"/>
                </a:solidFill>
              </a:rPr>
              <a:t>層）</a:t>
            </a:r>
            <a:endParaRPr kumimoji="1" lang="en-US" altLang="ja-JP" dirty="0">
              <a:solidFill>
                <a:srgbClr val="FF0000"/>
              </a:solidFill>
            </a:endParaRPr>
          </a:p>
        </p:txBody>
      </p:sp>
      <p:pic>
        <p:nvPicPr>
          <p:cNvPr id="15" name="図 14">
            <a:extLst>
              <a:ext uri="{FF2B5EF4-FFF2-40B4-BE49-F238E27FC236}">
                <a16:creationId xmlns:a16="http://schemas.microsoft.com/office/drawing/2014/main" id="{56EF6102-0119-49F0-9EFE-4D969DC0A9DA}"/>
              </a:ext>
            </a:extLst>
          </p:cNvPr>
          <p:cNvPicPr>
            <a:picLocks noChangeAspect="1"/>
          </p:cNvPicPr>
          <p:nvPr/>
        </p:nvPicPr>
        <p:blipFill>
          <a:blip r:embed="rId6"/>
          <a:stretch>
            <a:fillRect/>
          </a:stretch>
        </p:blipFill>
        <p:spPr>
          <a:xfrm>
            <a:off x="6035921" y="345475"/>
            <a:ext cx="4086225" cy="2238375"/>
          </a:xfrm>
          <a:prstGeom prst="rect">
            <a:avLst/>
          </a:prstGeom>
        </p:spPr>
      </p:pic>
      <p:sp>
        <p:nvSpPr>
          <p:cNvPr id="16" name="テキスト ボックス 15">
            <a:extLst>
              <a:ext uri="{FF2B5EF4-FFF2-40B4-BE49-F238E27FC236}">
                <a16:creationId xmlns:a16="http://schemas.microsoft.com/office/drawing/2014/main" id="{08BE9329-7174-4A04-B8A9-58DD34D7AC48}"/>
              </a:ext>
            </a:extLst>
          </p:cNvPr>
          <p:cNvSpPr txBox="1"/>
          <p:nvPr/>
        </p:nvSpPr>
        <p:spPr>
          <a:xfrm>
            <a:off x="10211899" y="432305"/>
            <a:ext cx="671979" cy="369332"/>
          </a:xfrm>
          <a:prstGeom prst="rect">
            <a:avLst/>
          </a:prstGeom>
          <a:noFill/>
        </p:spPr>
        <p:txBody>
          <a:bodyPr wrap="none" rtlCol="0">
            <a:spAutoFit/>
          </a:bodyPr>
          <a:lstStyle/>
          <a:p>
            <a:r>
              <a:rPr lang="en-US" altLang="ja-JP" dirty="0">
                <a:solidFill>
                  <a:srgbClr val="FF0000"/>
                </a:solidFill>
              </a:rPr>
              <a:t>3</a:t>
            </a:r>
            <a:r>
              <a:rPr lang="ja-JP" altLang="en-US" dirty="0">
                <a:solidFill>
                  <a:srgbClr val="FF0000"/>
                </a:solidFill>
              </a:rPr>
              <a:t>→</a:t>
            </a:r>
            <a:r>
              <a:rPr lang="en-US" altLang="ja-JP" dirty="0">
                <a:solidFill>
                  <a:srgbClr val="FF0000"/>
                </a:solidFill>
              </a:rPr>
              <a:t>5</a:t>
            </a:r>
            <a:endParaRPr kumimoji="1" lang="en-US" altLang="ja-JP" dirty="0">
              <a:solidFill>
                <a:srgbClr val="FF0000"/>
              </a:solidFill>
            </a:endParaRPr>
          </a:p>
        </p:txBody>
      </p:sp>
      <p:sp>
        <p:nvSpPr>
          <p:cNvPr id="17" name="四角形: 角を丸くする 16">
            <a:extLst>
              <a:ext uri="{FF2B5EF4-FFF2-40B4-BE49-F238E27FC236}">
                <a16:creationId xmlns:a16="http://schemas.microsoft.com/office/drawing/2014/main" id="{6FB943E6-785D-4F2E-8121-2EA4FCFB29CC}"/>
              </a:ext>
            </a:extLst>
          </p:cNvPr>
          <p:cNvSpPr/>
          <p:nvPr/>
        </p:nvSpPr>
        <p:spPr>
          <a:xfrm>
            <a:off x="6108283" y="3429000"/>
            <a:ext cx="3899733" cy="34347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41065716-A8E5-45BC-B021-5D893F3B5F61}"/>
              </a:ext>
            </a:extLst>
          </p:cNvPr>
          <p:cNvSpPr txBox="1"/>
          <p:nvPr/>
        </p:nvSpPr>
        <p:spPr>
          <a:xfrm>
            <a:off x="10211899" y="1264596"/>
            <a:ext cx="671979" cy="369332"/>
          </a:xfrm>
          <a:prstGeom prst="rect">
            <a:avLst/>
          </a:prstGeom>
          <a:noFill/>
        </p:spPr>
        <p:txBody>
          <a:bodyPr wrap="none" rtlCol="0">
            <a:spAutoFit/>
          </a:bodyPr>
          <a:lstStyle/>
          <a:p>
            <a:r>
              <a:rPr lang="en-US" altLang="ja-JP" dirty="0">
                <a:solidFill>
                  <a:srgbClr val="FF0000"/>
                </a:solidFill>
              </a:rPr>
              <a:t>5</a:t>
            </a:r>
            <a:r>
              <a:rPr lang="ja-JP" altLang="en-US" dirty="0">
                <a:solidFill>
                  <a:srgbClr val="FF0000"/>
                </a:solidFill>
              </a:rPr>
              <a:t>→</a:t>
            </a:r>
            <a:r>
              <a:rPr lang="en-US" altLang="ja-JP" dirty="0">
                <a:solidFill>
                  <a:srgbClr val="FF0000"/>
                </a:solidFill>
              </a:rPr>
              <a:t>4</a:t>
            </a:r>
            <a:endParaRPr kumimoji="1" lang="en-US" altLang="ja-JP" dirty="0">
              <a:solidFill>
                <a:srgbClr val="FF0000"/>
              </a:solidFill>
            </a:endParaRPr>
          </a:p>
        </p:txBody>
      </p:sp>
      <p:sp>
        <p:nvSpPr>
          <p:cNvPr id="21" name="テキスト ボックス 20">
            <a:extLst>
              <a:ext uri="{FF2B5EF4-FFF2-40B4-BE49-F238E27FC236}">
                <a16:creationId xmlns:a16="http://schemas.microsoft.com/office/drawing/2014/main" id="{B08BA27B-7CCB-4EFA-BC67-4A190FE51DAC}"/>
              </a:ext>
            </a:extLst>
          </p:cNvPr>
          <p:cNvSpPr txBox="1"/>
          <p:nvPr/>
        </p:nvSpPr>
        <p:spPr>
          <a:xfrm>
            <a:off x="10036717" y="3467583"/>
            <a:ext cx="1338828" cy="369332"/>
          </a:xfrm>
          <a:prstGeom prst="rect">
            <a:avLst/>
          </a:prstGeom>
          <a:noFill/>
        </p:spPr>
        <p:txBody>
          <a:bodyPr wrap="none" rtlCol="0">
            <a:spAutoFit/>
          </a:bodyPr>
          <a:lstStyle/>
          <a:p>
            <a:r>
              <a:rPr kumimoji="1" lang="ja-JP" altLang="en-US" dirty="0">
                <a:solidFill>
                  <a:srgbClr val="FF0000"/>
                </a:solidFill>
              </a:rPr>
              <a:t>隠れ層５個</a:t>
            </a:r>
            <a:endParaRPr kumimoji="1" lang="en-US" altLang="ja-JP" dirty="0">
              <a:solidFill>
                <a:srgbClr val="FF0000"/>
              </a:solidFill>
            </a:endParaRPr>
          </a:p>
        </p:txBody>
      </p:sp>
      <p:sp>
        <p:nvSpPr>
          <p:cNvPr id="22" name="四角形: 角を丸くする 21">
            <a:extLst>
              <a:ext uri="{FF2B5EF4-FFF2-40B4-BE49-F238E27FC236}">
                <a16:creationId xmlns:a16="http://schemas.microsoft.com/office/drawing/2014/main" id="{1D148463-433A-49BE-A91D-7C972CFC9BA2}"/>
              </a:ext>
            </a:extLst>
          </p:cNvPr>
          <p:cNvSpPr/>
          <p:nvPr/>
        </p:nvSpPr>
        <p:spPr>
          <a:xfrm>
            <a:off x="6035921" y="4270508"/>
            <a:ext cx="4257675" cy="34347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A982694-A7B0-446D-A02E-CBF322F38F94}"/>
              </a:ext>
            </a:extLst>
          </p:cNvPr>
          <p:cNvSpPr txBox="1"/>
          <p:nvPr/>
        </p:nvSpPr>
        <p:spPr>
          <a:xfrm>
            <a:off x="10244123" y="4178699"/>
            <a:ext cx="1236236" cy="369332"/>
          </a:xfrm>
          <a:prstGeom prst="rect">
            <a:avLst/>
          </a:prstGeom>
          <a:noFill/>
        </p:spPr>
        <p:txBody>
          <a:bodyPr wrap="none" rtlCol="0">
            <a:spAutoFit/>
          </a:bodyPr>
          <a:lstStyle/>
          <a:p>
            <a:r>
              <a:rPr lang="ja-JP" altLang="en-US" dirty="0">
                <a:solidFill>
                  <a:srgbClr val="FF0000"/>
                </a:solidFill>
              </a:rPr>
              <a:t>出力</a:t>
            </a:r>
            <a:r>
              <a:rPr kumimoji="1" lang="ja-JP" altLang="en-US" dirty="0">
                <a:solidFill>
                  <a:srgbClr val="FF0000"/>
                </a:solidFill>
              </a:rPr>
              <a:t>層</a:t>
            </a:r>
            <a:r>
              <a:rPr kumimoji="1" lang="en-US" altLang="ja-JP" dirty="0">
                <a:solidFill>
                  <a:srgbClr val="FF0000"/>
                </a:solidFill>
              </a:rPr>
              <a:t>4</a:t>
            </a:r>
            <a:r>
              <a:rPr kumimoji="1" lang="ja-JP" altLang="en-US" dirty="0">
                <a:solidFill>
                  <a:srgbClr val="FF0000"/>
                </a:solidFill>
              </a:rPr>
              <a:t>個</a:t>
            </a:r>
            <a:endParaRPr kumimoji="1" lang="en-US" altLang="ja-JP" dirty="0">
              <a:solidFill>
                <a:srgbClr val="FF0000"/>
              </a:solidFill>
            </a:endParaRPr>
          </a:p>
        </p:txBody>
      </p:sp>
    </p:spTree>
    <p:extLst>
      <p:ext uri="{BB962C8B-B14F-4D97-AF65-F5344CB8AC3E}">
        <p14:creationId xmlns:p14="http://schemas.microsoft.com/office/powerpoint/2010/main" val="4141688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91406F4D-B1C2-4FC9-97FF-A59F8963145F}"/>
              </a:ext>
            </a:extLst>
          </p:cNvPr>
          <p:cNvPicPr>
            <a:picLocks noChangeAspect="1"/>
          </p:cNvPicPr>
          <p:nvPr/>
        </p:nvPicPr>
        <p:blipFill>
          <a:blip r:embed="rId2"/>
          <a:stretch>
            <a:fillRect/>
          </a:stretch>
        </p:blipFill>
        <p:spPr>
          <a:xfrm>
            <a:off x="5987745" y="818181"/>
            <a:ext cx="5158849" cy="4639720"/>
          </a:xfrm>
          <a:prstGeom prst="rect">
            <a:avLst/>
          </a:prstGeom>
        </p:spPr>
      </p:pic>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1-2</a:t>
            </a:r>
            <a:r>
              <a:rPr lang="ja-JP" altLang="en-US" sz="2400" u="sng" dirty="0"/>
              <a:t>　実装演習</a:t>
            </a:r>
            <a:endParaRPr kumimoji="1" lang="ja-JP" altLang="en-US" sz="2400" u="sng" dirty="0"/>
          </a:p>
        </p:txBody>
      </p:sp>
      <p:pic>
        <p:nvPicPr>
          <p:cNvPr id="3" name="図 2">
            <a:extLst>
              <a:ext uri="{FF2B5EF4-FFF2-40B4-BE49-F238E27FC236}">
                <a16:creationId xmlns:a16="http://schemas.microsoft.com/office/drawing/2014/main" id="{20C79528-7D49-4B1D-8021-2853480E8B49}"/>
              </a:ext>
            </a:extLst>
          </p:cNvPr>
          <p:cNvPicPr>
            <a:picLocks noChangeAspect="1"/>
          </p:cNvPicPr>
          <p:nvPr/>
        </p:nvPicPr>
        <p:blipFill>
          <a:blip r:embed="rId3"/>
          <a:stretch>
            <a:fillRect/>
          </a:stretch>
        </p:blipFill>
        <p:spPr>
          <a:xfrm>
            <a:off x="401781" y="766465"/>
            <a:ext cx="5023517" cy="867463"/>
          </a:xfrm>
          <a:prstGeom prst="rect">
            <a:avLst/>
          </a:prstGeom>
        </p:spPr>
      </p:pic>
      <p:sp>
        <p:nvSpPr>
          <p:cNvPr id="7" name="テキスト ボックス 6">
            <a:extLst>
              <a:ext uri="{FF2B5EF4-FFF2-40B4-BE49-F238E27FC236}">
                <a16:creationId xmlns:a16="http://schemas.microsoft.com/office/drawing/2014/main" id="{67A82CC4-F9AF-474F-AB72-A5445119DD4B}"/>
              </a:ext>
            </a:extLst>
          </p:cNvPr>
          <p:cNvSpPr txBox="1"/>
          <p:nvPr/>
        </p:nvSpPr>
        <p:spPr>
          <a:xfrm>
            <a:off x="393151" y="2095593"/>
            <a:ext cx="5032147" cy="369332"/>
          </a:xfrm>
          <a:prstGeom prst="rect">
            <a:avLst/>
          </a:prstGeom>
          <a:noFill/>
        </p:spPr>
        <p:txBody>
          <a:bodyPr wrap="none" rtlCol="0">
            <a:spAutoFit/>
          </a:bodyPr>
          <a:lstStyle/>
          <a:p>
            <a:r>
              <a:rPr lang="ja-JP" altLang="en-US" dirty="0">
                <a:solidFill>
                  <a:srgbClr val="FF0000"/>
                </a:solidFill>
              </a:rPr>
              <a:t>下記の通り、各層の重みとバイアスの型を変更</a:t>
            </a:r>
            <a:endParaRPr kumimoji="1" lang="en-US" altLang="ja-JP" dirty="0">
              <a:solidFill>
                <a:srgbClr val="FF0000"/>
              </a:solidFill>
            </a:endParaRPr>
          </a:p>
        </p:txBody>
      </p:sp>
      <p:sp>
        <p:nvSpPr>
          <p:cNvPr id="8" name="テキスト ボックス 7">
            <a:extLst>
              <a:ext uri="{FF2B5EF4-FFF2-40B4-BE49-F238E27FC236}">
                <a16:creationId xmlns:a16="http://schemas.microsoft.com/office/drawing/2014/main" id="{D5A3A8BA-B33B-41CA-9301-287C9D9A8D0F}"/>
              </a:ext>
            </a:extLst>
          </p:cNvPr>
          <p:cNvSpPr txBox="1"/>
          <p:nvPr/>
        </p:nvSpPr>
        <p:spPr>
          <a:xfrm>
            <a:off x="401781" y="4023744"/>
            <a:ext cx="3082895" cy="369332"/>
          </a:xfrm>
          <a:prstGeom prst="rect">
            <a:avLst/>
          </a:prstGeom>
          <a:noFill/>
        </p:spPr>
        <p:txBody>
          <a:bodyPr wrap="none" rtlCol="0">
            <a:spAutoFit/>
          </a:bodyPr>
          <a:lstStyle/>
          <a:p>
            <a:r>
              <a:rPr lang="ja-JP" altLang="en-US" dirty="0">
                <a:solidFill>
                  <a:srgbClr val="FF0000"/>
                </a:solidFill>
              </a:rPr>
              <a:t>入力を</a:t>
            </a:r>
            <a:r>
              <a:rPr lang="en-US" altLang="ja-JP" dirty="0">
                <a:solidFill>
                  <a:srgbClr val="FF0000"/>
                </a:solidFill>
              </a:rPr>
              <a:t>1</a:t>
            </a:r>
            <a:r>
              <a:rPr lang="ja-JP" altLang="en-US" dirty="0">
                <a:solidFill>
                  <a:srgbClr val="FF0000"/>
                </a:solidFill>
              </a:rPr>
              <a:t>列増やした（５層）</a:t>
            </a:r>
            <a:endParaRPr kumimoji="1" lang="en-US" altLang="ja-JP" dirty="0">
              <a:solidFill>
                <a:srgbClr val="FF0000"/>
              </a:solidFill>
            </a:endParaRPr>
          </a:p>
        </p:txBody>
      </p:sp>
      <p:sp>
        <p:nvSpPr>
          <p:cNvPr id="16" name="テキスト ボックス 15">
            <a:extLst>
              <a:ext uri="{FF2B5EF4-FFF2-40B4-BE49-F238E27FC236}">
                <a16:creationId xmlns:a16="http://schemas.microsoft.com/office/drawing/2014/main" id="{08BE9329-7174-4A04-B8A9-58DD34D7AC48}"/>
              </a:ext>
            </a:extLst>
          </p:cNvPr>
          <p:cNvSpPr txBox="1"/>
          <p:nvPr/>
        </p:nvSpPr>
        <p:spPr>
          <a:xfrm>
            <a:off x="10211899" y="432305"/>
            <a:ext cx="1107996" cy="369332"/>
          </a:xfrm>
          <a:prstGeom prst="rect">
            <a:avLst/>
          </a:prstGeom>
          <a:noFill/>
        </p:spPr>
        <p:txBody>
          <a:bodyPr wrap="none" rtlCol="0">
            <a:spAutoFit/>
          </a:bodyPr>
          <a:lstStyle/>
          <a:p>
            <a:r>
              <a:rPr lang="ja-JP" altLang="en-US" dirty="0">
                <a:solidFill>
                  <a:srgbClr val="FF0000"/>
                </a:solidFill>
              </a:rPr>
              <a:t>５→１０</a:t>
            </a:r>
            <a:endParaRPr kumimoji="1" lang="en-US" altLang="ja-JP" dirty="0">
              <a:solidFill>
                <a:srgbClr val="FF0000"/>
              </a:solidFill>
            </a:endParaRPr>
          </a:p>
        </p:txBody>
      </p:sp>
      <p:sp>
        <p:nvSpPr>
          <p:cNvPr id="17" name="四角形: 角を丸くする 16">
            <a:extLst>
              <a:ext uri="{FF2B5EF4-FFF2-40B4-BE49-F238E27FC236}">
                <a16:creationId xmlns:a16="http://schemas.microsoft.com/office/drawing/2014/main" id="{6FB943E6-785D-4F2E-8121-2EA4FCFB29CC}"/>
              </a:ext>
            </a:extLst>
          </p:cNvPr>
          <p:cNvSpPr/>
          <p:nvPr/>
        </p:nvSpPr>
        <p:spPr>
          <a:xfrm>
            <a:off x="5987745" y="3773125"/>
            <a:ext cx="5158849" cy="34347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41065716-A8E5-45BC-B021-5D893F3B5F61}"/>
              </a:ext>
            </a:extLst>
          </p:cNvPr>
          <p:cNvSpPr txBox="1"/>
          <p:nvPr/>
        </p:nvSpPr>
        <p:spPr>
          <a:xfrm>
            <a:off x="10211899" y="1264596"/>
            <a:ext cx="1107996" cy="369332"/>
          </a:xfrm>
          <a:prstGeom prst="rect">
            <a:avLst/>
          </a:prstGeom>
          <a:noFill/>
        </p:spPr>
        <p:txBody>
          <a:bodyPr wrap="none" rtlCol="0">
            <a:spAutoFit/>
          </a:bodyPr>
          <a:lstStyle/>
          <a:p>
            <a:r>
              <a:rPr lang="ja-JP" altLang="en-US" dirty="0">
                <a:solidFill>
                  <a:srgbClr val="FF0000"/>
                </a:solidFill>
              </a:rPr>
              <a:t>１０→１</a:t>
            </a:r>
            <a:endParaRPr kumimoji="1" lang="en-US" altLang="ja-JP" dirty="0">
              <a:solidFill>
                <a:srgbClr val="FF0000"/>
              </a:solidFill>
            </a:endParaRPr>
          </a:p>
        </p:txBody>
      </p:sp>
      <p:sp>
        <p:nvSpPr>
          <p:cNvPr id="21" name="テキスト ボックス 20">
            <a:extLst>
              <a:ext uri="{FF2B5EF4-FFF2-40B4-BE49-F238E27FC236}">
                <a16:creationId xmlns:a16="http://schemas.microsoft.com/office/drawing/2014/main" id="{B08BA27B-7CCB-4EFA-BC67-4A190FE51DAC}"/>
              </a:ext>
            </a:extLst>
          </p:cNvPr>
          <p:cNvSpPr txBox="1"/>
          <p:nvPr/>
        </p:nvSpPr>
        <p:spPr>
          <a:xfrm>
            <a:off x="10045593" y="3403793"/>
            <a:ext cx="1569660" cy="369332"/>
          </a:xfrm>
          <a:prstGeom prst="rect">
            <a:avLst/>
          </a:prstGeom>
          <a:noFill/>
        </p:spPr>
        <p:txBody>
          <a:bodyPr wrap="none" rtlCol="0">
            <a:spAutoFit/>
          </a:bodyPr>
          <a:lstStyle/>
          <a:p>
            <a:r>
              <a:rPr kumimoji="1" lang="ja-JP" altLang="en-US" dirty="0">
                <a:solidFill>
                  <a:srgbClr val="FF0000"/>
                </a:solidFill>
              </a:rPr>
              <a:t>隠れ層１０個</a:t>
            </a:r>
            <a:endParaRPr kumimoji="1" lang="en-US" altLang="ja-JP" dirty="0">
              <a:solidFill>
                <a:srgbClr val="FF0000"/>
              </a:solidFill>
            </a:endParaRPr>
          </a:p>
        </p:txBody>
      </p:sp>
      <p:sp>
        <p:nvSpPr>
          <p:cNvPr id="23" name="テキスト ボックス 22">
            <a:extLst>
              <a:ext uri="{FF2B5EF4-FFF2-40B4-BE49-F238E27FC236}">
                <a16:creationId xmlns:a16="http://schemas.microsoft.com/office/drawing/2014/main" id="{0A982694-A7B0-446D-A02E-CBF322F38F94}"/>
              </a:ext>
            </a:extLst>
          </p:cNvPr>
          <p:cNvSpPr txBox="1"/>
          <p:nvPr/>
        </p:nvSpPr>
        <p:spPr>
          <a:xfrm>
            <a:off x="7081198" y="4233253"/>
            <a:ext cx="1338828" cy="369332"/>
          </a:xfrm>
          <a:prstGeom prst="rect">
            <a:avLst/>
          </a:prstGeom>
          <a:noFill/>
        </p:spPr>
        <p:txBody>
          <a:bodyPr wrap="none" rtlCol="0">
            <a:spAutoFit/>
          </a:bodyPr>
          <a:lstStyle/>
          <a:p>
            <a:r>
              <a:rPr lang="ja-JP" altLang="en-US" dirty="0">
                <a:solidFill>
                  <a:srgbClr val="FF0000"/>
                </a:solidFill>
              </a:rPr>
              <a:t>出力</a:t>
            </a:r>
            <a:r>
              <a:rPr kumimoji="1" lang="ja-JP" altLang="en-US" dirty="0">
                <a:solidFill>
                  <a:srgbClr val="FF0000"/>
                </a:solidFill>
              </a:rPr>
              <a:t>層</a:t>
            </a:r>
            <a:r>
              <a:rPr lang="ja-JP" altLang="en-US" dirty="0">
                <a:solidFill>
                  <a:srgbClr val="FF0000"/>
                </a:solidFill>
              </a:rPr>
              <a:t>１</a:t>
            </a:r>
            <a:r>
              <a:rPr kumimoji="1" lang="ja-JP" altLang="en-US" dirty="0">
                <a:solidFill>
                  <a:srgbClr val="FF0000"/>
                </a:solidFill>
              </a:rPr>
              <a:t>個</a:t>
            </a:r>
            <a:endParaRPr kumimoji="1" lang="en-US" altLang="ja-JP" dirty="0">
              <a:solidFill>
                <a:srgbClr val="FF0000"/>
              </a:solidFill>
            </a:endParaRPr>
          </a:p>
        </p:txBody>
      </p:sp>
      <p:pic>
        <p:nvPicPr>
          <p:cNvPr id="5" name="図 4">
            <a:extLst>
              <a:ext uri="{FF2B5EF4-FFF2-40B4-BE49-F238E27FC236}">
                <a16:creationId xmlns:a16="http://schemas.microsoft.com/office/drawing/2014/main" id="{7B0BDAD0-3BF4-4D26-8BD8-D617BBC03A2E}"/>
              </a:ext>
            </a:extLst>
          </p:cNvPr>
          <p:cNvPicPr>
            <a:picLocks noChangeAspect="1"/>
          </p:cNvPicPr>
          <p:nvPr/>
        </p:nvPicPr>
        <p:blipFill>
          <a:blip r:embed="rId4"/>
          <a:stretch>
            <a:fillRect/>
          </a:stretch>
        </p:blipFill>
        <p:spPr>
          <a:xfrm>
            <a:off x="802045" y="2583850"/>
            <a:ext cx="4346936" cy="1108382"/>
          </a:xfrm>
          <a:prstGeom prst="rect">
            <a:avLst/>
          </a:prstGeom>
        </p:spPr>
      </p:pic>
      <p:pic>
        <p:nvPicPr>
          <p:cNvPr id="11" name="図 10">
            <a:extLst>
              <a:ext uri="{FF2B5EF4-FFF2-40B4-BE49-F238E27FC236}">
                <a16:creationId xmlns:a16="http://schemas.microsoft.com/office/drawing/2014/main" id="{C88A64C5-C98F-42B1-9A60-8E274116B41B}"/>
              </a:ext>
            </a:extLst>
          </p:cNvPr>
          <p:cNvPicPr>
            <a:picLocks noChangeAspect="1"/>
          </p:cNvPicPr>
          <p:nvPr/>
        </p:nvPicPr>
        <p:blipFill>
          <a:blip r:embed="rId5"/>
          <a:stretch>
            <a:fillRect/>
          </a:stretch>
        </p:blipFill>
        <p:spPr>
          <a:xfrm>
            <a:off x="617903" y="4369144"/>
            <a:ext cx="3084957" cy="577609"/>
          </a:xfrm>
          <a:prstGeom prst="rect">
            <a:avLst/>
          </a:prstGeom>
        </p:spPr>
      </p:pic>
    </p:spTree>
    <p:extLst>
      <p:ext uri="{BB962C8B-B14F-4D97-AF65-F5344CB8AC3E}">
        <p14:creationId xmlns:p14="http://schemas.microsoft.com/office/powerpoint/2010/main" val="300740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509020" cy="461665"/>
          </a:xfrm>
          <a:prstGeom prst="rect">
            <a:avLst/>
          </a:prstGeom>
          <a:noFill/>
        </p:spPr>
        <p:txBody>
          <a:bodyPr wrap="none" rtlCol="0">
            <a:spAutoFit/>
          </a:bodyPr>
          <a:lstStyle/>
          <a:p>
            <a:r>
              <a:rPr lang="en-US" altLang="ja-JP" sz="2400" u="sng" dirty="0"/>
              <a:t>1-3</a:t>
            </a:r>
            <a:r>
              <a:rPr lang="ja-JP" altLang="en-US" sz="2400" u="sng" dirty="0"/>
              <a:t>　確認テスト</a:t>
            </a:r>
            <a:endParaRPr kumimoji="1" lang="ja-JP" altLang="en-US" sz="2400" u="sng" dirty="0"/>
          </a:p>
        </p:txBody>
      </p:sp>
      <p:pic>
        <p:nvPicPr>
          <p:cNvPr id="3" name="図 2">
            <a:extLst>
              <a:ext uri="{FF2B5EF4-FFF2-40B4-BE49-F238E27FC236}">
                <a16:creationId xmlns:a16="http://schemas.microsoft.com/office/drawing/2014/main" id="{D914A671-ADBE-46EA-95AC-B9723773F594}"/>
              </a:ext>
            </a:extLst>
          </p:cNvPr>
          <p:cNvPicPr>
            <a:picLocks noChangeAspect="1"/>
          </p:cNvPicPr>
          <p:nvPr/>
        </p:nvPicPr>
        <p:blipFill>
          <a:blip r:embed="rId2"/>
          <a:stretch>
            <a:fillRect/>
          </a:stretch>
        </p:blipFill>
        <p:spPr>
          <a:xfrm>
            <a:off x="812655" y="1010012"/>
            <a:ext cx="3800909" cy="2006722"/>
          </a:xfrm>
          <a:prstGeom prst="rect">
            <a:avLst/>
          </a:prstGeom>
        </p:spPr>
      </p:pic>
      <p:pic>
        <p:nvPicPr>
          <p:cNvPr id="7" name="図 6">
            <a:extLst>
              <a:ext uri="{FF2B5EF4-FFF2-40B4-BE49-F238E27FC236}">
                <a16:creationId xmlns:a16="http://schemas.microsoft.com/office/drawing/2014/main" id="{D14069CA-3321-4E5A-B214-B9ED895EF6D0}"/>
              </a:ext>
            </a:extLst>
          </p:cNvPr>
          <p:cNvPicPr>
            <a:picLocks noChangeAspect="1"/>
          </p:cNvPicPr>
          <p:nvPr/>
        </p:nvPicPr>
        <p:blipFill>
          <a:blip r:embed="rId3"/>
          <a:stretch>
            <a:fillRect/>
          </a:stretch>
        </p:blipFill>
        <p:spPr>
          <a:xfrm>
            <a:off x="5502696" y="878696"/>
            <a:ext cx="3518506" cy="2181570"/>
          </a:xfrm>
          <a:prstGeom prst="rect">
            <a:avLst/>
          </a:prstGeom>
        </p:spPr>
      </p:pic>
      <p:sp>
        <p:nvSpPr>
          <p:cNvPr id="8" name="楕円 7">
            <a:extLst>
              <a:ext uri="{FF2B5EF4-FFF2-40B4-BE49-F238E27FC236}">
                <a16:creationId xmlns:a16="http://schemas.microsoft.com/office/drawing/2014/main" id="{EB903AC9-B7FE-4C33-ABCD-3BF5444C9ED0}"/>
              </a:ext>
            </a:extLst>
          </p:cNvPr>
          <p:cNvSpPr/>
          <p:nvPr/>
        </p:nvSpPr>
        <p:spPr>
          <a:xfrm>
            <a:off x="3699164" y="3566947"/>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1BFE40C-9211-4B46-B40B-4E83AF3D1283}"/>
              </a:ext>
            </a:extLst>
          </p:cNvPr>
          <p:cNvSpPr txBox="1"/>
          <p:nvPr/>
        </p:nvSpPr>
        <p:spPr>
          <a:xfrm>
            <a:off x="1295869" y="3510771"/>
            <a:ext cx="646331" cy="369332"/>
          </a:xfrm>
          <a:prstGeom prst="rect">
            <a:avLst/>
          </a:prstGeom>
          <a:noFill/>
        </p:spPr>
        <p:txBody>
          <a:bodyPr wrap="none" rtlCol="0">
            <a:spAutoFit/>
          </a:bodyPr>
          <a:lstStyle/>
          <a:p>
            <a:r>
              <a:rPr lang="ja-JP" altLang="en-US" dirty="0"/>
              <a:t>体長</a:t>
            </a:r>
            <a:endParaRPr kumimoji="1" lang="ja-JP" altLang="en-US" dirty="0"/>
          </a:p>
        </p:txBody>
      </p:sp>
      <p:sp>
        <p:nvSpPr>
          <p:cNvPr id="10" name="テキスト ボックス 9">
            <a:extLst>
              <a:ext uri="{FF2B5EF4-FFF2-40B4-BE49-F238E27FC236}">
                <a16:creationId xmlns:a16="http://schemas.microsoft.com/office/drawing/2014/main" id="{E87B7631-60EF-4804-BD55-5AE1503D6D26}"/>
              </a:ext>
            </a:extLst>
          </p:cNvPr>
          <p:cNvSpPr txBox="1"/>
          <p:nvPr/>
        </p:nvSpPr>
        <p:spPr>
          <a:xfrm>
            <a:off x="2188980" y="3519441"/>
            <a:ext cx="1016625" cy="369332"/>
          </a:xfrm>
          <a:prstGeom prst="rect">
            <a:avLst/>
          </a:prstGeom>
          <a:noFill/>
        </p:spPr>
        <p:txBody>
          <a:bodyPr wrap="none" rtlCol="0">
            <a:spAutoFit/>
          </a:bodyPr>
          <a:lstStyle/>
          <a:p>
            <a:r>
              <a:rPr lang="en-US" altLang="ja-JP" dirty="0"/>
              <a:t>X1 = 10</a:t>
            </a:r>
            <a:endParaRPr kumimoji="1" lang="ja-JP" altLang="en-US" dirty="0"/>
          </a:p>
        </p:txBody>
      </p:sp>
      <p:sp>
        <p:nvSpPr>
          <p:cNvPr id="11" name="楕円 10">
            <a:extLst>
              <a:ext uri="{FF2B5EF4-FFF2-40B4-BE49-F238E27FC236}">
                <a16:creationId xmlns:a16="http://schemas.microsoft.com/office/drawing/2014/main" id="{DD4890FF-17D4-4CF0-A549-F71210CAF9C3}"/>
              </a:ext>
            </a:extLst>
          </p:cNvPr>
          <p:cNvSpPr/>
          <p:nvPr/>
        </p:nvSpPr>
        <p:spPr>
          <a:xfrm>
            <a:off x="3699164" y="3944949"/>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D21EB81-18B4-488D-9026-99F5A0987083}"/>
              </a:ext>
            </a:extLst>
          </p:cNvPr>
          <p:cNvSpPr txBox="1"/>
          <p:nvPr/>
        </p:nvSpPr>
        <p:spPr>
          <a:xfrm>
            <a:off x="1295869" y="3888773"/>
            <a:ext cx="646331" cy="369332"/>
          </a:xfrm>
          <a:prstGeom prst="rect">
            <a:avLst/>
          </a:prstGeom>
          <a:noFill/>
        </p:spPr>
        <p:txBody>
          <a:bodyPr wrap="none" rtlCol="0">
            <a:spAutoFit/>
          </a:bodyPr>
          <a:lstStyle/>
          <a:p>
            <a:r>
              <a:rPr lang="ja-JP" altLang="en-US" dirty="0"/>
              <a:t>体重</a:t>
            </a:r>
            <a:endParaRPr kumimoji="1" lang="ja-JP" altLang="en-US" dirty="0"/>
          </a:p>
        </p:txBody>
      </p:sp>
      <p:sp>
        <p:nvSpPr>
          <p:cNvPr id="13" name="テキスト ボックス 12">
            <a:extLst>
              <a:ext uri="{FF2B5EF4-FFF2-40B4-BE49-F238E27FC236}">
                <a16:creationId xmlns:a16="http://schemas.microsoft.com/office/drawing/2014/main" id="{826B9968-F4BE-4E85-BBD8-2D6C996B9EBE}"/>
              </a:ext>
            </a:extLst>
          </p:cNvPr>
          <p:cNvSpPr txBox="1"/>
          <p:nvPr/>
        </p:nvSpPr>
        <p:spPr>
          <a:xfrm>
            <a:off x="2188980" y="3897443"/>
            <a:ext cx="1144865" cy="369332"/>
          </a:xfrm>
          <a:prstGeom prst="rect">
            <a:avLst/>
          </a:prstGeom>
          <a:noFill/>
        </p:spPr>
        <p:txBody>
          <a:bodyPr wrap="none" rtlCol="0">
            <a:spAutoFit/>
          </a:bodyPr>
          <a:lstStyle/>
          <a:p>
            <a:r>
              <a:rPr lang="en-US" altLang="ja-JP" dirty="0"/>
              <a:t>X2 = 300</a:t>
            </a:r>
            <a:endParaRPr kumimoji="1" lang="ja-JP" altLang="en-US" dirty="0"/>
          </a:p>
        </p:txBody>
      </p:sp>
      <p:sp>
        <p:nvSpPr>
          <p:cNvPr id="14" name="楕円 13">
            <a:extLst>
              <a:ext uri="{FF2B5EF4-FFF2-40B4-BE49-F238E27FC236}">
                <a16:creationId xmlns:a16="http://schemas.microsoft.com/office/drawing/2014/main" id="{7BB9378F-B978-40F3-AA12-444057EE2B82}"/>
              </a:ext>
            </a:extLst>
          </p:cNvPr>
          <p:cNvSpPr/>
          <p:nvPr/>
        </p:nvSpPr>
        <p:spPr>
          <a:xfrm>
            <a:off x="3699164" y="4370457"/>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611BF9C-DAA3-43C7-9764-11D06499F68C}"/>
              </a:ext>
            </a:extLst>
          </p:cNvPr>
          <p:cNvSpPr txBox="1"/>
          <p:nvPr/>
        </p:nvSpPr>
        <p:spPr>
          <a:xfrm>
            <a:off x="1065036" y="4325879"/>
            <a:ext cx="1107996" cy="369332"/>
          </a:xfrm>
          <a:prstGeom prst="rect">
            <a:avLst/>
          </a:prstGeom>
          <a:noFill/>
        </p:spPr>
        <p:txBody>
          <a:bodyPr wrap="none" rtlCol="0">
            <a:spAutoFit/>
          </a:bodyPr>
          <a:lstStyle/>
          <a:p>
            <a:r>
              <a:rPr kumimoji="1" lang="ja-JP" altLang="en-US" dirty="0"/>
              <a:t>髭の本数</a:t>
            </a:r>
          </a:p>
        </p:txBody>
      </p:sp>
      <p:sp>
        <p:nvSpPr>
          <p:cNvPr id="16" name="テキスト ボックス 15">
            <a:extLst>
              <a:ext uri="{FF2B5EF4-FFF2-40B4-BE49-F238E27FC236}">
                <a16:creationId xmlns:a16="http://schemas.microsoft.com/office/drawing/2014/main" id="{F207AA58-BE35-475D-ACBF-E1B20E471904}"/>
              </a:ext>
            </a:extLst>
          </p:cNvPr>
          <p:cNvSpPr txBox="1"/>
          <p:nvPr/>
        </p:nvSpPr>
        <p:spPr>
          <a:xfrm>
            <a:off x="2188980" y="4322951"/>
            <a:ext cx="1144865" cy="369332"/>
          </a:xfrm>
          <a:prstGeom prst="rect">
            <a:avLst/>
          </a:prstGeom>
          <a:noFill/>
        </p:spPr>
        <p:txBody>
          <a:bodyPr wrap="none" rtlCol="0">
            <a:spAutoFit/>
          </a:bodyPr>
          <a:lstStyle/>
          <a:p>
            <a:r>
              <a:rPr lang="en-US" altLang="ja-JP" dirty="0"/>
              <a:t>X3 = 300</a:t>
            </a:r>
            <a:endParaRPr kumimoji="1" lang="ja-JP" altLang="en-US" dirty="0"/>
          </a:p>
        </p:txBody>
      </p:sp>
      <p:sp>
        <p:nvSpPr>
          <p:cNvPr id="20" name="楕円 19">
            <a:extLst>
              <a:ext uri="{FF2B5EF4-FFF2-40B4-BE49-F238E27FC236}">
                <a16:creationId xmlns:a16="http://schemas.microsoft.com/office/drawing/2014/main" id="{196793A5-A3A3-4CE8-9CDB-FF9DDE2D560F}"/>
              </a:ext>
            </a:extLst>
          </p:cNvPr>
          <p:cNvSpPr/>
          <p:nvPr/>
        </p:nvSpPr>
        <p:spPr>
          <a:xfrm>
            <a:off x="3699164" y="4803572"/>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5BBF67FB-B55F-490F-8455-D2FF8C8D59C6}"/>
              </a:ext>
            </a:extLst>
          </p:cNvPr>
          <p:cNvSpPr txBox="1"/>
          <p:nvPr/>
        </p:nvSpPr>
        <p:spPr>
          <a:xfrm>
            <a:off x="949620" y="4762623"/>
            <a:ext cx="1338828" cy="369332"/>
          </a:xfrm>
          <a:prstGeom prst="rect">
            <a:avLst/>
          </a:prstGeom>
          <a:noFill/>
        </p:spPr>
        <p:txBody>
          <a:bodyPr wrap="none" rtlCol="0">
            <a:spAutoFit/>
          </a:bodyPr>
          <a:lstStyle/>
          <a:p>
            <a:r>
              <a:rPr kumimoji="1" lang="ja-JP" altLang="en-US" dirty="0"/>
              <a:t>毛の平均長</a:t>
            </a:r>
          </a:p>
        </p:txBody>
      </p:sp>
      <p:sp>
        <p:nvSpPr>
          <p:cNvPr id="22" name="テキスト ボックス 21">
            <a:extLst>
              <a:ext uri="{FF2B5EF4-FFF2-40B4-BE49-F238E27FC236}">
                <a16:creationId xmlns:a16="http://schemas.microsoft.com/office/drawing/2014/main" id="{A015BC87-85D3-404A-8AE7-7674DB95CF4C}"/>
              </a:ext>
            </a:extLst>
          </p:cNvPr>
          <p:cNvSpPr txBox="1"/>
          <p:nvPr/>
        </p:nvSpPr>
        <p:spPr>
          <a:xfrm>
            <a:off x="2188980" y="4756066"/>
            <a:ext cx="1016625" cy="369332"/>
          </a:xfrm>
          <a:prstGeom prst="rect">
            <a:avLst/>
          </a:prstGeom>
          <a:noFill/>
        </p:spPr>
        <p:txBody>
          <a:bodyPr wrap="none" rtlCol="0">
            <a:spAutoFit/>
          </a:bodyPr>
          <a:lstStyle/>
          <a:p>
            <a:r>
              <a:rPr lang="en-US" altLang="ja-JP" dirty="0"/>
              <a:t>X4 = 15</a:t>
            </a:r>
            <a:endParaRPr kumimoji="1" lang="ja-JP" altLang="en-US" dirty="0"/>
          </a:p>
        </p:txBody>
      </p:sp>
      <p:sp>
        <p:nvSpPr>
          <p:cNvPr id="23" name="楕円 22">
            <a:extLst>
              <a:ext uri="{FF2B5EF4-FFF2-40B4-BE49-F238E27FC236}">
                <a16:creationId xmlns:a16="http://schemas.microsoft.com/office/drawing/2014/main" id="{E56A7CA3-F011-421B-A3F2-20C287F9EF69}"/>
              </a:ext>
            </a:extLst>
          </p:cNvPr>
          <p:cNvSpPr/>
          <p:nvPr/>
        </p:nvSpPr>
        <p:spPr>
          <a:xfrm>
            <a:off x="3699164" y="5245183"/>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6E570ADE-81AF-4586-B4F3-A9555808FC78}"/>
              </a:ext>
            </a:extLst>
          </p:cNvPr>
          <p:cNvSpPr txBox="1"/>
          <p:nvPr/>
        </p:nvSpPr>
        <p:spPr>
          <a:xfrm>
            <a:off x="964706" y="5249419"/>
            <a:ext cx="1338828" cy="369332"/>
          </a:xfrm>
          <a:prstGeom prst="rect">
            <a:avLst/>
          </a:prstGeom>
          <a:noFill/>
        </p:spPr>
        <p:txBody>
          <a:bodyPr wrap="none" rtlCol="0">
            <a:spAutoFit/>
          </a:bodyPr>
          <a:lstStyle/>
          <a:p>
            <a:r>
              <a:rPr kumimoji="1" lang="ja-JP" altLang="en-US" dirty="0"/>
              <a:t>耳の大きさ</a:t>
            </a:r>
          </a:p>
        </p:txBody>
      </p:sp>
      <p:sp>
        <p:nvSpPr>
          <p:cNvPr id="25" name="テキスト ボックス 24">
            <a:extLst>
              <a:ext uri="{FF2B5EF4-FFF2-40B4-BE49-F238E27FC236}">
                <a16:creationId xmlns:a16="http://schemas.microsoft.com/office/drawing/2014/main" id="{D8A17958-76D3-440C-911D-C2E772A9B32D}"/>
              </a:ext>
            </a:extLst>
          </p:cNvPr>
          <p:cNvSpPr txBox="1"/>
          <p:nvPr/>
        </p:nvSpPr>
        <p:spPr>
          <a:xfrm>
            <a:off x="2188980" y="5197677"/>
            <a:ext cx="1016625" cy="369332"/>
          </a:xfrm>
          <a:prstGeom prst="rect">
            <a:avLst/>
          </a:prstGeom>
          <a:noFill/>
        </p:spPr>
        <p:txBody>
          <a:bodyPr wrap="none" rtlCol="0">
            <a:spAutoFit/>
          </a:bodyPr>
          <a:lstStyle/>
          <a:p>
            <a:r>
              <a:rPr lang="en-US" altLang="ja-JP" dirty="0"/>
              <a:t>X5 = 50</a:t>
            </a:r>
            <a:endParaRPr kumimoji="1" lang="ja-JP" altLang="en-US" dirty="0"/>
          </a:p>
        </p:txBody>
      </p:sp>
      <p:sp>
        <p:nvSpPr>
          <p:cNvPr id="26" name="楕円 25">
            <a:extLst>
              <a:ext uri="{FF2B5EF4-FFF2-40B4-BE49-F238E27FC236}">
                <a16:creationId xmlns:a16="http://schemas.microsoft.com/office/drawing/2014/main" id="{40CA739A-70EA-4DCF-A1D4-C91C2851F1EC}"/>
              </a:ext>
            </a:extLst>
          </p:cNvPr>
          <p:cNvSpPr/>
          <p:nvPr/>
        </p:nvSpPr>
        <p:spPr>
          <a:xfrm>
            <a:off x="3726854" y="5678124"/>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E01794CB-D234-4623-B890-C46660DF0789}"/>
              </a:ext>
            </a:extLst>
          </p:cNvPr>
          <p:cNvSpPr txBox="1"/>
          <p:nvPr/>
        </p:nvSpPr>
        <p:spPr>
          <a:xfrm>
            <a:off x="1083219" y="5633800"/>
            <a:ext cx="989373" cy="369332"/>
          </a:xfrm>
          <a:prstGeom prst="rect">
            <a:avLst/>
          </a:prstGeom>
          <a:noFill/>
        </p:spPr>
        <p:txBody>
          <a:bodyPr wrap="none" rtlCol="0">
            <a:spAutoFit/>
          </a:bodyPr>
          <a:lstStyle/>
          <a:p>
            <a:r>
              <a:rPr lang="ja-JP" altLang="en-US" dirty="0"/>
              <a:t>眉間</a:t>
            </a:r>
            <a:r>
              <a:rPr lang="en-US" altLang="ja-JP" dirty="0"/>
              <a:t>/</a:t>
            </a:r>
            <a:r>
              <a:rPr lang="ja-JP" altLang="en-US" dirty="0"/>
              <a:t>～</a:t>
            </a:r>
            <a:endParaRPr kumimoji="1" lang="ja-JP" altLang="en-US" dirty="0"/>
          </a:p>
        </p:txBody>
      </p:sp>
      <p:sp>
        <p:nvSpPr>
          <p:cNvPr id="28" name="テキスト ボックス 27">
            <a:extLst>
              <a:ext uri="{FF2B5EF4-FFF2-40B4-BE49-F238E27FC236}">
                <a16:creationId xmlns:a16="http://schemas.microsoft.com/office/drawing/2014/main" id="{E173B1E3-A561-424D-BD5B-9FEDF5CE66E8}"/>
              </a:ext>
            </a:extLst>
          </p:cNvPr>
          <p:cNvSpPr txBox="1"/>
          <p:nvPr/>
        </p:nvSpPr>
        <p:spPr>
          <a:xfrm>
            <a:off x="2216670" y="5630618"/>
            <a:ext cx="1075936" cy="369332"/>
          </a:xfrm>
          <a:prstGeom prst="rect">
            <a:avLst/>
          </a:prstGeom>
          <a:noFill/>
        </p:spPr>
        <p:txBody>
          <a:bodyPr wrap="none" rtlCol="0">
            <a:spAutoFit/>
          </a:bodyPr>
          <a:lstStyle/>
          <a:p>
            <a:r>
              <a:rPr lang="en-US" altLang="ja-JP" dirty="0"/>
              <a:t>X6 = 1.8</a:t>
            </a:r>
            <a:endParaRPr kumimoji="1" lang="ja-JP" altLang="en-US" dirty="0"/>
          </a:p>
        </p:txBody>
      </p:sp>
      <p:sp>
        <p:nvSpPr>
          <p:cNvPr id="29" name="楕円 28">
            <a:extLst>
              <a:ext uri="{FF2B5EF4-FFF2-40B4-BE49-F238E27FC236}">
                <a16:creationId xmlns:a16="http://schemas.microsoft.com/office/drawing/2014/main" id="{F34E6DA1-0792-43F5-AFE9-BFED20334C8F}"/>
              </a:ext>
            </a:extLst>
          </p:cNvPr>
          <p:cNvSpPr/>
          <p:nvPr/>
        </p:nvSpPr>
        <p:spPr>
          <a:xfrm>
            <a:off x="3726854" y="6118672"/>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54404B21-6F8F-40C3-AF1A-72CD7D5AB743}"/>
              </a:ext>
            </a:extLst>
          </p:cNvPr>
          <p:cNvSpPr txBox="1"/>
          <p:nvPr/>
        </p:nvSpPr>
        <p:spPr>
          <a:xfrm>
            <a:off x="1023907" y="6071166"/>
            <a:ext cx="1107996" cy="369332"/>
          </a:xfrm>
          <a:prstGeom prst="rect">
            <a:avLst/>
          </a:prstGeom>
          <a:noFill/>
        </p:spPr>
        <p:txBody>
          <a:bodyPr wrap="none" rtlCol="0">
            <a:spAutoFit/>
          </a:bodyPr>
          <a:lstStyle/>
          <a:p>
            <a:r>
              <a:rPr kumimoji="1" lang="ja-JP" altLang="en-US" dirty="0"/>
              <a:t>足の長さ</a:t>
            </a:r>
          </a:p>
        </p:txBody>
      </p:sp>
      <p:sp>
        <p:nvSpPr>
          <p:cNvPr id="31" name="テキスト ボックス 30">
            <a:extLst>
              <a:ext uri="{FF2B5EF4-FFF2-40B4-BE49-F238E27FC236}">
                <a16:creationId xmlns:a16="http://schemas.microsoft.com/office/drawing/2014/main" id="{89C711D6-16FD-4EF1-B0F4-531851CBF92F}"/>
              </a:ext>
            </a:extLst>
          </p:cNvPr>
          <p:cNvSpPr txBox="1"/>
          <p:nvPr/>
        </p:nvSpPr>
        <p:spPr>
          <a:xfrm>
            <a:off x="2216670" y="6071166"/>
            <a:ext cx="1016625" cy="369332"/>
          </a:xfrm>
          <a:prstGeom prst="rect">
            <a:avLst/>
          </a:prstGeom>
          <a:noFill/>
        </p:spPr>
        <p:txBody>
          <a:bodyPr wrap="none" rtlCol="0">
            <a:spAutoFit/>
          </a:bodyPr>
          <a:lstStyle/>
          <a:p>
            <a:r>
              <a:rPr lang="en-US" altLang="ja-JP" dirty="0"/>
              <a:t>X7 = 20</a:t>
            </a:r>
            <a:endParaRPr kumimoji="1" lang="ja-JP" altLang="en-US" dirty="0"/>
          </a:p>
        </p:txBody>
      </p:sp>
      <p:sp>
        <p:nvSpPr>
          <p:cNvPr id="32" name="楕円 31">
            <a:extLst>
              <a:ext uri="{FF2B5EF4-FFF2-40B4-BE49-F238E27FC236}">
                <a16:creationId xmlns:a16="http://schemas.microsoft.com/office/drawing/2014/main" id="{51892204-998C-44A7-BCE5-759EB9054205}"/>
              </a:ext>
            </a:extLst>
          </p:cNvPr>
          <p:cNvSpPr/>
          <p:nvPr/>
        </p:nvSpPr>
        <p:spPr>
          <a:xfrm>
            <a:off x="4821136" y="6303338"/>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1937F02-8F8B-4891-931C-A8A6C8EB83B4}"/>
              </a:ext>
            </a:extLst>
          </p:cNvPr>
          <p:cNvSpPr/>
          <p:nvPr/>
        </p:nvSpPr>
        <p:spPr>
          <a:xfrm>
            <a:off x="5475006" y="441796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05CADB4A-0E60-4417-AA27-A5114821711E}"/>
              </a:ext>
            </a:extLst>
          </p:cNvPr>
          <p:cNvSpPr txBox="1"/>
          <p:nvPr/>
        </p:nvSpPr>
        <p:spPr>
          <a:xfrm>
            <a:off x="3473218" y="6474113"/>
            <a:ext cx="1242648" cy="369332"/>
          </a:xfrm>
          <a:prstGeom prst="rect">
            <a:avLst/>
          </a:prstGeom>
          <a:noFill/>
        </p:spPr>
        <p:txBody>
          <a:bodyPr wrap="none" rtlCol="0">
            <a:spAutoFit/>
          </a:bodyPr>
          <a:lstStyle/>
          <a:p>
            <a:r>
              <a:rPr lang="ja-JP" altLang="en-US" dirty="0"/>
              <a:t>バイアス</a:t>
            </a:r>
            <a:r>
              <a:rPr lang="en-US" altLang="ja-JP" dirty="0"/>
              <a:t>b</a:t>
            </a:r>
            <a:endParaRPr kumimoji="1" lang="ja-JP" altLang="en-US" dirty="0"/>
          </a:p>
        </p:txBody>
      </p:sp>
      <p:sp>
        <p:nvSpPr>
          <p:cNvPr id="35" name="テキスト ボックス 34">
            <a:extLst>
              <a:ext uri="{FF2B5EF4-FFF2-40B4-BE49-F238E27FC236}">
                <a16:creationId xmlns:a16="http://schemas.microsoft.com/office/drawing/2014/main" id="{09B0A67C-CDAE-493A-B875-3CCB1B5E55F3}"/>
              </a:ext>
            </a:extLst>
          </p:cNvPr>
          <p:cNvSpPr txBox="1"/>
          <p:nvPr/>
        </p:nvSpPr>
        <p:spPr>
          <a:xfrm>
            <a:off x="5197698" y="3471935"/>
            <a:ext cx="1011815" cy="646331"/>
          </a:xfrm>
          <a:prstGeom prst="rect">
            <a:avLst/>
          </a:prstGeom>
          <a:noFill/>
        </p:spPr>
        <p:txBody>
          <a:bodyPr wrap="none" rtlCol="0">
            <a:spAutoFit/>
          </a:bodyPr>
          <a:lstStyle/>
          <a:p>
            <a:r>
              <a:rPr lang="ja-JP" altLang="en-US" dirty="0"/>
              <a:t>中間層</a:t>
            </a:r>
            <a:r>
              <a:rPr lang="en-US" altLang="ja-JP" dirty="0"/>
              <a:t>h</a:t>
            </a:r>
          </a:p>
          <a:p>
            <a:r>
              <a:rPr kumimoji="1" lang="ja-JP" altLang="en-US" dirty="0"/>
              <a:t>　</a:t>
            </a:r>
            <a:r>
              <a:rPr kumimoji="1" lang="en-US" altLang="ja-JP" dirty="0"/>
              <a:t>f(x)</a:t>
            </a:r>
            <a:endParaRPr kumimoji="1" lang="ja-JP" altLang="en-US" dirty="0"/>
          </a:p>
        </p:txBody>
      </p:sp>
      <p:cxnSp>
        <p:nvCxnSpPr>
          <p:cNvPr id="37" name="直線コネクタ 36">
            <a:extLst>
              <a:ext uri="{FF2B5EF4-FFF2-40B4-BE49-F238E27FC236}">
                <a16:creationId xmlns:a16="http://schemas.microsoft.com/office/drawing/2014/main" id="{A248FF58-451A-4B2F-8C33-E6250BCFB00B}"/>
              </a:ext>
            </a:extLst>
          </p:cNvPr>
          <p:cNvCxnSpPr>
            <a:stCxn id="8" idx="6"/>
            <a:endCxn id="33" idx="2"/>
          </p:cNvCxnSpPr>
          <p:nvPr/>
        </p:nvCxnSpPr>
        <p:spPr>
          <a:xfrm>
            <a:off x="3973484" y="3704107"/>
            <a:ext cx="1501522" cy="942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7C6AD24D-964E-4D26-B998-1B1D2A34AAB4}"/>
              </a:ext>
            </a:extLst>
          </p:cNvPr>
          <p:cNvCxnSpPr>
            <a:cxnSpLocks/>
            <a:stCxn id="11" idx="6"/>
            <a:endCxn id="33" idx="2"/>
          </p:cNvCxnSpPr>
          <p:nvPr/>
        </p:nvCxnSpPr>
        <p:spPr>
          <a:xfrm>
            <a:off x="3973484" y="4082109"/>
            <a:ext cx="1501522" cy="564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8299DDF7-6A72-4789-903B-D692B4DC1F2B}"/>
              </a:ext>
            </a:extLst>
          </p:cNvPr>
          <p:cNvCxnSpPr>
            <a:cxnSpLocks/>
            <a:stCxn id="14" idx="6"/>
            <a:endCxn id="33" idx="2"/>
          </p:cNvCxnSpPr>
          <p:nvPr/>
        </p:nvCxnSpPr>
        <p:spPr>
          <a:xfrm>
            <a:off x="3973484" y="4507617"/>
            <a:ext cx="1501522" cy="138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44892F88-0A54-4821-AC63-75B626D5E168}"/>
              </a:ext>
            </a:extLst>
          </p:cNvPr>
          <p:cNvCxnSpPr>
            <a:cxnSpLocks/>
            <a:stCxn id="20" idx="6"/>
            <a:endCxn id="33" idx="2"/>
          </p:cNvCxnSpPr>
          <p:nvPr/>
        </p:nvCxnSpPr>
        <p:spPr>
          <a:xfrm flipV="1">
            <a:off x="3973484" y="4646563"/>
            <a:ext cx="1501522" cy="294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B784AF99-2256-43C4-A508-6FDEE0298982}"/>
              </a:ext>
            </a:extLst>
          </p:cNvPr>
          <p:cNvCxnSpPr>
            <a:cxnSpLocks/>
            <a:stCxn id="23" idx="6"/>
            <a:endCxn id="33" idx="2"/>
          </p:cNvCxnSpPr>
          <p:nvPr/>
        </p:nvCxnSpPr>
        <p:spPr>
          <a:xfrm flipV="1">
            <a:off x="3973484" y="4646563"/>
            <a:ext cx="1501522" cy="735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0706428-0D1F-46E9-BD8F-3B26012F5D43}"/>
              </a:ext>
            </a:extLst>
          </p:cNvPr>
          <p:cNvCxnSpPr>
            <a:cxnSpLocks/>
            <a:stCxn id="26" idx="6"/>
            <a:endCxn id="33" idx="2"/>
          </p:cNvCxnSpPr>
          <p:nvPr/>
        </p:nvCxnSpPr>
        <p:spPr>
          <a:xfrm flipV="1">
            <a:off x="4001174" y="4646563"/>
            <a:ext cx="1473832" cy="1168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EFCC5B44-A13E-414F-AEFA-B5BC8CDF3ADF}"/>
              </a:ext>
            </a:extLst>
          </p:cNvPr>
          <p:cNvCxnSpPr>
            <a:cxnSpLocks/>
            <a:stCxn id="29" idx="6"/>
            <a:endCxn id="33" idx="2"/>
          </p:cNvCxnSpPr>
          <p:nvPr/>
        </p:nvCxnSpPr>
        <p:spPr>
          <a:xfrm flipV="1">
            <a:off x="4001174" y="4646563"/>
            <a:ext cx="1473832" cy="1609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2547F586-7073-4367-95E2-E1093924F8A9}"/>
              </a:ext>
            </a:extLst>
          </p:cNvPr>
          <p:cNvCxnSpPr>
            <a:cxnSpLocks/>
            <a:endCxn id="33" idx="2"/>
          </p:cNvCxnSpPr>
          <p:nvPr/>
        </p:nvCxnSpPr>
        <p:spPr>
          <a:xfrm flipH="1" flipV="1">
            <a:off x="5475006" y="4646563"/>
            <a:ext cx="27690" cy="1780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F832950-9AB0-4717-B313-56C501337CB1}"/>
              </a:ext>
            </a:extLst>
          </p:cNvPr>
          <p:cNvCxnSpPr>
            <a:cxnSpLocks/>
            <a:stCxn id="32" idx="6"/>
          </p:cNvCxnSpPr>
          <p:nvPr/>
        </p:nvCxnSpPr>
        <p:spPr>
          <a:xfrm flipV="1">
            <a:off x="5095456" y="6426832"/>
            <a:ext cx="379550" cy="13666"/>
          </a:xfrm>
          <a:prstGeom prst="line">
            <a:avLst/>
          </a:prstGeom>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6BD53564-EDF1-4850-9B9A-6A4C9ECA564F}"/>
              </a:ext>
            </a:extLst>
          </p:cNvPr>
          <p:cNvSpPr txBox="1"/>
          <p:nvPr/>
        </p:nvSpPr>
        <p:spPr>
          <a:xfrm>
            <a:off x="4567537" y="3695437"/>
            <a:ext cx="492443" cy="369332"/>
          </a:xfrm>
          <a:prstGeom prst="rect">
            <a:avLst/>
          </a:prstGeom>
          <a:noFill/>
        </p:spPr>
        <p:txBody>
          <a:bodyPr wrap="none" rtlCol="0">
            <a:spAutoFit/>
          </a:bodyPr>
          <a:lstStyle/>
          <a:p>
            <a:r>
              <a:rPr lang="en-US" altLang="ja-JP" dirty="0"/>
              <a:t>w1</a:t>
            </a:r>
            <a:endParaRPr kumimoji="1" lang="ja-JP" altLang="en-US" dirty="0"/>
          </a:p>
        </p:txBody>
      </p:sp>
      <p:sp>
        <p:nvSpPr>
          <p:cNvPr id="64" name="テキスト ボックス 63">
            <a:extLst>
              <a:ext uri="{FF2B5EF4-FFF2-40B4-BE49-F238E27FC236}">
                <a16:creationId xmlns:a16="http://schemas.microsoft.com/office/drawing/2014/main" id="{DB3760E8-7B40-4648-B4FB-609D8D0DC7E8}"/>
              </a:ext>
            </a:extLst>
          </p:cNvPr>
          <p:cNvSpPr txBox="1"/>
          <p:nvPr/>
        </p:nvSpPr>
        <p:spPr>
          <a:xfrm>
            <a:off x="4662739" y="5434085"/>
            <a:ext cx="492443" cy="369332"/>
          </a:xfrm>
          <a:prstGeom prst="rect">
            <a:avLst/>
          </a:prstGeom>
          <a:noFill/>
        </p:spPr>
        <p:txBody>
          <a:bodyPr wrap="none" rtlCol="0">
            <a:spAutoFit/>
          </a:bodyPr>
          <a:lstStyle/>
          <a:p>
            <a:r>
              <a:rPr lang="en-US" altLang="ja-JP" dirty="0"/>
              <a:t>w7</a:t>
            </a:r>
            <a:endParaRPr kumimoji="1" lang="ja-JP" altLang="en-US" dirty="0"/>
          </a:p>
        </p:txBody>
      </p:sp>
      <p:cxnSp>
        <p:nvCxnSpPr>
          <p:cNvPr id="66" name="直線矢印コネクタ 65">
            <a:extLst>
              <a:ext uri="{FF2B5EF4-FFF2-40B4-BE49-F238E27FC236}">
                <a16:creationId xmlns:a16="http://schemas.microsoft.com/office/drawing/2014/main" id="{83CCFE93-E4C5-4353-AF74-339632F36A48}"/>
              </a:ext>
            </a:extLst>
          </p:cNvPr>
          <p:cNvCxnSpPr>
            <a:stCxn id="33" idx="6"/>
          </p:cNvCxnSpPr>
          <p:nvPr/>
        </p:nvCxnSpPr>
        <p:spPr>
          <a:xfrm flipV="1">
            <a:off x="5932206" y="4644777"/>
            <a:ext cx="1008240" cy="1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BBD5031-0DDB-4B6C-9C4D-E9903C6E99BC}"/>
                  </a:ext>
                </a:extLst>
              </p:cNvPr>
              <p:cNvSpPr txBox="1"/>
              <p:nvPr/>
            </p:nvSpPr>
            <p:spPr>
              <a:xfrm>
                <a:off x="7775576" y="3978772"/>
                <a:ext cx="3535712" cy="13816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𝑧</m:t>
                      </m:r>
                      <m:r>
                        <a:rPr kumimoji="1" lang="en-US" altLang="ja-JP" sz="3200" b="0" i="1" smtClean="0">
                          <a:latin typeface="Cambria Math" panose="02040503050406030204" pitchFamily="18" charset="0"/>
                          <a:ea typeface="Cambria Math" panose="02040503050406030204" pitchFamily="18" charset="0"/>
                        </a:rPr>
                        <m:t>=</m:t>
                      </m:r>
                      <m:r>
                        <a:rPr kumimoji="1" lang="en-US" altLang="ja-JP" sz="3200" b="0" i="1" smtClean="0">
                          <a:latin typeface="Cambria Math" panose="02040503050406030204" pitchFamily="18" charset="0"/>
                          <a:ea typeface="Cambria Math" panose="02040503050406030204" pitchFamily="18" charset="0"/>
                        </a:rPr>
                        <m:t>𝑓</m:t>
                      </m:r>
                      <m:r>
                        <a:rPr kumimoji="1" lang="en-US" altLang="ja-JP" sz="3200" b="0" i="1" smtClean="0">
                          <a:latin typeface="Cambria Math" panose="02040503050406030204" pitchFamily="18" charset="0"/>
                          <a:ea typeface="Cambria Math" panose="02040503050406030204" pitchFamily="18" charset="0"/>
                        </a:rPr>
                        <m:t>(</m:t>
                      </m:r>
                      <m:nary>
                        <m:naryPr>
                          <m:chr m:val="∑"/>
                          <m:ctrlPr>
                            <a:rPr kumimoji="1" lang="ja-JP" altLang="en-US" sz="3200" i="1" smtClean="0">
                              <a:latin typeface="Cambria Math" panose="02040503050406030204" pitchFamily="18" charset="0"/>
                            </a:rPr>
                          </m:ctrlPr>
                        </m:naryPr>
                        <m:sub>
                          <m:r>
                            <m:rPr>
                              <m:brk m:alnAt="23"/>
                            </m:rPr>
                            <a:rPr kumimoji="1" lang="en-US" altLang="ja-JP" sz="3200" b="0" i="1" smtClean="0">
                              <a:latin typeface="Cambria Math" panose="02040503050406030204" pitchFamily="18" charset="0"/>
                            </a:rPr>
                            <m:t>𝑖</m:t>
                          </m:r>
                          <m:r>
                            <a:rPr kumimoji="1" lang="en-US" altLang="ja-JP" sz="3200" b="0" i="1" smtClean="0">
                              <a:latin typeface="Cambria Math" panose="02040503050406030204" pitchFamily="18" charset="0"/>
                            </a:rPr>
                            <m:t>=1</m:t>
                          </m:r>
                        </m:sub>
                        <m:sup>
                          <m:r>
                            <a:rPr kumimoji="1" lang="en-US" altLang="ja-JP" sz="3200" b="0" i="1" smtClean="0">
                              <a:latin typeface="Cambria Math" panose="02040503050406030204" pitchFamily="18" charset="0"/>
                            </a:rPr>
                            <m:t>7</m:t>
                          </m:r>
                        </m:sup>
                        <m:e>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𝑖</m:t>
                              </m:r>
                            </m:sub>
                          </m:sSub>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𝑥</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𝑏</m:t>
                          </m:r>
                          <m:r>
                            <a:rPr kumimoji="1" lang="en-US" altLang="ja-JP" sz="3200" b="0" i="1" smtClean="0">
                              <a:latin typeface="Cambria Math" panose="02040503050406030204" pitchFamily="18" charset="0"/>
                            </a:rPr>
                            <m:t>)</m:t>
                          </m:r>
                        </m:e>
                      </m:nary>
                    </m:oMath>
                  </m:oMathPara>
                </a14:m>
                <a:endParaRPr kumimoji="1" lang="ja-JP" altLang="en-US" sz="3200" dirty="0"/>
              </a:p>
            </p:txBody>
          </p:sp>
        </mc:Choice>
        <mc:Fallback xmlns="">
          <p:sp>
            <p:nvSpPr>
              <p:cNvPr id="68" name="テキスト ボックス 67">
                <a:extLst>
                  <a:ext uri="{FF2B5EF4-FFF2-40B4-BE49-F238E27FC236}">
                    <a16:creationId xmlns:a16="http://schemas.microsoft.com/office/drawing/2014/main" id="{8BBD5031-0DDB-4B6C-9C4D-E9903C6E99BC}"/>
                  </a:ext>
                </a:extLst>
              </p:cNvPr>
              <p:cNvSpPr txBox="1">
                <a:spLocks noRot="1" noChangeAspect="1" noMove="1" noResize="1" noEditPoints="1" noAdjustHandles="1" noChangeArrowheads="1" noChangeShapeType="1" noTextEdit="1"/>
              </p:cNvSpPr>
              <p:nvPr/>
            </p:nvSpPr>
            <p:spPr>
              <a:xfrm>
                <a:off x="7775576" y="3978772"/>
                <a:ext cx="3535712" cy="1381660"/>
              </a:xfrm>
              <a:prstGeom prst="rect">
                <a:avLst/>
              </a:prstGeom>
              <a:blipFill>
                <a:blip r:embed="rId4"/>
                <a:stretch>
                  <a:fillRect/>
                </a:stretch>
              </a:blipFill>
            </p:spPr>
            <p:txBody>
              <a:bodyPr/>
              <a:lstStyle/>
              <a:p>
                <a:r>
                  <a:rPr lang="ja-JP" altLang="en-US">
                    <a:noFill/>
                  </a:rPr>
                  <a:t> </a:t>
                </a:r>
              </a:p>
            </p:txBody>
          </p:sp>
        </mc:Fallback>
      </mc:AlternateContent>
      <p:sp>
        <p:nvSpPr>
          <p:cNvPr id="69" name="テキスト ボックス 68">
            <a:extLst>
              <a:ext uri="{FF2B5EF4-FFF2-40B4-BE49-F238E27FC236}">
                <a16:creationId xmlns:a16="http://schemas.microsoft.com/office/drawing/2014/main" id="{F17249CA-9F58-441B-A8C1-5013801AC9F0}"/>
              </a:ext>
            </a:extLst>
          </p:cNvPr>
          <p:cNvSpPr txBox="1"/>
          <p:nvPr/>
        </p:nvSpPr>
        <p:spPr>
          <a:xfrm>
            <a:off x="6224553" y="4278874"/>
            <a:ext cx="290464" cy="369332"/>
          </a:xfrm>
          <a:prstGeom prst="rect">
            <a:avLst/>
          </a:prstGeom>
          <a:noFill/>
        </p:spPr>
        <p:txBody>
          <a:bodyPr wrap="none" rtlCol="0">
            <a:spAutoFit/>
          </a:bodyPr>
          <a:lstStyle/>
          <a:p>
            <a:r>
              <a:rPr kumimoji="1" lang="en-US" altLang="ja-JP" dirty="0"/>
              <a:t>z</a:t>
            </a:r>
            <a:endParaRPr kumimoji="1" lang="ja-JP" altLang="en-US" dirty="0"/>
          </a:p>
        </p:txBody>
      </p:sp>
    </p:spTree>
    <p:extLst>
      <p:ext uri="{BB962C8B-B14F-4D97-AF65-F5344CB8AC3E}">
        <p14:creationId xmlns:p14="http://schemas.microsoft.com/office/powerpoint/2010/main" val="2349516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509020" cy="461665"/>
          </a:xfrm>
          <a:prstGeom prst="rect">
            <a:avLst/>
          </a:prstGeom>
          <a:noFill/>
        </p:spPr>
        <p:txBody>
          <a:bodyPr wrap="none" rtlCol="0">
            <a:spAutoFit/>
          </a:bodyPr>
          <a:lstStyle/>
          <a:p>
            <a:r>
              <a:rPr lang="en-US" altLang="ja-JP" sz="2400" u="sng" dirty="0"/>
              <a:t>1-3</a:t>
            </a:r>
            <a:r>
              <a:rPr lang="ja-JP" altLang="en-US" sz="2400" u="sng" dirty="0"/>
              <a:t>　確認テスト</a:t>
            </a:r>
            <a:endParaRPr kumimoji="1" lang="ja-JP" altLang="en-US" sz="2400" u="sng" dirty="0"/>
          </a:p>
        </p:txBody>
      </p:sp>
      <p:pic>
        <p:nvPicPr>
          <p:cNvPr id="5" name="図 4">
            <a:extLst>
              <a:ext uri="{FF2B5EF4-FFF2-40B4-BE49-F238E27FC236}">
                <a16:creationId xmlns:a16="http://schemas.microsoft.com/office/drawing/2014/main" id="{56F2202F-974E-4212-A72F-9DC5D40F6076}"/>
              </a:ext>
            </a:extLst>
          </p:cNvPr>
          <p:cNvPicPr>
            <a:picLocks noChangeAspect="1"/>
          </p:cNvPicPr>
          <p:nvPr/>
        </p:nvPicPr>
        <p:blipFill>
          <a:blip r:embed="rId2"/>
          <a:stretch>
            <a:fillRect/>
          </a:stretch>
        </p:blipFill>
        <p:spPr>
          <a:xfrm>
            <a:off x="573530" y="1067581"/>
            <a:ext cx="2800350" cy="2114550"/>
          </a:xfrm>
          <a:prstGeom prst="rect">
            <a:avLst/>
          </a:prstGeom>
        </p:spPr>
      </p:pic>
      <p:pic>
        <p:nvPicPr>
          <p:cNvPr id="17" name="図 16">
            <a:extLst>
              <a:ext uri="{FF2B5EF4-FFF2-40B4-BE49-F238E27FC236}">
                <a16:creationId xmlns:a16="http://schemas.microsoft.com/office/drawing/2014/main" id="{2B804A64-BBB1-47A0-B8D0-8E2CA40F6603}"/>
              </a:ext>
            </a:extLst>
          </p:cNvPr>
          <p:cNvPicPr>
            <a:picLocks noChangeAspect="1"/>
          </p:cNvPicPr>
          <p:nvPr/>
        </p:nvPicPr>
        <p:blipFill>
          <a:blip r:embed="rId3"/>
          <a:stretch>
            <a:fillRect/>
          </a:stretch>
        </p:blipFill>
        <p:spPr>
          <a:xfrm>
            <a:off x="4050311" y="1249414"/>
            <a:ext cx="5378362" cy="564396"/>
          </a:xfrm>
          <a:prstGeom prst="rect">
            <a:avLst/>
          </a:prstGeom>
        </p:spPr>
      </p:pic>
      <p:pic>
        <p:nvPicPr>
          <p:cNvPr id="19" name="図 18">
            <a:extLst>
              <a:ext uri="{FF2B5EF4-FFF2-40B4-BE49-F238E27FC236}">
                <a16:creationId xmlns:a16="http://schemas.microsoft.com/office/drawing/2014/main" id="{BEF40D79-FC40-4EAD-BB00-FB9F05B98C66}"/>
              </a:ext>
            </a:extLst>
          </p:cNvPr>
          <p:cNvPicPr>
            <a:picLocks noChangeAspect="1"/>
          </p:cNvPicPr>
          <p:nvPr/>
        </p:nvPicPr>
        <p:blipFill>
          <a:blip r:embed="rId4"/>
          <a:stretch>
            <a:fillRect/>
          </a:stretch>
        </p:blipFill>
        <p:spPr>
          <a:xfrm>
            <a:off x="580098" y="4128817"/>
            <a:ext cx="4733925" cy="885825"/>
          </a:xfrm>
          <a:prstGeom prst="rect">
            <a:avLst/>
          </a:prstGeom>
        </p:spPr>
      </p:pic>
      <p:pic>
        <p:nvPicPr>
          <p:cNvPr id="54" name="図 53">
            <a:extLst>
              <a:ext uri="{FF2B5EF4-FFF2-40B4-BE49-F238E27FC236}">
                <a16:creationId xmlns:a16="http://schemas.microsoft.com/office/drawing/2014/main" id="{8E4685E8-7D70-4AFA-9979-BFCCE5DF4D32}"/>
              </a:ext>
            </a:extLst>
          </p:cNvPr>
          <p:cNvPicPr>
            <a:picLocks noChangeAspect="1"/>
          </p:cNvPicPr>
          <p:nvPr/>
        </p:nvPicPr>
        <p:blipFill>
          <a:blip r:embed="rId5"/>
          <a:stretch>
            <a:fillRect/>
          </a:stretch>
        </p:blipFill>
        <p:spPr>
          <a:xfrm>
            <a:off x="6096000" y="3954444"/>
            <a:ext cx="4637221" cy="1089747"/>
          </a:xfrm>
          <a:prstGeom prst="rect">
            <a:avLst/>
          </a:prstGeom>
        </p:spPr>
      </p:pic>
    </p:spTree>
    <p:extLst>
      <p:ext uri="{BB962C8B-B14F-4D97-AF65-F5344CB8AC3E}">
        <p14:creationId xmlns:p14="http://schemas.microsoft.com/office/powerpoint/2010/main" val="1667240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D64A36-1514-45AA-A5E1-67D577CAFDD3}"/>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AD7E757-139E-472F-AB59-423E3918D9D0}"/>
              </a:ext>
            </a:extLst>
          </p:cNvPr>
          <p:cNvSpPr>
            <a:spLocks noGrp="1"/>
          </p:cNvSpPr>
          <p:nvPr>
            <p:ph idx="1"/>
          </p:nvPr>
        </p:nvSpPr>
        <p:spPr/>
        <p:txBody>
          <a:bodyPr>
            <a:normAutofit lnSpcReduction="10000"/>
          </a:bodyPr>
          <a:lstStyle/>
          <a:p>
            <a:pPr marL="0" indent="0">
              <a:lnSpc>
                <a:spcPct val="150000"/>
              </a:lnSpc>
              <a:buNone/>
            </a:pPr>
            <a:r>
              <a:rPr lang="ja-JP" altLang="en-US" dirty="0">
                <a:solidFill>
                  <a:schemeClr val="bg1">
                    <a:lumMod val="75000"/>
                  </a:schemeClr>
                </a:solidFill>
              </a:rPr>
              <a:t>第</a:t>
            </a:r>
            <a:r>
              <a:rPr lang="en-US" altLang="ja-JP" dirty="0">
                <a:solidFill>
                  <a:schemeClr val="bg1">
                    <a:lumMod val="75000"/>
                  </a:schemeClr>
                </a:solidFill>
              </a:rPr>
              <a:t>0</a:t>
            </a:r>
            <a:r>
              <a:rPr lang="ja-JP" altLang="en-US" dirty="0">
                <a:solidFill>
                  <a:schemeClr val="bg1">
                    <a:lumMod val="75000"/>
                  </a:schemeClr>
                </a:solidFill>
              </a:rPr>
              <a:t>章：全体確認テスト</a:t>
            </a:r>
            <a:endParaRPr kumimoji="1" lang="en-US" altLang="ja-JP" dirty="0">
              <a:solidFill>
                <a:schemeClr val="bg1">
                  <a:lumMod val="75000"/>
                </a:schemeClr>
              </a:solidFill>
            </a:endParaRPr>
          </a:p>
          <a:p>
            <a:pPr marL="0" indent="0">
              <a:lnSpc>
                <a:spcPct val="150000"/>
              </a:lnSpc>
              <a:buNone/>
            </a:pPr>
            <a:r>
              <a:rPr kumimoji="1" lang="ja-JP" altLang="en-US" dirty="0">
                <a:solidFill>
                  <a:schemeClr val="bg1">
                    <a:lumMod val="75000"/>
                  </a:schemeClr>
                </a:solidFill>
              </a:rPr>
              <a:t>第</a:t>
            </a:r>
            <a:r>
              <a:rPr kumimoji="1" lang="en-US" altLang="ja-JP" dirty="0">
                <a:solidFill>
                  <a:schemeClr val="bg1">
                    <a:lumMod val="75000"/>
                  </a:schemeClr>
                </a:solidFill>
              </a:rPr>
              <a:t>1</a:t>
            </a:r>
            <a:r>
              <a:rPr kumimoji="1" lang="ja-JP" altLang="en-US" dirty="0">
                <a:solidFill>
                  <a:schemeClr val="bg1">
                    <a:lumMod val="75000"/>
                  </a:schemeClr>
                </a:solidFill>
              </a:rPr>
              <a:t>章：入力層～中間層</a:t>
            </a:r>
            <a:endParaRPr kumimoji="1" lang="en-US" altLang="ja-JP" dirty="0">
              <a:solidFill>
                <a:schemeClr val="bg1">
                  <a:lumMod val="75000"/>
                </a:schemeClr>
              </a:solidFill>
            </a:endParaRPr>
          </a:p>
          <a:p>
            <a:pPr marL="0" indent="0">
              <a:lnSpc>
                <a:spcPct val="150000"/>
              </a:lnSpc>
              <a:buNone/>
            </a:pPr>
            <a:r>
              <a:rPr lang="ja-JP" altLang="en-US" dirty="0"/>
              <a:t>第</a:t>
            </a:r>
            <a:r>
              <a:rPr lang="en-US" altLang="ja-JP" dirty="0"/>
              <a:t>2</a:t>
            </a:r>
            <a:r>
              <a:rPr lang="ja-JP" altLang="en-US" dirty="0"/>
              <a:t>章：活性化関数</a:t>
            </a:r>
            <a:endParaRPr lang="en-US" altLang="ja-JP" dirty="0"/>
          </a:p>
          <a:p>
            <a:pPr marL="0" indent="0">
              <a:lnSpc>
                <a:spcPct val="150000"/>
              </a:lnSpc>
              <a:buNone/>
            </a:pPr>
            <a:r>
              <a:rPr kumimoji="1" lang="ja-JP" altLang="en-US" dirty="0">
                <a:solidFill>
                  <a:schemeClr val="bg1">
                    <a:lumMod val="75000"/>
                  </a:schemeClr>
                </a:solidFill>
              </a:rPr>
              <a:t>第</a:t>
            </a:r>
            <a:r>
              <a:rPr kumimoji="1" lang="en-US" altLang="ja-JP" dirty="0">
                <a:solidFill>
                  <a:schemeClr val="bg1">
                    <a:lumMod val="75000"/>
                  </a:schemeClr>
                </a:solidFill>
              </a:rPr>
              <a:t>3</a:t>
            </a:r>
            <a:r>
              <a:rPr kumimoji="1" lang="ja-JP" altLang="en-US" dirty="0">
                <a:solidFill>
                  <a:schemeClr val="bg1">
                    <a:lumMod val="75000"/>
                  </a:schemeClr>
                </a:solidFill>
              </a:rPr>
              <a:t>章：出力層</a:t>
            </a:r>
            <a:endParaRPr kumimoji="1" lang="en-US" altLang="ja-JP" dirty="0">
              <a:solidFill>
                <a:schemeClr val="bg1">
                  <a:lumMod val="75000"/>
                </a:schemeClr>
              </a:solidFill>
            </a:endParaRPr>
          </a:p>
          <a:p>
            <a:pPr marL="0" indent="0">
              <a:lnSpc>
                <a:spcPct val="150000"/>
              </a:lnSpc>
              <a:buNone/>
            </a:pPr>
            <a:r>
              <a:rPr lang="ja-JP" altLang="en-US" dirty="0">
                <a:solidFill>
                  <a:schemeClr val="bg1">
                    <a:lumMod val="75000"/>
                  </a:schemeClr>
                </a:solidFill>
              </a:rPr>
              <a:t>第</a:t>
            </a:r>
            <a:r>
              <a:rPr lang="en-US" altLang="ja-JP" dirty="0">
                <a:solidFill>
                  <a:schemeClr val="bg1">
                    <a:lumMod val="75000"/>
                  </a:schemeClr>
                </a:solidFill>
              </a:rPr>
              <a:t>4</a:t>
            </a:r>
            <a:r>
              <a:rPr lang="ja-JP" altLang="en-US" dirty="0">
                <a:solidFill>
                  <a:schemeClr val="bg1">
                    <a:lumMod val="75000"/>
                  </a:schemeClr>
                </a:solidFill>
              </a:rPr>
              <a:t>章：勾配降下法</a:t>
            </a:r>
            <a:endParaRPr lang="en-US" altLang="ja-JP" dirty="0">
              <a:solidFill>
                <a:schemeClr val="bg1">
                  <a:lumMod val="75000"/>
                </a:schemeClr>
              </a:solidFill>
            </a:endParaRPr>
          </a:p>
          <a:p>
            <a:pPr marL="0" indent="0">
              <a:lnSpc>
                <a:spcPct val="150000"/>
              </a:lnSpc>
              <a:buNone/>
            </a:pPr>
            <a:r>
              <a:rPr kumimoji="1" lang="ja-JP" altLang="en-US" dirty="0">
                <a:solidFill>
                  <a:schemeClr val="bg1">
                    <a:lumMod val="75000"/>
                  </a:schemeClr>
                </a:solidFill>
              </a:rPr>
              <a:t>第</a:t>
            </a:r>
            <a:r>
              <a:rPr kumimoji="1" lang="en-US" altLang="ja-JP" dirty="0">
                <a:solidFill>
                  <a:schemeClr val="bg1">
                    <a:lumMod val="75000"/>
                  </a:schemeClr>
                </a:solidFill>
              </a:rPr>
              <a:t>5</a:t>
            </a:r>
            <a:r>
              <a:rPr kumimoji="1" lang="ja-JP" altLang="en-US" dirty="0">
                <a:solidFill>
                  <a:schemeClr val="bg1">
                    <a:lumMod val="75000"/>
                  </a:schemeClr>
                </a:solidFill>
              </a:rPr>
              <a:t>章：誤差逆伝搬法</a:t>
            </a:r>
          </a:p>
        </p:txBody>
      </p:sp>
      <p:pic>
        <p:nvPicPr>
          <p:cNvPr id="6" name="図 5">
            <a:extLst>
              <a:ext uri="{FF2B5EF4-FFF2-40B4-BE49-F238E27FC236}">
                <a16:creationId xmlns:a16="http://schemas.microsoft.com/office/drawing/2014/main" id="{E9CB2871-05A8-4FE1-A09A-A1C6B452533C}"/>
              </a:ext>
            </a:extLst>
          </p:cNvPr>
          <p:cNvPicPr>
            <a:picLocks noChangeAspect="1"/>
          </p:cNvPicPr>
          <p:nvPr/>
        </p:nvPicPr>
        <p:blipFill>
          <a:blip r:embed="rId2"/>
          <a:stretch>
            <a:fillRect/>
          </a:stretch>
        </p:blipFill>
        <p:spPr>
          <a:xfrm>
            <a:off x="4919038" y="234065"/>
            <a:ext cx="6839228" cy="1909528"/>
          </a:xfrm>
          <a:prstGeom prst="rect">
            <a:avLst/>
          </a:prstGeom>
        </p:spPr>
      </p:pic>
    </p:spTree>
    <p:extLst>
      <p:ext uri="{BB962C8B-B14F-4D97-AF65-F5344CB8AC3E}">
        <p14:creationId xmlns:p14="http://schemas.microsoft.com/office/powerpoint/2010/main" val="2596586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509020" cy="461665"/>
          </a:xfrm>
          <a:prstGeom prst="rect">
            <a:avLst/>
          </a:prstGeom>
          <a:noFill/>
        </p:spPr>
        <p:txBody>
          <a:bodyPr wrap="none" rtlCol="0">
            <a:spAutoFit/>
          </a:bodyPr>
          <a:lstStyle/>
          <a:p>
            <a:r>
              <a:rPr lang="en-US" altLang="ja-JP" sz="2400" u="sng" dirty="0"/>
              <a:t>2-1</a:t>
            </a:r>
            <a:r>
              <a:rPr lang="ja-JP" altLang="en-US" sz="2400" u="sng" dirty="0"/>
              <a:t>　要点まとめ</a:t>
            </a:r>
            <a:endParaRPr kumimoji="1" lang="ja-JP" altLang="en-US" sz="2400" u="sng" dirty="0"/>
          </a:p>
        </p:txBody>
      </p:sp>
      <p:sp>
        <p:nvSpPr>
          <p:cNvPr id="5" name="テキスト ボックス 4">
            <a:extLst>
              <a:ext uri="{FF2B5EF4-FFF2-40B4-BE49-F238E27FC236}">
                <a16:creationId xmlns:a16="http://schemas.microsoft.com/office/drawing/2014/main" id="{C985076B-5604-4968-A1E6-8586AB296351}"/>
              </a:ext>
            </a:extLst>
          </p:cNvPr>
          <p:cNvSpPr txBox="1"/>
          <p:nvPr/>
        </p:nvSpPr>
        <p:spPr>
          <a:xfrm>
            <a:off x="209232" y="997284"/>
            <a:ext cx="11982768" cy="2246769"/>
          </a:xfrm>
          <a:prstGeom prst="rect">
            <a:avLst/>
          </a:prstGeom>
          <a:noFill/>
        </p:spPr>
        <p:txBody>
          <a:bodyPr wrap="none" rtlCol="0">
            <a:spAutoFit/>
          </a:bodyPr>
          <a:lstStyle/>
          <a:p>
            <a:r>
              <a:rPr lang="en-US" altLang="ja-JP" sz="2000" dirty="0">
                <a:latin typeface="メイリオ" panose="020B0604030504040204" pitchFamily="50" charset="-128"/>
                <a:ea typeface="メイリオ" panose="020B0604030504040204" pitchFamily="50" charset="-128"/>
              </a:rPr>
              <a:t>1-1</a:t>
            </a:r>
            <a:r>
              <a:rPr lang="ja-JP" altLang="en-US" sz="2000" dirty="0">
                <a:latin typeface="メイリオ" panose="020B0604030504040204" pitchFamily="50" charset="-128"/>
                <a:ea typeface="メイリオ" panose="020B0604030504040204" pitchFamily="50" charset="-128"/>
              </a:rPr>
              <a:t>で記載した下式の入力を受けて、中間層ではその入力を活性化関数に渡し、同関数の</a:t>
            </a:r>
            <a:endParaRPr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処理をした後に出力層へ渡す。代表的な活性化関数としては「ステップ関数」「シグモイド関数」</a:t>
            </a:r>
            <a:endParaRPr kumimoji="1"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a:t>
            </a:r>
            <a:r>
              <a:rPr lang="en-US" altLang="ja-JP" sz="2000" dirty="0" err="1">
                <a:latin typeface="メイリオ" panose="020B0604030504040204" pitchFamily="50" charset="-128"/>
                <a:ea typeface="メイリオ" panose="020B0604030504040204" pitchFamily="50" charset="-128"/>
              </a:rPr>
              <a:t>Relu</a:t>
            </a:r>
            <a:r>
              <a:rPr lang="ja-JP" altLang="en-US" sz="2000" dirty="0">
                <a:latin typeface="メイリオ" panose="020B0604030504040204" pitchFamily="50" charset="-128"/>
                <a:ea typeface="メイリオ" panose="020B0604030504040204" pitchFamily="50" charset="-128"/>
              </a:rPr>
              <a:t>関数」「</a:t>
            </a:r>
            <a:r>
              <a:rPr lang="en-US" altLang="ja-JP" sz="2000" dirty="0">
                <a:latin typeface="メイリオ" panose="020B0604030504040204" pitchFamily="50" charset="-128"/>
                <a:ea typeface="メイリオ" panose="020B0604030504040204" pitchFamily="50" charset="-128"/>
              </a:rPr>
              <a:t>tanh</a:t>
            </a:r>
            <a:r>
              <a:rPr lang="ja-JP" altLang="en-US" sz="2000" dirty="0">
                <a:latin typeface="メイリオ" panose="020B0604030504040204" pitchFamily="50" charset="-128"/>
                <a:ea typeface="メイリオ" panose="020B0604030504040204" pitchFamily="50" charset="-128"/>
              </a:rPr>
              <a:t>関数」等が挙げられ、後述の誤差逆伝搬の演算がしやすいように</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各関数の微分が簡易に表現（演算）できるものが選ばれている。</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また、出力層の活性化関数は先述のシグモイド関数のほかに、入力をそのまま出力する「恒等関数」や</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出力層の総和で割り算して最大値を</a:t>
            </a:r>
            <a:r>
              <a:rPr lang="en-US" altLang="ja-JP" sz="2000" dirty="0">
                <a:latin typeface="メイリオ" panose="020B0604030504040204" pitchFamily="50" charset="-128"/>
                <a:ea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rPr>
              <a:t>で正規化した「ソフトマックス関数」が存在し、ソフトマックス</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関数は分類問題で使用される代表的な関数である（</a:t>
            </a:r>
            <a:r>
              <a:rPr lang="en-US" altLang="ja-JP" sz="2000" dirty="0">
                <a:latin typeface="メイリオ" panose="020B0604030504040204" pitchFamily="50" charset="-128"/>
                <a:ea typeface="メイリオ" panose="020B0604030504040204" pitchFamily="50" charset="-128"/>
              </a:rPr>
              <a:t>262</a:t>
            </a:r>
            <a:r>
              <a:rPr lang="ja-JP" altLang="en-US" sz="2000" dirty="0">
                <a:latin typeface="メイリオ" panose="020B0604030504040204" pitchFamily="50" charset="-128"/>
                <a:ea typeface="メイリオ" panose="020B0604030504040204" pitchFamily="50" charset="-128"/>
              </a:rPr>
              <a:t>文字）</a:t>
            </a:r>
            <a:endParaRPr kumimoji="1" lang="ja-JP" altLang="en-US" sz="2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B37D83DC-9B72-4051-AB13-0FA8AD58C3B3}"/>
                  </a:ext>
                </a:extLst>
              </p:cNvPr>
              <p:cNvSpPr txBox="1"/>
              <p:nvPr/>
            </p:nvSpPr>
            <p:spPr>
              <a:xfrm>
                <a:off x="4491038" y="3446298"/>
                <a:ext cx="2181816" cy="665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b="0" i="1" smtClean="0">
                              <a:latin typeface="Cambria Math" panose="02040503050406030204" pitchFamily="18" charset="0"/>
                            </a:rPr>
                            <m:t>𝑤</m:t>
                          </m:r>
                        </m:e>
                        <m:sub>
                          <m:r>
                            <a:rPr kumimoji="1" lang="en-US" altLang="ja-JP" sz="4000" b="0" i="1" smtClean="0">
                              <a:latin typeface="Cambria Math" panose="02040503050406030204" pitchFamily="18" charset="0"/>
                            </a:rPr>
                            <m:t>𝑖𝑗</m:t>
                          </m:r>
                        </m:sub>
                      </m:sSub>
                      <m:sSub>
                        <m:sSubPr>
                          <m:ctrlPr>
                            <a:rPr kumimoji="1" lang="en-US" altLang="ja-JP" sz="4000" i="1" smtClean="0">
                              <a:latin typeface="Cambria Math" panose="02040503050406030204" pitchFamily="18" charset="0"/>
                            </a:rPr>
                          </m:ctrlPr>
                        </m:sSubPr>
                        <m:e>
                          <m:r>
                            <a:rPr kumimoji="1" lang="en-US" altLang="ja-JP" sz="4000" b="0" i="1" smtClean="0">
                              <a:latin typeface="Cambria Math" panose="02040503050406030204" pitchFamily="18" charset="0"/>
                            </a:rPr>
                            <m:t>𝑥</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𝑏</m:t>
                      </m:r>
                    </m:oMath>
                  </m:oMathPara>
                </a14:m>
                <a:endParaRPr kumimoji="1" lang="ja-JP" altLang="en-US" sz="4000" dirty="0"/>
              </a:p>
            </p:txBody>
          </p:sp>
        </mc:Choice>
        <mc:Fallback xmlns="">
          <p:sp>
            <p:nvSpPr>
              <p:cNvPr id="2" name="テキスト ボックス 1">
                <a:extLst>
                  <a:ext uri="{FF2B5EF4-FFF2-40B4-BE49-F238E27FC236}">
                    <a16:creationId xmlns:a16="http://schemas.microsoft.com/office/drawing/2014/main" id="{B37D83DC-9B72-4051-AB13-0FA8AD58C3B3}"/>
                  </a:ext>
                </a:extLst>
              </p:cNvPr>
              <p:cNvSpPr txBox="1">
                <a:spLocks noRot="1" noChangeAspect="1" noMove="1" noResize="1" noEditPoints="1" noAdjustHandles="1" noChangeArrowheads="1" noChangeShapeType="1" noTextEdit="1"/>
              </p:cNvSpPr>
              <p:nvPr/>
            </p:nvSpPr>
            <p:spPr>
              <a:xfrm>
                <a:off x="4491038" y="3446298"/>
                <a:ext cx="2181816" cy="665118"/>
              </a:xfrm>
              <a:prstGeom prst="rect">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4450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276EDA9D-D0DB-4952-A5FB-C21058510D5E}"/>
              </a:ext>
            </a:extLst>
          </p:cNvPr>
          <p:cNvSpPr txBox="1"/>
          <p:nvPr/>
        </p:nvSpPr>
        <p:spPr>
          <a:xfrm>
            <a:off x="446752" y="610351"/>
            <a:ext cx="10439076" cy="5447645"/>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■事務局の方へ</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　</a:t>
            </a:r>
            <a:r>
              <a:rPr lang="ja-JP" altLang="en-US" sz="2400" u="sng" dirty="0">
                <a:latin typeface="メイリオ" panose="020B0604030504040204" pitchFamily="50" charset="-128"/>
                <a:ea typeface="メイリオ" panose="020B0604030504040204" pitchFamily="50" charset="-128"/>
              </a:rPr>
              <a:t>①レポートのファイル形式</a:t>
            </a:r>
            <a:endParaRPr lang="en-US" altLang="ja-JP" sz="2400" u="sng"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レポートはその時の状況次第で</a:t>
            </a:r>
            <a:r>
              <a:rPr kumimoji="1" lang="en-US" altLang="ja-JP" sz="2000" dirty="0">
                <a:latin typeface="メイリオ" panose="020B0604030504040204" pitchFamily="50" charset="-128"/>
                <a:ea typeface="メイリオ" panose="020B0604030504040204" pitchFamily="50" charset="-128"/>
              </a:rPr>
              <a:t>windows</a:t>
            </a:r>
            <a:r>
              <a:rPr kumimoji="1" lang="ja-JP" altLang="en-US" sz="2000" dirty="0">
                <a:latin typeface="メイリオ" panose="020B0604030504040204" pitchFamily="50" charset="-128"/>
                <a:ea typeface="メイリオ" panose="020B0604030504040204" pitchFamily="50" charset="-128"/>
              </a:rPr>
              <a:t>と</a:t>
            </a:r>
            <a:r>
              <a:rPr kumimoji="1" lang="en-US" altLang="ja-JP" sz="2000" dirty="0">
                <a:latin typeface="メイリオ" panose="020B0604030504040204" pitchFamily="50" charset="-128"/>
                <a:ea typeface="メイリオ" panose="020B0604030504040204" pitchFamily="50" charset="-128"/>
              </a:rPr>
              <a:t>Mac</a:t>
            </a:r>
            <a:r>
              <a:rPr kumimoji="1" lang="ja-JP" altLang="en-US" sz="2000" dirty="0">
                <a:latin typeface="メイリオ" panose="020B0604030504040204" pitchFamily="50" charset="-128"/>
                <a:ea typeface="メイリオ" panose="020B0604030504040204" pitchFamily="50" charset="-128"/>
              </a:rPr>
              <a:t>の</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台の</a:t>
            </a:r>
            <a:r>
              <a:rPr kumimoji="1" lang="en-US" altLang="ja-JP" sz="2000" dirty="0">
                <a:latin typeface="メイリオ" panose="020B0604030504040204" pitchFamily="50" charset="-128"/>
                <a:ea typeface="メイリオ" panose="020B0604030504040204" pitchFamily="50" charset="-128"/>
              </a:rPr>
              <a:t>PC</a:t>
            </a:r>
            <a:r>
              <a:rPr kumimoji="1" lang="ja-JP" altLang="en-US" sz="2000" dirty="0">
                <a:latin typeface="メイリオ" panose="020B0604030504040204" pitchFamily="50" charset="-128"/>
                <a:ea typeface="メイリオ" panose="020B0604030504040204" pitchFamily="50" charset="-128"/>
              </a:rPr>
              <a:t>のどちらかで</a:t>
            </a:r>
            <a:endParaRPr kumimoji="1"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　　作成しているので、ファイル形式が</a:t>
            </a:r>
            <a:r>
              <a:rPr lang="en-US" altLang="ja-JP" sz="2000" dirty="0">
                <a:latin typeface="メイリオ" panose="020B0604030504040204" pitchFamily="50" charset="-128"/>
                <a:ea typeface="メイリオ" panose="020B0604030504040204" pitchFamily="50" charset="-128"/>
              </a:rPr>
              <a:t>Office(PPT)</a:t>
            </a:r>
            <a:r>
              <a:rPr lang="ja-JP" altLang="en-US" sz="2000" dirty="0">
                <a:latin typeface="メイリオ" panose="020B0604030504040204" pitchFamily="50" charset="-128"/>
                <a:ea typeface="メイリオ" panose="020B0604030504040204" pitchFamily="50" charset="-128"/>
              </a:rPr>
              <a:t>だったりそうでなかったり</a:t>
            </a:r>
            <a:endParaRPr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します。大変ご迷惑をおかけしますが何卒ご了承頂きたく存じます</a:t>
            </a:r>
            <a:endParaRPr lang="en-US" altLang="ja-JP" sz="20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　</a:t>
            </a:r>
            <a:endParaRPr kumimoji="1"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　</a:t>
            </a:r>
            <a:r>
              <a:rPr lang="ja-JP" altLang="en-US" sz="2400" u="sng" dirty="0">
                <a:latin typeface="メイリオ" panose="020B0604030504040204" pitchFamily="50" charset="-128"/>
                <a:ea typeface="メイリオ" panose="020B0604030504040204" pitchFamily="50" charset="-128"/>
              </a:rPr>
              <a:t>②実装演習の取り組み概要</a:t>
            </a:r>
            <a:endParaRPr lang="en-US" altLang="ja-JP" sz="2400" u="sng"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サンプルコードを一通り読んで処理の流れを把握したのち、</a:t>
            </a:r>
            <a:endParaRPr kumimoji="1"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　　同じ処理（プロセス）になるように自身でコードを作成し</a:t>
            </a:r>
            <a:r>
              <a:rPr lang="en-US" altLang="ja-JP" sz="2000" dirty="0" err="1">
                <a:latin typeface="メイリオ" panose="020B0604030504040204" pitchFamily="50" charset="-128"/>
                <a:ea typeface="メイリオ" panose="020B0604030504040204" pitchFamily="50" charset="-128"/>
              </a:rPr>
              <a:t>jupyter</a:t>
            </a:r>
            <a:r>
              <a:rPr lang="ja-JP" altLang="en-US" sz="2000" dirty="0">
                <a:latin typeface="メイリオ" panose="020B0604030504040204" pitchFamily="50" charset="-128"/>
                <a:ea typeface="メイリオ" panose="020B0604030504040204" pitchFamily="50" charset="-128"/>
              </a:rPr>
              <a:t>上で実行</a:t>
            </a:r>
            <a:endParaRPr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する形で進めました。</a:t>
            </a:r>
            <a:endParaRPr kumimoji="1"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データセットの容量が小さいので</a:t>
            </a:r>
            <a:r>
              <a:rPr lang="en-US" altLang="ja-JP" sz="2000" dirty="0" err="1">
                <a:latin typeface="メイリオ" panose="020B0604030504040204" pitchFamily="50" charset="-128"/>
                <a:ea typeface="メイリオ" panose="020B0604030504040204" pitchFamily="50" charset="-128"/>
              </a:rPr>
              <a:t>Colab</a:t>
            </a:r>
            <a:r>
              <a:rPr lang="ja-JP" altLang="en-US" sz="2000" dirty="0">
                <a:latin typeface="メイリオ" panose="020B0604030504040204" pitchFamily="50" charset="-128"/>
                <a:ea typeface="メイリオ" panose="020B0604030504040204" pitchFamily="50" charset="-128"/>
              </a:rPr>
              <a:t>へのマウントはせず</a:t>
            </a:r>
            <a:r>
              <a:rPr lang="en-US" altLang="ja-JP" sz="2000" dirty="0">
                <a:latin typeface="メイリオ" panose="020B0604030504040204" pitchFamily="50" charset="-128"/>
                <a:ea typeface="メイリオ" panose="020B0604030504040204" pitchFamily="50" charset="-128"/>
              </a:rPr>
              <a:t>PC</a:t>
            </a:r>
            <a:r>
              <a:rPr lang="ja-JP" altLang="en-US" sz="2000" dirty="0">
                <a:latin typeface="メイリオ" panose="020B0604030504040204" pitchFamily="50" charset="-128"/>
                <a:ea typeface="メイリオ" panose="020B0604030504040204" pitchFamily="50" charset="-128"/>
              </a:rPr>
              <a:t>上で実行しています</a:t>
            </a:r>
            <a:endParaRPr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ソースコードの規模も小さいので</a:t>
            </a:r>
            <a:r>
              <a:rPr kumimoji="1" lang="en-US" altLang="ja-JP" sz="2000" dirty="0" err="1">
                <a:latin typeface="メイリオ" panose="020B0604030504040204" pitchFamily="50" charset="-128"/>
                <a:ea typeface="メイリオ" panose="020B0604030504040204" pitchFamily="50" charset="-128"/>
              </a:rPr>
              <a:t>VSCode</a:t>
            </a:r>
            <a:r>
              <a:rPr kumimoji="1" lang="ja-JP" altLang="en-US" sz="2000" dirty="0">
                <a:latin typeface="メイリオ" panose="020B0604030504040204" pitchFamily="50" charset="-128"/>
                <a:ea typeface="メイリオ" panose="020B0604030504040204" pitchFamily="50" charset="-128"/>
              </a:rPr>
              <a:t>等のエディタは使用していません</a:t>
            </a:r>
            <a:endParaRPr kumimoji="1" lang="en-US" altLang="ja-JP" sz="2000" dirty="0">
              <a:latin typeface="メイリオ" panose="020B0604030504040204" pitchFamily="50" charset="-128"/>
              <a:ea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a:t>
            </a:r>
            <a:r>
              <a:rPr kumimoji="1" lang="ja-JP" altLang="en-US" sz="2400" u="sng" dirty="0">
                <a:solidFill>
                  <a:srgbClr val="FF0000"/>
                </a:solidFill>
                <a:latin typeface="メイリオ" panose="020B0604030504040204" pitchFamily="50" charset="-128"/>
                <a:ea typeface="メイリオ" panose="020B0604030504040204" pitchFamily="50" charset="-128"/>
              </a:rPr>
              <a:t>③実装演習の報告について</a:t>
            </a:r>
            <a:endParaRPr kumimoji="1" lang="en-US" altLang="ja-JP" sz="2400" u="sng" dirty="0">
              <a:solidFill>
                <a:srgbClr val="FF0000"/>
              </a:solidFill>
              <a:latin typeface="メイリオ" panose="020B0604030504040204" pitchFamily="50" charset="-128"/>
              <a:ea typeface="メイリオ" panose="020B0604030504040204" pitchFamily="50" charset="-128"/>
            </a:endParaRPr>
          </a:p>
          <a:p>
            <a:r>
              <a:rPr lang="ja-JP" altLang="en-US" sz="2000" dirty="0">
                <a:solidFill>
                  <a:srgbClr val="FF0000"/>
                </a:solidFill>
                <a:latin typeface="メイリオ" panose="020B0604030504040204" pitchFamily="50" charset="-128"/>
                <a:ea typeface="メイリオ" panose="020B0604030504040204" pitchFamily="50" charset="-128"/>
              </a:rPr>
              <a:t>　　深層学習</a:t>
            </a:r>
            <a:r>
              <a:rPr lang="en-US" altLang="ja-JP" sz="2000" dirty="0">
                <a:solidFill>
                  <a:srgbClr val="FF0000"/>
                </a:solidFill>
                <a:latin typeface="メイリオ" panose="020B0604030504040204" pitchFamily="50" charset="-128"/>
                <a:ea typeface="メイリオ" panose="020B0604030504040204" pitchFamily="50" charset="-128"/>
              </a:rPr>
              <a:t>1</a:t>
            </a:r>
            <a:r>
              <a:rPr lang="ja-JP" altLang="en-US" sz="2000" dirty="0">
                <a:solidFill>
                  <a:srgbClr val="FF0000"/>
                </a:solidFill>
                <a:latin typeface="メイリオ" panose="020B0604030504040204" pitchFamily="50" charset="-128"/>
                <a:ea typeface="メイリオ" panose="020B0604030504040204" pitchFamily="50" charset="-128"/>
              </a:rPr>
              <a:t>日目の課題が</a:t>
            </a:r>
            <a:r>
              <a:rPr lang="en-US" altLang="ja-JP" sz="2000" dirty="0">
                <a:solidFill>
                  <a:srgbClr val="FF0000"/>
                </a:solidFill>
                <a:latin typeface="メイリオ" panose="020B0604030504040204" pitchFamily="50" charset="-128"/>
                <a:ea typeface="メイリオ" panose="020B0604030504040204" pitchFamily="50" charset="-128"/>
              </a:rPr>
              <a:t>5</a:t>
            </a:r>
            <a:r>
              <a:rPr lang="ja-JP" altLang="en-US" sz="2000" dirty="0">
                <a:solidFill>
                  <a:srgbClr val="FF0000"/>
                </a:solidFill>
                <a:latin typeface="メイリオ" panose="020B0604030504040204" pitchFamily="50" charset="-128"/>
                <a:ea typeface="メイリオ" panose="020B0604030504040204" pitchFamily="50" charset="-128"/>
              </a:rPr>
              <a:t>個に対して、対応するサンプルコードのファイルが</a:t>
            </a:r>
            <a:r>
              <a:rPr lang="en-US" altLang="ja-JP" sz="2000" dirty="0">
                <a:solidFill>
                  <a:srgbClr val="FF0000"/>
                </a:solidFill>
                <a:latin typeface="メイリオ" panose="020B0604030504040204" pitchFamily="50" charset="-128"/>
                <a:ea typeface="メイリオ" panose="020B0604030504040204" pitchFamily="50" charset="-128"/>
              </a:rPr>
              <a:t>3</a:t>
            </a:r>
            <a:r>
              <a:rPr lang="ja-JP" altLang="en-US" sz="2000" dirty="0">
                <a:solidFill>
                  <a:srgbClr val="FF0000"/>
                </a:solidFill>
                <a:latin typeface="メイリオ" panose="020B0604030504040204" pitchFamily="50" charset="-128"/>
                <a:ea typeface="メイリオ" panose="020B0604030504040204" pitchFamily="50" charset="-128"/>
              </a:rPr>
              <a:t>個</a:t>
            </a:r>
            <a:endParaRPr lang="en-US" altLang="ja-JP" sz="2000" dirty="0">
              <a:solidFill>
                <a:srgbClr val="FF0000"/>
              </a:solidFill>
              <a:latin typeface="メイリオ" panose="020B0604030504040204" pitchFamily="50" charset="-128"/>
              <a:ea typeface="メイリオ" panose="020B0604030504040204" pitchFamily="50" charset="-128"/>
            </a:endParaRPr>
          </a:p>
          <a:p>
            <a:r>
              <a:rPr kumimoji="1" lang="ja-JP" altLang="en-US" sz="2000" dirty="0">
                <a:solidFill>
                  <a:srgbClr val="FF0000"/>
                </a:solidFill>
                <a:latin typeface="メイリオ" panose="020B0604030504040204" pitchFamily="50" charset="-128"/>
                <a:ea typeface="メイリオ" panose="020B0604030504040204" pitchFamily="50" charset="-128"/>
              </a:rPr>
              <a:t>　　なので、</a:t>
            </a:r>
            <a:r>
              <a:rPr kumimoji="1" lang="en-US" altLang="ja-JP" sz="2000" dirty="0">
                <a:solidFill>
                  <a:srgbClr val="FF0000"/>
                </a:solidFill>
                <a:latin typeface="メイリオ" panose="020B0604030504040204" pitchFamily="50" charset="-128"/>
                <a:ea typeface="メイリオ" panose="020B0604030504040204" pitchFamily="50" charset="-128"/>
              </a:rPr>
              <a:t>Section1</a:t>
            </a:r>
            <a:r>
              <a:rPr kumimoji="1" lang="ja-JP" altLang="en-US" sz="2000" dirty="0">
                <a:solidFill>
                  <a:srgbClr val="FF0000"/>
                </a:solidFill>
                <a:latin typeface="メイリオ" panose="020B0604030504040204" pitchFamily="50" charset="-128"/>
                <a:ea typeface="メイリオ" panose="020B0604030504040204" pitchFamily="50" charset="-128"/>
              </a:rPr>
              <a:t>と</a:t>
            </a:r>
            <a:r>
              <a:rPr kumimoji="1" lang="en-US" altLang="ja-JP" sz="2000" dirty="0">
                <a:solidFill>
                  <a:srgbClr val="FF0000"/>
                </a:solidFill>
                <a:latin typeface="メイリオ" panose="020B0604030504040204" pitchFamily="50" charset="-128"/>
                <a:ea typeface="メイリオ" panose="020B0604030504040204" pitchFamily="50" charset="-128"/>
              </a:rPr>
              <a:t>3</a:t>
            </a:r>
            <a:r>
              <a:rPr kumimoji="1" lang="ja-JP" altLang="en-US" sz="2000" dirty="0">
                <a:solidFill>
                  <a:srgbClr val="FF0000"/>
                </a:solidFill>
                <a:latin typeface="メイリオ" panose="020B0604030504040204" pitchFamily="50" charset="-128"/>
                <a:ea typeface="メイリオ" panose="020B0604030504040204" pitchFamily="50" charset="-128"/>
              </a:rPr>
              <a:t>、</a:t>
            </a:r>
            <a:r>
              <a:rPr kumimoji="1" lang="en-US" altLang="ja-JP" sz="2000" dirty="0">
                <a:solidFill>
                  <a:srgbClr val="FF0000"/>
                </a:solidFill>
                <a:latin typeface="メイリオ" panose="020B0604030504040204" pitchFamily="50" charset="-128"/>
                <a:ea typeface="メイリオ" panose="020B0604030504040204" pitchFamily="50" charset="-128"/>
              </a:rPr>
              <a:t>Section2-4</a:t>
            </a:r>
            <a:r>
              <a:rPr kumimoji="1" lang="ja-JP" altLang="en-US" sz="2000" dirty="0">
                <a:solidFill>
                  <a:srgbClr val="FF0000"/>
                </a:solidFill>
                <a:latin typeface="メイリオ" panose="020B0604030504040204" pitchFamily="50" charset="-128"/>
                <a:ea typeface="メイリオ" panose="020B0604030504040204" pitchFamily="50" charset="-128"/>
              </a:rPr>
              <a:t>　をまとめて報告しています</a:t>
            </a:r>
          </a:p>
        </p:txBody>
      </p:sp>
      <p:pic>
        <p:nvPicPr>
          <p:cNvPr id="3" name="図 2">
            <a:extLst>
              <a:ext uri="{FF2B5EF4-FFF2-40B4-BE49-F238E27FC236}">
                <a16:creationId xmlns:a16="http://schemas.microsoft.com/office/drawing/2014/main" id="{C5DEEB29-51E2-4CCF-A4FA-8D4544FA7D14}"/>
              </a:ext>
            </a:extLst>
          </p:cNvPr>
          <p:cNvPicPr>
            <a:picLocks noChangeAspect="1"/>
          </p:cNvPicPr>
          <p:nvPr/>
        </p:nvPicPr>
        <p:blipFill>
          <a:blip r:embed="rId2"/>
          <a:stretch>
            <a:fillRect/>
          </a:stretch>
        </p:blipFill>
        <p:spPr>
          <a:xfrm>
            <a:off x="8434550" y="5750258"/>
            <a:ext cx="3562945" cy="994782"/>
          </a:xfrm>
          <a:prstGeom prst="rect">
            <a:avLst/>
          </a:prstGeom>
        </p:spPr>
      </p:pic>
    </p:spTree>
    <p:extLst>
      <p:ext uri="{BB962C8B-B14F-4D97-AF65-F5344CB8AC3E}">
        <p14:creationId xmlns:p14="http://schemas.microsoft.com/office/powerpoint/2010/main" val="100533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2-2</a:t>
            </a:r>
            <a:r>
              <a:rPr lang="ja-JP" altLang="en-US" sz="2400" u="sng" dirty="0"/>
              <a:t>　実装演習</a:t>
            </a:r>
            <a:endParaRPr kumimoji="1" lang="ja-JP" altLang="en-US" sz="2400" u="sng" dirty="0"/>
          </a:p>
        </p:txBody>
      </p:sp>
      <p:pic>
        <p:nvPicPr>
          <p:cNvPr id="3" name="図 2">
            <a:extLst>
              <a:ext uri="{FF2B5EF4-FFF2-40B4-BE49-F238E27FC236}">
                <a16:creationId xmlns:a16="http://schemas.microsoft.com/office/drawing/2014/main" id="{340A1791-B5EF-41E4-8DBE-57BC30976F1F}"/>
              </a:ext>
            </a:extLst>
          </p:cNvPr>
          <p:cNvPicPr>
            <a:picLocks noChangeAspect="1"/>
          </p:cNvPicPr>
          <p:nvPr/>
        </p:nvPicPr>
        <p:blipFill>
          <a:blip r:embed="rId2"/>
          <a:stretch>
            <a:fillRect/>
          </a:stretch>
        </p:blipFill>
        <p:spPr>
          <a:xfrm>
            <a:off x="147053" y="2012957"/>
            <a:ext cx="5693139" cy="1570521"/>
          </a:xfrm>
          <a:prstGeom prst="rect">
            <a:avLst/>
          </a:prstGeom>
        </p:spPr>
      </p:pic>
      <p:pic>
        <p:nvPicPr>
          <p:cNvPr id="8" name="図 7">
            <a:extLst>
              <a:ext uri="{FF2B5EF4-FFF2-40B4-BE49-F238E27FC236}">
                <a16:creationId xmlns:a16="http://schemas.microsoft.com/office/drawing/2014/main" id="{3E999B5F-8A13-4B5B-98D4-2750B58B024A}"/>
              </a:ext>
            </a:extLst>
          </p:cNvPr>
          <p:cNvPicPr>
            <a:picLocks noChangeAspect="1"/>
          </p:cNvPicPr>
          <p:nvPr/>
        </p:nvPicPr>
        <p:blipFill>
          <a:blip r:embed="rId3"/>
          <a:stretch>
            <a:fillRect/>
          </a:stretch>
        </p:blipFill>
        <p:spPr>
          <a:xfrm>
            <a:off x="6814563" y="1447262"/>
            <a:ext cx="5377437" cy="3899668"/>
          </a:xfrm>
          <a:prstGeom prst="rect">
            <a:avLst/>
          </a:prstGeom>
        </p:spPr>
      </p:pic>
      <p:sp>
        <p:nvSpPr>
          <p:cNvPr id="9" name="四角形: 角を丸くする 8">
            <a:extLst>
              <a:ext uri="{FF2B5EF4-FFF2-40B4-BE49-F238E27FC236}">
                <a16:creationId xmlns:a16="http://schemas.microsoft.com/office/drawing/2014/main" id="{08BD5B4B-7D43-47D4-9D72-D2289F79B4B1}"/>
              </a:ext>
            </a:extLst>
          </p:cNvPr>
          <p:cNvSpPr/>
          <p:nvPr/>
        </p:nvSpPr>
        <p:spPr>
          <a:xfrm>
            <a:off x="3064770" y="2941920"/>
            <a:ext cx="2435486" cy="2446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C42E44B2-F690-4C7B-827F-828A4866C9AE}"/>
              </a:ext>
            </a:extLst>
          </p:cNvPr>
          <p:cNvSpPr/>
          <p:nvPr/>
        </p:nvSpPr>
        <p:spPr>
          <a:xfrm>
            <a:off x="6814563" y="2618108"/>
            <a:ext cx="3285401" cy="32381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2BE01AB-54A6-49C7-88AA-C284BBE93453}"/>
              </a:ext>
            </a:extLst>
          </p:cNvPr>
          <p:cNvSpPr txBox="1"/>
          <p:nvPr/>
        </p:nvSpPr>
        <p:spPr>
          <a:xfrm>
            <a:off x="6491978" y="304800"/>
            <a:ext cx="4570482" cy="1200329"/>
          </a:xfrm>
          <a:prstGeom prst="rect">
            <a:avLst/>
          </a:prstGeom>
          <a:noFill/>
        </p:spPr>
        <p:txBody>
          <a:bodyPr wrap="none" rtlCol="0">
            <a:spAutoFit/>
          </a:bodyPr>
          <a:lstStyle/>
          <a:p>
            <a:r>
              <a:rPr kumimoji="1" lang="ja-JP" altLang="en-US" dirty="0">
                <a:solidFill>
                  <a:srgbClr val="FF0000"/>
                </a:solidFill>
              </a:rPr>
              <a:t>本章では、ノート</a:t>
            </a:r>
            <a:r>
              <a:rPr lang="en-US" altLang="ja-JP" dirty="0">
                <a:solidFill>
                  <a:srgbClr val="FF0000"/>
                </a:solidFill>
              </a:rPr>
              <a:t>1-3 stochastic_</a:t>
            </a:r>
            <a:r>
              <a:rPr lang="ja-JP" altLang="en-US" dirty="0">
                <a:solidFill>
                  <a:srgbClr val="FF0000"/>
                </a:solidFill>
              </a:rPr>
              <a:t>～</a:t>
            </a:r>
            <a:r>
              <a:rPr kumimoji="1" lang="en-US" altLang="ja-JP" dirty="0">
                <a:solidFill>
                  <a:srgbClr val="FF0000"/>
                </a:solidFill>
              </a:rPr>
              <a:t>.jpynb</a:t>
            </a:r>
          </a:p>
          <a:p>
            <a:r>
              <a:rPr lang="ja-JP" altLang="en-US" dirty="0">
                <a:solidFill>
                  <a:srgbClr val="FF0000"/>
                </a:solidFill>
              </a:rPr>
              <a:t>の「試してみよう」の部分を演習しました</a:t>
            </a:r>
            <a:endParaRPr lang="en-US" altLang="ja-JP" dirty="0">
              <a:solidFill>
                <a:srgbClr val="FF0000"/>
              </a:solidFill>
            </a:endParaRPr>
          </a:p>
          <a:p>
            <a:r>
              <a:rPr kumimoji="1" lang="ja-JP" altLang="en-US" dirty="0">
                <a:solidFill>
                  <a:srgbClr val="FF0000"/>
                </a:solidFill>
              </a:rPr>
              <a:t>→報告は</a:t>
            </a:r>
            <a:r>
              <a:rPr kumimoji="1" lang="en-US" altLang="ja-JP" dirty="0">
                <a:solidFill>
                  <a:srgbClr val="FF0000"/>
                </a:solidFill>
              </a:rPr>
              <a:t>4-2</a:t>
            </a:r>
            <a:r>
              <a:rPr kumimoji="1" lang="ja-JP" altLang="en-US" dirty="0">
                <a:solidFill>
                  <a:srgbClr val="FF0000"/>
                </a:solidFill>
              </a:rPr>
              <a:t>にまとめています。本節では</a:t>
            </a:r>
            <a:endParaRPr kumimoji="1" lang="en-US" altLang="ja-JP" dirty="0">
              <a:solidFill>
                <a:srgbClr val="FF0000"/>
              </a:solidFill>
            </a:endParaRPr>
          </a:p>
          <a:p>
            <a:r>
              <a:rPr lang="ja-JP" altLang="en-US" dirty="0">
                <a:solidFill>
                  <a:srgbClr val="FF0000"/>
                </a:solidFill>
              </a:rPr>
              <a:t>報告省略</a:t>
            </a:r>
            <a:endParaRPr kumimoji="1" lang="en-US" altLang="ja-JP" dirty="0">
              <a:solidFill>
                <a:srgbClr val="FF0000"/>
              </a:solidFill>
            </a:endParaRPr>
          </a:p>
        </p:txBody>
      </p:sp>
      <p:sp>
        <p:nvSpPr>
          <p:cNvPr id="12" name="四角形: 角を丸くする 11">
            <a:extLst>
              <a:ext uri="{FF2B5EF4-FFF2-40B4-BE49-F238E27FC236}">
                <a16:creationId xmlns:a16="http://schemas.microsoft.com/office/drawing/2014/main" id="{FF4D569C-E2DE-429D-8DE3-DBEE738572DA}"/>
              </a:ext>
            </a:extLst>
          </p:cNvPr>
          <p:cNvSpPr/>
          <p:nvPr/>
        </p:nvSpPr>
        <p:spPr>
          <a:xfrm>
            <a:off x="2993622" y="2373483"/>
            <a:ext cx="2435486" cy="2446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1747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509020" cy="461665"/>
          </a:xfrm>
          <a:prstGeom prst="rect">
            <a:avLst/>
          </a:prstGeom>
          <a:noFill/>
        </p:spPr>
        <p:txBody>
          <a:bodyPr wrap="none" rtlCol="0">
            <a:spAutoFit/>
          </a:bodyPr>
          <a:lstStyle/>
          <a:p>
            <a:r>
              <a:rPr lang="en-US" altLang="ja-JP" sz="2400" u="sng" dirty="0"/>
              <a:t>2-3</a:t>
            </a:r>
            <a:r>
              <a:rPr lang="ja-JP" altLang="en-US" sz="2400" u="sng" dirty="0"/>
              <a:t>　確認テスト</a:t>
            </a:r>
            <a:endParaRPr kumimoji="1" lang="ja-JP" altLang="en-US" sz="2400" u="sng" dirty="0"/>
          </a:p>
        </p:txBody>
      </p:sp>
      <p:pic>
        <p:nvPicPr>
          <p:cNvPr id="5" name="図 4">
            <a:extLst>
              <a:ext uri="{FF2B5EF4-FFF2-40B4-BE49-F238E27FC236}">
                <a16:creationId xmlns:a16="http://schemas.microsoft.com/office/drawing/2014/main" id="{5002440B-A620-4F01-8942-86202BEF4FEA}"/>
              </a:ext>
            </a:extLst>
          </p:cNvPr>
          <p:cNvPicPr>
            <a:picLocks noChangeAspect="1"/>
          </p:cNvPicPr>
          <p:nvPr/>
        </p:nvPicPr>
        <p:blipFill>
          <a:blip r:embed="rId2"/>
          <a:stretch>
            <a:fillRect/>
          </a:stretch>
        </p:blipFill>
        <p:spPr>
          <a:xfrm>
            <a:off x="464453" y="941675"/>
            <a:ext cx="2600325" cy="1400175"/>
          </a:xfrm>
          <a:prstGeom prst="rect">
            <a:avLst/>
          </a:prstGeom>
        </p:spPr>
      </p:pic>
      <p:pic>
        <p:nvPicPr>
          <p:cNvPr id="6" name="図 5">
            <a:extLst>
              <a:ext uri="{FF2B5EF4-FFF2-40B4-BE49-F238E27FC236}">
                <a16:creationId xmlns:a16="http://schemas.microsoft.com/office/drawing/2014/main" id="{A61FA6F4-2037-44C2-90C6-7C43AED5C9E4}"/>
              </a:ext>
            </a:extLst>
          </p:cNvPr>
          <p:cNvPicPr>
            <a:picLocks noChangeAspect="1"/>
          </p:cNvPicPr>
          <p:nvPr/>
        </p:nvPicPr>
        <p:blipFill>
          <a:blip r:embed="rId3"/>
          <a:stretch>
            <a:fillRect/>
          </a:stretch>
        </p:blipFill>
        <p:spPr>
          <a:xfrm rot="16200000">
            <a:off x="4899806" y="879857"/>
            <a:ext cx="4580952" cy="6104762"/>
          </a:xfrm>
          <a:prstGeom prst="rect">
            <a:avLst/>
          </a:prstGeom>
        </p:spPr>
      </p:pic>
    </p:spTree>
    <p:extLst>
      <p:ext uri="{BB962C8B-B14F-4D97-AF65-F5344CB8AC3E}">
        <p14:creationId xmlns:p14="http://schemas.microsoft.com/office/powerpoint/2010/main" val="4520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509020" cy="461665"/>
          </a:xfrm>
          <a:prstGeom prst="rect">
            <a:avLst/>
          </a:prstGeom>
          <a:noFill/>
        </p:spPr>
        <p:txBody>
          <a:bodyPr wrap="none" rtlCol="0">
            <a:spAutoFit/>
          </a:bodyPr>
          <a:lstStyle/>
          <a:p>
            <a:r>
              <a:rPr lang="en-US" altLang="ja-JP" sz="2400" u="sng" dirty="0"/>
              <a:t>2-3</a:t>
            </a:r>
            <a:r>
              <a:rPr lang="ja-JP" altLang="en-US" sz="2400" u="sng" dirty="0"/>
              <a:t>　確認テスト</a:t>
            </a:r>
            <a:endParaRPr kumimoji="1" lang="ja-JP" altLang="en-US" sz="2400" u="sng" dirty="0"/>
          </a:p>
        </p:txBody>
      </p:sp>
      <p:pic>
        <p:nvPicPr>
          <p:cNvPr id="18" name="図 17">
            <a:extLst>
              <a:ext uri="{FF2B5EF4-FFF2-40B4-BE49-F238E27FC236}">
                <a16:creationId xmlns:a16="http://schemas.microsoft.com/office/drawing/2014/main" id="{A254F1AA-4ACE-4732-8443-051E9417A888}"/>
              </a:ext>
            </a:extLst>
          </p:cNvPr>
          <p:cNvPicPr>
            <a:picLocks noChangeAspect="1"/>
          </p:cNvPicPr>
          <p:nvPr/>
        </p:nvPicPr>
        <p:blipFill>
          <a:blip r:embed="rId2"/>
          <a:stretch>
            <a:fillRect/>
          </a:stretch>
        </p:blipFill>
        <p:spPr>
          <a:xfrm>
            <a:off x="800966" y="989734"/>
            <a:ext cx="7486650" cy="3714750"/>
          </a:xfrm>
          <a:prstGeom prst="rect">
            <a:avLst/>
          </a:prstGeom>
        </p:spPr>
      </p:pic>
      <p:pic>
        <p:nvPicPr>
          <p:cNvPr id="12" name="図 11">
            <a:extLst>
              <a:ext uri="{FF2B5EF4-FFF2-40B4-BE49-F238E27FC236}">
                <a16:creationId xmlns:a16="http://schemas.microsoft.com/office/drawing/2014/main" id="{AF7C162F-197D-47FE-972E-8C8A0AAD56FF}"/>
              </a:ext>
            </a:extLst>
          </p:cNvPr>
          <p:cNvPicPr>
            <a:picLocks noChangeAspect="1"/>
          </p:cNvPicPr>
          <p:nvPr/>
        </p:nvPicPr>
        <p:blipFill>
          <a:blip r:embed="rId3"/>
          <a:stretch>
            <a:fillRect/>
          </a:stretch>
        </p:blipFill>
        <p:spPr>
          <a:xfrm>
            <a:off x="4433455" y="5062807"/>
            <a:ext cx="4637221" cy="1089747"/>
          </a:xfrm>
          <a:prstGeom prst="rect">
            <a:avLst/>
          </a:prstGeom>
        </p:spPr>
      </p:pic>
    </p:spTree>
    <p:extLst>
      <p:ext uri="{BB962C8B-B14F-4D97-AF65-F5344CB8AC3E}">
        <p14:creationId xmlns:p14="http://schemas.microsoft.com/office/powerpoint/2010/main" val="3877956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D64A36-1514-45AA-A5E1-67D577CAFDD3}"/>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AD7E757-139E-472F-AB59-423E3918D9D0}"/>
              </a:ext>
            </a:extLst>
          </p:cNvPr>
          <p:cNvSpPr>
            <a:spLocks noGrp="1"/>
          </p:cNvSpPr>
          <p:nvPr>
            <p:ph idx="1"/>
          </p:nvPr>
        </p:nvSpPr>
        <p:spPr/>
        <p:txBody>
          <a:bodyPr>
            <a:normAutofit lnSpcReduction="10000"/>
          </a:bodyPr>
          <a:lstStyle/>
          <a:p>
            <a:pPr marL="0" indent="0">
              <a:lnSpc>
                <a:spcPct val="150000"/>
              </a:lnSpc>
              <a:buNone/>
            </a:pPr>
            <a:r>
              <a:rPr lang="ja-JP" altLang="en-US" dirty="0">
                <a:solidFill>
                  <a:schemeClr val="bg1">
                    <a:lumMod val="75000"/>
                  </a:schemeClr>
                </a:solidFill>
              </a:rPr>
              <a:t>第</a:t>
            </a:r>
            <a:r>
              <a:rPr lang="en-US" altLang="ja-JP" dirty="0">
                <a:solidFill>
                  <a:schemeClr val="bg1">
                    <a:lumMod val="75000"/>
                  </a:schemeClr>
                </a:solidFill>
              </a:rPr>
              <a:t>0</a:t>
            </a:r>
            <a:r>
              <a:rPr lang="ja-JP" altLang="en-US" dirty="0">
                <a:solidFill>
                  <a:schemeClr val="bg1">
                    <a:lumMod val="75000"/>
                  </a:schemeClr>
                </a:solidFill>
              </a:rPr>
              <a:t>章：全体確認テスト</a:t>
            </a:r>
            <a:endParaRPr kumimoji="1" lang="en-US" altLang="ja-JP" dirty="0">
              <a:solidFill>
                <a:schemeClr val="bg1">
                  <a:lumMod val="75000"/>
                </a:schemeClr>
              </a:solidFill>
            </a:endParaRPr>
          </a:p>
          <a:p>
            <a:pPr marL="0" indent="0">
              <a:lnSpc>
                <a:spcPct val="150000"/>
              </a:lnSpc>
              <a:buNone/>
            </a:pPr>
            <a:r>
              <a:rPr kumimoji="1" lang="ja-JP" altLang="en-US" dirty="0">
                <a:solidFill>
                  <a:schemeClr val="bg1">
                    <a:lumMod val="75000"/>
                  </a:schemeClr>
                </a:solidFill>
              </a:rPr>
              <a:t>第</a:t>
            </a:r>
            <a:r>
              <a:rPr kumimoji="1" lang="en-US" altLang="ja-JP" dirty="0">
                <a:solidFill>
                  <a:schemeClr val="bg1">
                    <a:lumMod val="75000"/>
                  </a:schemeClr>
                </a:solidFill>
              </a:rPr>
              <a:t>1</a:t>
            </a:r>
            <a:r>
              <a:rPr kumimoji="1" lang="ja-JP" altLang="en-US" dirty="0">
                <a:solidFill>
                  <a:schemeClr val="bg1">
                    <a:lumMod val="75000"/>
                  </a:schemeClr>
                </a:solidFill>
              </a:rPr>
              <a:t>章：入力層～中間層</a:t>
            </a:r>
            <a:endParaRPr kumimoji="1" lang="en-US" altLang="ja-JP" dirty="0">
              <a:solidFill>
                <a:schemeClr val="bg1">
                  <a:lumMod val="75000"/>
                </a:schemeClr>
              </a:solidFill>
            </a:endParaRPr>
          </a:p>
          <a:p>
            <a:pPr marL="0" indent="0">
              <a:lnSpc>
                <a:spcPct val="150000"/>
              </a:lnSpc>
              <a:buNone/>
            </a:pPr>
            <a:r>
              <a:rPr lang="ja-JP" altLang="en-US" dirty="0">
                <a:solidFill>
                  <a:schemeClr val="bg1">
                    <a:lumMod val="75000"/>
                  </a:schemeClr>
                </a:solidFill>
              </a:rPr>
              <a:t>第</a:t>
            </a:r>
            <a:r>
              <a:rPr lang="en-US" altLang="ja-JP" dirty="0">
                <a:solidFill>
                  <a:schemeClr val="bg1">
                    <a:lumMod val="75000"/>
                  </a:schemeClr>
                </a:solidFill>
              </a:rPr>
              <a:t>2</a:t>
            </a:r>
            <a:r>
              <a:rPr lang="ja-JP" altLang="en-US" dirty="0">
                <a:solidFill>
                  <a:schemeClr val="bg1">
                    <a:lumMod val="75000"/>
                  </a:schemeClr>
                </a:solidFill>
              </a:rPr>
              <a:t>章：活性化関数</a:t>
            </a:r>
            <a:endParaRPr lang="en-US" altLang="ja-JP" dirty="0">
              <a:solidFill>
                <a:schemeClr val="bg1">
                  <a:lumMod val="75000"/>
                </a:schemeClr>
              </a:solidFill>
            </a:endParaRPr>
          </a:p>
          <a:p>
            <a:pPr marL="0" indent="0">
              <a:lnSpc>
                <a:spcPct val="150000"/>
              </a:lnSpc>
              <a:buNone/>
            </a:pPr>
            <a:r>
              <a:rPr kumimoji="1" lang="ja-JP" altLang="en-US" dirty="0"/>
              <a:t>第</a:t>
            </a:r>
            <a:r>
              <a:rPr kumimoji="1" lang="en-US" altLang="ja-JP" dirty="0"/>
              <a:t>3</a:t>
            </a:r>
            <a:r>
              <a:rPr kumimoji="1" lang="ja-JP" altLang="en-US" dirty="0"/>
              <a:t>章：出力層</a:t>
            </a:r>
            <a:endParaRPr kumimoji="1" lang="en-US" altLang="ja-JP" dirty="0"/>
          </a:p>
          <a:p>
            <a:pPr marL="0" indent="0">
              <a:lnSpc>
                <a:spcPct val="150000"/>
              </a:lnSpc>
              <a:buNone/>
            </a:pPr>
            <a:r>
              <a:rPr lang="ja-JP" altLang="en-US" dirty="0">
                <a:solidFill>
                  <a:schemeClr val="bg1">
                    <a:lumMod val="75000"/>
                  </a:schemeClr>
                </a:solidFill>
              </a:rPr>
              <a:t>第</a:t>
            </a:r>
            <a:r>
              <a:rPr lang="en-US" altLang="ja-JP" dirty="0">
                <a:solidFill>
                  <a:schemeClr val="bg1">
                    <a:lumMod val="75000"/>
                  </a:schemeClr>
                </a:solidFill>
              </a:rPr>
              <a:t>4</a:t>
            </a:r>
            <a:r>
              <a:rPr lang="ja-JP" altLang="en-US" dirty="0">
                <a:solidFill>
                  <a:schemeClr val="bg1">
                    <a:lumMod val="75000"/>
                  </a:schemeClr>
                </a:solidFill>
              </a:rPr>
              <a:t>章：勾配降下法</a:t>
            </a:r>
            <a:endParaRPr lang="en-US" altLang="ja-JP" dirty="0">
              <a:solidFill>
                <a:schemeClr val="bg1">
                  <a:lumMod val="75000"/>
                </a:schemeClr>
              </a:solidFill>
            </a:endParaRPr>
          </a:p>
          <a:p>
            <a:pPr marL="0" indent="0">
              <a:lnSpc>
                <a:spcPct val="150000"/>
              </a:lnSpc>
              <a:buNone/>
            </a:pPr>
            <a:r>
              <a:rPr kumimoji="1" lang="ja-JP" altLang="en-US" dirty="0">
                <a:solidFill>
                  <a:schemeClr val="bg1">
                    <a:lumMod val="75000"/>
                  </a:schemeClr>
                </a:solidFill>
              </a:rPr>
              <a:t>第</a:t>
            </a:r>
            <a:r>
              <a:rPr kumimoji="1" lang="en-US" altLang="ja-JP" dirty="0">
                <a:solidFill>
                  <a:schemeClr val="bg1">
                    <a:lumMod val="75000"/>
                  </a:schemeClr>
                </a:solidFill>
              </a:rPr>
              <a:t>5</a:t>
            </a:r>
            <a:r>
              <a:rPr kumimoji="1" lang="ja-JP" altLang="en-US" dirty="0">
                <a:solidFill>
                  <a:schemeClr val="bg1">
                    <a:lumMod val="75000"/>
                  </a:schemeClr>
                </a:solidFill>
              </a:rPr>
              <a:t>章：誤差逆伝搬法</a:t>
            </a:r>
          </a:p>
        </p:txBody>
      </p:sp>
      <p:pic>
        <p:nvPicPr>
          <p:cNvPr id="6" name="図 5">
            <a:extLst>
              <a:ext uri="{FF2B5EF4-FFF2-40B4-BE49-F238E27FC236}">
                <a16:creationId xmlns:a16="http://schemas.microsoft.com/office/drawing/2014/main" id="{E9CB2871-05A8-4FE1-A09A-A1C6B452533C}"/>
              </a:ext>
            </a:extLst>
          </p:cNvPr>
          <p:cNvPicPr>
            <a:picLocks noChangeAspect="1"/>
          </p:cNvPicPr>
          <p:nvPr/>
        </p:nvPicPr>
        <p:blipFill>
          <a:blip r:embed="rId2"/>
          <a:stretch>
            <a:fillRect/>
          </a:stretch>
        </p:blipFill>
        <p:spPr>
          <a:xfrm>
            <a:off x="4919038" y="234065"/>
            <a:ext cx="6839228" cy="1909528"/>
          </a:xfrm>
          <a:prstGeom prst="rect">
            <a:avLst/>
          </a:prstGeom>
        </p:spPr>
      </p:pic>
    </p:spTree>
    <p:extLst>
      <p:ext uri="{BB962C8B-B14F-4D97-AF65-F5344CB8AC3E}">
        <p14:creationId xmlns:p14="http://schemas.microsoft.com/office/powerpoint/2010/main" val="1725994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509020" cy="461665"/>
          </a:xfrm>
          <a:prstGeom prst="rect">
            <a:avLst/>
          </a:prstGeom>
          <a:noFill/>
        </p:spPr>
        <p:txBody>
          <a:bodyPr wrap="none" rtlCol="0">
            <a:spAutoFit/>
          </a:bodyPr>
          <a:lstStyle/>
          <a:p>
            <a:r>
              <a:rPr lang="en-US" altLang="ja-JP" sz="2400" u="sng" dirty="0"/>
              <a:t>3-1</a:t>
            </a:r>
            <a:r>
              <a:rPr lang="ja-JP" altLang="en-US" sz="2400" u="sng" dirty="0"/>
              <a:t>　要点まとめ</a:t>
            </a:r>
            <a:endParaRPr kumimoji="1" lang="ja-JP" altLang="en-US" sz="2400" u="sng" dirty="0"/>
          </a:p>
        </p:txBody>
      </p:sp>
      <p:sp>
        <p:nvSpPr>
          <p:cNvPr id="5" name="テキスト ボックス 4">
            <a:extLst>
              <a:ext uri="{FF2B5EF4-FFF2-40B4-BE49-F238E27FC236}">
                <a16:creationId xmlns:a16="http://schemas.microsoft.com/office/drawing/2014/main" id="{C985076B-5604-4968-A1E6-8586AB296351}"/>
              </a:ext>
            </a:extLst>
          </p:cNvPr>
          <p:cNvSpPr txBox="1"/>
          <p:nvPr/>
        </p:nvSpPr>
        <p:spPr>
          <a:xfrm>
            <a:off x="209232" y="997284"/>
            <a:ext cx="11485837" cy="1631216"/>
          </a:xfrm>
          <a:prstGeom prst="rect">
            <a:avLst/>
          </a:prstGeom>
          <a:noFill/>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rPr>
              <a:t>出力層では中間層の出力を活性化関数に入力し、その結果を出力する。活性化関数は回帰問題では</a:t>
            </a:r>
            <a:endParaRPr kumimoji="1"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恒等関数、</a:t>
            </a:r>
            <a:r>
              <a:rPr lang="en-US" altLang="ja-JP" sz="2000" dirty="0">
                <a:latin typeface="メイリオ" panose="020B0604030504040204" pitchFamily="50" charset="-128"/>
                <a:ea typeface="メイリオ" panose="020B0604030504040204" pitchFamily="50" charset="-128"/>
              </a:rPr>
              <a:t>2</a:t>
            </a:r>
            <a:r>
              <a:rPr lang="ja-JP" altLang="en-US" sz="2000" dirty="0">
                <a:latin typeface="メイリオ" panose="020B0604030504040204" pitchFamily="50" charset="-128"/>
                <a:ea typeface="メイリオ" panose="020B0604030504040204" pitchFamily="50" charset="-128"/>
              </a:rPr>
              <a:t>値分類ではシグモイド関数や</a:t>
            </a:r>
            <a:r>
              <a:rPr lang="en-US" altLang="ja-JP" sz="2000" dirty="0">
                <a:latin typeface="メイリオ" panose="020B0604030504040204" pitchFamily="50" charset="-128"/>
                <a:ea typeface="メイリオ" panose="020B0604030504040204" pitchFamily="50" charset="-128"/>
              </a:rPr>
              <a:t>tanh</a:t>
            </a:r>
            <a:r>
              <a:rPr lang="ja-JP" altLang="en-US" sz="2000" dirty="0">
                <a:latin typeface="メイリオ" panose="020B0604030504040204" pitchFamily="50" charset="-128"/>
                <a:ea typeface="メイリオ" panose="020B0604030504040204" pitchFamily="50" charset="-128"/>
              </a:rPr>
              <a:t>関数等の</a:t>
            </a:r>
            <a:r>
              <a:rPr lang="en-US" altLang="ja-JP" sz="2000" dirty="0">
                <a:latin typeface="メイリオ" panose="020B0604030504040204" pitchFamily="50" charset="-128"/>
                <a:ea typeface="メイリオ" panose="020B0604030504040204" pitchFamily="50" charset="-128"/>
              </a:rPr>
              <a:t>0or1</a:t>
            </a:r>
            <a:r>
              <a:rPr lang="ja-JP" altLang="en-US" sz="2000" dirty="0">
                <a:latin typeface="メイリオ" panose="020B0604030504040204" pitchFamily="50" charset="-128"/>
                <a:ea typeface="メイリオ" panose="020B0604030504040204" pitchFamily="50" charset="-128"/>
              </a:rPr>
              <a:t>を出力する関数が、多クラス分類では</a:t>
            </a:r>
            <a:endParaRPr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各クラスの生起確率を数値の割合で返すソフトマックス関数が用いられる。</a:t>
            </a:r>
            <a:endParaRPr kumimoji="1"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誤差に関しては、回帰問題は最小</a:t>
            </a:r>
            <a:r>
              <a:rPr lang="en-US" altLang="ja-JP" sz="2000" dirty="0">
                <a:latin typeface="メイリオ" panose="020B0604030504040204" pitchFamily="50" charset="-128"/>
                <a:ea typeface="メイリオ" panose="020B0604030504040204" pitchFamily="50" charset="-128"/>
              </a:rPr>
              <a:t>2</a:t>
            </a:r>
            <a:r>
              <a:rPr lang="ja-JP" altLang="en-US" sz="2000" dirty="0">
                <a:latin typeface="メイリオ" panose="020B0604030504040204" pitchFamily="50" charset="-128"/>
                <a:ea typeface="メイリオ" panose="020B0604030504040204" pitchFamily="50" charset="-128"/>
              </a:rPr>
              <a:t>乗誤差、分類問題では交差エントロピーを用いて、それぞれ</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教師データ（正解データ）との誤差を最小化するように中間層の重みとバイアスを学習する</a:t>
            </a:r>
            <a:endParaRPr kumimoji="1" lang="ja-JP" altLang="en-US" sz="2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B37D83DC-9B72-4051-AB13-0FA8AD58C3B3}"/>
                  </a:ext>
                </a:extLst>
              </p:cNvPr>
              <p:cNvSpPr txBox="1"/>
              <p:nvPr/>
            </p:nvSpPr>
            <p:spPr>
              <a:xfrm>
                <a:off x="4491038" y="3446298"/>
                <a:ext cx="2181816" cy="665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b="0" i="1" smtClean="0">
                              <a:latin typeface="Cambria Math" panose="02040503050406030204" pitchFamily="18" charset="0"/>
                            </a:rPr>
                            <m:t>𝑤</m:t>
                          </m:r>
                        </m:e>
                        <m:sub>
                          <m:r>
                            <a:rPr kumimoji="1" lang="en-US" altLang="ja-JP" sz="4000" b="0" i="1" smtClean="0">
                              <a:latin typeface="Cambria Math" panose="02040503050406030204" pitchFamily="18" charset="0"/>
                            </a:rPr>
                            <m:t>𝑖𝑗</m:t>
                          </m:r>
                        </m:sub>
                      </m:sSub>
                      <m:sSub>
                        <m:sSubPr>
                          <m:ctrlPr>
                            <a:rPr kumimoji="1" lang="en-US" altLang="ja-JP" sz="4000" i="1" smtClean="0">
                              <a:latin typeface="Cambria Math" panose="02040503050406030204" pitchFamily="18" charset="0"/>
                            </a:rPr>
                          </m:ctrlPr>
                        </m:sSubPr>
                        <m:e>
                          <m:r>
                            <a:rPr kumimoji="1" lang="en-US" altLang="ja-JP" sz="4000" b="0" i="1" smtClean="0">
                              <a:latin typeface="Cambria Math" panose="02040503050406030204" pitchFamily="18" charset="0"/>
                            </a:rPr>
                            <m:t>𝑥</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𝑏</m:t>
                      </m:r>
                    </m:oMath>
                  </m:oMathPara>
                </a14:m>
                <a:endParaRPr kumimoji="1" lang="ja-JP" altLang="en-US" sz="4000" dirty="0"/>
              </a:p>
            </p:txBody>
          </p:sp>
        </mc:Choice>
        <mc:Fallback xmlns="">
          <p:sp>
            <p:nvSpPr>
              <p:cNvPr id="2" name="テキスト ボックス 1">
                <a:extLst>
                  <a:ext uri="{FF2B5EF4-FFF2-40B4-BE49-F238E27FC236}">
                    <a16:creationId xmlns:a16="http://schemas.microsoft.com/office/drawing/2014/main" id="{B37D83DC-9B72-4051-AB13-0FA8AD58C3B3}"/>
                  </a:ext>
                </a:extLst>
              </p:cNvPr>
              <p:cNvSpPr txBox="1">
                <a:spLocks noRot="1" noChangeAspect="1" noMove="1" noResize="1" noEditPoints="1" noAdjustHandles="1" noChangeArrowheads="1" noChangeShapeType="1" noTextEdit="1"/>
              </p:cNvSpPr>
              <p:nvPr/>
            </p:nvSpPr>
            <p:spPr>
              <a:xfrm>
                <a:off x="4491038" y="3446298"/>
                <a:ext cx="2181816" cy="665118"/>
              </a:xfrm>
              <a:prstGeom prst="rect">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08161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340A1791-B5EF-41E4-8DBE-57BC30976F1F}"/>
              </a:ext>
            </a:extLst>
          </p:cNvPr>
          <p:cNvPicPr>
            <a:picLocks noChangeAspect="1"/>
          </p:cNvPicPr>
          <p:nvPr/>
        </p:nvPicPr>
        <p:blipFill>
          <a:blip r:embed="rId2"/>
          <a:stretch>
            <a:fillRect/>
          </a:stretch>
        </p:blipFill>
        <p:spPr>
          <a:xfrm>
            <a:off x="147053" y="1985248"/>
            <a:ext cx="5693139" cy="1570521"/>
          </a:xfrm>
          <a:prstGeom prst="rect">
            <a:avLst/>
          </a:prstGeom>
        </p:spPr>
      </p:pic>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3-2</a:t>
            </a:r>
            <a:r>
              <a:rPr lang="ja-JP" altLang="en-US" sz="2400" u="sng" dirty="0"/>
              <a:t>　実装演習</a:t>
            </a:r>
            <a:endParaRPr kumimoji="1" lang="ja-JP" altLang="en-US" sz="2400" u="sng" dirty="0"/>
          </a:p>
        </p:txBody>
      </p:sp>
      <p:pic>
        <p:nvPicPr>
          <p:cNvPr id="8" name="図 7">
            <a:extLst>
              <a:ext uri="{FF2B5EF4-FFF2-40B4-BE49-F238E27FC236}">
                <a16:creationId xmlns:a16="http://schemas.microsoft.com/office/drawing/2014/main" id="{3E999B5F-8A13-4B5B-98D4-2750B58B024A}"/>
              </a:ext>
            </a:extLst>
          </p:cNvPr>
          <p:cNvPicPr>
            <a:picLocks noChangeAspect="1"/>
          </p:cNvPicPr>
          <p:nvPr/>
        </p:nvPicPr>
        <p:blipFill>
          <a:blip r:embed="rId3"/>
          <a:stretch>
            <a:fillRect/>
          </a:stretch>
        </p:blipFill>
        <p:spPr>
          <a:xfrm>
            <a:off x="6814563" y="1447262"/>
            <a:ext cx="5377437" cy="3899668"/>
          </a:xfrm>
          <a:prstGeom prst="rect">
            <a:avLst/>
          </a:prstGeom>
        </p:spPr>
      </p:pic>
      <p:sp>
        <p:nvSpPr>
          <p:cNvPr id="9" name="四角形: 角を丸くする 8">
            <a:extLst>
              <a:ext uri="{FF2B5EF4-FFF2-40B4-BE49-F238E27FC236}">
                <a16:creationId xmlns:a16="http://schemas.microsoft.com/office/drawing/2014/main" id="{08BD5B4B-7D43-47D4-9D72-D2289F79B4B1}"/>
              </a:ext>
            </a:extLst>
          </p:cNvPr>
          <p:cNvSpPr/>
          <p:nvPr/>
        </p:nvSpPr>
        <p:spPr>
          <a:xfrm>
            <a:off x="2993622" y="1985248"/>
            <a:ext cx="2631323" cy="3700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C42E44B2-F690-4C7B-827F-828A4866C9AE}"/>
              </a:ext>
            </a:extLst>
          </p:cNvPr>
          <p:cNvSpPr/>
          <p:nvPr/>
        </p:nvSpPr>
        <p:spPr>
          <a:xfrm>
            <a:off x="6814563" y="1731818"/>
            <a:ext cx="2980601" cy="36021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2BE01AB-54A6-49C7-88AA-C284BBE93453}"/>
              </a:ext>
            </a:extLst>
          </p:cNvPr>
          <p:cNvSpPr txBox="1"/>
          <p:nvPr/>
        </p:nvSpPr>
        <p:spPr>
          <a:xfrm>
            <a:off x="6485561" y="381654"/>
            <a:ext cx="5304657" cy="923330"/>
          </a:xfrm>
          <a:prstGeom prst="rect">
            <a:avLst/>
          </a:prstGeom>
          <a:noFill/>
        </p:spPr>
        <p:txBody>
          <a:bodyPr wrap="none" rtlCol="0">
            <a:spAutoFit/>
          </a:bodyPr>
          <a:lstStyle/>
          <a:p>
            <a:r>
              <a:rPr kumimoji="1" lang="ja-JP" altLang="en-US" dirty="0">
                <a:solidFill>
                  <a:srgbClr val="FF0000"/>
                </a:solidFill>
              </a:rPr>
              <a:t>本章では、ノート</a:t>
            </a:r>
            <a:r>
              <a:rPr kumimoji="1" lang="en-US" altLang="ja-JP" dirty="0">
                <a:solidFill>
                  <a:srgbClr val="FF0000"/>
                </a:solidFill>
              </a:rPr>
              <a:t>1-1 </a:t>
            </a:r>
            <a:r>
              <a:rPr kumimoji="1" lang="en-US" altLang="ja-JP" dirty="0" err="1">
                <a:solidFill>
                  <a:srgbClr val="FF0000"/>
                </a:solidFill>
              </a:rPr>
              <a:t>forward_propagation.jpynb</a:t>
            </a:r>
            <a:endParaRPr kumimoji="1" lang="en-US" altLang="ja-JP" dirty="0">
              <a:solidFill>
                <a:srgbClr val="FF0000"/>
              </a:solidFill>
            </a:endParaRPr>
          </a:p>
          <a:p>
            <a:r>
              <a:rPr lang="ja-JP" altLang="en-US" dirty="0">
                <a:solidFill>
                  <a:srgbClr val="FF0000"/>
                </a:solidFill>
              </a:rPr>
              <a:t>の「試してみよう」の部分を演習しました</a:t>
            </a:r>
            <a:endParaRPr lang="en-US" altLang="ja-JP" dirty="0">
              <a:solidFill>
                <a:srgbClr val="FF0000"/>
              </a:solidFill>
            </a:endParaRPr>
          </a:p>
          <a:p>
            <a:r>
              <a:rPr kumimoji="1" lang="ja-JP" altLang="en-US" dirty="0">
                <a:solidFill>
                  <a:srgbClr val="FF0000"/>
                </a:solidFill>
              </a:rPr>
              <a:t>→</a:t>
            </a:r>
            <a:r>
              <a:rPr kumimoji="1" lang="en-US" altLang="ja-JP" dirty="0">
                <a:solidFill>
                  <a:srgbClr val="FF0000"/>
                </a:solidFill>
              </a:rPr>
              <a:t>1-2</a:t>
            </a:r>
            <a:r>
              <a:rPr kumimoji="1" lang="ja-JP" altLang="en-US" dirty="0">
                <a:solidFill>
                  <a:srgbClr val="FF0000"/>
                </a:solidFill>
              </a:rPr>
              <a:t>で報告済みなので省略</a:t>
            </a:r>
            <a:endParaRPr kumimoji="1" lang="en-US" altLang="ja-JP" dirty="0">
              <a:solidFill>
                <a:srgbClr val="FF0000"/>
              </a:solidFill>
            </a:endParaRPr>
          </a:p>
        </p:txBody>
      </p:sp>
      <p:sp>
        <p:nvSpPr>
          <p:cNvPr id="12" name="四角形: 角を丸くする 11">
            <a:extLst>
              <a:ext uri="{FF2B5EF4-FFF2-40B4-BE49-F238E27FC236}">
                <a16:creationId xmlns:a16="http://schemas.microsoft.com/office/drawing/2014/main" id="{DD4F0F70-E495-4370-8A33-BE6DFF097BD0}"/>
              </a:ext>
            </a:extLst>
          </p:cNvPr>
          <p:cNvSpPr/>
          <p:nvPr/>
        </p:nvSpPr>
        <p:spPr>
          <a:xfrm>
            <a:off x="2993622" y="2585495"/>
            <a:ext cx="2631323" cy="3700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393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509020" cy="461665"/>
          </a:xfrm>
          <a:prstGeom prst="rect">
            <a:avLst/>
          </a:prstGeom>
          <a:noFill/>
        </p:spPr>
        <p:txBody>
          <a:bodyPr wrap="none" rtlCol="0">
            <a:spAutoFit/>
          </a:bodyPr>
          <a:lstStyle/>
          <a:p>
            <a:r>
              <a:rPr lang="en-US" altLang="ja-JP" sz="2400" u="sng" dirty="0"/>
              <a:t>3-3</a:t>
            </a:r>
            <a:r>
              <a:rPr lang="ja-JP" altLang="en-US" sz="2400" u="sng" dirty="0"/>
              <a:t>　確認テスト</a:t>
            </a:r>
            <a:endParaRPr kumimoji="1" lang="ja-JP" altLang="en-US" sz="2400" u="sng" dirty="0"/>
          </a:p>
        </p:txBody>
      </p:sp>
      <p:pic>
        <p:nvPicPr>
          <p:cNvPr id="3" name="図 2">
            <a:extLst>
              <a:ext uri="{FF2B5EF4-FFF2-40B4-BE49-F238E27FC236}">
                <a16:creationId xmlns:a16="http://schemas.microsoft.com/office/drawing/2014/main" id="{2EB463DE-395B-45E9-8679-493D51CD3816}"/>
              </a:ext>
            </a:extLst>
          </p:cNvPr>
          <p:cNvPicPr>
            <a:picLocks noChangeAspect="1"/>
          </p:cNvPicPr>
          <p:nvPr/>
        </p:nvPicPr>
        <p:blipFill>
          <a:blip r:embed="rId2"/>
          <a:stretch>
            <a:fillRect/>
          </a:stretch>
        </p:blipFill>
        <p:spPr>
          <a:xfrm>
            <a:off x="675408" y="948603"/>
            <a:ext cx="4537507" cy="461665"/>
          </a:xfrm>
          <a:prstGeom prst="rect">
            <a:avLst/>
          </a:prstGeom>
        </p:spPr>
      </p:pic>
      <p:sp>
        <p:nvSpPr>
          <p:cNvPr id="7" name="テキスト ボックス 6">
            <a:extLst>
              <a:ext uri="{FF2B5EF4-FFF2-40B4-BE49-F238E27FC236}">
                <a16:creationId xmlns:a16="http://schemas.microsoft.com/office/drawing/2014/main" id="{6E6584C9-2E79-4B33-8FD7-AE9C81E70D22}"/>
              </a:ext>
            </a:extLst>
          </p:cNvPr>
          <p:cNvSpPr txBox="1"/>
          <p:nvPr/>
        </p:nvSpPr>
        <p:spPr>
          <a:xfrm>
            <a:off x="835560" y="1628146"/>
            <a:ext cx="9648795" cy="369332"/>
          </a:xfrm>
          <a:prstGeom prst="rect">
            <a:avLst/>
          </a:prstGeom>
          <a:noFill/>
        </p:spPr>
        <p:txBody>
          <a:bodyPr wrap="none" rtlCol="0">
            <a:spAutoFit/>
          </a:bodyPr>
          <a:lstStyle/>
          <a:p>
            <a:r>
              <a:rPr kumimoji="1" lang="ja-JP" altLang="en-US" dirty="0"/>
              <a:t>誤差の正負を考慮する必要がなくなり、絶対値で評価が可能となり処理が簡略化できるため</a:t>
            </a:r>
          </a:p>
        </p:txBody>
      </p:sp>
      <p:pic>
        <p:nvPicPr>
          <p:cNvPr id="6" name="図 5">
            <a:extLst>
              <a:ext uri="{FF2B5EF4-FFF2-40B4-BE49-F238E27FC236}">
                <a16:creationId xmlns:a16="http://schemas.microsoft.com/office/drawing/2014/main" id="{6C84234B-2FA2-4946-9AB9-3BF7173BE6C2}"/>
              </a:ext>
            </a:extLst>
          </p:cNvPr>
          <p:cNvPicPr>
            <a:picLocks noChangeAspect="1"/>
          </p:cNvPicPr>
          <p:nvPr/>
        </p:nvPicPr>
        <p:blipFill>
          <a:blip r:embed="rId3"/>
          <a:stretch>
            <a:fillRect/>
          </a:stretch>
        </p:blipFill>
        <p:spPr>
          <a:xfrm>
            <a:off x="675407" y="2362199"/>
            <a:ext cx="4550899" cy="1535243"/>
          </a:xfrm>
          <a:prstGeom prst="rect">
            <a:avLst/>
          </a:prstGeom>
        </p:spPr>
      </p:pic>
      <p:sp>
        <p:nvSpPr>
          <p:cNvPr id="10" name="テキスト ボックス 9">
            <a:extLst>
              <a:ext uri="{FF2B5EF4-FFF2-40B4-BE49-F238E27FC236}">
                <a16:creationId xmlns:a16="http://schemas.microsoft.com/office/drawing/2014/main" id="{93A89347-5069-4FAE-B716-A9690548E9B7}"/>
              </a:ext>
            </a:extLst>
          </p:cNvPr>
          <p:cNvSpPr txBox="1"/>
          <p:nvPr/>
        </p:nvSpPr>
        <p:spPr>
          <a:xfrm>
            <a:off x="835559" y="4077497"/>
            <a:ext cx="8032968" cy="369332"/>
          </a:xfrm>
          <a:prstGeom prst="rect">
            <a:avLst/>
          </a:prstGeom>
          <a:noFill/>
        </p:spPr>
        <p:txBody>
          <a:bodyPr wrap="none" rtlCol="0">
            <a:spAutoFit/>
          </a:bodyPr>
          <a:lstStyle/>
          <a:p>
            <a:r>
              <a:rPr kumimoji="1" lang="ja-JP" altLang="en-US" dirty="0"/>
              <a:t>誤差逆伝搬での微分値を求める際に</a:t>
            </a:r>
            <a:r>
              <a:rPr kumimoji="1" lang="en-US" altLang="ja-JP" dirty="0"/>
              <a:t>×</a:t>
            </a:r>
            <a:r>
              <a:rPr kumimoji="1" lang="ja-JP" altLang="en-US" dirty="0"/>
              <a:t>２を相殺して誤差項を単純化するため</a:t>
            </a:r>
          </a:p>
        </p:txBody>
      </p:sp>
    </p:spTree>
    <p:extLst>
      <p:ext uri="{BB962C8B-B14F-4D97-AF65-F5344CB8AC3E}">
        <p14:creationId xmlns:p14="http://schemas.microsoft.com/office/powerpoint/2010/main" val="3458664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509020" cy="461665"/>
          </a:xfrm>
          <a:prstGeom prst="rect">
            <a:avLst/>
          </a:prstGeom>
          <a:noFill/>
        </p:spPr>
        <p:txBody>
          <a:bodyPr wrap="none" rtlCol="0">
            <a:spAutoFit/>
          </a:bodyPr>
          <a:lstStyle/>
          <a:p>
            <a:r>
              <a:rPr lang="en-US" altLang="ja-JP" sz="2400" u="sng" dirty="0"/>
              <a:t>3-3</a:t>
            </a:r>
            <a:r>
              <a:rPr lang="ja-JP" altLang="en-US" sz="2400" u="sng" dirty="0"/>
              <a:t>　確認テスト</a:t>
            </a:r>
            <a:endParaRPr kumimoji="1" lang="ja-JP" altLang="en-US" sz="2400" u="sng" dirty="0"/>
          </a:p>
        </p:txBody>
      </p:sp>
      <p:pic>
        <p:nvPicPr>
          <p:cNvPr id="9" name="図 8">
            <a:extLst>
              <a:ext uri="{FF2B5EF4-FFF2-40B4-BE49-F238E27FC236}">
                <a16:creationId xmlns:a16="http://schemas.microsoft.com/office/drawing/2014/main" id="{7F26DCB3-853E-4607-AC28-5BFFF361C3EA}"/>
              </a:ext>
            </a:extLst>
          </p:cNvPr>
          <p:cNvPicPr>
            <a:picLocks noChangeAspect="1"/>
          </p:cNvPicPr>
          <p:nvPr/>
        </p:nvPicPr>
        <p:blipFill>
          <a:blip r:embed="rId2"/>
          <a:stretch>
            <a:fillRect/>
          </a:stretch>
        </p:blipFill>
        <p:spPr>
          <a:xfrm>
            <a:off x="401782" y="1790267"/>
            <a:ext cx="8935647" cy="4762933"/>
          </a:xfrm>
          <a:prstGeom prst="rect">
            <a:avLst/>
          </a:prstGeom>
        </p:spPr>
      </p:pic>
      <p:pic>
        <p:nvPicPr>
          <p:cNvPr id="5" name="図 4">
            <a:extLst>
              <a:ext uri="{FF2B5EF4-FFF2-40B4-BE49-F238E27FC236}">
                <a16:creationId xmlns:a16="http://schemas.microsoft.com/office/drawing/2014/main" id="{2D357385-02D8-4B8B-924D-AA7871387355}"/>
              </a:ext>
            </a:extLst>
          </p:cNvPr>
          <p:cNvPicPr>
            <a:picLocks noChangeAspect="1"/>
          </p:cNvPicPr>
          <p:nvPr/>
        </p:nvPicPr>
        <p:blipFill>
          <a:blip r:embed="rId3"/>
          <a:stretch>
            <a:fillRect/>
          </a:stretch>
        </p:blipFill>
        <p:spPr>
          <a:xfrm>
            <a:off x="8197128" y="128370"/>
            <a:ext cx="1533525" cy="352858"/>
          </a:xfrm>
          <a:prstGeom prst="rect">
            <a:avLst/>
          </a:prstGeom>
        </p:spPr>
      </p:pic>
      <p:pic>
        <p:nvPicPr>
          <p:cNvPr id="11" name="図 10">
            <a:extLst>
              <a:ext uri="{FF2B5EF4-FFF2-40B4-BE49-F238E27FC236}">
                <a16:creationId xmlns:a16="http://schemas.microsoft.com/office/drawing/2014/main" id="{0895025D-B038-43E8-9CBF-A53082E24B4D}"/>
              </a:ext>
            </a:extLst>
          </p:cNvPr>
          <p:cNvPicPr>
            <a:picLocks noChangeAspect="1"/>
          </p:cNvPicPr>
          <p:nvPr/>
        </p:nvPicPr>
        <p:blipFill>
          <a:blip r:embed="rId4"/>
          <a:stretch>
            <a:fillRect/>
          </a:stretch>
        </p:blipFill>
        <p:spPr>
          <a:xfrm>
            <a:off x="6979010" y="4762"/>
            <a:ext cx="952500" cy="600075"/>
          </a:xfrm>
          <a:prstGeom prst="rect">
            <a:avLst/>
          </a:prstGeom>
        </p:spPr>
      </p:pic>
      <p:pic>
        <p:nvPicPr>
          <p:cNvPr id="14" name="図 13">
            <a:extLst>
              <a:ext uri="{FF2B5EF4-FFF2-40B4-BE49-F238E27FC236}">
                <a16:creationId xmlns:a16="http://schemas.microsoft.com/office/drawing/2014/main" id="{573E0977-448B-4797-BC0A-71189BC0C526}"/>
              </a:ext>
            </a:extLst>
          </p:cNvPr>
          <p:cNvPicPr>
            <a:picLocks noChangeAspect="1"/>
          </p:cNvPicPr>
          <p:nvPr/>
        </p:nvPicPr>
        <p:blipFill>
          <a:blip r:embed="rId5"/>
          <a:stretch>
            <a:fillRect/>
          </a:stretch>
        </p:blipFill>
        <p:spPr>
          <a:xfrm>
            <a:off x="6883760" y="806183"/>
            <a:ext cx="1047750" cy="361950"/>
          </a:xfrm>
          <a:prstGeom prst="rect">
            <a:avLst/>
          </a:prstGeom>
        </p:spPr>
      </p:pic>
      <p:pic>
        <p:nvPicPr>
          <p:cNvPr id="16" name="図 15">
            <a:extLst>
              <a:ext uri="{FF2B5EF4-FFF2-40B4-BE49-F238E27FC236}">
                <a16:creationId xmlns:a16="http://schemas.microsoft.com/office/drawing/2014/main" id="{153408B6-713D-4C48-8404-E561066EA108}"/>
              </a:ext>
            </a:extLst>
          </p:cNvPr>
          <p:cNvPicPr>
            <a:picLocks noChangeAspect="1"/>
          </p:cNvPicPr>
          <p:nvPr/>
        </p:nvPicPr>
        <p:blipFill>
          <a:blip r:embed="rId6"/>
          <a:stretch>
            <a:fillRect/>
          </a:stretch>
        </p:blipFill>
        <p:spPr>
          <a:xfrm>
            <a:off x="6979010" y="1369479"/>
            <a:ext cx="1152525" cy="466725"/>
          </a:xfrm>
          <a:prstGeom prst="rect">
            <a:avLst/>
          </a:prstGeom>
        </p:spPr>
      </p:pic>
      <p:pic>
        <p:nvPicPr>
          <p:cNvPr id="18" name="図 17">
            <a:extLst>
              <a:ext uri="{FF2B5EF4-FFF2-40B4-BE49-F238E27FC236}">
                <a16:creationId xmlns:a16="http://schemas.microsoft.com/office/drawing/2014/main" id="{CEBEF895-B0B4-492A-A365-216C225D3915}"/>
              </a:ext>
            </a:extLst>
          </p:cNvPr>
          <p:cNvPicPr>
            <a:picLocks noChangeAspect="1"/>
          </p:cNvPicPr>
          <p:nvPr/>
        </p:nvPicPr>
        <p:blipFill>
          <a:blip r:embed="rId7"/>
          <a:stretch>
            <a:fillRect/>
          </a:stretch>
        </p:blipFill>
        <p:spPr>
          <a:xfrm>
            <a:off x="8259040" y="800121"/>
            <a:ext cx="1174754" cy="333376"/>
          </a:xfrm>
          <a:prstGeom prst="rect">
            <a:avLst/>
          </a:prstGeom>
        </p:spPr>
      </p:pic>
      <p:pic>
        <p:nvPicPr>
          <p:cNvPr id="20" name="図 19">
            <a:extLst>
              <a:ext uri="{FF2B5EF4-FFF2-40B4-BE49-F238E27FC236}">
                <a16:creationId xmlns:a16="http://schemas.microsoft.com/office/drawing/2014/main" id="{D00D22F4-BC88-43DB-86DA-AE699125F8B7}"/>
              </a:ext>
            </a:extLst>
          </p:cNvPr>
          <p:cNvPicPr>
            <a:picLocks noChangeAspect="1"/>
          </p:cNvPicPr>
          <p:nvPr/>
        </p:nvPicPr>
        <p:blipFill>
          <a:blip r:embed="rId8"/>
          <a:stretch>
            <a:fillRect/>
          </a:stretch>
        </p:blipFill>
        <p:spPr>
          <a:xfrm>
            <a:off x="8297140" y="1445679"/>
            <a:ext cx="3016259" cy="333376"/>
          </a:xfrm>
          <a:prstGeom prst="rect">
            <a:avLst/>
          </a:prstGeom>
        </p:spPr>
      </p:pic>
      <p:sp>
        <p:nvSpPr>
          <p:cNvPr id="21" name="テキスト ボックス 20">
            <a:extLst>
              <a:ext uri="{FF2B5EF4-FFF2-40B4-BE49-F238E27FC236}">
                <a16:creationId xmlns:a16="http://schemas.microsoft.com/office/drawing/2014/main" id="{8C443318-4227-4DDA-B7AB-636EB8D33AA0}"/>
              </a:ext>
            </a:extLst>
          </p:cNvPr>
          <p:cNvSpPr txBox="1"/>
          <p:nvPr/>
        </p:nvSpPr>
        <p:spPr>
          <a:xfrm>
            <a:off x="4869605" y="3987067"/>
            <a:ext cx="1697901" cy="369332"/>
          </a:xfrm>
          <a:prstGeom prst="rect">
            <a:avLst/>
          </a:prstGeom>
          <a:solidFill>
            <a:schemeClr val="bg1"/>
          </a:solidFill>
        </p:spPr>
        <p:txBody>
          <a:bodyPr wrap="none" rtlCol="0">
            <a:spAutoFit/>
          </a:bodyPr>
          <a:lstStyle/>
          <a:p>
            <a:r>
              <a:rPr kumimoji="1" lang="ja-JP" altLang="en-US" dirty="0"/>
              <a:t>Ｘが</a:t>
            </a:r>
            <a:r>
              <a:rPr kumimoji="1" lang="en-US" altLang="ja-JP" dirty="0"/>
              <a:t>2</a:t>
            </a:r>
            <a:r>
              <a:rPr kumimoji="1" lang="ja-JP" altLang="en-US" dirty="0"/>
              <a:t>次元なら</a:t>
            </a:r>
          </a:p>
        </p:txBody>
      </p:sp>
      <p:sp>
        <p:nvSpPr>
          <p:cNvPr id="22" name="テキスト ボックス 21">
            <a:extLst>
              <a:ext uri="{FF2B5EF4-FFF2-40B4-BE49-F238E27FC236}">
                <a16:creationId xmlns:a16="http://schemas.microsoft.com/office/drawing/2014/main" id="{456A92E5-40E2-42FB-9F30-0CF5C8A23CE3}"/>
              </a:ext>
            </a:extLst>
          </p:cNvPr>
          <p:cNvSpPr txBox="1"/>
          <p:nvPr/>
        </p:nvSpPr>
        <p:spPr>
          <a:xfrm>
            <a:off x="2854571" y="4171733"/>
            <a:ext cx="646331" cy="369332"/>
          </a:xfrm>
          <a:prstGeom prst="rect">
            <a:avLst/>
          </a:prstGeom>
          <a:solidFill>
            <a:schemeClr val="bg1"/>
          </a:solidFill>
        </p:spPr>
        <p:txBody>
          <a:bodyPr wrap="none" rtlCol="0">
            <a:spAutoFit/>
          </a:bodyPr>
          <a:lstStyle/>
          <a:p>
            <a:r>
              <a:rPr kumimoji="1" lang="ja-JP" altLang="en-US" dirty="0"/>
              <a:t>転置</a:t>
            </a:r>
          </a:p>
        </p:txBody>
      </p:sp>
      <p:sp>
        <p:nvSpPr>
          <p:cNvPr id="23" name="テキスト ボックス 22">
            <a:extLst>
              <a:ext uri="{FF2B5EF4-FFF2-40B4-BE49-F238E27FC236}">
                <a16:creationId xmlns:a16="http://schemas.microsoft.com/office/drawing/2014/main" id="{8BCA82BD-2930-450E-AB09-B01E5A777F36}"/>
              </a:ext>
            </a:extLst>
          </p:cNvPr>
          <p:cNvSpPr txBox="1"/>
          <p:nvPr/>
        </p:nvSpPr>
        <p:spPr>
          <a:xfrm>
            <a:off x="5449669" y="4560523"/>
            <a:ext cx="4913525" cy="369332"/>
          </a:xfrm>
          <a:prstGeom prst="rect">
            <a:avLst/>
          </a:prstGeom>
          <a:solidFill>
            <a:schemeClr val="bg1"/>
          </a:solidFill>
        </p:spPr>
        <p:txBody>
          <a:bodyPr wrap="none" rtlCol="0">
            <a:spAutoFit/>
          </a:bodyPr>
          <a:lstStyle/>
          <a:p>
            <a:r>
              <a:rPr lang="ja-JP" altLang="en-US" dirty="0"/>
              <a:t>オーバフロー対策として、</a:t>
            </a:r>
            <a:r>
              <a:rPr lang="en-US" altLang="ja-JP" dirty="0"/>
              <a:t>x</a:t>
            </a:r>
            <a:r>
              <a:rPr lang="ja-JP" altLang="en-US" dirty="0"/>
              <a:t>の最大値で引き算</a:t>
            </a:r>
            <a:endParaRPr kumimoji="1" lang="ja-JP" altLang="en-US" dirty="0"/>
          </a:p>
        </p:txBody>
      </p:sp>
      <p:sp>
        <p:nvSpPr>
          <p:cNvPr id="24" name="テキスト ボックス 23">
            <a:extLst>
              <a:ext uri="{FF2B5EF4-FFF2-40B4-BE49-F238E27FC236}">
                <a16:creationId xmlns:a16="http://schemas.microsoft.com/office/drawing/2014/main" id="{FD4E5CB8-06FC-4117-B30A-57D0FEFA1462}"/>
              </a:ext>
            </a:extLst>
          </p:cNvPr>
          <p:cNvSpPr txBox="1"/>
          <p:nvPr/>
        </p:nvSpPr>
        <p:spPr>
          <a:xfrm>
            <a:off x="7555272" y="4942945"/>
            <a:ext cx="2492990" cy="369332"/>
          </a:xfrm>
          <a:prstGeom prst="rect">
            <a:avLst/>
          </a:prstGeom>
          <a:solidFill>
            <a:schemeClr val="bg1"/>
          </a:solidFill>
        </p:spPr>
        <p:txBody>
          <a:bodyPr wrap="none" rtlCol="0">
            <a:spAutoFit/>
          </a:bodyPr>
          <a:lstStyle/>
          <a:p>
            <a:r>
              <a:rPr kumimoji="1" lang="ja-JP" altLang="en-US" dirty="0"/>
              <a:t>出力層の総和で割り算</a:t>
            </a:r>
          </a:p>
        </p:txBody>
      </p:sp>
      <p:sp>
        <p:nvSpPr>
          <p:cNvPr id="25" name="テキスト ボックス 24">
            <a:extLst>
              <a:ext uri="{FF2B5EF4-FFF2-40B4-BE49-F238E27FC236}">
                <a16:creationId xmlns:a16="http://schemas.microsoft.com/office/drawing/2014/main" id="{85B14C0B-5EE0-4D86-9DFD-F7A7B006BA9A}"/>
              </a:ext>
            </a:extLst>
          </p:cNvPr>
          <p:cNvSpPr txBox="1"/>
          <p:nvPr/>
        </p:nvSpPr>
        <p:spPr>
          <a:xfrm>
            <a:off x="3182717" y="5211792"/>
            <a:ext cx="3185487" cy="369332"/>
          </a:xfrm>
          <a:prstGeom prst="rect">
            <a:avLst/>
          </a:prstGeom>
          <a:solidFill>
            <a:schemeClr val="bg1"/>
          </a:solidFill>
        </p:spPr>
        <p:txBody>
          <a:bodyPr wrap="none" rtlCol="0">
            <a:spAutoFit/>
          </a:bodyPr>
          <a:lstStyle/>
          <a:p>
            <a:r>
              <a:rPr kumimoji="1" lang="ja-JP" altLang="en-US" dirty="0"/>
              <a:t>転置後、計算結果を出力する</a:t>
            </a:r>
          </a:p>
        </p:txBody>
      </p:sp>
    </p:spTree>
    <p:extLst>
      <p:ext uri="{BB962C8B-B14F-4D97-AF65-F5344CB8AC3E}">
        <p14:creationId xmlns:p14="http://schemas.microsoft.com/office/powerpoint/2010/main" val="3872248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図 26">
            <a:extLst>
              <a:ext uri="{FF2B5EF4-FFF2-40B4-BE49-F238E27FC236}">
                <a16:creationId xmlns:a16="http://schemas.microsoft.com/office/drawing/2014/main" id="{B0B1028F-58EC-4D58-BD04-15714BF0E9D1}"/>
              </a:ext>
            </a:extLst>
          </p:cNvPr>
          <p:cNvPicPr>
            <a:picLocks noChangeAspect="1"/>
          </p:cNvPicPr>
          <p:nvPr/>
        </p:nvPicPr>
        <p:blipFill>
          <a:blip r:embed="rId2"/>
          <a:stretch>
            <a:fillRect/>
          </a:stretch>
        </p:blipFill>
        <p:spPr>
          <a:xfrm>
            <a:off x="198541" y="2023526"/>
            <a:ext cx="9532112" cy="4540939"/>
          </a:xfrm>
          <a:prstGeom prst="rect">
            <a:avLst/>
          </a:prstGeom>
        </p:spPr>
      </p:pic>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509020" cy="461665"/>
          </a:xfrm>
          <a:prstGeom prst="rect">
            <a:avLst/>
          </a:prstGeom>
          <a:noFill/>
        </p:spPr>
        <p:txBody>
          <a:bodyPr wrap="none" rtlCol="0">
            <a:spAutoFit/>
          </a:bodyPr>
          <a:lstStyle/>
          <a:p>
            <a:r>
              <a:rPr lang="en-US" altLang="ja-JP" sz="2400" u="sng" dirty="0"/>
              <a:t>3-3</a:t>
            </a:r>
            <a:r>
              <a:rPr lang="ja-JP" altLang="en-US" sz="2400" u="sng" dirty="0"/>
              <a:t>　確認テスト</a:t>
            </a:r>
            <a:endParaRPr kumimoji="1" lang="ja-JP" altLang="en-US" sz="2400" u="sng" dirty="0"/>
          </a:p>
        </p:txBody>
      </p:sp>
      <p:sp>
        <p:nvSpPr>
          <p:cNvPr id="21" name="テキスト ボックス 20">
            <a:extLst>
              <a:ext uri="{FF2B5EF4-FFF2-40B4-BE49-F238E27FC236}">
                <a16:creationId xmlns:a16="http://schemas.microsoft.com/office/drawing/2014/main" id="{8C443318-4227-4DDA-B7AB-636EB8D33AA0}"/>
              </a:ext>
            </a:extLst>
          </p:cNvPr>
          <p:cNvSpPr txBox="1"/>
          <p:nvPr/>
        </p:nvSpPr>
        <p:spPr>
          <a:xfrm>
            <a:off x="3266696" y="3732234"/>
            <a:ext cx="2504212" cy="369332"/>
          </a:xfrm>
          <a:prstGeom prst="rect">
            <a:avLst/>
          </a:prstGeom>
          <a:solidFill>
            <a:schemeClr val="bg1"/>
          </a:solidFill>
        </p:spPr>
        <p:txBody>
          <a:bodyPr wrap="none" rtlCol="0">
            <a:spAutoFit/>
          </a:bodyPr>
          <a:lstStyle/>
          <a:p>
            <a:r>
              <a:rPr lang="ja-JP" altLang="en-US" dirty="0"/>
              <a:t>生起確率</a:t>
            </a:r>
            <a:r>
              <a:rPr lang="en-US" altLang="ja-JP" dirty="0"/>
              <a:t>y</a:t>
            </a:r>
            <a:r>
              <a:rPr kumimoji="1" lang="ja-JP" altLang="en-US" dirty="0"/>
              <a:t>が</a:t>
            </a:r>
            <a:r>
              <a:rPr lang="en-US" altLang="ja-JP" dirty="0"/>
              <a:t>1</a:t>
            </a:r>
            <a:r>
              <a:rPr kumimoji="1" lang="ja-JP" altLang="en-US" dirty="0"/>
              <a:t>次元なら</a:t>
            </a:r>
          </a:p>
        </p:txBody>
      </p:sp>
      <p:pic>
        <p:nvPicPr>
          <p:cNvPr id="3" name="図 2">
            <a:extLst>
              <a:ext uri="{FF2B5EF4-FFF2-40B4-BE49-F238E27FC236}">
                <a16:creationId xmlns:a16="http://schemas.microsoft.com/office/drawing/2014/main" id="{C586F9E0-761F-47BC-99D6-0615D2066F11}"/>
              </a:ext>
            </a:extLst>
          </p:cNvPr>
          <p:cNvPicPr>
            <a:picLocks noChangeAspect="1"/>
          </p:cNvPicPr>
          <p:nvPr/>
        </p:nvPicPr>
        <p:blipFill>
          <a:blip r:embed="rId3"/>
          <a:stretch>
            <a:fillRect/>
          </a:stretch>
        </p:blipFill>
        <p:spPr>
          <a:xfrm>
            <a:off x="3500902" y="339823"/>
            <a:ext cx="828675" cy="609600"/>
          </a:xfrm>
          <a:prstGeom prst="rect">
            <a:avLst/>
          </a:prstGeom>
        </p:spPr>
      </p:pic>
      <p:pic>
        <p:nvPicPr>
          <p:cNvPr id="7" name="図 6">
            <a:extLst>
              <a:ext uri="{FF2B5EF4-FFF2-40B4-BE49-F238E27FC236}">
                <a16:creationId xmlns:a16="http://schemas.microsoft.com/office/drawing/2014/main" id="{4B5C10B3-E10D-4261-896D-EEB9C4A70A06}"/>
              </a:ext>
            </a:extLst>
          </p:cNvPr>
          <p:cNvPicPr>
            <a:picLocks noChangeAspect="1"/>
          </p:cNvPicPr>
          <p:nvPr/>
        </p:nvPicPr>
        <p:blipFill>
          <a:blip r:embed="rId4"/>
          <a:stretch>
            <a:fillRect/>
          </a:stretch>
        </p:blipFill>
        <p:spPr>
          <a:xfrm>
            <a:off x="3468306" y="1134049"/>
            <a:ext cx="1181100" cy="704850"/>
          </a:xfrm>
          <a:prstGeom prst="rect">
            <a:avLst/>
          </a:prstGeom>
        </p:spPr>
      </p:pic>
      <p:pic>
        <p:nvPicPr>
          <p:cNvPr id="10" name="図 9">
            <a:extLst>
              <a:ext uri="{FF2B5EF4-FFF2-40B4-BE49-F238E27FC236}">
                <a16:creationId xmlns:a16="http://schemas.microsoft.com/office/drawing/2014/main" id="{7AA42F18-02EF-435A-BB01-0BE05F8BA0E4}"/>
              </a:ext>
            </a:extLst>
          </p:cNvPr>
          <p:cNvPicPr>
            <a:picLocks noChangeAspect="1"/>
          </p:cNvPicPr>
          <p:nvPr/>
        </p:nvPicPr>
        <p:blipFill>
          <a:blip r:embed="rId5"/>
          <a:stretch>
            <a:fillRect/>
          </a:stretch>
        </p:blipFill>
        <p:spPr>
          <a:xfrm>
            <a:off x="4637467" y="458702"/>
            <a:ext cx="3434763" cy="393409"/>
          </a:xfrm>
          <a:prstGeom prst="rect">
            <a:avLst/>
          </a:prstGeom>
        </p:spPr>
      </p:pic>
      <p:pic>
        <p:nvPicPr>
          <p:cNvPr id="13" name="図 12">
            <a:extLst>
              <a:ext uri="{FF2B5EF4-FFF2-40B4-BE49-F238E27FC236}">
                <a16:creationId xmlns:a16="http://schemas.microsoft.com/office/drawing/2014/main" id="{80A8407D-A8CF-4B39-BC3A-056A3B5739F6}"/>
              </a:ext>
            </a:extLst>
          </p:cNvPr>
          <p:cNvPicPr>
            <a:picLocks noChangeAspect="1"/>
          </p:cNvPicPr>
          <p:nvPr/>
        </p:nvPicPr>
        <p:blipFill>
          <a:blip r:embed="rId6"/>
          <a:stretch>
            <a:fillRect/>
          </a:stretch>
        </p:blipFill>
        <p:spPr>
          <a:xfrm>
            <a:off x="4775460" y="1246505"/>
            <a:ext cx="6891943" cy="393409"/>
          </a:xfrm>
          <a:prstGeom prst="rect">
            <a:avLst/>
          </a:prstGeom>
        </p:spPr>
      </p:pic>
      <p:sp>
        <p:nvSpPr>
          <p:cNvPr id="26" name="テキスト ボックス 25">
            <a:extLst>
              <a:ext uri="{FF2B5EF4-FFF2-40B4-BE49-F238E27FC236}">
                <a16:creationId xmlns:a16="http://schemas.microsoft.com/office/drawing/2014/main" id="{AE7B44A9-2B14-41A4-9A1D-4ECA257DEB8A}"/>
              </a:ext>
            </a:extLst>
          </p:cNvPr>
          <p:cNvSpPr txBox="1"/>
          <p:nvPr/>
        </p:nvSpPr>
        <p:spPr>
          <a:xfrm>
            <a:off x="4964597" y="4009214"/>
            <a:ext cx="4222631" cy="369332"/>
          </a:xfrm>
          <a:prstGeom prst="rect">
            <a:avLst/>
          </a:prstGeom>
          <a:solidFill>
            <a:schemeClr val="bg1"/>
          </a:solidFill>
        </p:spPr>
        <p:txBody>
          <a:bodyPr wrap="none" rtlCol="0">
            <a:spAutoFit/>
          </a:bodyPr>
          <a:lstStyle/>
          <a:p>
            <a:r>
              <a:rPr lang="ja-JP" altLang="en-US" dirty="0"/>
              <a:t>ラベルを</a:t>
            </a:r>
            <a:r>
              <a:rPr lang="en-US" altLang="ja-JP" dirty="0"/>
              <a:t>y</a:t>
            </a:r>
            <a:r>
              <a:rPr lang="ja-JP" altLang="en-US" dirty="0"/>
              <a:t>の型と合うようにリシェイプ</a:t>
            </a:r>
            <a:endParaRPr kumimoji="1" lang="ja-JP" altLang="en-US" dirty="0"/>
          </a:p>
        </p:txBody>
      </p:sp>
      <p:sp>
        <p:nvSpPr>
          <p:cNvPr id="28" name="テキスト ボックス 27">
            <a:extLst>
              <a:ext uri="{FF2B5EF4-FFF2-40B4-BE49-F238E27FC236}">
                <a16:creationId xmlns:a16="http://schemas.microsoft.com/office/drawing/2014/main" id="{E54EC513-6E22-41FA-8B55-C75752C7DD7F}"/>
              </a:ext>
            </a:extLst>
          </p:cNvPr>
          <p:cNvSpPr txBox="1"/>
          <p:nvPr/>
        </p:nvSpPr>
        <p:spPr>
          <a:xfrm>
            <a:off x="4964597" y="4293995"/>
            <a:ext cx="3760966" cy="369332"/>
          </a:xfrm>
          <a:prstGeom prst="rect">
            <a:avLst/>
          </a:prstGeom>
          <a:solidFill>
            <a:schemeClr val="bg1"/>
          </a:solidFill>
        </p:spPr>
        <p:txBody>
          <a:bodyPr wrap="none" rtlCol="0">
            <a:spAutoFit/>
          </a:bodyPr>
          <a:lstStyle/>
          <a:p>
            <a:r>
              <a:rPr lang="en-US" altLang="ja-JP" dirty="0"/>
              <a:t>y</a:t>
            </a:r>
            <a:r>
              <a:rPr lang="ja-JP" altLang="en-US" dirty="0"/>
              <a:t>を↑の型と合うようにリシェイプ</a:t>
            </a:r>
            <a:endParaRPr kumimoji="1" lang="ja-JP" altLang="en-US" dirty="0"/>
          </a:p>
        </p:txBody>
      </p:sp>
      <p:sp>
        <p:nvSpPr>
          <p:cNvPr id="29" name="テキスト ボックス 28">
            <a:extLst>
              <a:ext uri="{FF2B5EF4-FFF2-40B4-BE49-F238E27FC236}">
                <a16:creationId xmlns:a16="http://schemas.microsoft.com/office/drawing/2014/main" id="{E9038DEB-1D01-4AEF-8841-378B906F7131}"/>
              </a:ext>
            </a:extLst>
          </p:cNvPr>
          <p:cNvSpPr txBox="1"/>
          <p:nvPr/>
        </p:nvSpPr>
        <p:spPr>
          <a:xfrm>
            <a:off x="4174156" y="4917507"/>
            <a:ext cx="3299301" cy="369332"/>
          </a:xfrm>
          <a:prstGeom prst="rect">
            <a:avLst/>
          </a:prstGeom>
          <a:solidFill>
            <a:schemeClr val="bg1"/>
          </a:solidFill>
        </p:spPr>
        <p:txBody>
          <a:bodyPr wrap="none" rtlCol="0">
            <a:spAutoFit/>
          </a:bodyPr>
          <a:lstStyle/>
          <a:p>
            <a:r>
              <a:rPr lang="ja-JP" altLang="en-US" dirty="0"/>
              <a:t>ラベルと</a:t>
            </a:r>
            <a:r>
              <a:rPr lang="en-US" altLang="ja-JP" dirty="0"/>
              <a:t>y</a:t>
            </a:r>
            <a:r>
              <a:rPr lang="ja-JP" altLang="en-US" dirty="0"/>
              <a:t>のサイズが同じなら</a:t>
            </a:r>
            <a:endParaRPr kumimoji="1" lang="ja-JP" altLang="en-US" dirty="0"/>
          </a:p>
        </p:txBody>
      </p:sp>
      <p:sp>
        <p:nvSpPr>
          <p:cNvPr id="30" name="テキスト ボックス 29">
            <a:extLst>
              <a:ext uri="{FF2B5EF4-FFF2-40B4-BE49-F238E27FC236}">
                <a16:creationId xmlns:a16="http://schemas.microsoft.com/office/drawing/2014/main" id="{660354B0-6B32-4F3C-B29E-8281D340E6D1}"/>
              </a:ext>
            </a:extLst>
          </p:cNvPr>
          <p:cNvSpPr txBox="1"/>
          <p:nvPr/>
        </p:nvSpPr>
        <p:spPr>
          <a:xfrm>
            <a:off x="4649406" y="5244564"/>
            <a:ext cx="7468711" cy="369332"/>
          </a:xfrm>
          <a:prstGeom prst="rect">
            <a:avLst/>
          </a:prstGeom>
          <a:solidFill>
            <a:schemeClr val="bg1"/>
          </a:solidFill>
        </p:spPr>
        <p:txBody>
          <a:bodyPr wrap="none" rtlCol="0">
            <a:spAutoFit/>
          </a:bodyPr>
          <a:lstStyle/>
          <a:p>
            <a:r>
              <a:rPr lang="ja-JP" altLang="en-US" dirty="0"/>
              <a:t>カラム方向の最大値の引数（</a:t>
            </a:r>
            <a:r>
              <a:rPr lang="en-US" altLang="ja-JP" dirty="0"/>
              <a:t>1</a:t>
            </a:r>
            <a:r>
              <a:rPr lang="ja-JP" altLang="en-US" dirty="0"/>
              <a:t>が格納されているインデックス）に変換</a:t>
            </a:r>
            <a:endParaRPr kumimoji="1" lang="ja-JP" altLang="en-US" dirty="0"/>
          </a:p>
        </p:txBody>
      </p:sp>
      <p:sp>
        <p:nvSpPr>
          <p:cNvPr id="31" name="テキスト ボックス 30">
            <a:extLst>
              <a:ext uri="{FF2B5EF4-FFF2-40B4-BE49-F238E27FC236}">
                <a16:creationId xmlns:a16="http://schemas.microsoft.com/office/drawing/2014/main" id="{9DCD6B1F-1492-4F6F-95D1-AEA0B4286814}"/>
              </a:ext>
            </a:extLst>
          </p:cNvPr>
          <p:cNvSpPr txBox="1"/>
          <p:nvPr/>
        </p:nvSpPr>
        <p:spPr>
          <a:xfrm>
            <a:off x="4775460" y="5611495"/>
            <a:ext cx="5505033" cy="369332"/>
          </a:xfrm>
          <a:prstGeom prst="rect">
            <a:avLst/>
          </a:prstGeom>
          <a:solidFill>
            <a:schemeClr val="bg1"/>
          </a:solidFill>
        </p:spPr>
        <p:txBody>
          <a:bodyPr wrap="none" rtlCol="0">
            <a:spAutoFit/>
          </a:bodyPr>
          <a:lstStyle/>
          <a:p>
            <a:r>
              <a:rPr kumimoji="1" lang="en-US" altLang="ja-JP" dirty="0"/>
              <a:t>y</a:t>
            </a:r>
            <a:r>
              <a:rPr kumimoji="1" lang="ja-JP" altLang="en-US" dirty="0"/>
              <a:t>の</a:t>
            </a:r>
            <a:r>
              <a:rPr kumimoji="1" lang="en-US" altLang="ja-JP" dirty="0"/>
              <a:t>0</a:t>
            </a:r>
            <a:r>
              <a:rPr kumimoji="1" lang="ja-JP" altLang="en-US" dirty="0"/>
              <a:t>次元目（データ数）をバッチサイズとして代入</a:t>
            </a:r>
          </a:p>
        </p:txBody>
      </p:sp>
      <p:sp>
        <p:nvSpPr>
          <p:cNvPr id="32" name="テキスト ボックス 31">
            <a:extLst>
              <a:ext uri="{FF2B5EF4-FFF2-40B4-BE49-F238E27FC236}">
                <a16:creationId xmlns:a16="http://schemas.microsoft.com/office/drawing/2014/main" id="{DA86AF3D-6F9C-466E-93B0-A6629CBF97D1}"/>
              </a:ext>
            </a:extLst>
          </p:cNvPr>
          <p:cNvSpPr txBox="1"/>
          <p:nvPr/>
        </p:nvSpPr>
        <p:spPr>
          <a:xfrm>
            <a:off x="4935904" y="6195133"/>
            <a:ext cx="6672019" cy="369332"/>
          </a:xfrm>
          <a:prstGeom prst="rect">
            <a:avLst/>
          </a:prstGeom>
          <a:solidFill>
            <a:schemeClr val="bg1"/>
          </a:solidFill>
        </p:spPr>
        <p:txBody>
          <a:bodyPr wrap="none" rtlCol="0">
            <a:spAutoFit/>
          </a:bodyPr>
          <a:lstStyle/>
          <a:p>
            <a:r>
              <a:rPr kumimoji="1" lang="ja-JP" altLang="en-US" dirty="0"/>
              <a:t>交差エントロピーを算出。ゼロ割対策で</a:t>
            </a:r>
            <a:r>
              <a:rPr kumimoji="1" lang="en-US" altLang="ja-JP" dirty="0"/>
              <a:t>10-7</a:t>
            </a:r>
            <a:r>
              <a:rPr kumimoji="1" lang="ja-JP" altLang="en-US" dirty="0"/>
              <a:t>を分母に足し算</a:t>
            </a:r>
          </a:p>
        </p:txBody>
      </p:sp>
    </p:spTree>
    <p:extLst>
      <p:ext uri="{BB962C8B-B14F-4D97-AF65-F5344CB8AC3E}">
        <p14:creationId xmlns:p14="http://schemas.microsoft.com/office/powerpoint/2010/main" val="2728601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D64A36-1514-45AA-A5E1-67D577CAFDD3}"/>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AD7E757-139E-472F-AB59-423E3918D9D0}"/>
              </a:ext>
            </a:extLst>
          </p:cNvPr>
          <p:cNvSpPr>
            <a:spLocks noGrp="1"/>
          </p:cNvSpPr>
          <p:nvPr>
            <p:ph idx="1"/>
          </p:nvPr>
        </p:nvSpPr>
        <p:spPr/>
        <p:txBody>
          <a:bodyPr>
            <a:normAutofit lnSpcReduction="10000"/>
          </a:bodyPr>
          <a:lstStyle/>
          <a:p>
            <a:pPr marL="0" indent="0">
              <a:lnSpc>
                <a:spcPct val="150000"/>
              </a:lnSpc>
              <a:buNone/>
            </a:pPr>
            <a:r>
              <a:rPr lang="ja-JP" altLang="en-US" dirty="0">
                <a:solidFill>
                  <a:schemeClr val="bg1">
                    <a:lumMod val="75000"/>
                  </a:schemeClr>
                </a:solidFill>
              </a:rPr>
              <a:t>第</a:t>
            </a:r>
            <a:r>
              <a:rPr lang="en-US" altLang="ja-JP" dirty="0">
                <a:solidFill>
                  <a:schemeClr val="bg1">
                    <a:lumMod val="75000"/>
                  </a:schemeClr>
                </a:solidFill>
              </a:rPr>
              <a:t>0</a:t>
            </a:r>
            <a:r>
              <a:rPr lang="ja-JP" altLang="en-US" dirty="0">
                <a:solidFill>
                  <a:schemeClr val="bg1">
                    <a:lumMod val="75000"/>
                  </a:schemeClr>
                </a:solidFill>
              </a:rPr>
              <a:t>章：全体確認テスト</a:t>
            </a:r>
            <a:endParaRPr kumimoji="1" lang="en-US" altLang="ja-JP" dirty="0">
              <a:solidFill>
                <a:schemeClr val="bg1">
                  <a:lumMod val="75000"/>
                </a:schemeClr>
              </a:solidFill>
            </a:endParaRPr>
          </a:p>
          <a:p>
            <a:pPr marL="0" indent="0">
              <a:lnSpc>
                <a:spcPct val="150000"/>
              </a:lnSpc>
              <a:buNone/>
            </a:pPr>
            <a:r>
              <a:rPr kumimoji="1" lang="ja-JP" altLang="en-US" dirty="0">
                <a:solidFill>
                  <a:schemeClr val="bg1">
                    <a:lumMod val="75000"/>
                  </a:schemeClr>
                </a:solidFill>
              </a:rPr>
              <a:t>第</a:t>
            </a:r>
            <a:r>
              <a:rPr kumimoji="1" lang="en-US" altLang="ja-JP" dirty="0">
                <a:solidFill>
                  <a:schemeClr val="bg1">
                    <a:lumMod val="75000"/>
                  </a:schemeClr>
                </a:solidFill>
              </a:rPr>
              <a:t>1</a:t>
            </a:r>
            <a:r>
              <a:rPr kumimoji="1" lang="ja-JP" altLang="en-US" dirty="0">
                <a:solidFill>
                  <a:schemeClr val="bg1">
                    <a:lumMod val="75000"/>
                  </a:schemeClr>
                </a:solidFill>
              </a:rPr>
              <a:t>章：入力層～中間層</a:t>
            </a:r>
            <a:endParaRPr kumimoji="1" lang="en-US" altLang="ja-JP" dirty="0">
              <a:solidFill>
                <a:schemeClr val="bg1">
                  <a:lumMod val="75000"/>
                </a:schemeClr>
              </a:solidFill>
            </a:endParaRPr>
          </a:p>
          <a:p>
            <a:pPr marL="0" indent="0">
              <a:lnSpc>
                <a:spcPct val="150000"/>
              </a:lnSpc>
              <a:buNone/>
            </a:pPr>
            <a:r>
              <a:rPr lang="ja-JP" altLang="en-US" dirty="0">
                <a:solidFill>
                  <a:schemeClr val="bg1">
                    <a:lumMod val="75000"/>
                  </a:schemeClr>
                </a:solidFill>
              </a:rPr>
              <a:t>第</a:t>
            </a:r>
            <a:r>
              <a:rPr lang="en-US" altLang="ja-JP" dirty="0">
                <a:solidFill>
                  <a:schemeClr val="bg1">
                    <a:lumMod val="75000"/>
                  </a:schemeClr>
                </a:solidFill>
              </a:rPr>
              <a:t>2</a:t>
            </a:r>
            <a:r>
              <a:rPr lang="ja-JP" altLang="en-US" dirty="0">
                <a:solidFill>
                  <a:schemeClr val="bg1">
                    <a:lumMod val="75000"/>
                  </a:schemeClr>
                </a:solidFill>
              </a:rPr>
              <a:t>章：活性化関数</a:t>
            </a:r>
            <a:endParaRPr lang="en-US" altLang="ja-JP" dirty="0">
              <a:solidFill>
                <a:schemeClr val="bg1">
                  <a:lumMod val="75000"/>
                </a:schemeClr>
              </a:solidFill>
            </a:endParaRPr>
          </a:p>
          <a:p>
            <a:pPr marL="0" indent="0">
              <a:lnSpc>
                <a:spcPct val="150000"/>
              </a:lnSpc>
              <a:buNone/>
            </a:pPr>
            <a:r>
              <a:rPr kumimoji="1" lang="ja-JP" altLang="en-US" dirty="0">
                <a:solidFill>
                  <a:schemeClr val="bg1">
                    <a:lumMod val="75000"/>
                  </a:schemeClr>
                </a:solidFill>
              </a:rPr>
              <a:t>第</a:t>
            </a:r>
            <a:r>
              <a:rPr kumimoji="1" lang="en-US" altLang="ja-JP" dirty="0">
                <a:solidFill>
                  <a:schemeClr val="bg1">
                    <a:lumMod val="75000"/>
                  </a:schemeClr>
                </a:solidFill>
              </a:rPr>
              <a:t>3</a:t>
            </a:r>
            <a:r>
              <a:rPr kumimoji="1" lang="ja-JP" altLang="en-US" dirty="0">
                <a:solidFill>
                  <a:schemeClr val="bg1">
                    <a:lumMod val="75000"/>
                  </a:schemeClr>
                </a:solidFill>
              </a:rPr>
              <a:t>章：出力層</a:t>
            </a:r>
            <a:endParaRPr kumimoji="1" lang="en-US" altLang="ja-JP" dirty="0">
              <a:solidFill>
                <a:schemeClr val="bg1">
                  <a:lumMod val="75000"/>
                </a:schemeClr>
              </a:solidFill>
            </a:endParaRPr>
          </a:p>
          <a:p>
            <a:pPr marL="0" indent="0">
              <a:lnSpc>
                <a:spcPct val="150000"/>
              </a:lnSpc>
              <a:buNone/>
            </a:pPr>
            <a:r>
              <a:rPr lang="ja-JP" altLang="en-US" dirty="0"/>
              <a:t>第</a:t>
            </a:r>
            <a:r>
              <a:rPr lang="en-US" altLang="ja-JP" dirty="0"/>
              <a:t>4</a:t>
            </a:r>
            <a:r>
              <a:rPr lang="ja-JP" altLang="en-US" dirty="0"/>
              <a:t>章：勾配降下法</a:t>
            </a:r>
            <a:endParaRPr lang="en-US" altLang="ja-JP" dirty="0"/>
          </a:p>
          <a:p>
            <a:pPr marL="0" indent="0">
              <a:lnSpc>
                <a:spcPct val="150000"/>
              </a:lnSpc>
              <a:buNone/>
            </a:pPr>
            <a:r>
              <a:rPr kumimoji="1" lang="ja-JP" altLang="en-US" dirty="0">
                <a:solidFill>
                  <a:schemeClr val="bg1">
                    <a:lumMod val="75000"/>
                  </a:schemeClr>
                </a:solidFill>
              </a:rPr>
              <a:t>第</a:t>
            </a:r>
            <a:r>
              <a:rPr kumimoji="1" lang="en-US" altLang="ja-JP" dirty="0">
                <a:solidFill>
                  <a:schemeClr val="bg1">
                    <a:lumMod val="75000"/>
                  </a:schemeClr>
                </a:solidFill>
              </a:rPr>
              <a:t>5</a:t>
            </a:r>
            <a:r>
              <a:rPr kumimoji="1" lang="ja-JP" altLang="en-US" dirty="0">
                <a:solidFill>
                  <a:schemeClr val="bg1">
                    <a:lumMod val="75000"/>
                  </a:schemeClr>
                </a:solidFill>
              </a:rPr>
              <a:t>章：誤差逆伝搬法</a:t>
            </a:r>
          </a:p>
        </p:txBody>
      </p:sp>
      <p:pic>
        <p:nvPicPr>
          <p:cNvPr id="6" name="図 5">
            <a:extLst>
              <a:ext uri="{FF2B5EF4-FFF2-40B4-BE49-F238E27FC236}">
                <a16:creationId xmlns:a16="http://schemas.microsoft.com/office/drawing/2014/main" id="{E9CB2871-05A8-4FE1-A09A-A1C6B452533C}"/>
              </a:ext>
            </a:extLst>
          </p:cNvPr>
          <p:cNvPicPr>
            <a:picLocks noChangeAspect="1"/>
          </p:cNvPicPr>
          <p:nvPr/>
        </p:nvPicPr>
        <p:blipFill>
          <a:blip r:embed="rId2"/>
          <a:stretch>
            <a:fillRect/>
          </a:stretch>
        </p:blipFill>
        <p:spPr>
          <a:xfrm>
            <a:off x="4919038" y="234065"/>
            <a:ext cx="6839228" cy="1909528"/>
          </a:xfrm>
          <a:prstGeom prst="rect">
            <a:avLst/>
          </a:prstGeom>
        </p:spPr>
      </p:pic>
    </p:spTree>
    <p:extLst>
      <p:ext uri="{BB962C8B-B14F-4D97-AF65-F5344CB8AC3E}">
        <p14:creationId xmlns:p14="http://schemas.microsoft.com/office/powerpoint/2010/main" val="440919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D64A36-1514-45AA-A5E1-67D577CAFDD3}"/>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AD7E757-139E-472F-AB59-423E3918D9D0}"/>
              </a:ext>
            </a:extLst>
          </p:cNvPr>
          <p:cNvSpPr>
            <a:spLocks noGrp="1"/>
          </p:cNvSpPr>
          <p:nvPr>
            <p:ph idx="1"/>
          </p:nvPr>
        </p:nvSpPr>
        <p:spPr/>
        <p:txBody>
          <a:bodyPr>
            <a:normAutofit lnSpcReduction="10000"/>
          </a:bodyPr>
          <a:lstStyle/>
          <a:p>
            <a:pPr marL="0" indent="0">
              <a:lnSpc>
                <a:spcPct val="150000"/>
              </a:lnSpc>
              <a:buNone/>
            </a:pPr>
            <a:r>
              <a:rPr lang="ja-JP" altLang="en-US" dirty="0"/>
              <a:t>第</a:t>
            </a:r>
            <a:r>
              <a:rPr lang="en-US" altLang="ja-JP" dirty="0"/>
              <a:t>0</a:t>
            </a:r>
            <a:r>
              <a:rPr lang="ja-JP" altLang="en-US" dirty="0"/>
              <a:t>章：全体確認テスト</a:t>
            </a:r>
            <a:endParaRPr kumimoji="1" lang="en-US" altLang="ja-JP" dirty="0"/>
          </a:p>
          <a:p>
            <a:pPr marL="0" indent="0">
              <a:lnSpc>
                <a:spcPct val="150000"/>
              </a:lnSpc>
              <a:buNone/>
            </a:pPr>
            <a:r>
              <a:rPr kumimoji="1" lang="ja-JP" altLang="en-US" dirty="0"/>
              <a:t>第</a:t>
            </a:r>
            <a:r>
              <a:rPr kumimoji="1" lang="en-US" altLang="ja-JP" dirty="0"/>
              <a:t>1</a:t>
            </a:r>
            <a:r>
              <a:rPr kumimoji="1" lang="ja-JP" altLang="en-US" dirty="0"/>
              <a:t>章：入力層～中間層</a:t>
            </a:r>
            <a:endParaRPr kumimoji="1" lang="en-US" altLang="ja-JP" dirty="0"/>
          </a:p>
          <a:p>
            <a:pPr marL="0" indent="0">
              <a:lnSpc>
                <a:spcPct val="150000"/>
              </a:lnSpc>
              <a:buNone/>
            </a:pPr>
            <a:r>
              <a:rPr lang="ja-JP" altLang="en-US" dirty="0"/>
              <a:t>第</a:t>
            </a:r>
            <a:r>
              <a:rPr lang="en-US" altLang="ja-JP" dirty="0"/>
              <a:t>2</a:t>
            </a:r>
            <a:r>
              <a:rPr lang="ja-JP" altLang="en-US" dirty="0"/>
              <a:t>章：活性化関数</a:t>
            </a:r>
            <a:endParaRPr lang="en-US" altLang="ja-JP" dirty="0"/>
          </a:p>
          <a:p>
            <a:pPr marL="0" indent="0">
              <a:lnSpc>
                <a:spcPct val="150000"/>
              </a:lnSpc>
              <a:buNone/>
            </a:pPr>
            <a:r>
              <a:rPr kumimoji="1" lang="ja-JP" altLang="en-US" dirty="0"/>
              <a:t>第</a:t>
            </a:r>
            <a:r>
              <a:rPr kumimoji="1" lang="en-US" altLang="ja-JP" dirty="0"/>
              <a:t>3</a:t>
            </a:r>
            <a:r>
              <a:rPr kumimoji="1" lang="ja-JP" altLang="en-US" dirty="0"/>
              <a:t>章：出力層</a:t>
            </a:r>
            <a:endParaRPr kumimoji="1" lang="en-US" altLang="ja-JP" dirty="0"/>
          </a:p>
          <a:p>
            <a:pPr marL="0" indent="0">
              <a:lnSpc>
                <a:spcPct val="150000"/>
              </a:lnSpc>
              <a:buNone/>
            </a:pPr>
            <a:r>
              <a:rPr lang="ja-JP" altLang="en-US" dirty="0"/>
              <a:t>第</a:t>
            </a:r>
            <a:r>
              <a:rPr lang="en-US" altLang="ja-JP" dirty="0"/>
              <a:t>4</a:t>
            </a:r>
            <a:r>
              <a:rPr lang="ja-JP" altLang="en-US" dirty="0"/>
              <a:t>章：勾配降下法</a:t>
            </a:r>
            <a:endParaRPr lang="en-US" altLang="ja-JP" dirty="0"/>
          </a:p>
          <a:p>
            <a:pPr marL="0" indent="0">
              <a:lnSpc>
                <a:spcPct val="150000"/>
              </a:lnSpc>
              <a:buNone/>
            </a:pPr>
            <a:r>
              <a:rPr kumimoji="1" lang="ja-JP" altLang="en-US" dirty="0"/>
              <a:t>第</a:t>
            </a:r>
            <a:r>
              <a:rPr kumimoji="1" lang="en-US" altLang="ja-JP" dirty="0"/>
              <a:t>5</a:t>
            </a:r>
            <a:r>
              <a:rPr kumimoji="1" lang="ja-JP" altLang="en-US" dirty="0"/>
              <a:t>章：誤差逆伝搬法</a:t>
            </a:r>
          </a:p>
        </p:txBody>
      </p:sp>
      <p:pic>
        <p:nvPicPr>
          <p:cNvPr id="6" name="図 5">
            <a:extLst>
              <a:ext uri="{FF2B5EF4-FFF2-40B4-BE49-F238E27FC236}">
                <a16:creationId xmlns:a16="http://schemas.microsoft.com/office/drawing/2014/main" id="{E9CB2871-05A8-4FE1-A09A-A1C6B452533C}"/>
              </a:ext>
            </a:extLst>
          </p:cNvPr>
          <p:cNvPicPr>
            <a:picLocks noChangeAspect="1"/>
          </p:cNvPicPr>
          <p:nvPr/>
        </p:nvPicPr>
        <p:blipFill>
          <a:blip r:embed="rId2"/>
          <a:stretch>
            <a:fillRect/>
          </a:stretch>
        </p:blipFill>
        <p:spPr>
          <a:xfrm>
            <a:off x="4919038" y="234065"/>
            <a:ext cx="6839228" cy="1909528"/>
          </a:xfrm>
          <a:prstGeom prst="rect">
            <a:avLst/>
          </a:prstGeom>
        </p:spPr>
      </p:pic>
    </p:spTree>
    <p:extLst>
      <p:ext uri="{BB962C8B-B14F-4D97-AF65-F5344CB8AC3E}">
        <p14:creationId xmlns:p14="http://schemas.microsoft.com/office/powerpoint/2010/main" val="1204454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509020" cy="461665"/>
          </a:xfrm>
          <a:prstGeom prst="rect">
            <a:avLst/>
          </a:prstGeom>
          <a:noFill/>
        </p:spPr>
        <p:txBody>
          <a:bodyPr wrap="none" rtlCol="0">
            <a:spAutoFit/>
          </a:bodyPr>
          <a:lstStyle/>
          <a:p>
            <a:r>
              <a:rPr lang="en-US" altLang="ja-JP" sz="2400" u="sng" dirty="0"/>
              <a:t>4-1</a:t>
            </a:r>
            <a:r>
              <a:rPr lang="ja-JP" altLang="en-US" sz="2400" u="sng" dirty="0"/>
              <a:t>　要点まとめ</a:t>
            </a:r>
            <a:endParaRPr kumimoji="1" lang="ja-JP" altLang="en-US" sz="2400" u="sng" dirty="0"/>
          </a:p>
        </p:txBody>
      </p:sp>
      <p:sp>
        <p:nvSpPr>
          <p:cNvPr id="5" name="テキスト ボックス 4">
            <a:extLst>
              <a:ext uri="{FF2B5EF4-FFF2-40B4-BE49-F238E27FC236}">
                <a16:creationId xmlns:a16="http://schemas.microsoft.com/office/drawing/2014/main" id="{C985076B-5604-4968-A1E6-8586AB296351}"/>
              </a:ext>
            </a:extLst>
          </p:cNvPr>
          <p:cNvSpPr txBox="1"/>
          <p:nvPr/>
        </p:nvSpPr>
        <p:spPr>
          <a:xfrm>
            <a:off x="401782" y="982294"/>
            <a:ext cx="11726287" cy="3785652"/>
          </a:xfrm>
          <a:prstGeom prst="rect">
            <a:avLst/>
          </a:prstGeom>
          <a:noFill/>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rPr>
              <a:t>勾配降下法は誤差関数の偏微分値（傾き）の方向に移動（降下）していけば、いずれ誤差が最小</a:t>
            </a:r>
            <a:endParaRPr kumimoji="1"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となる点にたどり着くはず、という考えに基づいて重みを更新していく方法。学習の際のデータの</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食わせ方として「最急降下法」「ミニバッチ学習」「確率的勾配降下法」に大きく分類できる。</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最急降下法は入力データすべてに対して予測値・誤差を計算し、その平均値で重みを更新するのに</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対し、確率的勾配降下法は入力データのうちランダムに選ばれたデータのみで予測値・誤差を計算し</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更新を行う。ミニバッチ学習はその間に位置し、入力データをいくつかの塊（バッチ）に分割し</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バッチ単位で更新を行っていく手法である。</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また、学習の成功可否を握るハイパーパラメータとして学習率があり、学習率が小さすぎると</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学習が進まず、大きすぎるとゴールを飛び越えては戻りを繰り返し収束しないというトレードオフ</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にある。上記を解決する重み更新の最適化手法として、重みの更新量を徐々に減らしていく</a:t>
            </a:r>
            <a:endParaRPr lang="en-US" altLang="ja-JP" sz="2000" dirty="0">
              <a:latin typeface="メイリオ" panose="020B0604030504040204" pitchFamily="50" charset="-128"/>
              <a:ea typeface="メイリオ" panose="020B0604030504040204" pitchFamily="50" charset="-128"/>
            </a:endParaRPr>
          </a:p>
          <a:p>
            <a:r>
              <a:rPr lang="en-US" altLang="ja-JP" sz="2000" dirty="0" err="1">
                <a:latin typeface="メイリオ" panose="020B0604030504040204" pitchFamily="50" charset="-128"/>
                <a:ea typeface="メイリオ" panose="020B0604030504040204" pitchFamily="50" charset="-128"/>
              </a:rPr>
              <a:t>Adagrad</a:t>
            </a:r>
            <a:r>
              <a:rPr lang="ja-JP" altLang="en-US" sz="2000" dirty="0">
                <a:latin typeface="メイリオ" panose="020B0604030504040204" pitchFamily="50" charset="-128"/>
                <a:ea typeface="メイリオ" panose="020B0604030504040204" pitchFamily="50" charset="-128"/>
              </a:rPr>
              <a:t>や、慣性項を追加したモメンタム、そのいいとこどりをした</a:t>
            </a:r>
            <a:r>
              <a:rPr lang="en-US" altLang="ja-JP" sz="2000" dirty="0">
                <a:latin typeface="メイリオ" panose="020B0604030504040204" pitchFamily="50" charset="-128"/>
                <a:ea typeface="メイリオ" panose="020B0604030504040204" pitchFamily="50" charset="-128"/>
              </a:rPr>
              <a:t>Adam</a:t>
            </a:r>
            <a:r>
              <a:rPr lang="ja-JP" altLang="en-US" sz="2000" dirty="0">
                <a:latin typeface="メイリオ" panose="020B0604030504040204" pitchFamily="50" charset="-128"/>
                <a:ea typeface="メイリオ" panose="020B0604030504040204" pitchFamily="50" charset="-128"/>
              </a:rPr>
              <a:t>等の手法が存在する。</a:t>
            </a:r>
            <a:endParaRPr lang="en-US" altLang="ja-JP" sz="2000" dirty="0">
              <a:latin typeface="メイリオ" panose="020B0604030504040204" pitchFamily="50" charset="-128"/>
              <a:ea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rPr>
              <a:t>(448</a:t>
            </a:r>
            <a:r>
              <a:rPr lang="ja-JP" altLang="en-US" sz="2000" dirty="0">
                <a:latin typeface="メイリオ" panose="020B0604030504040204" pitchFamily="50" charset="-128"/>
                <a:ea typeface="メイリオ" panose="020B0604030504040204" pitchFamily="50" charset="-128"/>
              </a:rPr>
              <a:t>文字</a:t>
            </a:r>
            <a:r>
              <a:rPr lang="en-US" altLang="ja-JP" sz="2000" dirty="0">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1226355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4-2</a:t>
            </a:r>
            <a:r>
              <a:rPr lang="ja-JP" altLang="en-US" sz="2400" u="sng" dirty="0"/>
              <a:t>　実装演習</a:t>
            </a:r>
            <a:endParaRPr kumimoji="1" lang="ja-JP" altLang="en-US" sz="2400" u="sng" dirty="0"/>
          </a:p>
        </p:txBody>
      </p:sp>
      <p:pic>
        <p:nvPicPr>
          <p:cNvPr id="3" name="図 2">
            <a:extLst>
              <a:ext uri="{FF2B5EF4-FFF2-40B4-BE49-F238E27FC236}">
                <a16:creationId xmlns:a16="http://schemas.microsoft.com/office/drawing/2014/main" id="{340A1791-B5EF-41E4-8DBE-57BC30976F1F}"/>
              </a:ext>
            </a:extLst>
          </p:cNvPr>
          <p:cNvPicPr>
            <a:picLocks noChangeAspect="1"/>
          </p:cNvPicPr>
          <p:nvPr/>
        </p:nvPicPr>
        <p:blipFill>
          <a:blip r:embed="rId2"/>
          <a:stretch>
            <a:fillRect/>
          </a:stretch>
        </p:blipFill>
        <p:spPr>
          <a:xfrm>
            <a:off x="147053" y="2012957"/>
            <a:ext cx="5693139" cy="1570521"/>
          </a:xfrm>
          <a:prstGeom prst="rect">
            <a:avLst/>
          </a:prstGeom>
        </p:spPr>
      </p:pic>
      <p:pic>
        <p:nvPicPr>
          <p:cNvPr id="8" name="図 7">
            <a:extLst>
              <a:ext uri="{FF2B5EF4-FFF2-40B4-BE49-F238E27FC236}">
                <a16:creationId xmlns:a16="http://schemas.microsoft.com/office/drawing/2014/main" id="{3E999B5F-8A13-4B5B-98D4-2750B58B024A}"/>
              </a:ext>
            </a:extLst>
          </p:cNvPr>
          <p:cNvPicPr>
            <a:picLocks noChangeAspect="1"/>
          </p:cNvPicPr>
          <p:nvPr/>
        </p:nvPicPr>
        <p:blipFill>
          <a:blip r:embed="rId3"/>
          <a:stretch>
            <a:fillRect/>
          </a:stretch>
        </p:blipFill>
        <p:spPr>
          <a:xfrm>
            <a:off x="6814563" y="1447262"/>
            <a:ext cx="5377437" cy="3899668"/>
          </a:xfrm>
          <a:prstGeom prst="rect">
            <a:avLst/>
          </a:prstGeom>
        </p:spPr>
      </p:pic>
      <p:sp>
        <p:nvSpPr>
          <p:cNvPr id="9" name="四角形: 角を丸くする 8">
            <a:extLst>
              <a:ext uri="{FF2B5EF4-FFF2-40B4-BE49-F238E27FC236}">
                <a16:creationId xmlns:a16="http://schemas.microsoft.com/office/drawing/2014/main" id="{08BD5B4B-7D43-47D4-9D72-D2289F79B4B1}"/>
              </a:ext>
            </a:extLst>
          </p:cNvPr>
          <p:cNvSpPr/>
          <p:nvPr/>
        </p:nvSpPr>
        <p:spPr>
          <a:xfrm>
            <a:off x="3064770" y="2941920"/>
            <a:ext cx="2435486" cy="2446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C42E44B2-F690-4C7B-827F-828A4866C9AE}"/>
              </a:ext>
            </a:extLst>
          </p:cNvPr>
          <p:cNvSpPr/>
          <p:nvPr/>
        </p:nvSpPr>
        <p:spPr>
          <a:xfrm>
            <a:off x="6814563" y="2618108"/>
            <a:ext cx="3285401" cy="32381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2BE01AB-54A6-49C7-88AA-C284BBE93453}"/>
              </a:ext>
            </a:extLst>
          </p:cNvPr>
          <p:cNvSpPr txBox="1"/>
          <p:nvPr/>
        </p:nvSpPr>
        <p:spPr>
          <a:xfrm>
            <a:off x="6312096" y="658653"/>
            <a:ext cx="4570482" cy="646331"/>
          </a:xfrm>
          <a:prstGeom prst="rect">
            <a:avLst/>
          </a:prstGeom>
          <a:noFill/>
        </p:spPr>
        <p:txBody>
          <a:bodyPr wrap="none" rtlCol="0">
            <a:spAutoFit/>
          </a:bodyPr>
          <a:lstStyle/>
          <a:p>
            <a:r>
              <a:rPr kumimoji="1" lang="ja-JP" altLang="en-US" dirty="0">
                <a:solidFill>
                  <a:srgbClr val="FF0000"/>
                </a:solidFill>
              </a:rPr>
              <a:t>本章では、ノート</a:t>
            </a:r>
            <a:r>
              <a:rPr lang="en-US" altLang="ja-JP" dirty="0">
                <a:solidFill>
                  <a:srgbClr val="FF0000"/>
                </a:solidFill>
              </a:rPr>
              <a:t>1-3 stochastic_</a:t>
            </a:r>
            <a:r>
              <a:rPr lang="ja-JP" altLang="en-US" dirty="0">
                <a:solidFill>
                  <a:srgbClr val="FF0000"/>
                </a:solidFill>
              </a:rPr>
              <a:t>～</a:t>
            </a:r>
            <a:r>
              <a:rPr kumimoji="1" lang="en-US" altLang="ja-JP" dirty="0">
                <a:solidFill>
                  <a:srgbClr val="FF0000"/>
                </a:solidFill>
              </a:rPr>
              <a:t>.jpynb</a:t>
            </a:r>
          </a:p>
          <a:p>
            <a:r>
              <a:rPr lang="ja-JP" altLang="en-US" dirty="0">
                <a:solidFill>
                  <a:srgbClr val="FF0000"/>
                </a:solidFill>
              </a:rPr>
              <a:t>の「試してみよう」の部分を演習しました</a:t>
            </a:r>
            <a:endParaRPr kumimoji="1" lang="en-US" altLang="ja-JP" dirty="0">
              <a:solidFill>
                <a:srgbClr val="FF0000"/>
              </a:solidFill>
            </a:endParaRPr>
          </a:p>
        </p:txBody>
      </p:sp>
      <p:sp>
        <p:nvSpPr>
          <p:cNvPr id="12" name="四角形: 角を丸くする 11">
            <a:extLst>
              <a:ext uri="{FF2B5EF4-FFF2-40B4-BE49-F238E27FC236}">
                <a16:creationId xmlns:a16="http://schemas.microsoft.com/office/drawing/2014/main" id="{FF4D569C-E2DE-429D-8DE3-DBEE738572DA}"/>
              </a:ext>
            </a:extLst>
          </p:cNvPr>
          <p:cNvSpPr/>
          <p:nvPr/>
        </p:nvSpPr>
        <p:spPr>
          <a:xfrm>
            <a:off x="2993622" y="2373483"/>
            <a:ext cx="2435486" cy="2446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789108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4-2</a:t>
            </a:r>
            <a:r>
              <a:rPr lang="ja-JP" altLang="en-US" sz="2400" u="sng" dirty="0"/>
              <a:t>　実装演習</a:t>
            </a:r>
            <a:endParaRPr kumimoji="1" lang="ja-JP" altLang="en-US" sz="2400" u="sng" dirty="0"/>
          </a:p>
        </p:txBody>
      </p:sp>
      <p:pic>
        <p:nvPicPr>
          <p:cNvPr id="5" name="図 4">
            <a:extLst>
              <a:ext uri="{FF2B5EF4-FFF2-40B4-BE49-F238E27FC236}">
                <a16:creationId xmlns:a16="http://schemas.microsoft.com/office/drawing/2014/main" id="{5036B48C-BE96-43BC-8F6D-58B40A7CDD6A}"/>
              </a:ext>
            </a:extLst>
          </p:cNvPr>
          <p:cNvPicPr>
            <a:picLocks noChangeAspect="1"/>
          </p:cNvPicPr>
          <p:nvPr/>
        </p:nvPicPr>
        <p:blipFill>
          <a:blip r:embed="rId2"/>
          <a:stretch>
            <a:fillRect/>
          </a:stretch>
        </p:blipFill>
        <p:spPr>
          <a:xfrm>
            <a:off x="387927" y="925223"/>
            <a:ext cx="2610106" cy="1637472"/>
          </a:xfrm>
          <a:prstGeom prst="rect">
            <a:avLst/>
          </a:prstGeom>
        </p:spPr>
      </p:pic>
      <p:sp>
        <p:nvSpPr>
          <p:cNvPr id="12" name="テキスト ボックス 11">
            <a:extLst>
              <a:ext uri="{FF2B5EF4-FFF2-40B4-BE49-F238E27FC236}">
                <a16:creationId xmlns:a16="http://schemas.microsoft.com/office/drawing/2014/main" id="{277ECDF3-4A41-4815-BA61-29CAAD9914D6}"/>
              </a:ext>
            </a:extLst>
          </p:cNvPr>
          <p:cNvSpPr txBox="1"/>
          <p:nvPr/>
        </p:nvSpPr>
        <p:spPr>
          <a:xfrm>
            <a:off x="4012242" y="1225511"/>
            <a:ext cx="5032147" cy="369332"/>
          </a:xfrm>
          <a:prstGeom prst="rect">
            <a:avLst/>
          </a:prstGeom>
          <a:noFill/>
        </p:spPr>
        <p:txBody>
          <a:bodyPr wrap="none" rtlCol="0">
            <a:spAutoFit/>
          </a:bodyPr>
          <a:lstStyle/>
          <a:p>
            <a:r>
              <a:rPr lang="ja-JP" altLang="en-US" dirty="0">
                <a:solidFill>
                  <a:srgbClr val="FF0000"/>
                </a:solidFill>
              </a:rPr>
              <a:t>ニューラルネットにより下式の関数を予測する</a:t>
            </a:r>
            <a:endParaRPr kumimoji="1" lang="en-US" altLang="ja-JP" dirty="0">
              <a:solidFill>
                <a:srgbClr val="FF0000"/>
              </a:solidFill>
            </a:endParaRPr>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23F5342B-F017-4DD2-A785-6D7B5B04ADC3}"/>
                  </a:ext>
                </a:extLst>
              </p:cNvPr>
              <p:cNvSpPr txBox="1"/>
              <p:nvPr/>
            </p:nvSpPr>
            <p:spPr>
              <a:xfrm>
                <a:off x="4424149" y="1743959"/>
                <a:ext cx="4208332" cy="310791"/>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3</m:t>
                        </m:r>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lang="ja-JP" altLang="en-US" i="1">
                        <a:latin typeface="Cambria Math" panose="02040503050406030204" pitchFamily="18" charset="0"/>
                      </a:rPr>
                      <m:t>　</m:t>
                    </m:r>
                  </m:oMath>
                </a14:m>
                <a:r>
                  <a:rPr kumimoji="1" lang="en-US" altLang="ja-JP" dirty="0"/>
                  <a:t>…</a:t>
                </a:r>
                <a:r>
                  <a:rPr kumimoji="1" lang="ja-JP" altLang="en-US" dirty="0"/>
                  <a:t>　</a:t>
                </a:r>
                <a:r>
                  <a:rPr kumimoji="1" lang="en-US" altLang="ja-JP" dirty="0"/>
                  <a:t>x1</a:t>
                </a:r>
                <a:r>
                  <a:rPr kumimoji="1" lang="ja-JP" altLang="en-US" dirty="0"/>
                  <a:t>と</a:t>
                </a:r>
                <a:r>
                  <a:rPr kumimoji="1" lang="en-US" altLang="ja-JP" dirty="0"/>
                  <a:t>x2</a:t>
                </a:r>
                <a:r>
                  <a:rPr kumimoji="1" lang="ja-JP" altLang="en-US" dirty="0"/>
                  <a:t>は互いに独立</a:t>
                </a:r>
              </a:p>
            </p:txBody>
          </p:sp>
        </mc:Choice>
        <mc:Fallback>
          <p:sp>
            <p:nvSpPr>
              <p:cNvPr id="6" name="テキスト ボックス 5">
                <a:extLst>
                  <a:ext uri="{FF2B5EF4-FFF2-40B4-BE49-F238E27FC236}">
                    <a16:creationId xmlns:a16="http://schemas.microsoft.com/office/drawing/2014/main" id="{23F5342B-F017-4DD2-A785-6D7B5B04ADC3}"/>
                  </a:ext>
                </a:extLst>
              </p:cNvPr>
              <p:cNvSpPr txBox="1">
                <a:spLocks noRot="1" noChangeAspect="1" noMove="1" noResize="1" noEditPoints="1" noAdjustHandles="1" noChangeArrowheads="1" noChangeShapeType="1" noTextEdit="1"/>
              </p:cNvSpPr>
              <p:nvPr/>
            </p:nvSpPr>
            <p:spPr>
              <a:xfrm>
                <a:off x="4424149" y="1743959"/>
                <a:ext cx="4208332" cy="310791"/>
              </a:xfrm>
              <a:prstGeom prst="rect">
                <a:avLst/>
              </a:prstGeom>
              <a:blipFill>
                <a:blip r:embed="rId3"/>
                <a:stretch>
                  <a:fillRect l="-2029" t="-13725" r="-2899" b="-47059"/>
                </a:stretch>
              </a:blipFill>
            </p:spPr>
            <p:txBody>
              <a:bodyPr/>
              <a:lstStyle/>
              <a:p>
                <a:r>
                  <a:rPr lang="ja-JP" altLang="en-US">
                    <a:noFill/>
                  </a:rPr>
                  <a:t> </a:t>
                </a:r>
              </a:p>
            </p:txBody>
          </p:sp>
        </mc:Fallback>
      </mc:AlternateContent>
      <p:pic>
        <p:nvPicPr>
          <p:cNvPr id="13" name="図 12">
            <a:extLst>
              <a:ext uri="{FF2B5EF4-FFF2-40B4-BE49-F238E27FC236}">
                <a16:creationId xmlns:a16="http://schemas.microsoft.com/office/drawing/2014/main" id="{EA9440AD-DC33-4098-BA7C-2CDF44002F65}"/>
              </a:ext>
            </a:extLst>
          </p:cNvPr>
          <p:cNvPicPr>
            <a:picLocks noChangeAspect="1"/>
          </p:cNvPicPr>
          <p:nvPr/>
        </p:nvPicPr>
        <p:blipFill>
          <a:blip r:embed="rId4"/>
          <a:stretch>
            <a:fillRect/>
          </a:stretch>
        </p:blipFill>
        <p:spPr>
          <a:xfrm>
            <a:off x="387927" y="2721453"/>
            <a:ext cx="4250407" cy="2291755"/>
          </a:xfrm>
          <a:prstGeom prst="rect">
            <a:avLst/>
          </a:prstGeom>
        </p:spPr>
      </p:pic>
      <p:pic>
        <p:nvPicPr>
          <p:cNvPr id="15" name="図 14">
            <a:extLst>
              <a:ext uri="{FF2B5EF4-FFF2-40B4-BE49-F238E27FC236}">
                <a16:creationId xmlns:a16="http://schemas.microsoft.com/office/drawing/2014/main" id="{8B861AE5-C8E7-47B1-AC9C-1D9FBBCE4E97}"/>
              </a:ext>
            </a:extLst>
          </p:cNvPr>
          <p:cNvPicPr>
            <a:picLocks noChangeAspect="1"/>
          </p:cNvPicPr>
          <p:nvPr/>
        </p:nvPicPr>
        <p:blipFill>
          <a:blip r:embed="rId5"/>
          <a:stretch>
            <a:fillRect/>
          </a:stretch>
        </p:blipFill>
        <p:spPr>
          <a:xfrm>
            <a:off x="3501097" y="4847539"/>
            <a:ext cx="2971800" cy="1943100"/>
          </a:xfrm>
          <a:prstGeom prst="rect">
            <a:avLst/>
          </a:prstGeom>
        </p:spPr>
      </p:pic>
      <p:sp>
        <p:nvSpPr>
          <p:cNvPr id="16" name="テキスト ボックス 15">
            <a:extLst>
              <a:ext uri="{FF2B5EF4-FFF2-40B4-BE49-F238E27FC236}">
                <a16:creationId xmlns:a16="http://schemas.microsoft.com/office/drawing/2014/main" id="{BB03AAD4-DD71-4BCC-B04C-835B1311AF2B}"/>
              </a:ext>
            </a:extLst>
          </p:cNvPr>
          <p:cNvSpPr txBox="1"/>
          <p:nvPr/>
        </p:nvSpPr>
        <p:spPr>
          <a:xfrm>
            <a:off x="4324636" y="5171966"/>
            <a:ext cx="662361" cy="369332"/>
          </a:xfrm>
          <a:prstGeom prst="rect">
            <a:avLst/>
          </a:prstGeom>
          <a:noFill/>
        </p:spPr>
        <p:txBody>
          <a:bodyPr wrap="none" rtlCol="0">
            <a:spAutoFit/>
          </a:bodyPr>
          <a:lstStyle/>
          <a:p>
            <a:r>
              <a:rPr lang="en-US" altLang="ja-JP" dirty="0" err="1">
                <a:solidFill>
                  <a:srgbClr val="FF0000"/>
                </a:solidFill>
              </a:rPr>
              <a:t>Relu</a:t>
            </a:r>
            <a:endParaRPr kumimoji="1" lang="en-US" altLang="ja-JP" dirty="0">
              <a:solidFill>
                <a:srgbClr val="FF0000"/>
              </a:solidFill>
            </a:endParaRPr>
          </a:p>
        </p:txBody>
      </p:sp>
      <p:pic>
        <p:nvPicPr>
          <p:cNvPr id="18" name="図 17">
            <a:extLst>
              <a:ext uri="{FF2B5EF4-FFF2-40B4-BE49-F238E27FC236}">
                <a16:creationId xmlns:a16="http://schemas.microsoft.com/office/drawing/2014/main" id="{7C953515-ACCF-43DF-8CCA-0DB662ECE9BA}"/>
              </a:ext>
            </a:extLst>
          </p:cNvPr>
          <p:cNvPicPr>
            <a:picLocks noChangeAspect="1"/>
          </p:cNvPicPr>
          <p:nvPr/>
        </p:nvPicPr>
        <p:blipFill>
          <a:blip r:embed="rId6"/>
          <a:stretch>
            <a:fillRect/>
          </a:stretch>
        </p:blipFill>
        <p:spPr>
          <a:xfrm>
            <a:off x="7296436" y="4739909"/>
            <a:ext cx="3038475" cy="2009775"/>
          </a:xfrm>
          <a:prstGeom prst="rect">
            <a:avLst/>
          </a:prstGeom>
        </p:spPr>
      </p:pic>
      <p:pic>
        <p:nvPicPr>
          <p:cNvPr id="20" name="図 19">
            <a:extLst>
              <a:ext uri="{FF2B5EF4-FFF2-40B4-BE49-F238E27FC236}">
                <a16:creationId xmlns:a16="http://schemas.microsoft.com/office/drawing/2014/main" id="{B9939E2F-3B71-4E32-BA62-71ADED682F1D}"/>
              </a:ext>
            </a:extLst>
          </p:cNvPr>
          <p:cNvPicPr>
            <a:picLocks noChangeAspect="1"/>
          </p:cNvPicPr>
          <p:nvPr/>
        </p:nvPicPr>
        <p:blipFill>
          <a:blip r:embed="rId7"/>
          <a:stretch>
            <a:fillRect/>
          </a:stretch>
        </p:blipFill>
        <p:spPr>
          <a:xfrm>
            <a:off x="7071453" y="3124200"/>
            <a:ext cx="3945872" cy="1056636"/>
          </a:xfrm>
          <a:prstGeom prst="rect">
            <a:avLst/>
          </a:prstGeom>
        </p:spPr>
      </p:pic>
      <p:sp>
        <p:nvSpPr>
          <p:cNvPr id="23" name="テキスト ボックス 22">
            <a:extLst>
              <a:ext uri="{FF2B5EF4-FFF2-40B4-BE49-F238E27FC236}">
                <a16:creationId xmlns:a16="http://schemas.microsoft.com/office/drawing/2014/main" id="{55BA9697-72C7-499D-8501-249F522BC351}"/>
              </a:ext>
            </a:extLst>
          </p:cNvPr>
          <p:cNvSpPr txBox="1"/>
          <p:nvPr/>
        </p:nvSpPr>
        <p:spPr>
          <a:xfrm>
            <a:off x="7792171" y="5065620"/>
            <a:ext cx="1338828" cy="369332"/>
          </a:xfrm>
          <a:prstGeom prst="rect">
            <a:avLst/>
          </a:prstGeom>
          <a:noFill/>
        </p:spPr>
        <p:txBody>
          <a:bodyPr wrap="none" rtlCol="0">
            <a:spAutoFit/>
          </a:bodyPr>
          <a:lstStyle/>
          <a:p>
            <a:r>
              <a:rPr kumimoji="1" lang="ja-JP" altLang="en-US" dirty="0">
                <a:solidFill>
                  <a:srgbClr val="FF0000"/>
                </a:solidFill>
              </a:rPr>
              <a:t>シグモイド</a:t>
            </a:r>
            <a:endParaRPr kumimoji="1" lang="en-US" altLang="ja-JP" dirty="0">
              <a:solidFill>
                <a:srgbClr val="FF0000"/>
              </a:solidFill>
            </a:endParaRPr>
          </a:p>
        </p:txBody>
      </p:sp>
      <p:sp>
        <p:nvSpPr>
          <p:cNvPr id="24" name="テキスト ボックス 23">
            <a:extLst>
              <a:ext uri="{FF2B5EF4-FFF2-40B4-BE49-F238E27FC236}">
                <a16:creationId xmlns:a16="http://schemas.microsoft.com/office/drawing/2014/main" id="{6956133D-9304-4A41-8984-E3989B655F43}"/>
              </a:ext>
            </a:extLst>
          </p:cNvPr>
          <p:cNvSpPr txBox="1"/>
          <p:nvPr/>
        </p:nvSpPr>
        <p:spPr>
          <a:xfrm>
            <a:off x="6936750" y="4147940"/>
            <a:ext cx="5032147" cy="646331"/>
          </a:xfrm>
          <a:prstGeom prst="rect">
            <a:avLst/>
          </a:prstGeom>
          <a:noFill/>
        </p:spPr>
        <p:txBody>
          <a:bodyPr wrap="none" rtlCol="0">
            <a:spAutoFit/>
          </a:bodyPr>
          <a:lstStyle/>
          <a:p>
            <a:r>
              <a:rPr kumimoji="1" lang="ja-JP" altLang="en-US" dirty="0">
                <a:solidFill>
                  <a:srgbClr val="FF0000"/>
                </a:solidFill>
              </a:rPr>
              <a:t>出力が</a:t>
            </a:r>
            <a:r>
              <a:rPr kumimoji="1" lang="en-US" altLang="ja-JP" dirty="0">
                <a:solidFill>
                  <a:srgbClr val="FF0000"/>
                </a:solidFill>
              </a:rPr>
              <a:t>0-1</a:t>
            </a:r>
            <a:r>
              <a:rPr kumimoji="1" lang="ja-JP" altLang="en-US" dirty="0">
                <a:solidFill>
                  <a:srgbClr val="FF0000"/>
                </a:solidFill>
              </a:rPr>
              <a:t>、</a:t>
            </a:r>
            <a:r>
              <a:rPr kumimoji="1" lang="en-US" altLang="ja-JP" dirty="0">
                <a:solidFill>
                  <a:srgbClr val="FF0000"/>
                </a:solidFill>
              </a:rPr>
              <a:t>x=0</a:t>
            </a:r>
            <a:r>
              <a:rPr kumimoji="1" lang="ja-JP" altLang="en-US" dirty="0">
                <a:solidFill>
                  <a:srgbClr val="FF0000"/>
                </a:solidFill>
              </a:rPr>
              <a:t>で</a:t>
            </a:r>
            <a:r>
              <a:rPr kumimoji="1" lang="en-US" altLang="ja-JP" dirty="0">
                <a:solidFill>
                  <a:srgbClr val="FF0000"/>
                </a:solidFill>
              </a:rPr>
              <a:t>0.5</a:t>
            </a:r>
            <a:r>
              <a:rPr kumimoji="1" lang="ja-JP" altLang="en-US" dirty="0">
                <a:solidFill>
                  <a:srgbClr val="FF0000"/>
                </a:solidFill>
              </a:rPr>
              <a:t>と</a:t>
            </a:r>
            <a:endParaRPr kumimoji="1" lang="en-US" altLang="ja-JP" dirty="0">
              <a:solidFill>
                <a:srgbClr val="FF0000"/>
              </a:solidFill>
            </a:endParaRPr>
          </a:p>
          <a:p>
            <a:r>
              <a:rPr kumimoji="1" lang="ja-JP" altLang="en-US" dirty="0">
                <a:solidFill>
                  <a:srgbClr val="FF0000"/>
                </a:solidFill>
              </a:rPr>
              <a:t>シグモイド関数になっていることが確認できる</a:t>
            </a:r>
            <a:endParaRPr kumimoji="1" lang="en-US" altLang="ja-JP" dirty="0">
              <a:solidFill>
                <a:srgbClr val="FF0000"/>
              </a:solidFill>
            </a:endParaRPr>
          </a:p>
        </p:txBody>
      </p:sp>
    </p:spTree>
    <p:extLst>
      <p:ext uri="{BB962C8B-B14F-4D97-AF65-F5344CB8AC3E}">
        <p14:creationId xmlns:p14="http://schemas.microsoft.com/office/powerpoint/2010/main" val="3640991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4-2</a:t>
            </a:r>
            <a:r>
              <a:rPr lang="ja-JP" altLang="en-US" sz="2400" u="sng" dirty="0"/>
              <a:t>　実装演習</a:t>
            </a:r>
            <a:endParaRPr kumimoji="1" lang="ja-JP" altLang="en-US" sz="2400" u="sng" dirty="0"/>
          </a:p>
        </p:txBody>
      </p:sp>
      <p:pic>
        <p:nvPicPr>
          <p:cNvPr id="3" name="図 2">
            <a:extLst>
              <a:ext uri="{FF2B5EF4-FFF2-40B4-BE49-F238E27FC236}">
                <a16:creationId xmlns:a16="http://schemas.microsoft.com/office/drawing/2014/main" id="{F57CD55C-61EB-4178-ABCB-F376FEA76B27}"/>
              </a:ext>
            </a:extLst>
          </p:cNvPr>
          <p:cNvPicPr>
            <a:picLocks noChangeAspect="1"/>
          </p:cNvPicPr>
          <p:nvPr/>
        </p:nvPicPr>
        <p:blipFill>
          <a:blip r:embed="rId2"/>
          <a:stretch>
            <a:fillRect/>
          </a:stretch>
        </p:blipFill>
        <p:spPr>
          <a:xfrm>
            <a:off x="187902" y="801101"/>
            <a:ext cx="7307833" cy="1147620"/>
          </a:xfrm>
          <a:prstGeom prst="rect">
            <a:avLst/>
          </a:prstGeom>
        </p:spPr>
      </p:pic>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D3032C66-36DB-495C-8D18-FAC0A42C0605}"/>
                  </a:ext>
                </a:extLst>
              </p:cNvPr>
              <p:cNvSpPr txBox="1"/>
              <p:nvPr/>
            </p:nvSpPr>
            <p:spPr>
              <a:xfrm>
                <a:off x="3991834" y="380236"/>
                <a:ext cx="4208332" cy="310791"/>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3</m:t>
                        </m:r>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lang="ja-JP" altLang="en-US" i="1">
                        <a:latin typeface="Cambria Math" panose="02040503050406030204" pitchFamily="18" charset="0"/>
                      </a:rPr>
                      <m:t>　</m:t>
                    </m:r>
                  </m:oMath>
                </a14:m>
                <a:r>
                  <a:rPr kumimoji="1" lang="en-US" altLang="ja-JP" dirty="0"/>
                  <a:t>…</a:t>
                </a:r>
                <a:r>
                  <a:rPr kumimoji="1" lang="ja-JP" altLang="en-US" dirty="0"/>
                  <a:t>　</a:t>
                </a:r>
                <a:r>
                  <a:rPr kumimoji="1" lang="en-US" altLang="ja-JP" dirty="0"/>
                  <a:t>x1</a:t>
                </a:r>
                <a:r>
                  <a:rPr kumimoji="1" lang="ja-JP" altLang="en-US" dirty="0"/>
                  <a:t>と</a:t>
                </a:r>
                <a:r>
                  <a:rPr kumimoji="1" lang="en-US" altLang="ja-JP" dirty="0"/>
                  <a:t>x2</a:t>
                </a:r>
                <a:r>
                  <a:rPr kumimoji="1" lang="ja-JP" altLang="en-US" dirty="0"/>
                  <a:t>は互いに独立</a:t>
                </a:r>
              </a:p>
            </p:txBody>
          </p:sp>
        </mc:Choice>
        <mc:Fallback>
          <p:sp>
            <p:nvSpPr>
              <p:cNvPr id="19" name="テキスト ボックス 18">
                <a:extLst>
                  <a:ext uri="{FF2B5EF4-FFF2-40B4-BE49-F238E27FC236}">
                    <a16:creationId xmlns:a16="http://schemas.microsoft.com/office/drawing/2014/main" id="{D3032C66-36DB-495C-8D18-FAC0A42C0605}"/>
                  </a:ext>
                </a:extLst>
              </p:cNvPr>
              <p:cNvSpPr txBox="1">
                <a:spLocks noRot="1" noChangeAspect="1" noMove="1" noResize="1" noEditPoints="1" noAdjustHandles="1" noChangeArrowheads="1" noChangeShapeType="1" noTextEdit="1"/>
              </p:cNvSpPr>
              <p:nvPr/>
            </p:nvSpPr>
            <p:spPr>
              <a:xfrm>
                <a:off x="3991834" y="380236"/>
                <a:ext cx="4208332" cy="310791"/>
              </a:xfrm>
              <a:prstGeom prst="rect">
                <a:avLst/>
              </a:prstGeom>
              <a:blipFill>
                <a:blip r:embed="rId3"/>
                <a:stretch>
                  <a:fillRect l="-2029" t="-13725" r="-2899" b="-47059"/>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451D2211-FC0C-4AD3-B15C-67ED97506DA4}"/>
              </a:ext>
            </a:extLst>
          </p:cNvPr>
          <p:cNvSpPr txBox="1"/>
          <p:nvPr/>
        </p:nvSpPr>
        <p:spPr>
          <a:xfrm>
            <a:off x="538645" y="2058795"/>
            <a:ext cx="3453189" cy="369332"/>
          </a:xfrm>
          <a:prstGeom prst="rect">
            <a:avLst/>
          </a:prstGeom>
          <a:noFill/>
        </p:spPr>
        <p:txBody>
          <a:bodyPr wrap="none" rtlCol="0">
            <a:spAutoFit/>
          </a:bodyPr>
          <a:lstStyle/>
          <a:p>
            <a:r>
              <a:rPr lang="ja-JP" altLang="en-US" dirty="0">
                <a:solidFill>
                  <a:srgbClr val="FF0000"/>
                </a:solidFill>
              </a:rPr>
              <a:t>①入力</a:t>
            </a:r>
            <a:r>
              <a:rPr lang="en-US" altLang="ja-JP" dirty="0">
                <a:solidFill>
                  <a:srgbClr val="FF0000"/>
                </a:solidFill>
              </a:rPr>
              <a:t>x1,x2</a:t>
            </a:r>
            <a:r>
              <a:rPr lang="ja-JP" altLang="en-US" dirty="0">
                <a:solidFill>
                  <a:srgbClr val="FF0000"/>
                </a:solidFill>
              </a:rPr>
              <a:t>が</a:t>
            </a:r>
            <a:r>
              <a:rPr lang="en-US" altLang="ja-JP" dirty="0">
                <a:solidFill>
                  <a:srgbClr val="FF0000"/>
                </a:solidFill>
              </a:rPr>
              <a:t>0~1</a:t>
            </a:r>
            <a:r>
              <a:rPr lang="ja-JP" altLang="en-US" dirty="0">
                <a:solidFill>
                  <a:srgbClr val="FF0000"/>
                </a:solidFill>
              </a:rPr>
              <a:t>の小数の場合</a:t>
            </a:r>
            <a:endParaRPr kumimoji="1" lang="en-US" altLang="ja-JP" dirty="0">
              <a:solidFill>
                <a:srgbClr val="FF0000"/>
              </a:solidFill>
            </a:endParaRPr>
          </a:p>
        </p:txBody>
      </p:sp>
      <p:pic>
        <p:nvPicPr>
          <p:cNvPr id="8" name="図 7">
            <a:extLst>
              <a:ext uri="{FF2B5EF4-FFF2-40B4-BE49-F238E27FC236}">
                <a16:creationId xmlns:a16="http://schemas.microsoft.com/office/drawing/2014/main" id="{C1DDB5F6-3EBA-4E96-8916-397AD1D7DBEB}"/>
              </a:ext>
            </a:extLst>
          </p:cNvPr>
          <p:cNvPicPr>
            <a:picLocks noChangeAspect="1"/>
          </p:cNvPicPr>
          <p:nvPr/>
        </p:nvPicPr>
        <p:blipFill>
          <a:blip r:embed="rId4"/>
          <a:stretch>
            <a:fillRect/>
          </a:stretch>
        </p:blipFill>
        <p:spPr>
          <a:xfrm>
            <a:off x="538645" y="2428127"/>
            <a:ext cx="2886075" cy="1885950"/>
          </a:xfrm>
          <a:prstGeom prst="rect">
            <a:avLst/>
          </a:prstGeom>
        </p:spPr>
      </p:pic>
      <p:pic>
        <p:nvPicPr>
          <p:cNvPr id="10" name="図 9">
            <a:extLst>
              <a:ext uri="{FF2B5EF4-FFF2-40B4-BE49-F238E27FC236}">
                <a16:creationId xmlns:a16="http://schemas.microsoft.com/office/drawing/2014/main" id="{A750FAB8-088E-4DCA-B7FE-5DEA1D5657E9}"/>
              </a:ext>
            </a:extLst>
          </p:cNvPr>
          <p:cNvPicPr>
            <a:picLocks noChangeAspect="1"/>
          </p:cNvPicPr>
          <p:nvPr/>
        </p:nvPicPr>
        <p:blipFill>
          <a:blip r:embed="rId5"/>
          <a:stretch>
            <a:fillRect/>
          </a:stretch>
        </p:blipFill>
        <p:spPr>
          <a:xfrm>
            <a:off x="3800253" y="2418602"/>
            <a:ext cx="2809875" cy="1895475"/>
          </a:xfrm>
          <a:prstGeom prst="rect">
            <a:avLst/>
          </a:prstGeom>
        </p:spPr>
      </p:pic>
      <p:pic>
        <p:nvPicPr>
          <p:cNvPr id="14" name="図 13">
            <a:extLst>
              <a:ext uri="{FF2B5EF4-FFF2-40B4-BE49-F238E27FC236}">
                <a16:creationId xmlns:a16="http://schemas.microsoft.com/office/drawing/2014/main" id="{8B3AE064-F33C-4725-AF6F-89DA5BEC8507}"/>
              </a:ext>
            </a:extLst>
          </p:cNvPr>
          <p:cNvPicPr>
            <a:picLocks noChangeAspect="1"/>
          </p:cNvPicPr>
          <p:nvPr/>
        </p:nvPicPr>
        <p:blipFill>
          <a:blip r:embed="rId6"/>
          <a:stretch>
            <a:fillRect/>
          </a:stretch>
        </p:blipFill>
        <p:spPr>
          <a:xfrm>
            <a:off x="6976136" y="2432889"/>
            <a:ext cx="2895600" cy="1866900"/>
          </a:xfrm>
          <a:prstGeom prst="rect">
            <a:avLst/>
          </a:prstGeom>
        </p:spPr>
      </p:pic>
      <p:sp>
        <p:nvSpPr>
          <p:cNvPr id="25" name="テキスト ボックス 24">
            <a:extLst>
              <a:ext uri="{FF2B5EF4-FFF2-40B4-BE49-F238E27FC236}">
                <a16:creationId xmlns:a16="http://schemas.microsoft.com/office/drawing/2014/main" id="{97AA8766-1EEE-48FD-BEF9-5D857E34D562}"/>
              </a:ext>
            </a:extLst>
          </p:cNvPr>
          <p:cNvSpPr txBox="1"/>
          <p:nvPr/>
        </p:nvSpPr>
        <p:spPr>
          <a:xfrm>
            <a:off x="552982" y="4382147"/>
            <a:ext cx="3058851" cy="369332"/>
          </a:xfrm>
          <a:prstGeom prst="rect">
            <a:avLst/>
          </a:prstGeom>
          <a:noFill/>
        </p:spPr>
        <p:txBody>
          <a:bodyPr wrap="none" rtlCol="0">
            <a:spAutoFit/>
          </a:bodyPr>
          <a:lstStyle/>
          <a:p>
            <a:r>
              <a:rPr lang="ja-JP" altLang="en-US" dirty="0">
                <a:solidFill>
                  <a:srgbClr val="FF0000"/>
                </a:solidFill>
              </a:rPr>
              <a:t>②入力</a:t>
            </a:r>
            <a:r>
              <a:rPr lang="en-US" altLang="ja-JP" dirty="0">
                <a:solidFill>
                  <a:srgbClr val="FF0000"/>
                </a:solidFill>
              </a:rPr>
              <a:t>x1,x2</a:t>
            </a:r>
            <a:r>
              <a:rPr lang="ja-JP" altLang="en-US" dirty="0">
                <a:solidFill>
                  <a:srgbClr val="FF0000"/>
                </a:solidFill>
              </a:rPr>
              <a:t>がー</a:t>
            </a:r>
            <a:r>
              <a:rPr lang="en-US" altLang="ja-JP" dirty="0">
                <a:solidFill>
                  <a:srgbClr val="FF0000"/>
                </a:solidFill>
              </a:rPr>
              <a:t>5</a:t>
            </a:r>
            <a:r>
              <a:rPr lang="ja-JP" altLang="en-US" dirty="0">
                <a:solidFill>
                  <a:srgbClr val="FF0000"/>
                </a:solidFill>
              </a:rPr>
              <a:t>～</a:t>
            </a:r>
            <a:r>
              <a:rPr lang="en-US" altLang="ja-JP" dirty="0">
                <a:solidFill>
                  <a:srgbClr val="FF0000"/>
                </a:solidFill>
              </a:rPr>
              <a:t>5</a:t>
            </a:r>
            <a:r>
              <a:rPr lang="ja-JP" altLang="en-US" dirty="0">
                <a:solidFill>
                  <a:srgbClr val="FF0000"/>
                </a:solidFill>
              </a:rPr>
              <a:t>の場合</a:t>
            </a:r>
            <a:endParaRPr kumimoji="1" lang="en-US" altLang="ja-JP" dirty="0">
              <a:solidFill>
                <a:srgbClr val="FF0000"/>
              </a:solidFill>
            </a:endParaRPr>
          </a:p>
        </p:txBody>
      </p:sp>
      <p:pic>
        <p:nvPicPr>
          <p:cNvPr id="26" name="図 25">
            <a:extLst>
              <a:ext uri="{FF2B5EF4-FFF2-40B4-BE49-F238E27FC236}">
                <a16:creationId xmlns:a16="http://schemas.microsoft.com/office/drawing/2014/main" id="{9BCFAD16-6A06-4884-BE5E-9CCDAECE40A1}"/>
              </a:ext>
            </a:extLst>
          </p:cNvPr>
          <p:cNvPicPr>
            <a:picLocks noChangeAspect="1"/>
          </p:cNvPicPr>
          <p:nvPr/>
        </p:nvPicPr>
        <p:blipFill>
          <a:blip r:embed="rId7"/>
          <a:stretch>
            <a:fillRect/>
          </a:stretch>
        </p:blipFill>
        <p:spPr>
          <a:xfrm>
            <a:off x="538645" y="4853437"/>
            <a:ext cx="2876550" cy="1857375"/>
          </a:xfrm>
          <a:prstGeom prst="rect">
            <a:avLst/>
          </a:prstGeom>
        </p:spPr>
      </p:pic>
      <p:pic>
        <p:nvPicPr>
          <p:cNvPr id="28" name="図 27">
            <a:extLst>
              <a:ext uri="{FF2B5EF4-FFF2-40B4-BE49-F238E27FC236}">
                <a16:creationId xmlns:a16="http://schemas.microsoft.com/office/drawing/2014/main" id="{FBD1EEF9-7CB1-4F49-AC51-BD619CEB7CD5}"/>
              </a:ext>
            </a:extLst>
          </p:cNvPr>
          <p:cNvPicPr>
            <a:picLocks noChangeAspect="1"/>
          </p:cNvPicPr>
          <p:nvPr/>
        </p:nvPicPr>
        <p:blipFill>
          <a:blip r:embed="rId8"/>
          <a:stretch>
            <a:fillRect/>
          </a:stretch>
        </p:blipFill>
        <p:spPr>
          <a:xfrm>
            <a:off x="3800253" y="4834387"/>
            <a:ext cx="2876550" cy="1876425"/>
          </a:xfrm>
          <a:prstGeom prst="rect">
            <a:avLst/>
          </a:prstGeom>
        </p:spPr>
      </p:pic>
      <p:pic>
        <p:nvPicPr>
          <p:cNvPr id="30" name="図 29">
            <a:extLst>
              <a:ext uri="{FF2B5EF4-FFF2-40B4-BE49-F238E27FC236}">
                <a16:creationId xmlns:a16="http://schemas.microsoft.com/office/drawing/2014/main" id="{FEC1A2B9-F4DD-485A-9DBA-D0F6D0D0652A}"/>
              </a:ext>
            </a:extLst>
          </p:cNvPr>
          <p:cNvPicPr>
            <a:picLocks noChangeAspect="1"/>
          </p:cNvPicPr>
          <p:nvPr/>
        </p:nvPicPr>
        <p:blipFill>
          <a:blip r:embed="rId9"/>
          <a:stretch>
            <a:fillRect/>
          </a:stretch>
        </p:blipFill>
        <p:spPr>
          <a:xfrm>
            <a:off x="7061861" y="4783957"/>
            <a:ext cx="2886075" cy="1905000"/>
          </a:xfrm>
          <a:prstGeom prst="rect">
            <a:avLst/>
          </a:prstGeom>
        </p:spPr>
      </p:pic>
      <p:sp>
        <p:nvSpPr>
          <p:cNvPr id="31" name="テキスト ボックス 30">
            <a:extLst>
              <a:ext uri="{FF2B5EF4-FFF2-40B4-BE49-F238E27FC236}">
                <a16:creationId xmlns:a16="http://schemas.microsoft.com/office/drawing/2014/main" id="{35B549AD-5242-4D80-9338-EE5C9385CE0D}"/>
              </a:ext>
            </a:extLst>
          </p:cNvPr>
          <p:cNvSpPr txBox="1"/>
          <p:nvPr/>
        </p:nvSpPr>
        <p:spPr>
          <a:xfrm>
            <a:off x="5325910" y="4335519"/>
            <a:ext cx="4339650" cy="646331"/>
          </a:xfrm>
          <a:prstGeom prst="rect">
            <a:avLst/>
          </a:prstGeom>
          <a:noFill/>
        </p:spPr>
        <p:txBody>
          <a:bodyPr wrap="none" rtlCol="0">
            <a:spAutoFit/>
          </a:bodyPr>
          <a:lstStyle/>
          <a:p>
            <a:r>
              <a:rPr kumimoji="1" lang="ja-JP" altLang="en-US" dirty="0">
                <a:solidFill>
                  <a:srgbClr val="FF0000"/>
                </a:solidFill>
              </a:rPr>
              <a:t>単純に数字のレンジが大きくなったので</a:t>
            </a:r>
            <a:endParaRPr kumimoji="1" lang="en-US" altLang="ja-JP" dirty="0">
              <a:solidFill>
                <a:srgbClr val="FF0000"/>
              </a:solidFill>
            </a:endParaRPr>
          </a:p>
          <a:p>
            <a:r>
              <a:rPr kumimoji="1" lang="ja-JP" altLang="en-US" dirty="0">
                <a:solidFill>
                  <a:srgbClr val="FF0000"/>
                </a:solidFill>
              </a:rPr>
              <a:t>学習が収束しにくくなった</a:t>
            </a:r>
            <a:endParaRPr kumimoji="1" lang="en-US" altLang="ja-JP" dirty="0">
              <a:solidFill>
                <a:srgbClr val="FF0000"/>
              </a:solidFill>
            </a:endParaRPr>
          </a:p>
        </p:txBody>
      </p:sp>
    </p:spTree>
    <p:extLst>
      <p:ext uri="{BB962C8B-B14F-4D97-AF65-F5344CB8AC3E}">
        <p14:creationId xmlns:p14="http://schemas.microsoft.com/office/powerpoint/2010/main" val="3606096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4-2</a:t>
            </a:r>
            <a:r>
              <a:rPr lang="ja-JP" altLang="en-US" sz="2400" u="sng" dirty="0"/>
              <a:t>　実装演習</a:t>
            </a:r>
            <a:endParaRPr kumimoji="1" lang="ja-JP" altLang="en-US" sz="2400" u="sng" dirty="0"/>
          </a:p>
        </p:txBody>
      </p:sp>
      <p:sp>
        <p:nvSpPr>
          <p:cNvPr id="3" name="テキスト ボックス 2">
            <a:extLst>
              <a:ext uri="{FF2B5EF4-FFF2-40B4-BE49-F238E27FC236}">
                <a16:creationId xmlns:a16="http://schemas.microsoft.com/office/drawing/2014/main" id="{6F799597-C59C-46CF-94C8-F299E0553A3D}"/>
              </a:ext>
            </a:extLst>
          </p:cNvPr>
          <p:cNvSpPr txBox="1"/>
          <p:nvPr/>
        </p:nvSpPr>
        <p:spPr>
          <a:xfrm>
            <a:off x="594546" y="1237165"/>
            <a:ext cx="3058851" cy="369332"/>
          </a:xfrm>
          <a:prstGeom prst="rect">
            <a:avLst/>
          </a:prstGeom>
          <a:noFill/>
        </p:spPr>
        <p:txBody>
          <a:bodyPr wrap="none" rtlCol="0">
            <a:spAutoFit/>
          </a:bodyPr>
          <a:lstStyle/>
          <a:p>
            <a:r>
              <a:rPr lang="ja-JP" altLang="en-US" dirty="0">
                <a:solidFill>
                  <a:srgbClr val="FF0000"/>
                </a:solidFill>
              </a:rPr>
              <a:t>②入力</a:t>
            </a:r>
            <a:r>
              <a:rPr lang="en-US" altLang="ja-JP" dirty="0">
                <a:solidFill>
                  <a:srgbClr val="FF0000"/>
                </a:solidFill>
              </a:rPr>
              <a:t>x1,x2</a:t>
            </a:r>
            <a:r>
              <a:rPr lang="ja-JP" altLang="en-US" dirty="0">
                <a:solidFill>
                  <a:srgbClr val="FF0000"/>
                </a:solidFill>
              </a:rPr>
              <a:t>がー</a:t>
            </a:r>
            <a:r>
              <a:rPr lang="en-US" altLang="ja-JP" dirty="0">
                <a:solidFill>
                  <a:srgbClr val="FF0000"/>
                </a:solidFill>
              </a:rPr>
              <a:t>5</a:t>
            </a:r>
            <a:r>
              <a:rPr lang="ja-JP" altLang="en-US" dirty="0">
                <a:solidFill>
                  <a:srgbClr val="FF0000"/>
                </a:solidFill>
              </a:rPr>
              <a:t>～</a:t>
            </a:r>
            <a:r>
              <a:rPr lang="en-US" altLang="ja-JP" dirty="0">
                <a:solidFill>
                  <a:srgbClr val="FF0000"/>
                </a:solidFill>
              </a:rPr>
              <a:t>5</a:t>
            </a:r>
            <a:r>
              <a:rPr lang="ja-JP" altLang="en-US" dirty="0">
                <a:solidFill>
                  <a:srgbClr val="FF0000"/>
                </a:solidFill>
              </a:rPr>
              <a:t>の場合</a:t>
            </a:r>
            <a:endParaRPr kumimoji="1" lang="en-US" altLang="ja-JP" dirty="0">
              <a:solidFill>
                <a:srgbClr val="FF0000"/>
              </a:solidFill>
            </a:endParaRPr>
          </a:p>
        </p:txBody>
      </p:sp>
      <p:pic>
        <p:nvPicPr>
          <p:cNvPr id="5" name="図 4">
            <a:extLst>
              <a:ext uri="{FF2B5EF4-FFF2-40B4-BE49-F238E27FC236}">
                <a16:creationId xmlns:a16="http://schemas.microsoft.com/office/drawing/2014/main" id="{F19BF0A9-F9F4-4377-A38C-661A57CAEEDE}"/>
              </a:ext>
            </a:extLst>
          </p:cNvPr>
          <p:cNvPicPr>
            <a:picLocks noChangeAspect="1"/>
          </p:cNvPicPr>
          <p:nvPr/>
        </p:nvPicPr>
        <p:blipFill>
          <a:blip r:embed="rId2"/>
          <a:stretch>
            <a:fillRect/>
          </a:stretch>
        </p:blipFill>
        <p:spPr>
          <a:xfrm>
            <a:off x="580209" y="1708455"/>
            <a:ext cx="2876550" cy="1857375"/>
          </a:xfrm>
          <a:prstGeom prst="rect">
            <a:avLst/>
          </a:prstGeom>
        </p:spPr>
      </p:pic>
      <p:pic>
        <p:nvPicPr>
          <p:cNvPr id="6" name="図 5">
            <a:extLst>
              <a:ext uri="{FF2B5EF4-FFF2-40B4-BE49-F238E27FC236}">
                <a16:creationId xmlns:a16="http://schemas.microsoft.com/office/drawing/2014/main" id="{2915C41C-DDC3-4C13-9410-678112E6BD8A}"/>
              </a:ext>
            </a:extLst>
          </p:cNvPr>
          <p:cNvPicPr>
            <a:picLocks noChangeAspect="1"/>
          </p:cNvPicPr>
          <p:nvPr/>
        </p:nvPicPr>
        <p:blipFill>
          <a:blip r:embed="rId3"/>
          <a:stretch>
            <a:fillRect/>
          </a:stretch>
        </p:blipFill>
        <p:spPr>
          <a:xfrm>
            <a:off x="3841817" y="1689405"/>
            <a:ext cx="2876550" cy="1876425"/>
          </a:xfrm>
          <a:prstGeom prst="rect">
            <a:avLst/>
          </a:prstGeom>
        </p:spPr>
      </p:pic>
      <p:pic>
        <p:nvPicPr>
          <p:cNvPr id="7" name="図 6">
            <a:extLst>
              <a:ext uri="{FF2B5EF4-FFF2-40B4-BE49-F238E27FC236}">
                <a16:creationId xmlns:a16="http://schemas.microsoft.com/office/drawing/2014/main" id="{6ED056AA-3B46-4A90-AC82-155C6527B0FA}"/>
              </a:ext>
            </a:extLst>
          </p:cNvPr>
          <p:cNvPicPr>
            <a:picLocks noChangeAspect="1"/>
          </p:cNvPicPr>
          <p:nvPr/>
        </p:nvPicPr>
        <p:blipFill>
          <a:blip r:embed="rId4"/>
          <a:stretch>
            <a:fillRect/>
          </a:stretch>
        </p:blipFill>
        <p:spPr>
          <a:xfrm>
            <a:off x="7103425" y="1638975"/>
            <a:ext cx="2886075" cy="1905000"/>
          </a:xfrm>
          <a:prstGeom prst="rect">
            <a:avLst/>
          </a:prstGeom>
        </p:spPr>
      </p:pic>
      <p:sp>
        <p:nvSpPr>
          <p:cNvPr id="8" name="テキスト ボックス 7">
            <a:extLst>
              <a:ext uri="{FF2B5EF4-FFF2-40B4-BE49-F238E27FC236}">
                <a16:creationId xmlns:a16="http://schemas.microsoft.com/office/drawing/2014/main" id="{94F4C599-2EBE-4438-AD7D-94B1C0441D58}"/>
              </a:ext>
            </a:extLst>
          </p:cNvPr>
          <p:cNvSpPr txBox="1"/>
          <p:nvPr/>
        </p:nvSpPr>
        <p:spPr>
          <a:xfrm>
            <a:off x="5367474" y="1190537"/>
            <a:ext cx="4339650" cy="646331"/>
          </a:xfrm>
          <a:prstGeom prst="rect">
            <a:avLst/>
          </a:prstGeom>
          <a:noFill/>
        </p:spPr>
        <p:txBody>
          <a:bodyPr wrap="none" rtlCol="0">
            <a:spAutoFit/>
          </a:bodyPr>
          <a:lstStyle/>
          <a:p>
            <a:r>
              <a:rPr kumimoji="1" lang="ja-JP" altLang="en-US" dirty="0">
                <a:solidFill>
                  <a:srgbClr val="FF0000"/>
                </a:solidFill>
              </a:rPr>
              <a:t>単純に数字のレンジが大きくなったので</a:t>
            </a:r>
            <a:endParaRPr kumimoji="1" lang="en-US" altLang="ja-JP" dirty="0">
              <a:solidFill>
                <a:srgbClr val="FF0000"/>
              </a:solidFill>
            </a:endParaRPr>
          </a:p>
          <a:p>
            <a:r>
              <a:rPr kumimoji="1" lang="ja-JP" altLang="en-US" dirty="0">
                <a:solidFill>
                  <a:srgbClr val="FF0000"/>
                </a:solidFill>
              </a:rPr>
              <a:t>学習が収束しにくくなった</a:t>
            </a:r>
            <a:endParaRPr kumimoji="1" lang="en-US" altLang="ja-JP" dirty="0">
              <a:solidFill>
                <a:srgbClr val="FF0000"/>
              </a:solidFill>
            </a:endParaRPr>
          </a:p>
        </p:txBody>
      </p:sp>
      <p:sp>
        <p:nvSpPr>
          <p:cNvPr id="9" name="テキスト ボックス 8">
            <a:extLst>
              <a:ext uri="{FF2B5EF4-FFF2-40B4-BE49-F238E27FC236}">
                <a16:creationId xmlns:a16="http://schemas.microsoft.com/office/drawing/2014/main" id="{04433EA4-1312-41F0-90E0-AAD38BB9F925}"/>
              </a:ext>
            </a:extLst>
          </p:cNvPr>
          <p:cNvSpPr txBox="1"/>
          <p:nvPr/>
        </p:nvSpPr>
        <p:spPr>
          <a:xfrm>
            <a:off x="489058" y="793550"/>
            <a:ext cx="646331" cy="369332"/>
          </a:xfrm>
          <a:prstGeom prst="rect">
            <a:avLst/>
          </a:prstGeom>
          <a:noFill/>
        </p:spPr>
        <p:txBody>
          <a:bodyPr wrap="none" rtlCol="0">
            <a:spAutoFit/>
          </a:bodyPr>
          <a:lstStyle/>
          <a:p>
            <a:r>
              <a:rPr lang="ja-JP" altLang="en-US" dirty="0">
                <a:solidFill>
                  <a:srgbClr val="FF0000"/>
                </a:solidFill>
              </a:rPr>
              <a:t>再掲</a:t>
            </a:r>
            <a:endParaRPr kumimoji="1" lang="en-US" altLang="ja-JP" dirty="0">
              <a:solidFill>
                <a:srgbClr val="FF0000"/>
              </a:solidFill>
            </a:endParaRPr>
          </a:p>
        </p:txBody>
      </p:sp>
      <p:sp>
        <p:nvSpPr>
          <p:cNvPr id="10" name="テキスト ボックス 9">
            <a:extLst>
              <a:ext uri="{FF2B5EF4-FFF2-40B4-BE49-F238E27FC236}">
                <a16:creationId xmlns:a16="http://schemas.microsoft.com/office/drawing/2014/main" id="{C8A8F627-6A02-471E-99A9-4D5CFBF4A1D1}"/>
              </a:ext>
            </a:extLst>
          </p:cNvPr>
          <p:cNvSpPr txBox="1"/>
          <p:nvPr/>
        </p:nvSpPr>
        <p:spPr>
          <a:xfrm>
            <a:off x="2666662" y="3720216"/>
            <a:ext cx="7322838" cy="369332"/>
          </a:xfrm>
          <a:prstGeom prst="rect">
            <a:avLst/>
          </a:prstGeom>
          <a:noFill/>
        </p:spPr>
        <p:txBody>
          <a:bodyPr wrap="none" rtlCol="0">
            <a:spAutoFit/>
          </a:bodyPr>
          <a:lstStyle/>
          <a:p>
            <a:r>
              <a:rPr kumimoji="1" lang="ja-JP" altLang="en-US" dirty="0">
                <a:solidFill>
                  <a:srgbClr val="FF0000"/>
                </a:solidFill>
              </a:rPr>
              <a:t>上記は学習率</a:t>
            </a:r>
            <a:r>
              <a:rPr kumimoji="1" lang="en-US" altLang="ja-JP" dirty="0">
                <a:solidFill>
                  <a:srgbClr val="FF0000"/>
                </a:solidFill>
              </a:rPr>
              <a:t>λ</a:t>
            </a:r>
            <a:r>
              <a:rPr kumimoji="1" lang="ja-JP" altLang="en-US" dirty="0">
                <a:solidFill>
                  <a:srgbClr val="FF0000"/>
                </a:solidFill>
              </a:rPr>
              <a:t>＝</a:t>
            </a:r>
            <a:r>
              <a:rPr kumimoji="1" lang="en-US" altLang="ja-JP" dirty="0">
                <a:solidFill>
                  <a:srgbClr val="FF0000"/>
                </a:solidFill>
              </a:rPr>
              <a:t>0.07</a:t>
            </a:r>
            <a:r>
              <a:rPr kumimoji="1" lang="ja-JP" altLang="en-US" dirty="0">
                <a:solidFill>
                  <a:srgbClr val="FF0000"/>
                </a:solidFill>
              </a:rPr>
              <a:t>。収束していないので学習率を下げてみる↓</a:t>
            </a:r>
            <a:endParaRPr kumimoji="1" lang="en-US" altLang="ja-JP" dirty="0">
              <a:solidFill>
                <a:srgbClr val="FF0000"/>
              </a:solidFill>
            </a:endParaRPr>
          </a:p>
        </p:txBody>
      </p:sp>
      <p:pic>
        <p:nvPicPr>
          <p:cNvPr id="11" name="図 10">
            <a:extLst>
              <a:ext uri="{FF2B5EF4-FFF2-40B4-BE49-F238E27FC236}">
                <a16:creationId xmlns:a16="http://schemas.microsoft.com/office/drawing/2014/main" id="{67BD8002-DC25-4D59-82E3-EA84B5438948}"/>
              </a:ext>
            </a:extLst>
          </p:cNvPr>
          <p:cNvPicPr>
            <a:picLocks noChangeAspect="1"/>
          </p:cNvPicPr>
          <p:nvPr/>
        </p:nvPicPr>
        <p:blipFill>
          <a:blip r:embed="rId5"/>
          <a:stretch>
            <a:fillRect/>
          </a:stretch>
        </p:blipFill>
        <p:spPr>
          <a:xfrm>
            <a:off x="95953" y="3818759"/>
            <a:ext cx="2508377" cy="585288"/>
          </a:xfrm>
          <a:prstGeom prst="rect">
            <a:avLst/>
          </a:prstGeom>
        </p:spPr>
      </p:pic>
      <p:pic>
        <p:nvPicPr>
          <p:cNvPr id="13" name="図 12">
            <a:extLst>
              <a:ext uri="{FF2B5EF4-FFF2-40B4-BE49-F238E27FC236}">
                <a16:creationId xmlns:a16="http://schemas.microsoft.com/office/drawing/2014/main" id="{D5F7C92B-D69C-452D-ADE5-3A73AD5BB970}"/>
              </a:ext>
            </a:extLst>
          </p:cNvPr>
          <p:cNvPicPr>
            <a:picLocks noChangeAspect="1"/>
          </p:cNvPicPr>
          <p:nvPr/>
        </p:nvPicPr>
        <p:blipFill>
          <a:blip r:embed="rId6"/>
          <a:stretch>
            <a:fillRect/>
          </a:stretch>
        </p:blipFill>
        <p:spPr>
          <a:xfrm>
            <a:off x="565921" y="4684549"/>
            <a:ext cx="2905125" cy="1933575"/>
          </a:xfrm>
          <a:prstGeom prst="rect">
            <a:avLst/>
          </a:prstGeom>
        </p:spPr>
      </p:pic>
      <p:sp>
        <p:nvSpPr>
          <p:cNvPr id="14" name="テキスト ボックス 13">
            <a:extLst>
              <a:ext uri="{FF2B5EF4-FFF2-40B4-BE49-F238E27FC236}">
                <a16:creationId xmlns:a16="http://schemas.microsoft.com/office/drawing/2014/main" id="{7B47BAD8-0D59-4A91-AB6C-75FBD9063751}"/>
              </a:ext>
            </a:extLst>
          </p:cNvPr>
          <p:cNvSpPr txBox="1"/>
          <p:nvPr/>
        </p:nvSpPr>
        <p:spPr>
          <a:xfrm>
            <a:off x="594546" y="4359632"/>
            <a:ext cx="1911101" cy="369332"/>
          </a:xfrm>
          <a:prstGeom prst="rect">
            <a:avLst/>
          </a:prstGeom>
          <a:noFill/>
        </p:spPr>
        <p:txBody>
          <a:bodyPr wrap="none" rtlCol="0">
            <a:spAutoFit/>
          </a:bodyPr>
          <a:lstStyle/>
          <a:p>
            <a:r>
              <a:rPr kumimoji="1" lang="ja-JP" altLang="en-US" dirty="0">
                <a:solidFill>
                  <a:srgbClr val="FF0000"/>
                </a:solidFill>
              </a:rPr>
              <a:t>③学習率を</a:t>
            </a:r>
            <a:r>
              <a:rPr kumimoji="1" lang="en-US" altLang="ja-JP" dirty="0">
                <a:solidFill>
                  <a:srgbClr val="FF0000"/>
                </a:solidFill>
              </a:rPr>
              <a:t>0.001</a:t>
            </a:r>
          </a:p>
        </p:txBody>
      </p:sp>
      <p:pic>
        <p:nvPicPr>
          <p:cNvPr id="16" name="図 15">
            <a:extLst>
              <a:ext uri="{FF2B5EF4-FFF2-40B4-BE49-F238E27FC236}">
                <a16:creationId xmlns:a16="http://schemas.microsoft.com/office/drawing/2014/main" id="{B7101A80-E512-4C63-B6EE-91AE285AD2B9}"/>
              </a:ext>
            </a:extLst>
          </p:cNvPr>
          <p:cNvPicPr>
            <a:picLocks noChangeAspect="1"/>
          </p:cNvPicPr>
          <p:nvPr/>
        </p:nvPicPr>
        <p:blipFill>
          <a:blip r:embed="rId7"/>
          <a:stretch>
            <a:fillRect/>
          </a:stretch>
        </p:blipFill>
        <p:spPr>
          <a:xfrm>
            <a:off x="3841817" y="4737723"/>
            <a:ext cx="2905125" cy="1905000"/>
          </a:xfrm>
          <a:prstGeom prst="rect">
            <a:avLst/>
          </a:prstGeom>
        </p:spPr>
      </p:pic>
      <p:pic>
        <p:nvPicPr>
          <p:cNvPr id="18" name="図 17">
            <a:extLst>
              <a:ext uri="{FF2B5EF4-FFF2-40B4-BE49-F238E27FC236}">
                <a16:creationId xmlns:a16="http://schemas.microsoft.com/office/drawing/2014/main" id="{0A7BC744-FA16-49EF-ABFD-CE84D7EDF747}"/>
              </a:ext>
            </a:extLst>
          </p:cNvPr>
          <p:cNvPicPr>
            <a:picLocks noChangeAspect="1"/>
          </p:cNvPicPr>
          <p:nvPr/>
        </p:nvPicPr>
        <p:blipFill>
          <a:blip r:embed="rId8"/>
          <a:stretch>
            <a:fillRect/>
          </a:stretch>
        </p:blipFill>
        <p:spPr>
          <a:xfrm>
            <a:off x="7117713" y="4805534"/>
            <a:ext cx="2886075" cy="1885950"/>
          </a:xfrm>
          <a:prstGeom prst="rect">
            <a:avLst/>
          </a:prstGeom>
        </p:spPr>
      </p:pic>
      <p:sp>
        <p:nvSpPr>
          <p:cNvPr id="19" name="四角形: 角を丸くする 18">
            <a:extLst>
              <a:ext uri="{FF2B5EF4-FFF2-40B4-BE49-F238E27FC236}">
                <a16:creationId xmlns:a16="http://schemas.microsoft.com/office/drawing/2014/main" id="{0C8D3AC6-B9E0-4A55-807F-3D5D023EB7D5}"/>
              </a:ext>
            </a:extLst>
          </p:cNvPr>
          <p:cNvSpPr/>
          <p:nvPr/>
        </p:nvSpPr>
        <p:spPr>
          <a:xfrm>
            <a:off x="3755243" y="4081966"/>
            <a:ext cx="7842211" cy="570369"/>
          </a:xfrm>
          <a:prstGeom prst="roundRect">
            <a:avLst/>
          </a:prstGeom>
          <a:solidFill>
            <a:srgbClr val="FFFF00"/>
          </a:solidFill>
          <a:ln w="31750"/>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学習率を下げたところ、</a:t>
            </a:r>
            <a:r>
              <a:rPr lang="en-US" altLang="ja-JP" sz="2000" dirty="0">
                <a:solidFill>
                  <a:srgbClr val="FF0000"/>
                </a:solidFill>
                <a:latin typeface="メイリオ" panose="020B0604030504040204" pitchFamily="50" charset="-128"/>
                <a:ea typeface="メイリオ" panose="020B0604030504040204" pitchFamily="50" charset="-128"/>
              </a:rPr>
              <a:t>100</a:t>
            </a:r>
            <a:r>
              <a:rPr lang="ja-JP" altLang="en-US" sz="2000" dirty="0">
                <a:solidFill>
                  <a:srgbClr val="FF0000"/>
                </a:solidFill>
                <a:latin typeface="メイリオ" panose="020B0604030504040204" pitchFamily="50" charset="-128"/>
                <a:ea typeface="メイリオ" panose="020B0604030504040204" pitchFamily="50" charset="-128"/>
              </a:rPr>
              <a:t>エポックほどで収束するようになった</a:t>
            </a:r>
            <a:endParaRPr lang="en-US" altLang="ja-JP" sz="2000"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380702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4-2</a:t>
            </a:r>
            <a:r>
              <a:rPr lang="ja-JP" altLang="en-US" sz="2400" u="sng" dirty="0"/>
              <a:t>　実装演習</a:t>
            </a:r>
            <a:endParaRPr kumimoji="1" lang="ja-JP" altLang="en-US" sz="2400" u="sng" dirty="0"/>
          </a:p>
        </p:txBody>
      </p:sp>
      <p:pic>
        <p:nvPicPr>
          <p:cNvPr id="3" name="図 2">
            <a:extLst>
              <a:ext uri="{FF2B5EF4-FFF2-40B4-BE49-F238E27FC236}">
                <a16:creationId xmlns:a16="http://schemas.microsoft.com/office/drawing/2014/main" id="{340A1791-B5EF-41E4-8DBE-57BC30976F1F}"/>
              </a:ext>
            </a:extLst>
          </p:cNvPr>
          <p:cNvPicPr>
            <a:picLocks noChangeAspect="1"/>
          </p:cNvPicPr>
          <p:nvPr/>
        </p:nvPicPr>
        <p:blipFill>
          <a:blip r:embed="rId2"/>
          <a:stretch>
            <a:fillRect/>
          </a:stretch>
        </p:blipFill>
        <p:spPr>
          <a:xfrm>
            <a:off x="147053" y="2012957"/>
            <a:ext cx="5693139" cy="1570521"/>
          </a:xfrm>
          <a:prstGeom prst="rect">
            <a:avLst/>
          </a:prstGeom>
        </p:spPr>
      </p:pic>
      <p:pic>
        <p:nvPicPr>
          <p:cNvPr id="8" name="図 7">
            <a:extLst>
              <a:ext uri="{FF2B5EF4-FFF2-40B4-BE49-F238E27FC236}">
                <a16:creationId xmlns:a16="http://schemas.microsoft.com/office/drawing/2014/main" id="{3E999B5F-8A13-4B5B-98D4-2750B58B024A}"/>
              </a:ext>
            </a:extLst>
          </p:cNvPr>
          <p:cNvPicPr>
            <a:picLocks noChangeAspect="1"/>
          </p:cNvPicPr>
          <p:nvPr/>
        </p:nvPicPr>
        <p:blipFill>
          <a:blip r:embed="rId3"/>
          <a:stretch>
            <a:fillRect/>
          </a:stretch>
        </p:blipFill>
        <p:spPr>
          <a:xfrm>
            <a:off x="6814563" y="1447262"/>
            <a:ext cx="5377437" cy="3899668"/>
          </a:xfrm>
          <a:prstGeom prst="rect">
            <a:avLst/>
          </a:prstGeom>
        </p:spPr>
      </p:pic>
      <p:sp>
        <p:nvSpPr>
          <p:cNvPr id="9" name="四角形: 角を丸くする 8">
            <a:extLst>
              <a:ext uri="{FF2B5EF4-FFF2-40B4-BE49-F238E27FC236}">
                <a16:creationId xmlns:a16="http://schemas.microsoft.com/office/drawing/2014/main" id="{08BD5B4B-7D43-47D4-9D72-D2289F79B4B1}"/>
              </a:ext>
            </a:extLst>
          </p:cNvPr>
          <p:cNvSpPr/>
          <p:nvPr/>
        </p:nvSpPr>
        <p:spPr>
          <a:xfrm>
            <a:off x="3064770" y="2941920"/>
            <a:ext cx="2435486" cy="48708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C42E44B2-F690-4C7B-827F-828A4866C9AE}"/>
              </a:ext>
            </a:extLst>
          </p:cNvPr>
          <p:cNvSpPr/>
          <p:nvPr/>
        </p:nvSpPr>
        <p:spPr>
          <a:xfrm>
            <a:off x="6814563" y="2618108"/>
            <a:ext cx="3285401" cy="32381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2BE01AB-54A6-49C7-88AA-C284BBE93453}"/>
              </a:ext>
            </a:extLst>
          </p:cNvPr>
          <p:cNvSpPr txBox="1"/>
          <p:nvPr/>
        </p:nvSpPr>
        <p:spPr>
          <a:xfrm>
            <a:off x="6312096" y="658653"/>
            <a:ext cx="4570482" cy="646331"/>
          </a:xfrm>
          <a:prstGeom prst="rect">
            <a:avLst/>
          </a:prstGeom>
          <a:noFill/>
        </p:spPr>
        <p:txBody>
          <a:bodyPr wrap="none" rtlCol="0">
            <a:spAutoFit/>
          </a:bodyPr>
          <a:lstStyle/>
          <a:p>
            <a:r>
              <a:rPr kumimoji="1" lang="ja-JP" altLang="en-US" dirty="0">
                <a:solidFill>
                  <a:srgbClr val="FF0000"/>
                </a:solidFill>
              </a:rPr>
              <a:t>本章では、ノート</a:t>
            </a:r>
            <a:r>
              <a:rPr lang="en-US" altLang="ja-JP" dirty="0">
                <a:solidFill>
                  <a:srgbClr val="FF0000"/>
                </a:solidFill>
              </a:rPr>
              <a:t>1-3 stochastic_</a:t>
            </a:r>
            <a:r>
              <a:rPr lang="ja-JP" altLang="en-US" dirty="0">
                <a:solidFill>
                  <a:srgbClr val="FF0000"/>
                </a:solidFill>
              </a:rPr>
              <a:t>～</a:t>
            </a:r>
            <a:r>
              <a:rPr kumimoji="1" lang="en-US" altLang="ja-JP" dirty="0">
                <a:solidFill>
                  <a:srgbClr val="FF0000"/>
                </a:solidFill>
              </a:rPr>
              <a:t>.jpynb</a:t>
            </a:r>
          </a:p>
          <a:p>
            <a:r>
              <a:rPr lang="ja-JP" altLang="en-US" dirty="0">
                <a:solidFill>
                  <a:srgbClr val="FF0000"/>
                </a:solidFill>
              </a:rPr>
              <a:t>の「試してみよう」の部分を演習しました</a:t>
            </a:r>
            <a:endParaRPr kumimoji="1" lang="en-US" altLang="ja-JP" dirty="0">
              <a:solidFill>
                <a:srgbClr val="FF0000"/>
              </a:solidFill>
            </a:endParaRPr>
          </a:p>
        </p:txBody>
      </p:sp>
    </p:spTree>
    <p:extLst>
      <p:ext uri="{BB962C8B-B14F-4D97-AF65-F5344CB8AC3E}">
        <p14:creationId xmlns:p14="http://schemas.microsoft.com/office/powerpoint/2010/main" val="2420647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509020" cy="461665"/>
          </a:xfrm>
          <a:prstGeom prst="rect">
            <a:avLst/>
          </a:prstGeom>
          <a:noFill/>
        </p:spPr>
        <p:txBody>
          <a:bodyPr wrap="none" rtlCol="0">
            <a:spAutoFit/>
          </a:bodyPr>
          <a:lstStyle/>
          <a:p>
            <a:r>
              <a:rPr lang="en-US" altLang="ja-JP" sz="2400" u="sng" dirty="0"/>
              <a:t>4-3</a:t>
            </a:r>
            <a:r>
              <a:rPr lang="ja-JP" altLang="en-US" sz="2400" u="sng" dirty="0"/>
              <a:t>　確認テスト</a:t>
            </a:r>
            <a:endParaRPr kumimoji="1" lang="ja-JP" altLang="en-US" sz="2400" u="sng" dirty="0"/>
          </a:p>
        </p:txBody>
      </p:sp>
      <p:sp>
        <p:nvSpPr>
          <p:cNvPr id="10" name="テキスト ボックス 9">
            <a:extLst>
              <a:ext uri="{FF2B5EF4-FFF2-40B4-BE49-F238E27FC236}">
                <a16:creationId xmlns:a16="http://schemas.microsoft.com/office/drawing/2014/main" id="{93A89347-5069-4FAE-B716-A9690548E9B7}"/>
              </a:ext>
            </a:extLst>
          </p:cNvPr>
          <p:cNvSpPr txBox="1"/>
          <p:nvPr/>
        </p:nvSpPr>
        <p:spPr>
          <a:xfrm>
            <a:off x="206919" y="4873448"/>
            <a:ext cx="11495455" cy="646331"/>
          </a:xfrm>
          <a:prstGeom prst="rect">
            <a:avLst/>
          </a:prstGeom>
          <a:noFill/>
        </p:spPr>
        <p:txBody>
          <a:bodyPr wrap="none" rtlCol="0">
            <a:spAutoFit/>
          </a:bodyPr>
          <a:lstStyle/>
          <a:p>
            <a:r>
              <a:rPr kumimoji="1" lang="ja-JP" altLang="en-US" dirty="0"/>
              <a:t>（ミニ）バッチ学習の様に、入力されたデータに対するすべての予測値を算出しその平均の誤差で逆伝搬する</a:t>
            </a:r>
            <a:endParaRPr kumimoji="1" lang="en-US" altLang="ja-JP" dirty="0"/>
          </a:p>
          <a:p>
            <a:r>
              <a:rPr lang="ja-JP" altLang="en-US" dirty="0"/>
              <a:t>のとは異なり、オンライン学習では入力データ</a:t>
            </a:r>
            <a:r>
              <a:rPr lang="en-US" altLang="ja-JP" dirty="0"/>
              <a:t>1</a:t>
            </a:r>
            <a:r>
              <a:rPr lang="ja-JP" altLang="en-US" dirty="0"/>
              <a:t>個に対して予測値・誤差を算出し都度パラメータを更新する</a:t>
            </a:r>
            <a:endParaRPr kumimoji="1" lang="ja-JP" altLang="en-US" dirty="0"/>
          </a:p>
        </p:txBody>
      </p:sp>
      <p:pic>
        <p:nvPicPr>
          <p:cNvPr id="5" name="図 4">
            <a:extLst>
              <a:ext uri="{FF2B5EF4-FFF2-40B4-BE49-F238E27FC236}">
                <a16:creationId xmlns:a16="http://schemas.microsoft.com/office/drawing/2014/main" id="{5E2543BE-04AA-4993-A3FB-66CA3E6E47A5}"/>
              </a:ext>
            </a:extLst>
          </p:cNvPr>
          <p:cNvPicPr>
            <a:picLocks noChangeAspect="1"/>
          </p:cNvPicPr>
          <p:nvPr/>
        </p:nvPicPr>
        <p:blipFill>
          <a:blip r:embed="rId2"/>
          <a:stretch>
            <a:fillRect/>
          </a:stretch>
        </p:blipFill>
        <p:spPr>
          <a:xfrm>
            <a:off x="2910802" y="989911"/>
            <a:ext cx="6124575" cy="1714500"/>
          </a:xfrm>
          <a:prstGeom prst="rect">
            <a:avLst/>
          </a:prstGeom>
        </p:spPr>
      </p:pic>
      <p:pic>
        <p:nvPicPr>
          <p:cNvPr id="9" name="図 8">
            <a:extLst>
              <a:ext uri="{FF2B5EF4-FFF2-40B4-BE49-F238E27FC236}">
                <a16:creationId xmlns:a16="http://schemas.microsoft.com/office/drawing/2014/main" id="{2721DAD4-C8A8-4A96-B9D6-8AC24DF1552B}"/>
              </a:ext>
            </a:extLst>
          </p:cNvPr>
          <p:cNvPicPr>
            <a:picLocks noChangeAspect="1"/>
          </p:cNvPicPr>
          <p:nvPr/>
        </p:nvPicPr>
        <p:blipFill>
          <a:blip r:embed="rId3"/>
          <a:stretch>
            <a:fillRect/>
          </a:stretch>
        </p:blipFill>
        <p:spPr>
          <a:xfrm>
            <a:off x="206919" y="2745119"/>
            <a:ext cx="6514299" cy="896147"/>
          </a:xfrm>
          <a:prstGeom prst="rect">
            <a:avLst/>
          </a:prstGeom>
        </p:spPr>
      </p:pic>
      <p:pic>
        <p:nvPicPr>
          <p:cNvPr id="14" name="図 13">
            <a:extLst>
              <a:ext uri="{FF2B5EF4-FFF2-40B4-BE49-F238E27FC236}">
                <a16:creationId xmlns:a16="http://schemas.microsoft.com/office/drawing/2014/main" id="{4B9EAC95-2EEB-4630-8334-B8DDFFBA0BC6}"/>
              </a:ext>
            </a:extLst>
          </p:cNvPr>
          <p:cNvPicPr>
            <a:picLocks noChangeAspect="1"/>
          </p:cNvPicPr>
          <p:nvPr/>
        </p:nvPicPr>
        <p:blipFill>
          <a:blip r:embed="rId4"/>
          <a:stretch>
            <a:fillRect/>
          </a:stretch>
        </p:blipFill>
        <p:spPr>
          <a:xfrm>
            <a:off x="6937924" y="2745119"/>
            <a:ext cx="4559113" cy="477811"/>
          </a:xfrm>
          <a:prstGeom prst="rect">
            <a:avLst/>
          </a:prstGeom>
        </p:spPr>
      </p:pic>
      <p:pic>
        <p:nvPicPr>
          <p:cNvPr id="16" name="図 15">
            <a:extLst>
              <a:ext uri="{FF2B5EF4-FFF2-40B4-BE49-F238E27FC236}">
                <a16:creationId xmlns:a16="http://schemas.microsoft.com/office/drawing/2014/main" id="{6AE3E247-9C93-43C2-852F-A98DE6B00FE7}"/>
              </a:ext>
            </a:extLst>
          </p:cNvPr>
          <p:cNvPicPr>
            <a:picLocks noChangeAspect="1"/>
          </p:cNvPicPr>
          <p:nvPr/>
        </p:nvPicPr>
        <p:blipFill>
          <a:blip r:embed="rId5"/>
          <a:stretch>
            <a:fillRect/>
          </a:stretch>
        </p:blipFill>
        <p:spPr>
          <a:xfrm>
            <a:off x="1033541" y="4016315"/>
            <a:ext cx="2000250" cy="666750"/>
          </a:xfrm>
          <a:prstGeom prst="rect">
            <a:avLst/>
          </a:prstGeom>
        </p:spPr>
      </p:pic>
    </p:spTree>
    <p:extLst>
      <p:ext uri="{BB962C8B-B14F-4D97-AF65-F5344CB8AC3E}">
        <p14:creationId xmlns:p14="http://schemas.microsoft.com/office/powerpoint/2010/main" val="27697873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509020" cy="461665"/>
          </a:xfrm>
          <a:prstGeom prst="rect">
            <a:avLst/>
          </a:prstGeom>
          <a:noFill/>
        </p:spPr>
        <p:txBody>
          <a:bodyPr wrap="none" rtlCol="0">
            <a:spAutoFit/>
          </a:bodyPr>
          <a:lstStyle/>
          <a:p>
            <a:r>
              <a:rPr lang="en-US" altLang="ja-JP" sz="2400" u="sng" dirty="0"/>
              <a:t>4-3</a:t>
            </a:r>
            <a:r>
              <a:rPr lang="ja-JP" altLang="en-US" sz="2400" u="sng" dirty="0"/>
              <a:t>　確認テスト</a:t>
            </a:r>
            <a:endParaRPr kumimoji="1" lang="ja-JP" altLang="en-US" sz="2400" u="sng" dirty="0"/>
          </a:p>
        </p:txBody>
      </p:sp>
      <p:pic>
        <p:nvPicPr>
          <p:cNvPr id="18" name="図 17">
            <a:extLst>
              <a:ext uri="{FF2B5EF4-FFF2-40B4-BE49-F238E27FC236}">
                <a16:creationId xmlns:a16="http://schemas.microsoft.com/office/drawing/2014/main" id="{E67AA196-C34C-4189-BA23-88FD4C57A5D3}"/>
              </a:ext>
            </a:extLst>
          </p:cNvPr>
          <p:cNvPicPr>
            <a:picLocks noChangeAspect="1"/>
          </p:cNvPicPr>
          <p:nvPr/>
        </p:nvPicPr>
        <p:blipFill>
          <a:blip r:embed="rId2"/>
          <a:stretch>
            <a:fillRect/>
          </a:stretch>
        </p:blipFill>
        <p:spPr>
          <a:xfrm>
            <a:off x="206919" y="836789"/>
            <a:ext cx="5019675" cy="2295525"/>
          </a:xfrm>
          <a:prstGeom prst="rect">
            <a:avLst/>
          </a:prstGeom>
        </p:spPr>
      </p:pic>
      <p:pic>
        <p:nvPicPr>
          <p:cNvPr id="3" name="図 2">
            <a:extLst>
              <a:ext uri="{FF2B5EF4-FFF2-40B4-BE49-F238E27FC236}">
                <a16:creationId xmlns:a16="http://schemas.microsoft.com/office/drawing/2014/main" id="{6F134AF1-5A0C-4FCD-896C-D96B9D2DE4B3}"/>
              </a:ext>
            </a:extLst>
          </p:cNvPr>
          <p:cNvPicPr>
            <a:picLocks noChangeAspect="1"/>
          </p:cNvPicPr>
          <p:nvPr/>
        </p:nvPicPr>
        <p:blipFill>
          <a:blip r:embed="rId3"/>
          <a:stretch>
            <a:fillRect/>
          </a:stretch>
        </p:blipFill>
        <p:spPr>
          <a:xfrm>
            <a:off x="6096000" y="1107614"/>
            <a:ext cx="4484168" cy="4642772"/>
          </a:xfrm>
          <a:prstGeom prst="rect">
            <a:avLst/>
          </a:prstGeom>
        </p:spPr>
      </p:pic>
    </p:spTree>
    <p:extLst>
      <p:ext uri="{BB962C8B-B14F-4D97-AF65-F5344CB8AC3E}">
        <p14:creationId xmlns:p14="http://schemas.microsoft.com/office/powerpoint/2010/main" val="40603068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D64A36-1514-45AA-A5E1-67D577CAFDD3}"/>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AD7E757-139E-472F-AB59-423E3918D9D0}"/>
              </a:ext>
            </a:extLst>
          </p:cNvPr>
          <p:cNvSpPr>
            <a:spLocks noGrp="1"/>
          </p:cNvSpPr>
          <p:nvPr>
            <p:ph idx="1"/>
          </p:nvPr>
        </p:nvSpPr>
        <p:spPr/>
        <p:txBody>
          <a:bodyPr>
            <a:normAutofit lnSpcReduction="10000"/>
          </a:bodyPr>
          <a:lstStyle/>
          <a:p>
            <a:pPr marL="0" indent="0">
              <a:lnSpc>
                <a:spcPct val="150000"/>
              </a:lnSpc>
              <a:buNone/>
            </a:pPr>
            <a:r>
              <a:rPr lang="ja-JP" altLang="en-US" dirty="0">
                <a:solidFill>
                  <a:schemeClr val="bg1">
                    <a:lumMod val="75000"/>
                  </a:schemeClr>
                </a:solidFill>
              </a:rPr>
              <a:t>第</a:t>
            </a:r>
            <a:r>
              <a:rPr lang="en-US" altLang="ja-JP" dirty="0">
                <a:solidFill>
                  <a:schemeClr val="bg1">
                    <a:lumMod val="75000"/>
                  </a:schemeClr>
                </a:solidFill>
              </a:rPr>
              <a:t>0</a:t>
            </a:r>
            <a:r>
              <a:rPr lang="ja-JP" altLang="en-US" dirty="0">
                <a:solidFill>
                  <a:schemeClr val="bg1">
                    <a:lumMod val="75000"/>
                  </a:schemeClr>
                </a:solidFill>
              </a:rPr>
              <a:t>章：全体確認テスト</a:t>
            </a:r>
            <a:endParaRPr kumimoji="1" lang="en-US" altLang="ja-JP" dirty="0">
              <a:solidFill>
                <a:schemeClr val="bg1">
                  <a:lumMod val="75000"/>
                </a:schemeClr>
              </a:solidFill>
            </a:endParaRPr>
          </a:p>
          <a:p>
            <a:pPr marL="0" indent="0">
              <a:lnSpc>
                <a:spcPct val="150000"/>
              </a:lnSpc>
              <a:buNone/>
            </a:pPr>
            <a:r>
              <a:rPr kumimoji="1" lang="ja-JP" altLang="en-US" dirty="0">
                <a:solidFill>
                  <a:schemeClr val="bg1">
                    <a:lumMod val="75000"/>
                  </a:schemeClr>
                </a:solidFill>
              </a:rPr>
              <a:t>第</a:t>
            </a:r>
            <a:r>
              <a:rPr kumimoji="1" lang="en-US" altLang="ja-JP" dirty="0">
                <a:solidFill>
                  <a:schemeClr val="bg1">
                    <a:lumMod val="75000"/>
                  </a:schemeClr>
                </a:solidFill>
              </a:rPr>
              <a:t>1</a:t>
            </a:r>
            <a:r>
              <a:rPr kumimoji="1" lang="ja-JP" altLang="en-US" dirty="0">
                <a:solidFill>
                  <a:schemeClr val="bg1">
                    <a:lumMod val="75000"/>
                  </a:schemeClr>
                </a:solidFill>
              </a:rPr>
              <a:t>章：入力層～中間層</a:t>
            </a:r>
            <a:endParaRPr kumimoji="1" lang="en-US" altLang="ja-JP" dirty="0">
              <a:solidFill>
                <a:schemeClr val="bg1">
                  <a:lumMod val="75000"/>
                </a:schemeClr>
              </a:solidFill>
            </a:endParaRPr>
          </a:p>
          <a:p>
            <a:pPr marL="0" indent="0">
              <a:lnSpc>
                <a:spcPct val="150000"/>
              </a:lnSpc>
              <a:buNone/>
            </a:pPr>
            <a:r>
              <a:rPr lang="ja-JP" altLang="en-US" dirty="0">
                <a:solidFill>
                  <a:schemeClr val="bg1">
                    <a:lumMod val="75000"/>
                  </a:schemeClr>
                </a:solidFill>
              </a:rPr>
              <a:t>第</a:t>
            </a:r>
            <a:r>
              <a:rPr lang="en-US" altLang="ja-JP" dirty="0">
                <a:solidFill>
                  <a:schemeClr val="bg1">
                    <a:lumMod val="75000"/>
                  </a:schemeClr>
                </a:solidFill>
              </a:rPr>
              <a:t>2</a:t>
            </a:r>
            <a:r>
              <a:rPr lang="ja-JP" altLang="en-US" dirty="0">
                <a:solidFill>
                  <a:schemeClr val="bg1">
                    <a:lumMod val="75000"/>
                  </a:schemeClr>
                </a:solidFill>
              </a:rPr>
              <a:t>章：活性化関数</a:t>
            </a:r>
            <a:endParaRPr lang="en-US" altLang="ja-JP" dirty="0">
              <a:solidFill>
                <a:schemeClr val="bg1">
                  <a:lumMod val="75000"/>
                </a:schemeClr>
              </a:solidFill>
            </a:endParaRPr>
          </a:p>
          <a:p>
            <a:pPr marL="0" indent="0">
              <a:lnSpc>
                <a:spcPct val="150000"/>
              </a:lnSpc>
              <a:buNone/>
            </a:pPr>
            <a:r>
              <a:rPr kumimoji="1" lang="ja-JP" altLang="en-US" dirty="0">
                <a:solidFill>
                  <a:schemeClr val="bg1">
                    <a:lumMod val="75000"/>
                  </a:schemeClr>
                </a:solidFill>
              </a:rPr>
              <a:t>第</a:t>
            </a:r>
            <a:r>
              <a:rPr kumimoji="1" lang="en-US" altLang="ja-JP" dirty="0">
                <a:solidFill>
                  <a:schemeClr val="bg1">
                    <a:lumMod val="75000"/>
                  </a:schemeClr>
                </a:solidFill>
              </a:rPr>
              <a:t>3</a:t>
            </a:r>
            <a:r>
              <a:rPr kumimoji="1" lang="ja-JP" altLang="en-US" dirty="0">
                <a:solidFill>
                  <a:schemeClr val="bg1">
                    <a:lumMod val="75000"/>
                  </a:schemeClr>
                </a:solidFill>
              </a:rPr>
              <a:t>章：出力層</a:t>
            </a:r>
            <a:endParaRPr kumimoji="1" lang="en-US" altLang="ja-JP" dirty="0">
              <a:solidFill>
                <a:schemeClr val="bg1">
                  <a:lumMod val="75000"/>
                </a:schemeClr>
              </a:solidFill>
            </a:endParaRPr>
          </a:p>
          <a:p>
            <a:pPr marL="0" indent="0">
              <a:lnSpc>
                <a:spcPct val="150000"/>
              </a:lnSpc>
              <a:buNone/>
            </a:pPr>
            <a:r>
              <a:rPr lang="ja-JP" altLang="en-US" dirty="0">
                <a:solidFill>
                  <a:schemeClr val="bg1">
                    <a:lumMod val="75000"/>
                  </a:schemeClr>
                </a:solidFill>
              </a:rPr>
              <a:t>第</a:t>
            </a:r>
            <a:r>
              <a:rPr lang="en-US" altLang="ja-JP" dirty="0">
                <a:solidFill>
                  <a:schemeClr val="bg1">
                    <a:lumMod val="75000"/>
                  </a:schemeClr>
                </a:solidFill>
              </a:rPr>
              <a:t>4</a:t>
            </a:r>
            <a:r>
              <a:rPr lang="ja-JP" altLang="en-US" dirty="0">
                <a:solidFill>
                  <a:schemeClr val="bg1">
                    <a:lumMod val="75000"/>
                  </a:schemeClr>
                </a:solidFill>
              </a:rPr>
              <a:t>章：勾配降下法</a:t>
            </a:r>
            <a:endParaRPr lang="en-US" altLang="ja-JP" dirty="0">
              <a:solidFill>
                <a:schemeClr val="bg1">
                  <a:lumMod val="75000"/>
                </a:schemeClr>
              </a:solidFill>
            </a:endParaRPr>
          </a:p>
          <a:p>
            <a:pPr marL="0" indent="0">
              <a:lnSpc>
                <a:spcPct val="150000"/>
              </a:lnSpc>
              <a:buNone/>
            </a:pPr>
            <a:r>
              <a:rPr kumimoji="1" lang="ja-JP" altLang="en-US" dirty="0"/>
              <a:t>第</a:t>
            </a:r>
            <a:r>
              <a:rPr kumimoji="1" lang="en-US" altLang="ja-JP" dirty="0"/>
              <a:t>5</a:t>
            </a:r>
            <a:r>
              <a:rPr kumimoji="1" lang="ja-JP" altLang="en-US" dirty="0"/>
              <a:t>章：誤差逆伝搬法</a:t>
            </a:r>
          </a:p>
        </p:txBody>
      </p:sp>
      <p:pic>
        <p:nvPicPr>
          <p:cNvPr id="6" name="図 5">
            <a:extLst>
              <a:ext uri="{FF2B5EF4-FFF2-40B4-BE49-F238E27FC236}">
                <a16:creationId xmlns:a16="http://schemas.microsoft.com/office/drawing/2014/main" id="{E9CB2871-05A8-4FE1-A09A-A1C6B452533C}"/>
              </a:ext>
            </a:extLst>
          </p:cNvPr>
          <p:cNvPicPr>
            <a:picLocks noChangeAspect="1"/>
          </p:cNvPicPr>
          <p:nvPr/>
        </p:nvPicPr>
        <p:blipFill>
          <a:blip r:embed="rId2"/>
          <a:stretch>
            <a:fillRect/>
          </a:stretch>
        </p:blipFill>
        <p:spPr>
          <a:xfrm>
            <a:off x="4919038" y="234065"/>
            <a:ext cx="6839228" cy="1909528"/>
          </a:xfrm>
          <a:prstGeom prst="rect">
            <a:avLst/>
          </a:prstGeom>
        </p:spPr>
      </p:pic>
    </p:spTree>
    <p:extLst>
      <p:ext uri="{BB962C8B-B14F-4D97-AF65-F5344CB8AC3E}">
        <p14:creationId xmlns:p14="http://schemas.microsoft.com/office/powerpoint/2010/main" val="14067262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509020" cy="461665"/>
          </a:xfrm>
          <a:prstGeom prst="rect">
            <a:avLst/>
          </a:prstGeom>
          <a:noFill/>
        </p:spPr>
        <p:txBody>
          <a:bodyPr wrap="none" rtlCol="0">
            <a:spAutoFit/>
          </a:bodyPr>
          <a:lstStyle/>
          <a:p>
            <a:r>
              <a:rPr lang="en-US" altLang="ja-JP" sz="2400" u="sng" dirty="0"/>
              <a:t>5-1</a:t>
            </a:r>
            <a:r>
              <a:rPr lang="ja-JP" altLang="en-US" sz="2400" u="sng" dirty="0"/>
              <a:t>　要点まとめ</a:t>
            </a:r>
            <a:endParaRPr kumimoji="1" lang="ja-JP" altLang="en-US" sz="2400" u="sng" dirty="0"/>
          </a:p>
        </p:txBody>
      </p:sp>
      <p:sp>
        <p:nvSpPr>
          <p:cNvPr id="5" name="テキスト ボックス 4">
            <a:extLst>
              <a:ext uri="{FF2B5EF4-FFF2-40B4-BE49-F238E27FC236}">
                <a16:creationId xmlns:a16="http://schemas.microsoft.com/office/drawing/2014/main" id="{C985076B-5604-4968-A1E6-8586AB296351}"/>
              </a:ext>
            </a:extLst>
          </p:cNvPr>
          <p:cNvSpPr txBox="1"/>
          <p:nvPr/>
        </p:nvSpPr>
        <p:spPr>
          <a:xfrm>
            <a:off x="401782" y="982294"/>
            <a:ext cx="11469807" cy="1323439"/>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rPr>
              <a:t>誤差逆伝搬法は順伝搬の処理（計算グラフ）を逆にたどることで、最終的な出力と教師データの</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誤差を前の層に伝達し各層の予測誤差を求め、各層の重みやバイアスのパラメータを更新する</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手法である。この手法では、順伝搬の最終的な計算結果（出力）さえあれば計算（処理）ができる</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ため、再帰的な処理が必要なく計算コストの点で有利であるのが特徴である。（</a:t>
            </a:r>
            <a:r>
              <a:rPr lang="en-US" altLang="ja-JP" sz="2000" dirty="0">
                <a:latin typeface="メイリオ" panose="020B0604030504040204" pitchFamily="50" charset="-128"/>
                <a:ea typeface="メイリオ" panose="020B0604030504040204" pitchFamily="50" charset="-128"/>
              </a:rPr>
              <a:t>164</a:t>
            </a:r>
            <a:r>
              <a:rPr lang="ja-JP" altLang="en-US" sz="2000" dirty="0">
                <a:latin typeface="メイリオ" panose="020B0604030504040204" pitchFamily="50" charset="-128"/>
                <a:ea typeface="メイリオ" panose="020B0604030504040204" pitchFamily="50" charset="-128"/>
              </a:rPr>
              <a:t>文字）</a:t>
            </a:r>
            <a:endParaRPr lang="en-US" altLang="ja-JP"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60659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D64A36-1514-45AA-A5E1-67D577CAFDD3}"/>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AD7E757-139E-472F-AB59-423E3918D9D0}"/>
              </a:ext>
            </a:extLst>
          </p:cNvPr>
          <p:cNvSpPr>
            <a:spLocks noGrp="1"/>
          </p:cNvSpPr>
          <p:nvPr>
            <p:ph idx="1"/>
          </p:nvPr>
        </p:nvSpPr>
        <p:spPr/>
        <p:txBody>
          <a:bodyPr>
            <a:normAutofit lnSpcReduction="10000"/>
          </a:bodyPr>
          <a:lstStyle/>
          <a:p>
            <a:pPr marL="0" indent="0">
              <a:lnSpc>
                <a:spcPct val="150000"/>
              </a:lnSpc>
              <a:buNone/>
            </a:pPr>
            <a:r>
              <a:rPr lang="ja-JP" altLang="en-US" dirty="0"/>
              <a:t>第</a:t>
            </a:r>
            <a:r>
              <a:rPr lang="en-US" altLang="ja-JP" dirty="0"/>
              <a:t>0</a:t>
            </a:r>
            <a:r>
              <a:rPr lang="ja-JP" altLang="en-US" dirty="0"/>
              <a:t>章：全体確認テスト</a:t>
            </a:r>
            <a:endParaRPr kumimoji="1" lang="en-US" altLang="ja-JP" dirty="0"/>
          </a:p>
          <a:p>
            <a:pPr marL="0" indent="0">
              <a:lnSpc>
                <a:spcPct val="150000"/>
              </a:lnSpc>
              <a:buNone/>
            </a:pPr>
            <a:r>
              <a:rPr kumimoji="1" lang="ja-JP" altLang="en-US" dirty="0">
                <a:solidFill>
                  <a:schemeClr val="bg1">
                    <a:lumMod val="75000"/>
                  </a:schemeClr>
                </a:solidFill>
              </a:rPr>
              <a:t>第</a:t>
            </a:r>
            <a:r>
              <a:rPr kumimoji="1" lang="en-US" altLang="ja-JP" dirty="0">
                <a:solidFill>
                  <a:schemeClr val="bg1">
                    <a:lumMod val="75000"/>
                  </a:schemeClr>
                </a:solidFill>
              </a:rPr>
              <a:t>1</a:t>
            </a:r>
            <a:r>
              <a:rPr kumimoji="1" lang="ja-JP" altLang="en-US" dirty="0">
                <a:solidFill>
                  <a:schemeClr val="bg1">
                    <a:lumMod val="75000"/>
                  </a:schemeClr>
                </a:solidFill>
              </a:rPr>
              <a:t>章：入力層～中間層</a:t>
            </a:r>
            <a:endParaRPr kumimoji="1" lang="en-US" altLang="ja-JP" dirty="0">
              <a:solidFill>
                <a:schemeClr val="bg1">
                  <a:lumMod val="75000"/>
                </a:schemeClr>
              </a:solidFill>
            </a:endParaRPr>
          </a:p>
          <a:p>
            <a:pPr marL="0" indent="0">
              <a:lnSpc>
                <a:spcPct val="150000"/>
              </a:lnSpc>
              <a:buNone/>
            </a:pPr>
            <a:r>
              <a:rPr lang="ja-JP" altLang="en-US" dirty="0">
                <a:solidFill>
                  <a:schemeClr val="bg1">
                    <a:lumMod val="75000"/>
                  </a:schemeClr>
                </a:solidFill>
              </a:rPr>
              <a:t>第</a:t>
            </a:r>
            <a:r>
              <a:rPr lang="en-US" altLang="ja-JP" dirty="0">
                <a:solidFill>
                  <a:schemeClr val="bg1">
                    <a:lumMod val="75000"/>
                  </a:schemeClr>
                </a:solidFill>
              </a:rPr>
              <a:t>2</a:t>
            </a:r>
            <a:r>
              <a:rPr lang="ja-JP" altLang="en-US" dirty="0">
                <a:solidFill>
                  <a:schemeClr val="bg1">
                    <a:lumMod val="75000"/>
                  </a:schemeClr>
                </a:solidFill>
              </a:rPr>
              <a:t>章：活性化関数</a:t>
            </a:r>
            <a:endParaRPr lang="en-US" altLang="ja-JP" dirty="0">
              <a:solidFill>
                <a:schemeClr val="bg1">
                  <a:lumMod val="75000"/>
                </a:schemeClr>
              </a:solidFill>
            </a:endParaRPr>
          </a:p>
          <a:p>
            <a:pPr marL="0" indent="0">
              <a:lnSpc>
                <a:spcPct val="150000"/>
              </a:lnSpc>
              <a:buNone/>
            </a:pPr>
            <a:r>
              <a:rPr kumimoji="1" lang="ja-JP" altLang="en-US" dirty="0">
                <a:solidFill>
                  <a:schemeClr val="bg1">
                    <a:lumMod val="75000"/>
                  </a:schemeClr>
                </a:solidFill>
              </a:rPr>
              <a:t>第</a:t>
            </a:r>
            <a:r>
              <a:rPr kumimoji="1" lang="en-US" altLang="ja-JP" dirty="0">
                <a:solidFill>
                  <a:schemeClr val="bg1">
                    <a:lumMod val="75000"/>
                  </a:schemeClr>
                </a:solidFill>
              </a:rPr>
              <a:t>3</a:t>
            </a:r>
            <a:r>
              <a:rPr kumimoji="1" lang="ja-JP" altLang="en-US" dirty="0">
                <a:solidFill>
                  <a:schemeClr val="bg1">
                    <a:lumMod val="75000"/>
                  </a:schemeClr>
                </a:solidFill>
              </a:rPr>
              <a:t>章：出力層</a:t>
            </a:r>
            <a:endParaRPr kumimoji="1" lang="en-US" altLang="ja-JP" dirty="0">
              <a:solidFill>
                <a:schemeClr val="bg1">
                  <a:lumMod val="75000"/>
                </a:schemeClr>
              </a:solidFill>
            </a:endParaRPr>
          </a:p>
          <a:p>
            <a:pPr marL="0" indent="0">
              <a:lnSpc>
                <a:spcPct val="150000"/>
              </a:lnSpc>
              <a:buNone/>
            </a:pPr>
            <a:r>
              <a:rPr lang="ja-JP" altLang="en-US" dirty="0">
                <a:solidFill>
                  <a:schemeClr val="bg1">
                    <a:lumMod val="75000"/>
                  </a:schemeClr>
                </a:solidFill>
              </a:rPr>
              <a:t>第</a:t>
            </a:r>
            <a:r>
              <a:rPr lang="en-US" altLang="ja-JP" dirty="0">
                <a:solidFill>
                  <a:schemeClr val="bg1">
                    <a:lumMod val="75000"/>
                  </a:schemeClr>
                </a:solidFill>
              </a:rPr>
              <a:t>4</a:t>
            </a:r>
            <a:r>
              <a:rPr lang="ja-JP" altLang="en-US" dirty="0">
                <a:solidFill>
                  <a:schemeClr val="bg1">
                    <a:lumMod val="75000"/>
                  </a:schemeClr>
                </a:solidFill>
              </a:rPr>
              <a:t>章：勾配降下法</a:t>
            </a:r>
            <a:endParaRPr lang="en-US" altLang="ja-JP" dirty="0">
              <a:solidFill>
                <a:schemeClr val="bg1">
                  <a:lumMod val="75000"/>
                </a:schemeClr>
              </a:solidFill>
            </a:endParaRPr>
          </a:p>
          <a:p>
            <a:pPr marL="0" indent="0">
              <a:lnSpc>
                <a:spcPct val="150000"/>
              </a:lnSpc>
              <a:buNone/>
            </a:pPr>
            <a:r>
              <a:rPr kumimoji="1" lang="ja-JP" altLang="en-US" dirty="0">
                <a:solidFill>
                  <a:schemeClr val="bg1">
                    <a:lumMod val="75000"/>
                  </a:schemeClr>
                </a:solidFill>
              </a:rPr>
              <a:t>第</a:t>
            </a:r>
            <a:r>
              <a:rPr kumimoji="1" lang="en-US" altLang="ja-JP" dirty="0">
                <a:solidFill>
                  <a:schemeClr val="bg1">
                    <a:lumMod val="75000"/>
                  </a:schemeClr>
                </a:solidFill>
              </a:rPr>
              <a:t>5</a:t>
            </a:r>
            <a:r>
              <a:rPr kumimoji="1" lang="ja-JP" altLang="en-US" dirty="0">
                <a:solidFill>
                  <a:schemeClr val="bg1">
                    <a:lumMod val="75000"/>
                  </a:schemeClr>
                </a:solidFill>
              </a:rPr>
              <a:t>章：誤差逆伝搬法</a:t>
            </a:r>
          </a:p>
        </p:txBody>
      </p:sp>
      <p:pic>
        <p:nvPicPr>
          <p:cNvPr id="6" name="図 5">
            <a:extLst>
              <a:ext uri="{FF2B5EF4-FFF2-40B4-BE49-F238E27FC236}">
                <a16:creationId xmlns:a16="http://schemas.microsoft.com/office/drawing/2014/main" id="{E9CB2871-05A8-4FE1-A09A-A1C6B452533C}"/>
              </a:ext>
            </a:extLst>
          </p:cNvPr>
          <p:cNvPicPr>
            <a:picLocks noChangeAspect="1"/>
          </p:cNvPicPr>
          <p:nvPr/>
        </p:nvPicPr>
        <p:blipFill>
          <a:blip r:embed="rId2"/>
          <a:stretch>
            <a:fillRect/>
          </a:stretch>
        </p:blipFill>
        <p:spPr>
          <a:xfrm>
            <a:off x="4919038" y="234065"/>
            <a:ext cx="6839228" cy="1909528"/>
          </a:xfrm>
          <a:prstGeom prst="rect">
            <a:avLst/>
          </a:prstGeom>
        </p:spPr>
      </p:pic>
    </p:spTree>
    <p:extLst>
      <p:ext uri="{BB962C8B-B14F-4D97-AF65-F5344CB8AC3E}">
        <p14:creationId xmlns:p14="http://schemas.microsoft.com/office/powerpoint/2010/main" val="59167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5-2</a:t>
            </a:r>
            <a:r>
              <a:rPr lang="ja-JP" altLang="en-US" sz="2400" u="sng" dirty="0"/>
              <a:t>　実装演習</a:t>
            </a:r>
            <a:endParaRPr kumimoji="1" lang="ja-JP" altLang="en-US" sz="2400" u="sng" dirty="0"/>
          </a:p>
        </p:txBody>
      </p:sp>
      <p:pic>
        <p:nvPicPr>
          <p:cNvPr id="3" name="図 2">
            <a:extLst>
              <a:ext uri="{FF2B5EF4-FFF2-40B4-BE49-F238E27FC236}">
                <a16:creationId xmlns:a16="http://schemas.microsoft.com/office/drawing/2014/main" id="{340A1791-B5EF-41E4-8DBE-57BC30976F1F}"/>
              </a:ext>
            </a:extLst>
          </p:cNvPr>
          <p:cNvPicPr>
            <a:picLocks noChangeAspect="1"/>
          </p:cNvPicPr>
          <p:nvPr/>
        </p:nvPicPr>
        <p:blipFill>
          <a:blip r:embed="rId2"/>
          <a:stretch>
            <a:fillRect/>
          </a:stretch>
        </p:blipFill>
        <p:spPr>
          <a:xfrm>
            <a:off x="147053" y="2012957"/>
            <a:ext cx="5693139" cy="1570521"/>
          </a:xfrm>
          <a:prstGeom prst="rect">
            <a:avLst/>
          </a:prstGeom>
        </p:spPr>
      </p:pic>
      <p:pic>
        <p:nvPicPr>
          <p:cNvPr id="8" name="図 7">
            <a:extLst>
              <a:ext uri="{FF2B5EF4-FFF2-40B4-BE49-F238E27FC236}">
                <a16:creationId xmlns:a16="http://schemas.microsoft.com/office/drawing/2014/main" id="{3E999B5F-8A13-4B5B-98D4-2750B58B024A}"/>
              </a:ext>
            </a:extLst>
          </p:cNvPr>
          <p:cNvPicPr>
            <a:picLocks noChangeAspect="1"/>
          </p:cNvPicPr>
          <p:nvPr/>
        </p:nvPicPr>
        <p:blipFill>
          <a:blip r:embed="rId3"/>
          <a:stretch>
            <a:fillRect/>
          </a:stretch>
        </p:blipFill>
        <p:spPr>
          <a:xfrm>
            <a:off x="6814563" y="1447262"/>
            <a:ext cx="5377437" cy="3899668"/>
          </a:xfrm>
          <a:prstGeom prst="rect">
            <a:avLst/>
          </a:prstGeom>
        </p:spPr>
      </p:pic>
      <p:sp>
        <p:nvSpPr>
          <p:cNvPr id="9" name="四角形: 角を丸くする 8">
            <a:extLst>
              <a:ext uri="{FF2B5EF4-FFF2-40B4-BE49-F238E27FC236}">
                <a16:creationId xmlns:a16="http://schemas.microsoft.com/office/drawing/2014/main" id="{08BD5B4B-7D43-47D4-9D72-D2289F79B4B1}"/>
              </a:ext>
            </a:extLst>
          </p:cNvPr>
          <p:cNvSpPr/>
          <p:nvPr/>
        </p:nvSpPr>
        <p:spPr>
          <a:xfrm>
            <a:off x="3064770" y="2941920"/>
            <a:ext cx="2435486" cy="48708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C42E44B2-F690-4C7B-827F-828A4866C9AE}"/>
              </a:ext>
            </a:extLst>
          </p:cNvPr>
          <p:cNvSpPr/>
          <p:nvPr/>
        </p:nvSpPr>
        <p:spPr>
          <a:xfrm>
            <a:off x="6814563" y="2618108"/>
            <a:ext cx="3285401" cy="32381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2BE01AB-54A6-49C7-88AA-C284BBE93453}"/>
              </a:ext>
            </a:extLst>
          </p:cNvPr>
          <p:cNvSpPr txBox="1"/>
          <p:nvPr/>
        </p:nvSpPr>
        <p:spPr>
          <a:xfrm>
            <a:off x="6941683" y="446341"/>
            <a:ext cx="4488771" cy="830997"/>
          </a:xfrm>
          <a:prstGeom prst="rect">
            <a:avLst/>
          </a:prstGeom>
          <a:noFill/>
        </p:spPr>
        <p:txBody>
          <a:bodyPr wrap="square" rtlCol="0">
            <a:spAutoFit/>
          </a:bodyPr>
          <a:lstStyle/>
          <a:p>
            <a:r>
              <a:rPr lang="en-US" altLang="ja-JP" sz="2400" dirty="0">
                <a:solidFill>
                  <a:srgbClr val="FF0000"/>
                </a:solidFill>
              </a:rPr>
              <a:t>1-3</a:t>
            </a:r>
            <a:r>
              <a:rPr lang="ja-JP" altLang="en-US" sz="2400" dirty="0">
                <a:solidFill>
                  <a:srgbClr val="FF0000"/>
                </a:solidFill>
              </a:rPr>
              <a:t>で実施済み</a:t>
            </a:r>
            <a:endParaRPr lang="en-US" altLang="ja-JP" sz="2400" dirty="0">
              <a:solidFill>
                <a:srgbClr val="FF0000"/>
              </a:solidFill>
            </a:endParaRPr>
          </a:p>
          <a:p>
            <a:r>
              <a:rPr lang="ja-JP" altLang="en-US" sz="2400" dirty="0">
                <a:solidFill>
                  <a:srgbClr val="FF0000"/>
                </a:solidFill>
              </a:rPr>
              <a:t>→</a:t>
            </a:r>
            <a:r>
              <a:rPr lang="en-US" altLang="ja-JP" sz="2400" dirty="0">
                <a:solidFill>
                  <a:srgbClr val="FF0000"/>
                </a:solidFill>
              </a:rPr>
              <a:t>4-2</a:t>
            </a:r>
            <a:r>
              <a:rPr lang="ja-JP" altLang="en-US" sz="2400" dirty="0">
                <a:solidFill>
                  <a:srgbClr val="FF0000"/>
                </a:solidFill>
              </a:rPr>
              <a:t>で報告済みなので</a:t>
            </a:r>
            <a:r>
              <a:rPr kumimoji="1" lang="ja-JP" altLang="en-US" sz="2400" dirty="0">
                <a:solidFill>
                  <a:srgbClr val="FF0000"/>
                </a:solidFill>
              </a:rPr>
              <a:t>省略</a:t>
            </a:r>
            <a:endParaRPr kumimoji="1" lang="en-US" altLang="ja-JP" sz="2400" dirty="0">
              <a:solidFill>
                <a:srgbClr val="FF0000"/>
              </a:solidFill>
            </a:endParaRPr>
          </a:p>
        </p:txBody>
      </p:sp>
    </p:spTree>
    <p:extLst>
      <p:ext uri="{BB962C8B-B14F-4D97-AF65-F5344CB8AC3E}">
        <p14:creationId xmlns:p14="http://schemas.microsoft.com/office/powerpoint/2010/main" val="10983592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509020" cy="461665"/>
          </a:xfrm>
          <a:prstGeom prst="rect">
            <a:avLst/>
          </a:prstGeom>
          <a:noFill/>
        </p:spPr>
        <p:txBody>
          <a:bodyPr wrap="none" rtlCol="0">
            <a:spAutoFit/>
          </a:bodyPr>
          <a:lstStyle/>
          <a:p>
            <a:r>
              <a:rPr lang="en-US" altLang="ja-JP" sz="2400" u="sng" dirty="0"/>
              <a:t>5-3</a:t>
            </a:r>
            <a:r>
              <a:rPr lang="ja-JP" altLang="en-US" sz="2400" u="sng" dirty="0"/>
              <a:t>　確認テスト</a:t>
            </a:r>
            <a:endParaRPr kumimoji="1" lang="ja-JP" altLang="en-US" sz="2400" u="sng" dirty="0"/>
          </a:p>
        </p:txBody>
      </p:sp>
      <p:pic>
        <p:nvPicPr>
          <p:cNvPr id="3" name="図 2">
            <a:extLst>
              <a:ext uri="{FF2B5EF4-FFF2-40B4-BE49-F238E27FC236}">
                <a16:creationId xmlns:a16="http://schemas.microsoft.com/office/drawing/2014/main" id="{19C164EF-548F-47A2-8529-1C0199506C9C}"/>
              </a:ext>
            </a:extLst>
          </p:cNvPr>
          <p:cNvPicPr>
            <a:picLocks noChangeAspect="1"/>
          </p:cNvPicPr>
          <p:nvPr/>
        </p:nvPicPr>
        <p:blipFill>
          <a:blip r:embed="rId2"/>
          <a:stretch>
            <a:fillRect/>
          </a:stretch>
        </p:blipFill>
        <p:spPr>
          <a:xfrm>
            <a:off x="401782" y="908066"/>
            <a:ext cx="4629150" cy="847725"/>
          </a:xfrm>
          <a:prstGeom prst="rect">
            <a:avLst/>
          </a:prstGeom>
        </p:spPr>
      </p:pic>
      <p:pic>
        <p:nvPicPr>
          <p:cNvPr id="11" name="図 10">
            <a:extLst>
              <a:ext uri="{FF2B5EF4-FFF2-40B4-BE49-F238E27FC236}">
                <a16:creationId xmlns:a16="http://schemas.microsoft.com/office/drawing/2014/main" id="{11123728-958C-421A-9A31-B9E5D87E691A}"/>
              </a:ext>
            </a:extLst>
          </p:cNvPr>
          <p:cNvPicPr>
            <a:picLocks noChangeAspect="1"/>
          </p:cNvPicPr>
          <p:nvPr/>
        </p:nvPicPr>
        <p:blipFill>
          <a:blip r:embed="rId3"/>
          <a:stretch>
            <a:fillRect/>
          </a:stretch>
        </p:blipFill>
        <p:spPr>
          <a:xfrm>
            <a:off x="250215" y="1897392"/>
            <a:ext cx="6353175" cy="4667250"/>
          </a:xfrm>
          <a:prstGeom prst="rect">
            <a:avLst/>
          </a:prstGeom>
        </p:spPr>
      </p:pic>
      <p:pic>
        <p:nvPicPr>
          <p:cNvPr id="17" name="図 16">
            <a:extLst>
              <a:ext uri="{FF2B5EF4-FFF2-40B4-BE49-F238E27FC236}">
                <a16:creationId xmlns:a16="http://schemas.microsoft.com/office/drawing/2014/main" id="{EF4DFED4-F4E9-4575-A77E-88CEA2DDDCCB}"/>
              </a:ext>
            </a:extLst>
          </p:cNvPr>
          <p:cNvPicPr>
            <a:picLocks noChangeAspect="1"/>
          </p:cNvPicPr>
          <p:nvPr/>
        </p:nvPicPr>
        <p:blipFill>
          <a:blip r:embed="rId4"/>
          <a:stretch>
            <a:fillRect/>
          </a:stretch>
        </p:blipFill>
        <p:spPr>
          <a:xfrm>
            <a:off x="5943736" y="908066"/>
            <a:ext cx="3197883" cy="779971"/>
          </a:xfrm>
          <a:prstGeom prst="rect">
            <a:avLst/>
          </a:prstGeom>
        </p:spPr>
      </p:pic>
      <p:sp>
        <p:nvSpPr>
          <p:cNvPr id="18" name="テキスト ボックス 17">
            <a:extLst>
              <a:ext uri="{FF2B5EF4-FFF2-40B4-BE49-F238E27FC236}">
                <a16:creationId xmlns:a16="http://schemas.microsoft.com/office/drawing/2014/main" id="{645AF430-4E0F-4F48-87F1-0C9A8D121894}"/>
              </a:ext>
            </a:extLst>
          </p:cNvPr>
          <p:cNvSpPr txBox="1"/>
          <p:nvPr/>
        </p:nvSpPr>
        <p:spPr>
          <a:xfrm>
            <a:off x="5372853" y="471071"/>
            <a:ext cx="4339650" cy="369332"/>
          </a:xfrm>
          <a:prstGeom prst="rect">
            <a:avLst/>
          </a:prstGeom>
          <a:noFill/>
        </p:spPr>
        <p:txBody>
          <a:bodyPr wrap="none" rtlCol="0">
            <a:spAutoFit/>
          </a:bodyPr>
          <a:lstStyle/>
          <a:p>
            <a:r>
              <a:rPr kumimoji="1" lang="ja-JP" altLang="en-US" dirty="0">
                <a:solidFill>
                  <a:srgbClr val="FF0000"/>
                </a:solidFill>
              </a:rPr>
              <a:t>既に行った計算結果＝順伝搬の出力＝</a:t>
            </a:r>
            <a:r>
              <a:rPr kumimoji="1" lang="en-US" altLang="ja-JP" dirty="0">
                <a:solidFill>
                  <a:srgbClr val="FF0000"/>
                </a:solidFill>
              </a:rPr>
              <a:t>y</a:t>
            </a:r>
            <a:endParaRPr kumimoji="1" lang="ja-JP" altLang="en-US" dirty="0">
              <a:solidFill>
                <a:srgbClr val="FF0000"/>
              </a:solidFill>
            </a:endParaRPr>
          </a:p>
        </p:txBody>
      </p:sp>
      <p:pic>
        <p:nvPicPr>
          <p:cNvPr id="24" name="図 23">
            <a:extLst>
              <a:ext uri="{FF2B5EF4-FFF2-40B4-BE49-F238E27FC236}">
                <a16:creationId xmlns:a16="http://schemas.microsoft.com/office/drawing/2014/main" id="{D977C532-3091-45AC-9DAC-433AD397BB62}"/>
              </a:ext>
            </a:extLst>
          </p:cNvPr>
          <p:cNvPicPr>
            <a:picLocks noChangeAspect="1"/>
          </p:cNvPicPr>
          <p:nvPr/>
        </p:nvPicPr>
        <p:blipFill>
          <a:blip r:embed="rId5"/>
          <a:stretch>
            <a:fillRect/>
          </a:stretch>
        </p:blipFill>
        <p:spPr>
          <a:xfrm>
            <a:off x="5511944" y="3388213"/>
            <a:ext cx="4615729" cy="628846"/>
          </a:xfrm>
          <a:prstGeom prst="rect">
            <a:avLst/>
          </a:prstGeom>
        </p:spPr>
      </p:pic>
      <p:sp>
        <p:nvSpPr>
          <p:cNvPr id="25" name="テキスト ボックス 24">
            <a:extLst>
              <a:ext uri="{FF2B5EF4-FFF2-40B4-BE49-F238E27FC236}">
                <a16:creationId xmlns:a16="http://schemas.microsoft.com/office/drawing/2014/main" id="{E50DDDCC-77E7-4F99-8160-E45694C8B002}"/>
              </a:ext>
            </a:extLst>
          </p:cNvPr>
          <p:cNvSpPr txBox="1"/>
          <p:nvPr/>
        </p:nvSpPr>
        <p:spPr>
          <a:xfrm>
            <a:off x="6603390" y="2948081"/>
            <a:ext cx="4108817" cy="369332"/>
          </a:xfrm>
          <a:prstGeom prst="rect">
            <a:avLst/>
          </a:prstGeom>
          <a:noFill/>
        </p:spPr>
        <p:txBody>
          <a:bodyPr wrap="none" rtlCol="0">
            <a:spAutoFit/>
          </a:bodyPr>
          <a:lstStyle/>
          <a:p>
            <a:r>
              <a:rPr lang="ja-JP" altLang="en-US" dirty="0">
                <a:solidFill>
                  <a:srgbClr val="FF0000"/>
                </a:solidFill>
              </a:rPr>
              <a:t>活性化関数は恒等関数なのでそのまま</a:t>
            </a:r>
            <a:endParaRPr kumimoji="1" lang="ja-JP" altLang="en-US" dirty="0">
              <a:solidFill>
                <a:srgbClr val="FF0000"/>
              </a:solidFill>
            </a:endParaRPr>
          </a:p>
        </p:txBody>
      </p:sp>
      <p:pic>
        <p:nvPicPr>
          <p:cNvPr id="27" name="図 26">
            <a:extLst>
              <a:ext uri="{FF2B5EF4-FFF2-40B4-BE49-F238E27FC236}">
                <a16:creationId xmlns:a16="http://schemas.microsoft.com/office/drawing/2014/main" id="{4DF27DE3-546E-4605-80E9-6E35E58FEA6F}"/>
              </a:ext>
            </a:extLst>
          </p:cNvPr>
          <p:cNvPicPr>
            <a:picLocks noChangeAspect="1"/>
          </p:cNvPicPr>
          <p:nvPr/>
        </p:nvPicPr>
        <p:blipFill>
          <a:blip r:embed="rId6"/>
          <a:stretch>
            <a:fillRect/>
          </a:stretch>
        </p:blipFill>
        <p:spPr>
          <a:xfrm>
            <a:off x="5511944" y="4450591"/>
            <a:ext cx="3892856" cy="628846"/>
          </a:xfrm>
          <a:prstGeom prst="rect">
            <a:avLst/>
          </a:prstGeom>
        </p:spPr>
      </p:pic>
    </p:spTree>
    <p:extLst>
      <p:ext uri="{BB962C8B-B14F-4D97-AF65-F5344CB8AC3E}">
        <p14:creationId xmlns:p14="http://schemas.microsoft.com/office/powerpoint/2010/main" val="98347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3126177" cy="461665"/>
          </a:xfrm>
          <a:prstGeom prst="rect">
            <a:avLst/>
          </a:prstGeom>
          <a:noFill/>
        </p:spPr>
        <p:txBody>
          <a:bodyPr wrap="none" rtlCol="0">
            <a:spAutoFit/>
          </a:bodyPr>
          <a:lstStyle/>
          <a:p>
            <a:r>
              <a:rPr lang="en-US" altLang="ja-JP" sz="2400" u="sng" dirty="0"/>
              <a:t>0</a:t>
            </a:r>
            <a:r>
              <a:rPr lang="ja-JP" altLang="en-US" sz="2400" u="sng" dirty="0"/>
              <a:t>　全体：確認テスト</a:t>
            </a:r>
            <a:endParaRPr kumimoji="1" lang="ja-JP" altLang="en-US" sz="2400" u="sng" dirty="0"/>
          </a:p>
        </p:txBody>
      </p:sp>
      <p:sp>
        <p:nvSpPr>
          <p:cNvPr id="5" name="テキスト ボックス 4">
            <a:extLst>
              <a:ext uri="{FF2B5EF4-FFF2-40B4-BE49-F238E27FC236}">
                <a16:creationId xmlns:a16="http://schemas.microsoft.com/office/drawing/2014/main" id="{C985076B-5604-4968-A1E6-8586AB296351}"/>
              </a:ext>
            </a:extLst>
          </p:cNvPr>
          <p:cNvSpPr txBox="1"/>
          <p:nvPr/>
        </p:nvSpPr>
        <p:spPr>
          <a:xfrm>
            <a:off x="237358" y="1362591"/>
            <a:ext cx="11726287" cy="707886"/>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rPr>
              <a:t>人間の脳は無数のニューロンを信号が通過することによって最終的な判断を出力している。</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ディープラーニングでは、ニューロンの処理を入力データへの重みづけと活性化関数で再現している</a:t>
            </a:r>
            <a:endParaRPr lang="en-US" altLang="ja-JP" sz="2000" dirty="0">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7A6CCCB7-D08C-4A85-8629-5CD932568E6D}"/>
              </a:ext>
            </a:extLst>
          </p:cNvPr>
          <p:cNvPicPr>
            <a:picLocks noChangeAspect="1"/>
          </p:cNvPicPr>
          <p:nvPr/>
        </p:nvPicPr>
        <p:blipFill>
          <a:blip r:embed="rId2"/>
          <a:stretch>
            <a:fillRect/>
          </a:stretch>
        </p:blipFill>
        <p:spPr>
          <a:xfrm>
            <a:off x="748146" y="787247"/>
            <a:ext cx="5095875" cy="333375"/>
          </a:xfrm>
          <a:prstGeom prst="rect">
            <a:avLst/>
          </a:prstGeom>
        </p:spPr>
      </p:pic>
      <p:pic>
        <p:nvPicPr>
          <p:cNvPr id="7" name="図 6">
            <a:extLst>
              <a:ext uri="{FF2B5EF4-FFF2-40B4-BE49-F238E27FC236}">
                <a16:creationId xmlns:a16="http://schemas.microsoft.com/office/drawing/2014/main" id="{ADAF8A77-7371-4578-9E17-62B0EAA16CA0}"/>
              </a:ext>
            </a:extLst>
          </p:cNvPr>
          <p:cNvPicPr>
            <a:picLocks noChangeAspect="1"/>
          </p:cNvPicPr>
          <p:nvPr/>
        </p:nvPicPr>
        <p:blipFill>
          <a:blip r:embed="rId3"/>
          <a:stretch>
            <a:fillRect/>
          </a:stretch>
        </p:blipFill>
        <p:spPr>
          <a:xfrm>
            <a:off x="748146" y="2312446"/>
            <a:ext cx="3990975" cy="1466850"/>
          </a:xfrm>
          <a:prstGeom prst="rect">
            <a:avLst/>
          </a:prstGeom>
        </p:spPr>
      </p:pic>
      <p:sp>
        <p:nvSpPr>
          <p:cNvPr id="8" name="テキスト ボックス 7">
            <a:extLst>
              <a:ext uri="{FF2B5EF4-FFF2-40B4-BE49-F238E27FC236}">
                <a16:creationId xmlns:a16="http://schemas.microsoft.com/office/drawing/2014/main" id="{563C060D-64F3-447C-BCC1-03082A659A36}"/>
              </a:ext>
            </a:extLst>
          </p:cNvPr>
          <p:cNvSpPr txBox="1"/>
          <p:nvPr/>
        </p:nvSpPr>
        <p:spPr>
          <a:xfrm>
            <a:off x="401782" y="4244336"/>
            <a:ext cx="6083717" cy="707886"/>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rPr>
              <a:t>最適化の最終目的→学習によって決めるパラメータ</a:t>
            </a:r>
            <a:endParaRPr lang="en-US" altLang="ja-JP" sz="2000" dirty="0">
              <a:latin typeface="メイリオ" panose="020B0604030504040204" pitchFamily="50" charset="-128"/>
              <a:ea typeface="メイリオ" panose="020B0604030504040204" pitchFamily="50" charset="-128"/>
            </a:endParaRPr>
          </a:p>
          <a:p>
            <a:r>
              <a:rPr lang="ja-JP" altLang="en-US" sz="2000" dirty="0">
                <a:solidFill>
                  <a:srgbClr val="FF0000"/>
                </a:solidFill>
                <a:latin typeface="メイリオ" panose="020B0604030504040204" pitchFamily="50" charset="-128"/>
                <a:ea typeface="メイリオ" panose="020B0604030504040204" pitchFamily="50" charset="-128"/>
              </a:rPr>
              <a:t>③重み：④：バイアス　</a:t>
            </a:r>
            <a:endParaRPr lang="en-US" altLang="ja-JP" sz="2000" dirty="0">
              <a:solidFill>
                <a:srgbClr val="FF0000"/>
              </a:solidFill>
              <a:latin typeface="メイリオ" panose="020B0604030504040204" pitchFamily="50" charset="-128"/>
              <a:ea typeface="メイリオ" panose="020B0604030504040204" pitchFamily="50" charset="-128"/>
            </a:endParaRPr>
          </a:p>
        </p:txBody>
      </p:sp>
      <p:pic>
        <p:nvPicPr>
          <p:cNvPr id="10" name="図 9">
            <a:extLst>
              <a:ext uri="{FF2B5EF4-FFF2-40B4-BE49-F238E27FC236}">
                <a16:creationId xmlns:a16="http://schemas.microsoft.com/office/drawing/2014/main" id="{80EBF030-76BF-4D42-85F0-9F22E76324D8}"/>
              </a:ext>
            </a:extLst>
          </p:cNvPr>
          <p:cNvPicPr>
            <a:picLocks noChangeAspect="1"/>
          </p:cNvPicPr>
          <p:nvPr/>
        </p:nvPicPr>
        <p:blipFill>
          <a:blip r:embed="rId4"/>
          <a:stretch>
            <a:fillRect/>
          </a:stretch>
        </p:blipFill>
        <p:spPr>
          <a:xfrm>
            <a:off x="8280255" y="2168669"/>
            <a:ext cx="2143125" cy="1495425"/>
          </a:xfrm>
          <a:prstGeom prst="rect">
            <a:avLst/>
          </a:prstGeom>
        </p:spPr>
      </p:pic>
      <p:pic>
        <p:nvPicPr>
          <p:cNvPr id="12" name="図 11">
            <a:extLst>
              <a:ext uri="{FF2B5EF4-FFF2-40B4-BE49-F238E27FC236}">
                <a16:creationId xmlns:a16="http://schemas.microsoft.com/office/drawing/2014/main" id="{D91BE3BB-DF27-4230-8AA6-0ED86E5A933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924582" y="3911230"/>
            <a:ext cx="2854470" cy="2541091"/>
          </a:xfrm>
          <a:prstGeom prst="rect">
            <a:avLst/>
          </a:prstGeom>
        </p:spPr>
      </p:pic>
    </p:spTree>
    <p:extLst>
      <p:ext uri="{BB962C8B-B14F-4D97-AF65-F5344CB8AC3E}">
        <p14:creationId xmlns:p14="http://schemas.microsoft.com/office/powerpoint/2010/main" val="2121023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D64A36-1514-45AA-A5E1-67D577CAFDD3}"/>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AD7E757-139E-472F-AB59-423E3918D9D0}"/>
              </a:ext>
            </a:extLst>
          </p:cNvPr>
          <p:cNvSpPr>
            <a:spLocks noGrp="1"/>
          </p:cNvSpPr>
          <p:nvPr>
            <p:ph idx="1"/>
          </p:nvPr>
        </p:nvSpPr>
        <p:spPr/>
        <p:txBody>
          <a:bodyPr>
            <a:normAutofit lnSpcReduction="10000"/>
          </a:bodyPr>
          <a:lstStyle/>
          <a:p>
            <a:pPr marL="0" indent="0">
              <a:lnSpc>
                <a:spcPct val="150000"/>
              </a:lnSpc>
              <a:buNone/>
            </a:pPr>
            <a:r>
              <a:rPr lang="ja-JP" altLang="en-US" dirty="0">
                <a:solidFill>
                  <a:schemeClr val="bg1">
                    <a:lumMod val="75000"/>
                  </a:schemeClr>
                </a:solidFill>
              </a:rPr>
              <a:t>第</a:t>
            </a:r>
            <a:r>
              <a:rPr lang="en-US" altLang="ja-JP" dirty="0">
                <a:solidFill>
                  <a:schemeClr val="bg1">
                    <a:lumMod val="75000"/>
                  </a:schemeClr>
                </a:solidFill>
              </a:rPr>
              <a:t>0</a:t>
            </a:r>
            <a:r>
              <a:rPr lang="ja-JP" altLang="en-US" dirty="0">
                <a:solidFill>
                  <a:schemeClr val="bg1">
                    <a:lumMod val="75000"/>
                  </a:schemeClr>
                </a:solidFill>
              </a:rPr>
              <a:t>章：全体確認テスト</a:t>
            </a:r>
            <a:endParaRPr kumimoji="1" lang="en-US" altLang="ja-JP" dirty="0">
              <a:solidFill>
                <a:schemeClr val="bg1">
                  <a:lumMod val="75000"/>
                </a:schemeClr>
              </a:solidFill>
            </a:endParaRPr>
          </a:p>
          <a:p>
            <a:pPr marL="0" indent="0">
              <a:lnSpc>
                <a:spcPct val="150000"/>
              </a:lnSpc>
              <a:buNone/>
            </a:pPr>
            <a:r>
              <a:rPr kumimoji="1" lang="ja-JP" altLang="en-US" dirty="0"/>
              <a:t>第</a:t>
            </a:r>
            <a:r>
              <a:rPr kumimoji="1" lang="en-US" altLang="ja-JP" dirty="0"/>
              <a:t>1</a:t>
            </a:r>
            <a:r>
              <a:rPr kumimoji="1" lang="ja-JP" altLang="en-US" dirty="0"/>
              <a:t>章：入力層～中間層</a:t>
            </a:r>
            <a:endParaRPr kumimoji="1" lang="en-US" altLang="ja-JP" dirty="0"/>
          </a:p>
          <a:p>
            <a:pPr marL="0" indent="0">
              <a:lnSpc>
                <a:spcPct val="150000"/>
              </a:lnSpc>
              <a:buNone/>
            </a:pPr>
            <a:r>
              <a:rPr lang="ja-JP" altLang="en-US" dirty="0">
                <a:solidFill>
                  <a:schemeClr val="bg1">
                    <a:lumMod val="75000"/>
                  </a:schemeClr>
                </a:solidFill>
              </a:rPr>
              <a:t>第</a:t>
            </a:r>
            <a:r>
              <a:rPr lang="en-US" altLang="ja-JP" dirty="0">
                <a:solidFill>
                  <a:schemeClr val="bg1">
                    <a:lumMod val="75000"/>
                  </a:schemeClr>
                </a:solidFill>
              </a:rPr>
              <a:t>2</a:t>
            </a:r>
            <a:r>
              <a:rPr lang="ja-JP" altLang="en-US" dirty="0">
                <a:solidFill>
                  <a:schemeClr val="bg1">
                    <a:lumMod val="75000"/>
                  </a:schemeClr>
                </a:solidFill>
              </a:rPr>
              <a:t>章：活性化関数</a:t>
            </a:r>
            <a:endParaRPr lang="en-US" altLang="ja-JP" dirty="0">
              <a:solidFill>
                <a:schemeClr val="bg1">
                  <a:lumMod val="75000"/>
                </a:schemeClr>
              </a:solidFill>
            </a:endParaRPr>
          </a:p>
          <a:p>
            <a:pPr marL="0" indent="0">
              <a:lnSpc>
                <a:spcPct val="150000"/>
              </a:lnSpc>
              <a:buNone/>
            </a:pPr>
            <a:r>
              <a:rPr kumimoji="1" lang="ja-JP" altLang="en-US" dirty="0">
                <a:solidFill>
                  <a:schemeClr val="bg1">
                    <a:lumMod val="75000"/>
                  </a:schemeClr>
                </a:solidFill>
              </a:rPr>
              <a:t>第</a:t>
            </a:r>
            <a:r>
              <a:rPr kumimoji="1" lang="en-US" altLang="ja-JP" dirty="0">
                <a:solidFill>
                  <a:schemeClr val="bg1">
                    <a:lumMod val="75000"/>
                  </a:schemeClr>
                </a:solidFill>
              </a:rPr>
              <a:t>3</a:t>
            </a:r>
            <a:r>
              <a:rPr kumimoji="1" lang="ja-JP" altLang="en-US" dirty="0">
                <a:solidFill>
                  <a:schemeClr val="bg1">
                    <a:lumMod val="75000"/>
                  </a:schemeClr>
                </a:solidFill>
              </a:rPr>
              <a:t>章：出力層</a:t>
            </a:r>
            <a:endParaRPr kumimoji="1" lang="en-US" altLang="ja-JP" dirty="0">
              <a:solidFill>
                <a:schemeClr val="bg1">
                  <a:lumMod val="75000"/>
                </a:schemeClr>
              </a:solidFill>
            </a:endParaRPr>
          </a:p>
          <a:p>
            <a:pPr marL="0" indent="0">
              <a:lnSpc>
                <a:spcPct val="150000"/>
              </a:lnSpc>
              <a:buNone/>
            </a:pPr>
            <a:r>
              <a:rPr lang="ja-JP" altLang="en-US" dirty="0">
                <a:solidFill>
                  <a:schemeClr val="bg1">
                    <a:lumMod val="75000"/>
                  </a:schemeClr>
                </a:solidFill>
              </a:rPr>
              <a:t>第</a:t>
            </a:r>
            <a:r>
              <a:rPr lang="en-US" altLang="ja-JP" dirty="0">
                <a:solidFill>
                  <a:schemeClr val="bg1">
                    <a:lumMod val="75000"/>
                  </a:schemeClr>
                </a:solidFill>
              </a:rPr>
              <a:t>4</a:t>
            </a:r>
            <a:r>
              <a:rPr lang="ja-JP" altLang="en-US" dirty="0">
                <a:solidFill>
                  <a:schemeClr val="bg1">
                    <a:lumMod val="75000"/>
                  </a:schemeClr>
                </a:solidFill>
              </a:rPr>
              <a:t>章：勾配降下法</a:t>
            </a:r>
            <a:endParaRPr lang="en-US" altLang="ja-JP" dirty="0">
              <a:solidFill>
                <a:schemeClr val="bg1">
                  <a:lumMod val="75000"/>
                </a:schemeClr>
              </a:solidFill>
            </a:endParaRPr>
          </a:p>
          <a:p>
            <a:pPr marL="0" indent="0">
              <a:lnSpc>
                <a:spcPct val="150000"/>
              </a:lnSpc>
              <a:buNone/>
            </a:pPr>
            <a:r>
              <a:rPr kumimoji="1" lang="ja-JP" altLang="en-US" dirty="0">
                <a:solidFill>
                  <a:schemeClr val="bg1">
                    <a:lumMod val="75000"/>
                  </a:schemeClr>
                </a:solidFill>
              </a:rPr>
              <a:t>第</a:t>
            </a:r>
            <a:r>
              <a:rPr kumimoji="1" lang="en-US" altLang="ja-JP" dirty="0">
                <a:solidFill>
                  <a:schemeClr val="bg1">
                    <a:lumMod val="75000"/>
                  </a:schemeClr>
                </a:solidFill>
              </a:rPr>
              <a:t>5</a:t>
            </a:r>
            <a:r>
              <a:rPr kumimoji="1" lang="ja-JP" altLang="en-US" dirty="0">
                <a:solidFill>
                  <a:schemeClr val="bg1">
                    <a:lumMod val="75000"/>
                  </a:schemeClr>
                </a:solidFill>
              </a:rPr>
              <a:t>章：誤差逆伝搬法</a:t>
            </a:r>
          </a:p>
        </p:txBody>
      </p:sp>
      <p:pic>
        <p:nvPicPr>
          <p:cNvPr id="6" name="図 5">
            <a:extLst>
              <a:ext uri="{FF2B5EF4-FFF2-40B4-BE49-F238E27FC236}">
                <a16:creationId xmlns:a16="http://schemas.microsoft.com/office/drawing/2014/main" id="{E9CB2871-05A8-4FE1-A09A-A1C6B452533C}"/>
              </a:ext>
            </a:extLst>
          </p:cNvPr>
          <p:cNvPicPr>
            <a:picLocks noChangeAspect="1"/>
          </p:cNvPicPr>
          <p:nvPr/>
        </p:nvPicPr>
        <p:blipFill>
          <a:blip r:embed="rId2"/>
          <a:stretch>
            <a:fillRect/>
          </a:stretch>
        </p:blipFill>
        <p:spPr>
          <a:xfrm>
            <a:off x="4919038" y="234065"/>
            <a:ext cx="6839228" cy="1909528"/>
          </a:xfrm>
          <a:prstGeom prst="rect">
            <a:avLst/>
          </a:prstGeom>
        </p:spPr>
      </p:pic>
    </p:spTree>
    <p:extLst>
      <p:ext uri="{BB962C8B-B14F-4D97-AF65-F5344CB8AC3E}">
        <p14:creationId xmlns:p14="http://schemas.microsoft.com/office/powerpoint/2010/main" val="1436822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509020" cy="461665"/>
          </a:xfrm>
          <a:prstGeom prst="rect">
            <a:avLst/>
          </a:prstGeom>
          <a:noFill/>
        </p:spPr>
        <p:txBody>
          <a:bodyPr wrap="none" rtlCol="0">
            <a:spAutoFit/>
          </a:bodyPr>
          <a:lstStyle/>
          <a:p>
            <a:r>
              <a:rPr lang="en-US" altLang="ja-JP" sz="2400" u="sng" dirty="0"/>
              <a:t>1-1</a:t>
            </a:r>
            <a:r>
              <a:rPr lang="ja-JP" altLang="en-US" sz="2400" u="sng" dirty="0"/>
              <a:t>　要点まとめ</a:t>
            </a:r>
            <a:endParaRPr kumimoji="1" lang="ja-JP" altLang="en-US" sz="2400" u="sng" dirty="0"/>
          </a:p>
        </p:txBody>
      </p:sp>
      <p:sp>
        <p:nvSpPr>
          <p:cNvPr id="5" name="テキスト ボックス 4">
            <a:extLst>
              <a:ext uri="{FF2B5EF4-FFF2-40B4-BE49-F238E27FC236}">
                <a16:creationId xmlns:a16="http://schemas.microsoft.com/office/drawing/2014/main" id="{C985076B-5604-4968-A1E6-8586AB296351}"/>
              </a:ext>
            </a:extLst>
          </p:cNvPr>
          <p:cNvSpPr txBox="1"/>
          <p:nvPr/>
        </p:nvSpPr>
        <p:spPr>
          <a:xfrm>
            <a:off x="498764" y="1016228"/>
            <a:ext cx="11327140" cy="1323439"/>
          </a:xfrm>
          <a:prstGeom prst="rect">
            <a:avLst/>
          </a:prstGeom>
          <a:noFill/>
        </p:spPr>
        <p:txBody>
          <a:bodyPr wrap="none" rtlCol="0">
            <a:spAutoFit/>
          </a:bodyPr>
          <a:lstStyle/>
          <a:p>
            <a:r>
              <a:rPr lang="en-US" altLang="ja-JP" sz="2000" dirty="0">
                <a:latin typeface="メイリオ" panose="020B0604030504040204" pitchFamily="50" charset="-128"/>
                <a:ea typeface="メイリオ" panose="020B0604030504040204" pitchFamily="50" charset="-128"/>
              </a:rPr>
              <a:t>n</a:t>
            </a:r>
            <a:r>
              <a:rPr lang="ja-JP" altLang="en-US" sz="2000" dirty="0">
                <a:latin typeface="メイリオ" panose="020B0604030504040204" pitchFamily="50" charset="-128"/>
                <a:ea typeface="メイリオ" panose="020B0604030504040204" pitchFamily="50" charset="-128"/>
              </a:rPr>
              <a:t>個の入力データ（特徴量）からノード数</a:t>
            </a:r>
            <a:r>
              <a:rPr lang="en-US" altLang="ja-JP" sz="2000" dirty="0">
                <a:latin typeface="メイリオ" panose="020B0604030504040204" pitchFamily="50" charset="-128"/>
                <a:ea typeface="メイリオ" panose="020B0604030504040204" pitchFamily="50" charset="-128"/>
              </a:rPr>
              <a:t>m</a:t>
            </a:r>
            <a:r>
              <a:rPr lang="ja-JP" altLang="en-US" sz="2000" dirty="0">
                <a:latin typeface="メイリオ" panose="020B0604030504040204" pitchFamily="50" charset="-128"/>
                <a:ea typeface="メイリオ" panose="020B0604030504040204" pitchFamily="50" charset="-128"/>
              </a:rPr>
              <a:t>個の中間層を経て出力するニューラルネットワーク</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の場合、</a:t>
            </a:r>
            <a:r>
              <a:rPr kumimoji="1" lang="ja-JP" altLang="en-US" sz="2000" dirty="0">
                <a:latin typeface="メイリオ" panose="020B0604030504040204" pitchFamily="50" charset="-128"/>
                <a:ea typeface="メイリオ" panose="020B0604030504040204" pitchFamily="50" charset="-128"/>
              </a:rPr>
              <a:t>入力層の</a:t>
            </a:r>
            <a:r>
              <a:rPr kumimoji="1" lang="en-US" altLang="ja-JP" sz="2000" dirty="0">
                <a:latin typeface="メイリオ" panose="020B0604030504040204" pitchFamily="50" charset="-128"/>
                <a:ea typeface="メイリオ" panose="020B0604030504040204" pitchFamily="50" charset="-128"/>
              </a:rPr>
              <a:t>n</a:t>
            </a:r>
            <a:r>
              <a:rPr kumimoji="1" lang="ja-JP" altLang="en-US" sz="2000" dirty="0">
                <a:latin typeface="メイリオ" panose="020B0604030504040204" pitchFamily="50" charset="-128"/>
                <a:ea typeface="メイリオ" panose="020B0604030504040204" pitchFamily="50" charset="-128"/>
              </a:rPr>
              <a:t>個のノードはそれぞれ、重み</a:t>
            </a:r>
            <a:r>
              <a:rPr kumimoji="1" lang="en-US" altLang="ja-JP" sz="2000" dirty="0">
                <a:latin typeface="メイリオ" panose="020B0604030504040204" pitchFamily="50" charset="-128"/>
                <a:ea typeface="メイリオ" panose="020B0604030504040204" pitchFamily="50" charset="-128"/>
              </a:rPr>
              <a:t>w</a:t>
            </a:r>
            <a:r>
              <a:rPr lang="ja-JP" altLang="en-US" sz="2000" dirty="0">
                <a:latin typeface="メイリオ" panose="020B0604030504040204" pitchFamily="50" charset="-128"/>
                <a:ea typeface="メイリオ" panose="020B0604030504040204" pitchFamily="50" charset="-128"/>
              </a:rPr>
              <a:t>とバイアス</a:t>
            </a:r>
            <a:r>
              <a:rPr lang="en-US" altLang="ja-JP" sz="2000" dirty="0">
                <a:latin typeface="メイリオ" panose="020B0604030504040204" pitchFamily="50" charset="-128"/>
                <a:ea typeface="メイリオ" panose="020B0604030504040204" pitchFamily="50" charset="-128"/>
              </a:rPr>
              <a:t>b</a:t>
            </a:r>
            <a:r>
              <a:rPr lang="ja-JP" altLang="en-US" sz="2000" dirty="0">
                <a:latin typeface="メイリオ" panose="020B0604030504040204" pitchFamily="50" charset="-128"/>
                <a:ea typeface="メイリオ" panose="020B0604030504040204" pitchFamily="50" charset="-128"/>
              </a:rPr>
              <a:t>を処されて</a:t>
            </a:r>
            <a:r>
              <a:rPr lang="en-US" altLang="ja-JP" sz="2000" dirty="0">
                <a:latin typeface="メイリオ" panose="020B0604030504040204" pitchFamily="50" charset="-128"/>
                <a:ea typeface="メイリオ" panose="020B0604030504040204" pitchFamily="50" charset="-128"/>
              </a:rPr>
              <a:t>m</a:t>
            </a:r>
            <a:r>
              <a:rPr lang="ja-JP" altLang="en-US" sz="2000" dirty="0">
                <a:latin typeface="メイリオ" panose="020B0604030504040204" pitchFamily="50" charset="-128"/>
                <a:ea typeface="メイリオ" panose="020B0604030504040204" pitchFamily="50" charset="-128"/>
              </a:rPr>
              <a:t>個の中間ノードに</a:t>
            </a:r>
            <a:endParaRPr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渡される。この時、重み</a:t>
            </a:r>
            <a:r>
              <a:rPr kumimoji="1" lang="en-US" altLang="ja-JP" sz="2000" dirty="0">
                <a:latin typeface="メイリオ" panose="020B0604030504040204" pitchFamily="50" charset="-128"/>
                <a:ea typeface="メイリオ" panose="020B0604030504040204" pitchFamily="50" charset="-128"/>
              </a:rPr>
              <a:t>w</a:t>
            </a:r>
            <a:r>
              <a:rPr kumimoji="1" lang="ja-JP" altLang="en-US" sz="2000" dirty="0">
                <a:latin typeface="メイリオ" panose="020B0604030504040204" pitchFamily="50" charset="-128"/>
                <a:ea typeface="メイリオ" panose="020B0604030504040204" pitchFamily="50" charset="-128"/>
              </a:rPr>
              <a:t>の個数は“</a:t>
            </a:r>
            <a:r>
              <a:rPr kumimoji="1" lang="en-US" altLang="ja-JP" sz="2000" dirty="0" err="1">
                <a:latin typeface="メイリオ" panose="020B0604030504040204" pitchFamily="50" charset="-128"/>
                <a:ea typeface="メイリオ" panose="020B0604030504040204" pitchFamily="50" charset="-128"/>
              </a:rPr>
              <a:t>m×n</a:t>
            </a:r>
            <a:r>
              <a:rPr kumimoji="1" lang="ja-JP" altLang="en-US" sz="2000" dirty="0">
                <a:latin typeface="メイリオ" panose="020B0604030504040204" pitchFamily="50" charset="-128"/>
                <a:ea typeface="メイリオ" panose="020B0604030504040204" pitchFamily="50" charset="-128"/>
              </a:rPr>
              <a:t>個”存在し、バイアスは共通の値</a:t>
            </a:r>
            <a:r>
              <a:rPr kumimoji="1" lang="en-US" altLang="ja-JP" sz="2000" dirty="0">
                <a:latin typeface="メイリオ" panose="020B0604030504040204" pitchFamily="50" charset="-128"/>
                <a:ea typeface="メイリオ" panose="020B0604030504040204" pitchFamily="50" charset="-128"/>
              </a:rPr>
              <a:t>b</a:t>
            </a:r>
            <a:r>
              <a:rPr kumimoji="1" lang="ja-JP" altLang="en-US" sz="2000" dirty="0">
                <a:latin typeface="メイリオ" panose="020B0604030504040204" pitchFamily="50" charset="-128"/>
                <a:ea typeface="メイリオ" panose="020B0604030504040204" pitchFamily="50" charset="-128"/>
              </a:rPr>
              <a:t>を用いる。</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結果、</a:t>
            </a:r>
            <a:r>
              <a:rPr kumimoji="1" lang="en-US" altLang="ja-JP" sz="2000" u="sng" dirty="0" err="1">
                <a:latin typeface="メイリオ" panose="020B0604030504040204" pitchFamily="50" charset="-128"/>
                <a:ea typeface="メイリオ" panose="020B0604030504040204" pitchFamily="50" charset="-128"/>
              </a:rPr>
              <a:t>i</a:t>
            </a:r>
            <a:r>
              <a:rPr kumimoji="1" lang="ja-JP" altLang="en-US" sz="2000" u="sng" dirty="0">
                <a:latin typeface="メイリオ" panose="020B0604030504040204" pitchFamily="50" charset="-128"/>
                <a:ea typeface="メイリオ" panose="020B0604030504040204" pitchFamily="50" charset="-128"/>
              </a:rPr>
              <a:t>番目の入力ノード</a:t>
            </a:r>
            <a:r>
              <a:rPr kumimoji="1" lang="ja-JP" altLang="en-US" sz="2000" dirty="0">
                <a:latin typeface="メイリオ" panose="020B0604030504040204" pitchFamily="50" charset="-128"/>
                <a:ea typeface="メイリオ" panose="020B0604030504040204" pitchFamily="50" charset="-128"/>
              </a:rPr>
              <a:t>から</a:t>
            </a:r>
            <a:r>
              <a:rPr kumimoji="1" lang="en-US" altLang="ja-JP" sz="2000" u="sng" dirty="0">
                <a:latin typeface="メイリオ" panose="020B0604030504040204" pitchFamily="50" charset="-128"/>
                <a:ea typeface="メイリオ" panose="020B0604030504040204" pitchFamily="50" charset="-128"/>
              </a:rPr>
              <a:t>j</a:t>
            </a:r>
            <a:r>
              <a:rPr kumimoji="1" lang="ja-JP" altLang="en-US" sz="2000" u="sng" dirty="0">
                <a:latin typeface="メイリオ" panose="020B0604030504040204" pitchFamily="50" charset="-128"/>
                <a:ea typeface="メイリオ" panose="020B0604030504040204" pitchFamily="50" charset="-128"/>
              </a:rPr>
              <a:t>番目の中間ノード</a:t>
            </a:r>
            <a:r>
              <a:rPr kumimoji="1" lang="ja-JP" altLang="en-US" sz="2000" dirty="0">
                <a:latin typeface="メイリオ" panose="020B0604030504040204" pitchFamily="50" charset="-128"/>
                <a:ea typeface="メイリオ" panose="020B0604030504040204" pitchFamily="50" charset="-128"/>
              </a:rPr>
              <a:t>には下式のパラメータが渡される（</a:t>
            </a:r>
            <a:r>
              <a:rPr kumimoji="1" lang="en-US" altLang="ja-JP" sz="2000" dirty="0">
                <a:latin typeface="メイリオ" panose="020B0604030504040204" pitchFamily="50" charset="-128"/>
                <a:ea typeface="メイリオ" panose="020B0604030504040204" pitchFamily="50" charset="-128"/>
              </a:rPr>
              <a:t>127</a:t>
            </a:r>
            <a:r>
              <a:rPr kumimoji="1" lang="ja-JP" altLang="en-US" sz="2000" dirty="0">
                <a:latin typeface="メイリオ" panose="020B0604030504040204" pitchFamily="50" charset="-128"/>
                <a:ea typeface="メイリオ" panose="020B0604030504040204" pitchFamily="50" charset="-128"/>
              </a:rPr>
              <a:t>文字）</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B37D83DC-9B72-4051-AB13-0FA8AD58C3B3}"/>
                  </a:ext>
                </a:extLst>
              </p:cNvPr>
              <p:cNvSpPr txBox="1"/>
              <p:nvPr/>
            </p:nvSpPr>
            <p:spPr>
              <a:xfrm>
                <a:off x="4419600" y="2589430"/>
                <a:ext cx="2181816" cy="665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b="0" i="1" smtClean="0">
                              <a:latin typeface="Cambria Math" panose="02040503050406030204" pitchFamily="18" charset="0"/>
                            </a:rPr>
                            <m:t>𝑤</m:t>
                          </m:r>
                        </m:e>
                        <m:sub>
                          <m:r>
                            <a:rPr kumimoji="1" lang="en-US" altLang="ja-JP" sz="4000" b="0" i="1" smtClean="0">
                              <a:latin typeface="Cambria Math" panose="02040503050406030204" pitchFamily="18" charset="0"/>
                            </a:rPr>
                            <m:t>𝑖𝑗</m:t>
                          </m:r>
                        </m:sub>
                      </m:sSub>
                      <m:sSub>
                        <m:sSubPr>
                          <m:ctrlPr>
                            <a:rPr kumimoji="1" lang="en-US" altLang="ja-JP" sz="4000" i="1" smtClean="0">
                              <a:latin typeface="Cambria Math" panose="02040503050406030204" pitchFamily="18" charset="0"/>
                            </a:rPr>
                          </m:ctrlPr>
                        </m:sSubPr>
                        <m:e>
                          <m:r>
                            <a:rPr kumimoji="1" lang="en-US" altLang="ja-JP" sz="4000" b="0" i="1" smtClean="0">
                              <a:latin typeface="Cambria Math" panose="02040503050406030204" pitchFamily="18" charset="0"/>
                            </a:rPr>
                            <m:t>𝑥</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𝑏</m:t>
                      </m:r>
                    </m:oMath>
                  </m:oMathPara>
                </a14:m>
                <a:endParaRPr kumimoji="1" lang="ja-JP" altLang="en-US" sz="4000" dirty="0"/>
              </a:p>
            </p:txBody>
          </p:sp>
        </mc:Choice>
        <mc:Fallback xmlns="">
          <p:sp>
            <p:nvSpPr>
              <p:cNvPr id="2" name="テキスト ボックス 1">
                <a:extLst>
                  <a:ext uri="{FF2B5EF4-FFF2-40B4-BE49-F238E27FC236}">
                    <a16:creationId xmlns:a16="http://schemas.microsoft.com/office/drawing/2014/main" id="{B37D83DC-9B72-4051-AB13-0FA8AD58C3B3}"/>
                  </a:ext>
                </a:extLst>
              </p:cNvPr>
              <p:cNvSpPr txBox="1">
                <a:spLocks noRot="1" noChangeAspect="1" noMove="1" noResize="1" noEditPoints="1" noAdjustHandles="1" noChangeArrowheads="1" noChangeShapeType="1" noTextEdit="1"/>
              </p:cNvSpPr>
              <p:nvPr/>
            </p:nvSpPr>
            <p:spPr>
              <a:xfrm>
                <a:off x="4419600" y="2589430"/>
                <a:ext cx="2181816" cy="665118"/>
              </a:xfrm>
              <a:prstGeom prst="rect">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5938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340A1791-B5EF-41E4-8DBE-57BC30976F1F}"/>
              </a:ext>
            </a:extLst>
          </p:cNvPr>
          <p:cNvPicPr>
            <a:picLocks noChangeAspect="1"/>
          </p:cNvPicPr>
          <p:nvPr/>
        </p:nvPicPr>
        <p:blipFill>
          <a:blip r:embed="rId2"/>
          <a:stretch>
            <a:fillRect/>
          </a:stretch>
        </p:blipFill>
        <p:spPr>
          <a:xfrm>
            <a:off x="147053" y="1985248"/>
            <a:ext cx="5693139" cy="1570521"/>
          </a:xfrm>
          <a:prstGeom prst="rect">
            <a:avLst/>
          </a:prstGeom>
        </p:spPr>
      </p:pic>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1-2</a:t>
            </a:r>
            <a:r>
              <a:rPr lang="ja-JP" altLang="en-US" sz="2400" u="sng" dirty="0"/>
              <a:t>　実装演習</a:t>
            </a:r>
            <a:endParaRPr kumimoji="1" lang="ja-JP" altLang="en-US" sz="2400" u="sng" dirty="0"/>
          </a:p>
        </p:txBody>
      </p:sp>
      <p:pic>
        <p:nvPicPr>
          <p:cNvPr id="8" name="図 7">
            <a:extLst>
              <a:ext uri="{FF2B5EF4-FFF2-40B4-BE49-F238E27FC236}">
                <a16:creationId xmlns:a16="http://schemas.microsoft.com/office/drawing/2014/main" id="{3E999B5F-8A13-4B5B-98D4-2750B58B024A}"/>
              </a:ext>
            </a:extLst>
          </p:cNvPr>
          <p:cNvPicPr>
            <a:picLocks noChangeAspect="1"/>
          </p:cNvPicPr>
          <p:nvPr/>
        </p:nvPicPr>
        <p:blipFill>
          <a:blip r:embed="rId3"/>
          <a:stretch>
            <a:fillRect/>
          </a:stretch>
        </p:blipFill>
        <p:spPr>
          <a:xfrm>
            <a:off x="6814563" y="1447262"/>
            <a:ext cx="5377437" cy="3899668"/>
          </a:xfrm>
          <a:prstGeom prst="rect">
            <a:avLst/>
          </a:prstGeom>
        </p:spPr>
      </p:pic>
      <p:sp>
        <p:nvSpPr>
          <p:cNvPr id="9" name="四角形: 角を丸くする 8">
            <a:extLst>
              <a:ext uri="{FF2B5EF4-FFF2-40B4-BE49-F238E27FC236}">
                <a16:creationId xmlns:a16="http://schemas.microsoft.com/office/drawing/2014/main" id="{08BD5B4B-7D43-47D4-9D72-D2289F79B4B1}"/>
              </a:ext>
            </a:extLst>
          </p:cNvPr>
          <p:cNvSpPr/>
          <p:nvPr/>
        </p:nvSpPr>
        <p:spPr>
          <a:xfrm>
            <a:off x="2993622" y="1985248"/>
            <a:ext cx="2631323" cy="3700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C42E44B2-F690-4C7B-827F-828A4866C9AE}"/>
              </a:ext>
            </a:extLst>
          </p:cNvPr>
          <p:cNvSpPr/>
          <p:nvPr/>
        </p:nvSpPr>
        <p:spPr>
          <a:xfrm>
            <a:off x="6814563" y="1731818"/>
            <a:ext cx="2980601" cy="36021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2BE01AB-54A6-49C7-88AA-C284BBE93453}"/>
              </a:ext>
            </a:extLst>
          </p:cNvPr>
          <p:cNvSpPr txBox="1"/>
          <p:nvPr/>
        </p:nvSpPr>
        <p:spPr>
          <a:xfrm>
            <a:off x="6312096" y="658653"/>
            <a:ext cx="5304657" cy="646331"/>
          </a:xfrm>
          <a:prstGeom prst="rect">
            <a:avLst/>
          </a:prstGeom>
          <a:noFill/>
        </p:spPr>
        <p:txBody>
          <a:bodyPr wrap="none" rtlCol="0">
            <a:spAutoFit/>
          </a:bodyPr>
          <a:lstStyle/>
          <a:p>
            <a:r>
              <a:rPr kumimoji="1" lang="ja-JP" altLang="en-US" dirty="0">
                <a:solidFill>
                  <a:srgbClr val="FF0000"/>
                </a:solidFill>
              </a:rPr>
              <a:t>本章では、ノート</a:t>
            </a:r>
            <a:r>
              <a:rPr kumimoji="1" lang="en-US" altLang="ja-JP" dirty="0">
                <a:solidFill>
                  <a:srgbClr val="FF0000"/>
                </a:solidFill>
              </a:rPr>
              <a:t>1-1 </a:t>
            </a:r>
            <a:r>
              <a:rPr kumimoji="1" lang="en-US" altLang="ja-JP" dirty="0" err="1">
                <a:solidFill>
                  <a:srgbClr val="FF0000"/>
                </a:solidFill>
              </a:rPr>
              <a:t>forward_propagation.jpynb</a:t>
            </a:r>
            <a:endParaRPr kumimoji="1" lang="en-US" altLang="ja-JP" dirty="0">
              <a:solidFill>
                <a:srgbClr val="FF0000"/>
              </a:solidFill>
            </a:endParaRPr>
          </a:p>
          <a:p>
            <a:r>
              <a:rPr lang="ja-JP" altLang="en-US" dirty="0">
                <a:solidFill>
                  <a:srgbClr val="FF0000"/>
                </a:solidFill>
              </a:rPr>
              <a:t>の「試してみよう」の部分を演習しました</a:t>
            </a:r>
            <a:endParaRPr kumimoji="1" lang="en-US" altLang="ja-JP" dirty="0">
              <a:solidFill>
                <a:srgbClr val="FF0000"/>
              </a:solidFill>
            </a:endParaRPr>
          </a:p>
        </p:txBody>
      </p:sp>
      <p:sp>
        <p:nvSpPr>
          <p:cNvPr id="12" name="四角形: 角を丸くする 11">
            <a:extLst>
              <a:ext uri="{FF2B5EF4-FFF2-40B4-BE49-F238E27FC236}">
                <a16:creationId xmlns:a16="http://schemas.microsoft.com/office/drawing/2014/main" id="{DD4F0F70-E495-4370-8A33-BE6DFF097BD0}"/>
              </a:ext>
            </a:extLst>
          </p:cNvPr>
          <p:cNvSpPr/>
          <p:nvPr/>
        </p:nvSpPr>
        <p:spPr>
          <a:xfrm>
            <a:off x="2993622" y="2585495"/>
            <a:ext cx="2631323" cy="3700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12528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1-2</a:t>
            </a:r>
            <a:r>
              <a:rPr lang="ja-JP" altLang="en-US" sz="2400" u="sng" dirty="0"/>
              <a:t>　実装演習</a:t>
            </a:r>
            <a:endParaRPr kumimoji="1" lang="ja-JP" altLang="en-US" sz="2400" u="sng" dirty="0"/>
          </a:p>
        </p:txBody>
      </p:sp>
      <p:pic>
        <p:nvPicPr>
          <p:cNvPr id="3" name="図 2">
            <a:extLst>
              <a:ext uri="{FF2B5EF4-FFF2-40B4-BE49-F238E27FC236}">
                <a16:creationId xmlns:a16="http://schemas.microsoft.com/office/drawing/2014/main" id="{837FDC6A-9D5E-49ED-B868-C76D4458374E}"/>
              </a:ext>
            </a:extLst>
          </p:cNvPr>
          <p:cNvPicPr>
            <a:picLocks noChangeAspect="1"/>
          </p:cNvPicPr>
          <p:nvPr/>
        </p:nvPicPr>
        <p:blipFill>
          <a:blip r:embed="rId2"/>
          <a:stretch>
            <a:fillRect/>
          </a:stretch>
        </p:blipFill>
        <p:spPr>
          <a:xfrm>
            <a:off x="401782" y="766465"/>
            <a:ext cx="2600325" cy="323850"/>
          </a:xfrm>
          <a:prstGeom prst="rect">
            <a:avLst/>
          </a:prstGeom>
        </p:spPr>
      </p:pic>
      <p:pic>
        <p:nvPicPr>
          <p:cNvPr id="7" name="図 6">
            <a:extLst>
              <a:ext uri="{FF2B5EF4-FFF2-40B4-BE49-F238E27FC236}">
                <a16:creationId xmlns:a16="http://schemas.microsoft.com/office/drawing/2014/main" id="{3C587E2C-F713-48ED-A07A-03CEE05FBE6F}"/>
              </a:ext>
            </a:extLst>
          </p:cNvPr>
          <p:cNvPicPr>
            <a:picLocks noChangeAspect="1"/>
          </p:cNvPicPr>
          <p:nvPr/>
        </p:nvPicPr>
        <p:blipFill>
          <a:blip r:embed="rId3"/>
          <a:stretch>
            <a:fillRect/>
          </a:stretch>
        </p:blipFill>
        <p:spPr>
          <a:xfrm>
            <a:off x="207003" y="1190029"/>
            <a:ext cx="4517437" cy="1262225"/>
          </a:xfrm>
          <a:prstGeom prst="rect">
            <a:avLst/>
          </a:prstGeom>
        </p:spPr>
      </p:pic>
      <p:pic>
        <p:nvPicPr>
          <p:cNvPr id="11" name="図 10">
            <a:extLst>
              <a:ext uri="{FF2B5EF4-FFF2-40B4-BE49-F238E27FC236}">
                <a16:creationId xmlns:a16="http://schemas.microsoft.com/office/drawing/2014/main" id="{F9BC2C0D-30A8-4480-8AFE-E9CD9CF0B002}"/>
              </a:ext>
            </a:extLst>
          </p:cNvPr>
          <p:cNvPicPr>
            <a:picLocks noChangeAspect="1"/>
          </p:cNvPicPr>
          <p:nvPr/>
        </p:nvPicPr>
        <p:blipFill>
          <a:blip r:embed="rId4"/>
          <a:stretch>
            <a:fillRect/>
          </a:stretch>
        </p:blipFill>
        <p:spPr>
          <a:xfrm>
            <a:off x="4502767" y="1112575"/>
            <a:ext cx="5209269" cy="1417131"/>
          </a:xfrm>
          <a:prstGeom prst="rect">
            <a:avLst/>
          </a:prstGeom>
        </p:spPr>
      </p:pic>
      <p:sp>
        <p:nvSpPr>
          <p:cNvPr id="14" name="テキスト ボックス 13">
            <a:extLst>
              <a:ext uri="{FF2B5EF4-FFF2-40B4-BE49-F238E27FC236}">
                <a16:creationId xmlns:a16="http://schemas.microsoft.com/office/drawing/2014/main" id="{021E7C5A-BCBF-4BBD-8613-F02BFC9E3210}"/>
              </a:ext>
            </a:extLst>
          </p:cNvPr>
          <p:cNvSpPr txBox="1"/>
          <p:nvPr/>
        </p:nvSpPr>
        <p:spPr>
          <a:xfrm>
            <a:off x="8613064" y="1112575"/>
            <a:ext cx="3724096" cy="1200329"/>
          </a:xfrm>
          <a:prstGeom prst="rect">
            <a:avLst/>
          </a:prstGeom>
          <a:noFill/>
        </p:spPr>
        <p:txBody>
          <a:bodyPr wrap="none" rtlCol="0">
            <a:spAutoFit/>
          </a:bodyPr>
          <a:lstStyle/>
          <a:p>
            <a:r>
              <a:rPr lang="en-US" altLang="ja-JP" dirty="0">
                <a:solidFill>
                  <a:srgbClr val="FF0000"/>
                </a:solidFill>
              </a:rPr>
              <a:t>0</a:t>
            </a:r>
            <a:r>
              <a:rPr lang="ja-JP" altLang="en-US" dirty="0">
                <a:solidFill>
                  <a:srgbClr val="FF0000"/>
                </a:solidFill>
              </a:rPr>
              <a:t>で</a:t>
            </a:r>
            <a:r>
              <a:rPr kumimoji="1" lang="ja-JP" altLang="en-US" dirty="0">
                <a:solidFill>
                  <a:srgbClr val="FF0000"/>
                </a:solidFill>
              </a:rPr>
              <a:t>初期化</a:t>
            </a:r>
            <a:endParaRPr kumimoji="1" lang="en-US" altLang="ja-JP" dirty="0">
              <a:solidFill>
                <a:srgbClr val="FF0000"/>
              </a:solidFill>
            </a:endParaRPr>
          </a:p>
          <a:p>
            <a:r>
              <a:rPr lang="en-US" altLang="ja-JP" dirty="0">
                <a:solidFill>
                  <a:srgbClr val="FF0000"/>
                </a:solidFill>
              </a:rPr>
              <a:t>1</a:t>
            </a:r>
            <a:r>
              <a:rPr lang="ja-JP" altLang="en-US" dirty="0">
                <a:solidFill>
                  <a:srgbClr val="FF0000"/>
                </a:solidFill>
              </a:rPr>
              <a:t>で初期化</a:t>
            </a:r>
            <a:endParaRPr lang="en-US" altLang="ja-JP" dirty="0">
              <a:solidFill>
                <a:srgbClr val="FF0000"/>
              </a:solidFill>
            </a:endParaRPr>
          </a:p>
          <a:p>
            <a:r>
              <a:rPr kumimoji="1" lang="en-US" altLang="ja-JP" dirty="0">
                <a:solidFill>
                  <a:srgbClr val="FF0000"/>
                </a:solidFill>
              </a:rPr>
              <a:t>0~1</a:t>
            </a:r>
            <a:r>
              <a:rPr kumimoji="1" lang="ja-JP" altLang="en-US" dirty="0">
                <a:solidFill>
                  <a:srgbClr val="FF0000"/>
                </a:solidFill>
              </a:rPr>
              <a:t>間のランダムな少数で初期化</a:t>
            </a:r>
            <a:endParaRPr kumimoji="1" lang="en-US" altLang="ja-JP" dirty="0">
              <a:solidFill>
                <a:srgbClr val="FF0000"/>
              </a:solidFill>
            </a:endParaRPr>
          </a:p>
          <a:p>
            <a:r>
              <a:rPr lang="ja-JP" altLang="en-US" dirty="0">
                <a:solidFill>
                  <a:srgbClr val="FF0000"/>
                </a:solidFill>
              </a:rPr>
              <a:t>引数</a:t>
            </a:r>
            <a:r>
              <a:rPr lang="en-US" altLang="ja-JP" dirty="0">
                <a:solidFill>
                  <a:srgbClr val="FF0000"/>
                </a:solidFill>
              </a:rPr>
              <a:t>(5)</a:t>
            </a:r>
            <a:r>
              <a:rPr lang="ja-JP" altLang="en-US" dirty="0">
                <a:solidFill>
                  <a:srgbClr val="FF0000"/>
                </a:solidFill>
              </a:rPr>
              <a:t>より小さい整数で初期化</a:t>
            </a:r>
            <a:endParaRPr kumimoji="1" lang="en-US" altLang="ja-JP" dirty="0">
              <a:solidFill>
                <a:srgbClr val="FF0000"/>
              </a:solidFill>
            </a:endParaRPr>
          </a:p>
        </p:txBody>
      </p:sp>
      <p:sp>
        <p:nvSpPr>
          <p:cNvPr id="15" name="テキスト ボックス 14">
            <a:extLst>
              <a:ext uri="{FF2B5EF4-FFF2-40B4-BE49-F238E27FC236}">
                <a16:creationId xmlns:a16="http://schemas.microsoft.com/office/drawing/2014/main" id="{B3F7048E-E829-41C4-8BDA-77F2FEEB1C19}"/>
              </a:ext>
            </a:extLst>
          </p:cNvPr>
          <p:cNvSpPr txBox="1"/>
          <p:nvPr/>
        </p:nvSpPr>
        <p:spPr>
          <a:xfrm>
            <a:off x="5286859" y="770930"/>
            <a:ext cx="4237057" cy="369332"/>
          </a:xfrm>
          <a:prstGeom prst="rect">
            <a:avLst/>
          </a:prstGeom>
          <a:noFill/>
        </p:spPr>
        <p:txBody>
          <a:bodyPr wrap="none" rtlCol="0">
            <a:spAutoFit/>
          </a:bodyPr>
          <a:lstStyle/>
          <a:p>
            <a:r>
              <a:rPr lang="ja-JP" altLang="en-US" dirty="0">
                <a:solidFill>
                  <a:srgbClr val="FF0000"/>
                </a:solidFill>
              </a:rPr>
              <a:t>引数で指定した通り、すべて</a:t>
            </a:r>
            <a:r>
              <a:rPr lang="en-US" altLang="ja-JP" dirty="0">
                <a:solidFill>
                  <a:srgbClr val="FF0000"/>
                </a:solidFill>
              </a:rPr>
              <a:t>2</a:t>
            </a:r>
            <a:r>
              <a:rPr lang="ja-JP" altLang="en-US" dirty="0">
                <a:solidFill>
                  <a:srgbClr val="FF0000"/>
                </a:solidFill>
              </a:rPr>
              <a:t>列で生成</a:t>
            </a:r>
            <a:endParaRPr kumimoji="1" lang="en-US" altLang="ja-JP" dirty="0">
              <a:solidFill>
                <a:srgbClr val="FF0000"/>
              </a:solidFill>
            </a:endParaRPr>
          </a:p>
        </p:txBody>
      </p:sp>
      <p:pic>
        <p:nvPicPr>
          <p:cNvPr id="13" name="図 12">
            <a:extLst>
              <a:ext uri="{FF2B5EF4-FFF2-40B4-BE49-F238E27FC236}">
                <a16:creationId xmlns:a16="http://schemas.microsoft.com/office/drawing/2014/main" id="{EC4E39F4-9096-41D5-AED7-B9F7D0D4C545}"/>
              </a:ext>
            </a:extLst>
          </p:cNvPr>
          <p:cNvPicPr>
            <a:picLocks noChangeAspect="1"/>
          </p:cNvPicPr>
          <p:nvPr/>
        </p:nvPicPr>
        <p:blipFill>
          <a:blip r:embed="rId5"/>
          <a:stretch>
            <a:fillRect/>
          </a:stretch>
        </p:blipFill>
        <p:spPr>
          <a:xfrm>
            <a:off x="303985" y="4109176"/>
            <a:ext cx="4837402" cy="593142"/>
          </a:xfrm>
          <a:prstGeom prst="rect">
            <a:avLst/>
          </a:prstGeom>
        </p:spPr>
      </p:pic>
      <p:pic>
        <p:nvPicPr>
          <p:cNvPr id="17" name="図 16">
            <a:extLst>
              <a:ext uri="{FF2B5EF4-FFF2-40B4-BE49-F238E27FC236}">
                <a16:creationId xmlns:a16="http://schemas.microsoft.com/office/drawing/2014/main" id="{1BBDDE43-CCBA-4894-99AE-08A5670A6280}"/>
              </a:ext>
            </a:extLst>
          </p:cNvPr>
          <p:cNvPicPr>
            <a:picLocks noChangeAspect="1"/>
          </p:cNvPicPr>
          <p:nvPr/>
        </p:nvPicPr>
        <p:blipFill>
          <a:blip r:embed="rId6"/>
          <a:stretch>
            <a:fillRect/>
          </a:stretch>
        </p:blipFill>
        <p:spPr>
          <a:xfrm>
            <a:off x="5504850" y="3173640"/>
            <a:ext cx="5423660" cy="2913429"/>
          </a:xfrm>
          <a:prstGeom prst="rect">
            <a:avLst/>
          </a:prstGeom>
        </p:spPr>
      </p:pic>
      <p:sp>
        <p:nvSpPr>
          <p:cNvPr id="22" name="テキスト ボックス 21">
            <a:extLst>
              <a:ext uri="{FF2B5EF4-FFF2-40B4-BE49-F238E27FC236}">
                <a16:creationId xmlns:a16="http://schemas.microsoft.com/office/drawing/2014/main" id="{335BC427-0A1C-4827-A60D-C78BEB9C9D3A}"/>
              </a:ext>
            </a:extLst>
          </p:cNvPr>
          <p:cNvSpPr txBox="1"/>
          <p:nvPr/>
        </p:nvSpPr>
        <p:spPr>
          <a:xfrm>
            <a:off x="8606269" y="5024734"/>
            <a:ext cx="2090637" cy="369332"/>
          </a:xfrm>
          <a:prstGeom prst="rect">
            <a:avLst/>
          </a:prstGeom>
          <a:noFill/>
        </p:spPr>
        <p:txBody>
          <a:bodyPr wrap="none" rtlCol="0">
            <a:spAutoFit/>
          </a:bodyPr>
          <a:lstStyle/>
          <a:p>
            <a:r>
              <a:rPr lang="en-US" altLang="ja-JP" dirty="0">
                <a:solidFill>
                  <a:srgbClr val="FF0000"/>
                </a:solidFill>
              </a:rPr>
              <a:t>-5~5</a:t>
            </a:r>
            <a:r>
              <a:rPr lang="ja-JP" altLang="en-US" dirty="0">
                <a:solidFill>
                  <a:srgbClr val="FF0000"/>
                </a:solidFill>
              </a:rPr>
              <a:t>の範囲で生成</a:t>
            </a:r>
            <a:endParaRPr kumimoji="1" lang="en-US" altLang="ja-JP" dirty="0">
              <a:solidFill>
                <a:srgbClr val="FF0000"/>
              </a:solidFill>
            </a:endParaRPr>
          </a:p>
        </p:txBody>
      </p:sp>
    </p:spTree>
    <p:extLst>
      <p:ext uri="{BB962C8B-B14F-4D97-AF65-F5344CB8AC3E}">
        <p14:creationId xmlns:p14="http://schemas.microsoft.com/office/powerpoint/2010/main" val="322960722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1884</TotalTime>
  <Words>2050</Words>
  <Application>Microsoft Office PowerPoint</Application>
  <PresentationFormat>ワイド画面</PresentationFormat>
  <Paragraphs>244</Paragraphs>
  <Slides>41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41</vt:i4>
      </vt:variant>
    </vt:vector>
  </HeadingPairs>
  <TitlesOfParts>
    <vt:vector size="47" baseType="lpstr">
      <vt:lpstr>メイリオ</vt:lpstr>
      <vt:lpstr>游ゴシック</vt:lpstr>
      <vt:lpstr>游ゴシック Light</vt:lpstr>
      <vt:lpstr>Arial</vt:lpstr>
      <vt:lpstr>Cambria Math</vt:lpstr>
      <vt:lpstr>Office テーマ</vt:lpstr>
      <vt:lpstr>ラビットチャレンジ レポート：深層学習1日目</vt:lpstr>
      <vt:lpstr>PowerPoint プレゼンテーション</vt:lpstr>
      <vt:lpstr>目次</vt:lpstr>
      <vt:lpstr>目次</vt:lpstr>
      <vt:lpstr>PowerPoint プレゼンテーション</vt:lpstr>
      <vt:lpstr>目次</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目次</vt:lpstr>
      <vt:lpstr>PowerPoint プレゼンテーション</vt:lpstr>
      <vt:lpstr>PowerPoint プレゼンテーション</vt:lpstr>
      <vt:lpstr>PowerPoint プレゼンテーション</vt:lpstr>
      <vt:lpstr>PowerPoint プレゼンテーション</vt:lpstr>
      <vt:lpstr>目次</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目次</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目次</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Shimizu，Raito (HCM) / 清水頼人</dc:creator>
  <cp:lastModifiedBy>Shimizu，Raito (HCM) / 清水頼人</cp:lastModifiedBy>
  <cp:revision>26</cp:revision>
  <dcterms:created xsi:type="dcterms:W3CDTF">2021-12-21T06:28:00Z</dcterms:created>
  <dcterms:modified xsi:type="dcterms:W3CDTF">2021-12-24T07:06:33Z</dcterms:modified>
</cp:coreProperties>
</file>