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 id="2147483737" r:id="rId2"/>
  </p:sldMasterIdLst>
  <p:notesMasterIdLst>
    <p:notesMasterId r:id="rId43"/>
  </p:notesMasterIdLst>
  <p:sldIdLst>
    <p:sldId id="256" r:id="rId3"/>
    <p:sldId id="354" r:id="rId4"/>
    <p:sldId id="257" r:id="rId5"/>
    <p:sldId id="444"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26" r:id="rId24"/>
    <p:sldId id="433" r:id="rId25"/>
    <p:sldId id="440" r:id="rId26"/>
    <p:sldId id="439" r:id="rId27"/>
    <p:sldId id="438" r:id="rId28"/>
    <p:sldId id="441" r:id="rId29"/>
    <p:sldId id="442" r:id="rId30"/>
    <p:sldId id="443" r:id="rId31"/>
    <p:sldId id="462" r:id="rId32"/>
    <p:sldId id="463" r:id="rId33"/>
    <p:sldId id="472" r:id="rId34"/>
    <p:sldId id="464" r:id="rId35"/>
    <p:sldId id="465" r:id="rId36"/>
    <p:sldId id="466" r:id="rId37"/>
    <p:sldId id="467" r:id="rId38"/>
    <p:sldId id="468" r:id="rId39"/>
    <p:sldId id="469" r:id="rId40"/>
    <p:sldId id="473" r:id="rId41"/>
    <p:sldId id="47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6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532" autoAdjust="0"/>
  </p:normalViewPr>
  <p:slideViewPr>
    <p:cSldViewPr snapToGrid="0">
      <p:cViewPr varScale="1">
        <p:scale>
          <a:sx n="72" d="100"/>
          <a:sy n="72" d="100"/>
        </p:scale>
        <p:origin x="105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10264-4BA2-4A2B-8217-17B31C14B4A2}" type="datetimeFigureOut">
              <a:rPr lang="en-US" smtClean="0"/>
              <a:t>4/7/2016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89449-AB49-4162-902A-95C624FAE125}" type="slidenum">
              <a:rPr lang="en-US" smtClean="0"/>
              <a:t>‹#›</a:t>
            </a:fld>
            <a:endParaRPr lang="en-US"/>
          </a:p>
        </p:txBody>
      </p:sp>
    </p:spTree>
    <p:extLst>
      <p:ext uri="{BB962C8B-B14F-4D97-AF65-F5344CB8AC3E}">
        <p14:creationId xmlns:p14="http://schemas.microsoft.com/office/powerpoint/2010/main" val="258776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sdn.microsoft.com/ro-ro/library/78dfe2yb.aspx"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msdn.microsoft.com/ro-ro/library/system.collections.ienumerator.aspx" TargetMode="External"/><Relationship Id="rId4" Type="http://schemas.openxmlformats.org/officeDocument/2006/relationships/hyperlink" Target="https://msdn.microsoft.com/ro-ro/library/system.collections.ienumerable.aspx"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about assemblies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a:t>
            </a:fld>
            <a:endParaRPr lang="en-US"/>
          </a:p>
        </p:txBody>
      </p:sp>
    </p:spTree>
    <p:extLst>
      <p:ext uri="{BB962C8B-B14F-4D97-AF65-F5344CB8AC3E}">
        <p14:creationId xmlns:p14="http://schemas.microsoft.com/office/powerpoint/2010/main" val="1441319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How to creat</a:t>
            </a:r>
            <a:r>
              <a:rPr lang="en-US" baseline="0" dirty="0" smtClean="0"/>
              <a:t>e constraints</a:t>
            </a:r>
          </a:p>
          <a:p>
            <a:pPr marL="171450" indent="-171450">
              <a:buFontTx/>
              <a:buChar char="-"/>
            </a:pPr>
            <a:r>
              <a:rPr lang="en-US" baseline="0" dirty="0" smtClean="0"/>
              <a:t>Syntax</a:t>
            </a:r>
          </a:p>
          <a:p>
            <a:pPr marL="171450" indent="-171450">
              <a:buFontTx/>
              <a:buChar char="-"/>
            </a:pPr>
            <a:r>
              <a:rPr lang="en-US" baseline="0" dirty="0" smtClean="0"/>
              <a:t>Order</a:t>
            </a:r>
          </a:p>
          <a:p>
            <a:pPr marL="171450" indent="-171450">
              <a:buFontTx/>
              <a:buChar char="-"/>
            </a:pPr>
            <a:r>
              <a:rPr lang="en-US" baseline="0" dirty="0" smtClean="0"/>
              <a:t>Keyword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12</a:t>
            </a:fld>
            <a:endParaRPr lang="en-US"/>
          </a:p>
        </p:txBody>
      </p:sp>
    </p:spTree>
    <p:extLst>
      <p:ext uri="{BB962C8B-B14F-4D97-AF65-F5344CB8AC3E}">
        <p14:creationId xmlns:p14="http://schemas.microsoft.com/office/powerpoint/2010/main" val="1528586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a:t>
            </a:r>
            <a:r>
              <a:rPr lang="en-US" baseline="0" dirty="0" smtClean="0"/>
              <a:t> about new() and order of the where constraints </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13</a:t>
            </a:fld>
            <a:endParaRPr lang="en-US"/>
          </a:p>
        </p:txBody>
      </p:sp>
    </p:spTree>
    <p:extLst>
      <p:ext uri="{BB962C8B-B14F-4D97-AF65-F5344CB8AC3E}">
        <p14:creationId xmlns:p14="http://schemas.microsoft.com/office/powerpoint/2010/main" val="2686194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Describe</a:t>
            </a:r>
            <a:r>
              <a:rPr lang="en-US" baseline="0" dirty="0" smtClean="0"/>
              <a:t> what generic methods are</a:t>
            </a:r>
          </a:p>
          <a:p>
            <a:pPr marL="171450" indent="-171450">
              <a:buFontTx/>
              <a:buChar char="-"/>
            </a:pPr>
            <a:r>
              <a:rPr lang="en-US" baseline="0" dirty="0" smtClean="0"/>
              <a:t>In terms of declaring we apply the same rules as declaring generic classes</a:t>
            </a:r>
          </a:p>
          <a:p>
            <a:pPr marL="171450" indent="-171450">
              <a:buFontTx/>
              <a:buChar char="-"/>
            </a:pPr>
            <a:r>
              <a:rPr lang="en-US" baseline="0" dirty="0" smtClean="0"/>
              <a:t>You can use an generic method in a concrete class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14</a:t>
            </a:fld>
            <a:endParaRPr lang="en-US"/>
          </a:p>
        </p:txBody>
      </p:sp>
    </p:spTree>
    <p:extLst>
      <p:ext uri="{BB962C8B-B14F-4D97-AF65-F5344CB8AC3E}">
        <p14:creationId xmlns:p14="http://schemas.microsoft.com/office/powerpoint/2010/main" val="1527124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Describe how generic methods get transformed into their corresponding</a:t>
            </a:r>
            <a:r>
              <a:rPr lang="en-US" baseline="0" dirty="0" smtClean="0"/>
              <a:t> concrete methods</a:t>
            </a:r>
          </a:p>
          <a:p>
            <a:pPr marL="171450" indent="-171450">
              <a:buFontTx/>
              <a:buChar char="-"/>
            </a:pPr>
            <a:r>
              <a:rPr lang="en-US" baseline="0" dirty="0" smtClean="0"/>
              <a:t>Invoking generic methods is similar to invoking generic classes using angular </a:t>
            </a:r>
            <a:r>
              <a:rPr lang="en-US" baseline="0" dirty="0" err="1" smtClean="0"/>
              <a:t>brakets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15</a:t>
            </a:fld>
            <a:endParaRPr lang="en-US"/>
          </a:p>
        </p:txBody>
      </p:sp>
    </p:spTree>
    <p:extLst>
      <p:ext uri="{BB962C8B-B14F-4D97-AF65-F5344CB8AC3E}">
        <p14:creationId xmlns:p14="http://schemas.microsoft.com/office/powerpoint/2010/main" val="4253952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above code and</a:t>
            </a:r>
            <a:r>
              <a:rPr lang="en-US" baseline="0" dirty="0" smtClean="0"/>
              <a:t> how this generic method gets used in the main body</a:t>
            </a:r>
          </a:p>
          <a:p>
            <a:pPr marL="171450" indent="-171450">
              <a:buFontTx/>
              <a:buChar char="-"/>
            </a:pPr>
            <a:r>
              <a:rPr lang="en-US" dirty="0" smtClean="0"/>
              <a:t>Infer types</a:t>
            </a:r>
          </a:p>
          <a:p>
            <a:pPr marL="171450" indent="-171450">
              <a:buFontTx/>
              <a:buChar char="-"/>
            </a:pPr>
            <a:r>
              <a:rPr lang="en-US" dirty="0" smtClean="0"/>
              <a:t>Explain</a:t>
            </a:r>
            <a:r>
              <a:rPr lang="en-US" baseline="0" dirty="0" smtClean="0"/>
              <a:t> that if the method doesn’t have T as parameter, declaring in angular brackets is mandatory</a:t>
            </a:r>
            <a:endParaRPr lang="en-US" dirty="0" smtClean="0"/>
          </a:p>
        </p:txBody>
      </p:sp>
      <p:sp>
        <p:nvSpPr>
          <p:cNvPr id="4" name="Slide Number Placeholder 3"/>
          <p:cNvSpPr>
            <a:spLocks noGrp="1"/>
          </p:cNvSpPr>
          <p:nvPr>
            <p:ph type="sldNum" sz="quarter" idx="10"/>
          </p:nvPr>
        </p:nvSpPr>
        <p:spPr/>
        <p:txBody>
          <a:bodyPr/>
          <a:lstStyle/>
          <a:p>
            <a:fld id="{76A89449-AB49-4162-902A-95C624FAE125}" type="slidenum">
              <a:rPr lang="en-US" smtClean="0"/>
              <a:t>16</a:t>
            </a:fld>
            <a:endParaRPr lang="en-US"/>
          </a:p>
        </p:txBody>
      </p:sp>
    </p:spTree>
    <p:extLst>
      <p:ext uri="{BB962C8B-B14F-4D97-AF65-F5344CB8AC3E}">
        <p14:creationId xmlns:p14="http://schemas.microsoft.com/office/powerpoint/2010/main" val="3834159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a:t>
            </a:r>
            <a:r>
              <a:rPr lang="en-US" baseline="0" dirty="0" smtClean="0"/>
              <a:t> on the existing rules detailed before applies on </a:t>
            </a:r>
            <a:r>
              <a:rPr lang="en-US" baseline="0" dirty="0" err="1" smtClean="0"/>
              <a:t>structs</a:t>
            </a:r>
            <a:r>
              <a:rPr lang="en-US" baseline="0" dirty="0" smtClean="0"/>
              <a:t> as well</a:t>
            </a:r>
          </a:p>
          <a:p>
            <a:pPr marL="0" indent="0">
              <a:buFontTx/>
              <a:buNone/>
            </a:pPr>
            <a:r>
              <a:rPr lang="en-US" dirty="0" smtClean="0"/>
              <a:t>-</a:t>
            </a:r>
            <a:r>
              <a:rPr lang="en-US" baseline="0" dirty="0" smtClean="0"/>
              <a:t> Type parameters / type arguments , type constraints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17</a:t>
            </a:fld>
            <a:endParaRPr lang="en-US"/>
          </a:p>
        </p:txBody>
      </p:sp>
    </p:spTree>
    <p:extLst>
      <p:ext uri="{BB962C8B-B14F-4D97-AF65-F5344CB8AC3E}">
        <p14:creationId xmlns:p14="http://schemas.microsoft.com/office/powerpoint/2010/main" val="3432428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Similar to how declaring and using generic classes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18</a:t>
            </a:fld>
            <a:endParaRPr lang="en-US"/>
          </a:p>
        </p:txBody>
      </p:sp>
    </p:spTree>
    <p:extLst>
      <p:ext uri="{BB962C8B-B14F-4D97-AF65-F5344CB8AC3E}">
        <p14:creationId xmlns:p14="http://schemas.microsoft.com/office/powerpoint/2010/main" val="1067029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a:t>
            </a:r>
            <a:r>
              <a:rPr lang="en-US" baseline="0" dirty="0" smtClean="0"/>
              <a:t> on the above example</a:t>
            </a:r>
          </a:p>
          <a:p>
            <a:pPr marL="171450" indent="-171450">
              <a:buFontTx/>
              <a:buChar char="-"/>
            </a:pPr>
            <a:r>
              <a:rPr lang="en-US" baseline="0" dirty="0" smtClean="0"/>
              <a:t>How the concrete classes manages to implement same interface but with different type parameters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19</a:t>
            </a:fld>
            <a:endParaRPr lang="en-US"/>
          </a:p>
        </p:txBody>
      </p:sp>
    </p:spTree>
    <p:extLst>
      <p:ext uri="{BB962C8B-B14F-4D97-AF65-F5344CB8AC3E}">
        <p14:creationId xmlns:p14="http://schemas.microsoft.com/office/powerpoint/2010/main" val="1593271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Emphasis on the</a:t>
            </a:r>
            <a:r>
              <a:rPr lang="en-US" baseline="0" dirty="0" smtClean="0"/>
              <a:t> above example on why this approach does not work</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20</a:t>
            </a:fld>
            <a:endParaRPr lang="en-US"/>
          </a:p>
        </p:txBody>
      </p:sp>
    </p:spTree>
    <p:extLst>
      <p:ext uri="{BB962C8B-B14F-4D97-AF65-F5344CB8AC3E}">
        <p14:creationId xmlns:p14="http://schemas.microsoft.com/office/powerpoint/2010/main" val="3974079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many applications, you want to create and manage groups of related objects. There are two ways to group objects: by creating arrays of objects, and by creating collections of objects.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Collections provide a more flexible way to work with groups of objects. Unlike arrays, the group of objects you work with can grow and shrink dynamically as the needs of the application change. For some collections, you can assign a key to any object that you put into the collection so that you can quickly retrieve the object by using the key.</a:t>
            </a:r>
          </a:p>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22</a:t>
            </a:fld>
            <a:endParaRPr lang="en-US"/>
          </a:p>
        </p:txBody>
      </p:sp>
    </p:spTree>
    <p:extLst>
      <p:ext uri="{BB962C8B-B14F-4D97-AF65-F5344CB8AC3E}">
        <p14:creationId xmlns:p14="http://schemas.microsoft.com/office/powerpoint/2010/main" val="41058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go into what are generics, let’s see some code examples to better understand why should use them</a:t>
            </a:r>
          </a:p>
          <a:p>
            <a:pPr marL="171450" indent="-171450">
              <a:buFontTx/>
              <a:buChar char="-"/>
            </a:pPr>
            <a:r>
              <a:rPr lang="en-US" baseline="0" dirty="0" smtClean="0"/>
              <a:t>Describe above code examples – what each class does; similarities, differences</a:t>
            </a:r>
          </a:p>
          <a:p>
            <a:pPr marL="171450" indent="-171450">
              <a:buFontTx/>
              <a:buChar char="-"/>
            </a:pPr>
            <a:r>
              <a:rPr lang="en-US" baseline="0" dirty="0" smtClean="0"/>
              <a:t>What is wrong with this design and what will be the impact on longer periods of time</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4</a:t>
            </a:fld>
            <a:endParaRPr lang="en-US"/>
          </a:p>
        </p:txBody>
      </p:sp>
    </p:spTree>
    <p:extLst>
      <p:ext uri="{BB962C8B-B14F-4D97-AF65-F5344CB8AC3E}">
        <p14:creationId xmlns:p14="http://schemas.microsoft.com/office/powerpoint/2010/main" val="2531470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create a generic collection by using one of the classes in the System.Collections.Generic namespace. A generic collection is useful when every item in the collection has the same data type. A generic collection enforces strong typing by allowing only the desired data type to be added.</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23</a:t>
            </a:fld>
            <a:endParaRPr lang="en-US"/>
          </a:p>
        </p:txBody>
      </p:sp>
    </p:spTree>
    <p:extLst>
      <p:ext uri="{BB962C8B-B14F-4D97-AF65-F5344CB8AC3E}">
        <p14:creationId xmlns:p14="http://schemas.microsoft.com/office/powerpoint/2010/main" val="55651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List&lt;T&gt; is a specific implementation of </a:t>
            </a:r>
            <a:r>
              <a:rPr lang="en-US" dirty="0" err="1" smtClean="0"/>
              <a:t>IList</a:t>
            </a:r>
            <a:r>
              <a:rPr lang="en-US" dirty="0" smtClean="0"/>
              <a:t>&lt;T&gt;, which is a container that can be addressed the same way as a linear array T[] using an integer index. When you specify IList&lt;T&gt; as the type of the method's argument, you only specify that you need certain capabilities of the container.</a:t>
            </a:r>
          </a:p>
          <a:p>
            <a:endParaRPr lang="en-US" dirty="0" smtClean="0"/>
          </a:p>
          <a:p>
            <a:endParaRPr lang="en-US" dirty="0" smtClean="0"/>
          </a:p>
          <a:p>
            <a:endParaRPr lang="en-US" dirty="0" smtClean="0"/>
          </a:p>
          <a:p>
            <a:endParaRPr lang="en-US" dirty="0" smtClean="0"/>
          </a:p>
          <a:p>
            <a:r>
              <a:rPr lang="en-US" dirty="0" smtClean="0"/>
              <a:t>Specify about FIFO,</a:t>
            </a:r>
            <a:r>
              <a:rPr lang="en-US" baseline="0" dirty="0" smtClean="0"/>
              <a:t> LIFO applied to Stack vs. Queue!!!</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24</a:t>
            </a:fld>
            <a:endParaRPr lang="en-US"/>
          </a:p>
        </p:txBody>
      </p:sp>
    </p:spTree>
    <p:extLst>
      <p:ext uri="{BB962C8B-B14F-4D97-AF65-F5344CB8AC3E}">
        <p14:creationId xmlns:p14="http://schemas.microsoft.com/office/powerpoint/2010/main" val="3806700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the interface specification does not enforce a specific data structure to be used. The implementation of List&lt;T&gt; happens to the same performance for accessing, deleting and adding elements as a linear array. However, you could imagine an implementation that is backed by a linked list instead, for which adding elements to the end is cheaper (constant-time) but random-access much more expensive. (Note that the .NET </a:t>
            </a:r>
            <a:r>
              <a:rPr lang="en-US" dirty="0" err="1" smtClean="0"/>
              <a:t>LinkedList</a:t>
            </a:r>
            <a:r>
              <a:rPr lang="en-US" dirty="0" smtClean="0"/>
              <a:t>&lt;T&gt; does not implement IList&lt;T&gt;.)</a:t>
            </a:r>
          </a:p>
          <a:p>
            <a:endParaRPr lang="en-US" dirty="0" smtClean="0"/>
          </a:p>
          <a:p>
            <a:r>
              <a:rPr lang="en-US" dirty="0" smtClean="0"/>
              <a:t>This example also tells you that there may be situations when you need to specify the implementation, not the interface, in the argument list: In this example, whenever you require a particular access performance characteristic. This is usually guaranteed for a specific implementation of a container (List&lt;T&gt; documentation: "It implements the IList&lt;T&gt; generic interface using an array whose size is dynamically increased as required.").</a:t>
            </a:r>
          </a:p>
          <a:p>
            <a:endParaRPr lang="en-US" dirty="0" smtClean="0"/>
          </a:p>
          <a:p>
            <a:r>
              <a:rPr lang="en-US" dirty="0" smtClean="0"/>
              <a:t>Additionally, you might want to consider exposing the least functionality you need. For example. if you don't need to change the content of the list, you should probably consider using IEnumerable&lt;T&gt;, which IList&lt;T&gt; extends.</a:t>
            </a:r>
          </a:p>
          <a:p>
            <a:endParaRPr lang="en-US" dirty="0" smtClean="0"/>
          </a:p>
          <a:p>
            <a:endParaRPr lang="en-US" dirty="0" smtClean="0"/>
          </a:p>
          <a:p>
            <a:r>
              <a:rPr lang="en-US" dirty="0" smtClean="0"/>
              <a:t>- Driven</a:t>
            </a:r>
            <a:r>
              <a:rPr lang="en-US" baseline="0" dirty="0" smtClean="0"/>
              <a:t> by generic rules, please see tips and tricks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25</a:t>
            </a:fld>
            <a:endParaRPr lang="en-US"/>
          </a:p>
        </p:txBody>
      </p:sp>
    </p:spTree>
    <p:extLst>
      <p:ext uri="{BB962C8B-B14F-4D97-AF65-F5344CB8AC3E}">
        <p14:creationId xmlns:p14="http://schemas.microsoft.com/office/powerpoint/2010/main" val="3446762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 between for and foreach</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26</a:t>
            </a:fld>
            <a:endParaRPr lang="en-US"/>
          </a:p>
        </p:txBody>
      </p:sp>
    </p:spTree>
    <p:extLst>
      <p:ext uri="{BB962C8B-B14F-4D97-AF65-F5344CB8AC3E}">
        <p14:creationId xmlns:p14="http://schemas.microsoft.com/office/powerpoint/2010/main" val="467646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use the </a:t>
            </a:r>
            <a:r>
              <a:rPr lang="en-US" sz="1200" b="1" i="0" kern="1200" dirty="0" smtClean="0">
                <a:solidFill>
                  <a:schemeClr val="tx1"/>
                </a:solidFill>
                <a:effectLst/>
                <a:latin typeface="+mn-lt"/>
                <a:ea typeface="+mn-ea"/>
                <a:cs typeface="+mn-cs"/>
              </a:rPr>
              <a:t>yield</a:t>
            </a:r>
            <a:r>
              <a:rPr lang="en-US" sz="1200" b="0" i="0" kern="1200" dirty="0" smtClean="0">
                <a:solidFill>
                  <a:schemeClr val="tx1"/>
                </a:solidFill>
                <a:effectLst/>
                <a:latin typeface="+mn-lt"/>
                <a:ea typeface="+mn-ea"/>
                <a:cs typeface="+mn-cs"/>
              </a:rPr>
              <a:t> keyword in a statement, you indicate that the method, operator, or </a:t>
            </a:r>
            <a:r>
              <a:rPr lang="en-US" sz="1200" b="1" i="0" kern="1200" dirty="0" smtClean="0">
                <a:solidFill>
                  <a:schemeClr val="tx1"/>
                </a:solidFill>
                <a:effectLst/>
                <a:latin typeface="+mn-lt"/>
                <a:ea typeface="+mn-ea"/>
                <a:cs typeface="+mn-cs"/>
              </a:rPr>
              <a:t>get</a:t>
            </a:r>
            <a:r>
              <a:rPr lang="en-US" sz="1200" b="0" i="0" kern="1200" dirty="0" smtClean="0">
                <a:solidFill>
                  <a:schemeClr val="tx1"/>
                </a:solidFill>
                <a:effectLst/>
                <a:latin typeface="+mn-lt"/>
                <a:ea typeface="+mn-ea"/>
                <a:cs typeface="+mn-cs"/>
              </a:rPr>
              <a:t> accessor in which it appears is an iterator. Using </a:t>
            </a:r>
            <a:r>
              <a:rPr lang="en-US" sz="1200" b="1" i="0" kern="1200" dirty="0" smtClean="0">
                <a:solidFill>
                  <a:schemeClr val="tx1"/>
                </a:solidFill>
                <a:effectLst/>
                <a:latin typeface="+mn-lt"/>
                <a:ea typeface="+mn-ea"/>
                <a:cs typeface="+mn-cs"/>
              </a:rPr>
              <a:t>yield </a:t>
            </a:r>
            <a:r>
              <a:rPr lang="en-US" sz="1200" b="0" i="0" kern="1200" dirty="0" smtClean="0">
                <a:solidFill>
                  <a:schemeClr val="tx1"/>
                </a:solidFill>
                <a:effectLst/>
                <a:latin typeface="+mn-lt"/>
                <a:ea typeface="+mn-ea"/>
                <a:cs typeface="+mn-cs"/>
              </a:rPr>
              <a:t>to </a:t>
            </a:r>
            <a:r>
              <a:rPr lang="en-US" sz="1200" b="0" i="0" kern="1200" dirty="0" smtClean="0">
                <a:solidFill>
                  <a:schemeClr val="tx1"/>
                </a:solidFill>
                <a:effectLst/>
                <a:latin typeface="+mn-lt"/>
                <a:ea typeface="+mn-ea"/>
                <a:cs typeface="+mn-cs"/>
              </a:rPr>
              <a:t>define an iterator removes the need for an explicit extra class (the class that holds the state for an enumeration, see </a:t>
            </a:r>
            <a:r>
              <a:rPr lang="en-US" sz="1200" b="0" i="0" u="none" strike="noStrike" kern="1200" dirty="0" err="1" smtClean="0">
                <a:solidFill>
                  <a:schemeClr val="tx1"/>
                </a:solidFill>
                <a:effectLst/>
                <a:latin typeface="+mn-lt"/>
                <a:ea typeface="+mn-ea"/>
                <a:cs typeface="+mn-cs"/>
                <a:hlinkClick r:id="rId3"/>
              </a:rPr>
              <a:t>IEnumerator</a:t>
            </a:r>
            <a:r>
              <a:rPr lang="en-US" sz="1200" b="0" i="0" u="none" strike="noStrike" kern="1200" dirty="0" smtClean="0">
                <a:solidFill>
                  <a:schemeClr val="tx1"/>
                </a:solidFill>
                <a:effectLst/>
                <a:latin typeface="+mn-lt"/>
                <a:ea typeface="+mn-ea"/>
                <a:cs typeface="+mn-cs"/>
                <a:hlinkClick r:id="rId3"/>
              </a:rPr>
              <a:t>&lt;T&gt;</a:t>
            </a:r>
            <a:r>
              <a:rPr lang="en-US" sz="1200" b="0" i="0" kern="1200" dirty="0" smtClean="0">
                <a:solidFill>
                  <a:schemeClr val="tx1"/>
                </a:solidFill>
                <a:effectLst/>
                <a:latin typeface="+mn-lt"/>
                <a:ea typeface="+mn-ea"/>
                <a:cs typeface="+mn-cs"/>
              </a:rPr>
              <a:t> for an example) when you implement the </a:t>
            </a:r>
            <a:r>
              <a:rPr lang="en-US" sz="1200" b="0" i="0" u="none" strike="noStrike" kern="1200" dirty="0" smtClean="0">
                <a:solidFill>
                  <a:schemeClr val="tx1"/>
                </a:solidFill>
                <a:effectLst/>
                <a:latin typeface="+mn-lt"/>
                <a:ea typeface="+mn-ea"/>
                <a:cs typeface="+mn-cs"/>
                <a:hlinkClick r:id="rId4"/>
              </a:rPr>
              <a:t>IEnumerable</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5"/>
              </a:rPr>
              <a:t>IEnumerator</a:t>
            </a:r>
            <a:r>
              <a:rPr lang="en-US" sz="1200" b="0" i="0" kern="1200" dirty="0" smtClean="0">
                <a:solidFill>
                  <a:schemeClr val="tx1"/>
                </a:solidFill>
                <a:effectLst/>
                <a:latin typeface="+mn-lt"/>
                <a:ea typeface="+mn-ea"/>
                <a:cs typeface="+mn-cs"/>
              </a:rPr>
              <a:t> pattern for a custom collection type.</a:t>
            </a:r>
          </a:p>
          <a:p>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Show the VS</a:t>
            </a:r>
            <a:r>
              <a:rPr lang="en-US" sz="1200" b="0" i="0" kern="1200" baseline="0" dirty="0" smtClean="0">
                <a:solidFill>
                  <a:schemeClr val="tx1"/>
                </a:solidFill>
                <a:effectLst/>
                <a:latin typeface="+mn-lt"/>
                <a:ea typeface="+mn-ea"/>
                <a:cs typeface="+mn-cs"/>
              </a:rPr>
              <a:t> example</a:t>
            </a:r>
          </a:p>
          <a:p>
            <a:pPr marL="171450" indent="-171450">
              <a:buFontTx/>
              <a:buChar char="-"/>
            </a:pP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yield return</a:t>
            </a:r>
            <a:r>
              <a:rPr lang="en-US" sz="1200" b="0" i="0" kern="1200" dirty="0" smtClean="0">
                <a:solidFill>
                  <a:schemeClr val="tx1"/>
                </a:solidFill>
                <a:effectLst/>
                <a:latin typeface="+mn-lt"/>
                <a:ea typeface="+mn-ea"/>
                <a:cs typeface="+mn-cs"/>
              </a:rPr>
              <a:t> statement can't be located in a try-catch block. A </a:t>
            </a:r>
            <a:r>
              <a:rPr lang="en-US" sz="1200" b="1" i="0" kern="1200" dirty="0" smtClean="0">
                <a:solidFill>
                  <a:schemeClr val="tx1"/>
                </a:solidFill>
                <a:effectLst/>
                <a:latin typeface="+mn-lt"/>
                <a:ea typeface="+mn-ea"/>
                <a:cs typeface="+mn-cs"/>
              </a:rPr>
              <a:t>yield return</a:t>
            </a:r>
            <a:r>
              <a:rPr lang="en-US" sz="1200" b="0" i="0" kern="1200" dirty="0" smtClean="0">
                <a:solidFill>
                  <a:schemeClr val="tx1"/>
                </a:solidFill>
                <a:effectLst/>
                <a:latin typeface="+mn-lt"/>
                <a:ea typeface="+mn-ea"/>
                <a:cs typeface="+mn-cs"/>
              </a:rPr>
              <a:t> statement can be located in the try block of a try-finally statement.</a:t>
            </a: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yield break</a:t>
            </a:r>
            <a:r>
              <a:rPr lang="en-US" sz="1200" b="0" i="0" kern="1200" dirty="0" smtClean="0">
                <a:solidFill>
                  <a:schemeClr val="tx1"/>
                </a:solidFill>
                <a:effectLst/>
                <a:latin typeface="+mn-lt"/>
                <a:ea typeface="+mn-ea"/>
                <a:cs typeface="+mn-cs"/>
              </a:rPr>
              <a:t> statement can be located in a try block or a catch block but not a finally block.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iterator block is a code block with one or more yield statements. Any of the following three types of</a:t>
            </a:r>
          </a:p>
          <a:p>
            <a:r>
              <a:rPr lang="en-US" sz="1200" b="0" i="0" kern="1200" dirty="0" smtClean="0">
                <a:solidFill>
                  <a:schemeClr val="tx1"/>
                </a:solidFill>
                <a:effectLst/>
                <a:latin typeface="+mn-lt"/>
                <a:ea typeface="+mn-ea"/>
                <a:cs typeface="+mn-cs"/>
              </a:rPr>
              <a:t>code blocks can be iterator blocks:</a:t>
            </a:r>
          </a:p>
          <a:p>
            <a:r>
              <a:rPr lang="en-US" sz="1200" b="0" i="0" kern="1200" dirty="0" smtClean="0">
                <a:solidFill>
                  <a:schemeClr val="tx1"/>
                </a:solidFill>
                <a:effectLst/>
                <a:latin typeface="+mn-lt"/>
                <a:ea typeface="+mn-ea"/>
                <a:cs typeface="+mn-cs"/>
              </a:rPr>
              <a:t>• A method body</a:t>
            </a:r>
          </a:p>
          <a:p>
            <a:r>
              <a:rPr lang="en-US" sz="1200" b="0" i="0" kern="1200" dirty="0" smtClean="0">
                <a:solidFill>
                  <a:schemeClr val="tx1"/>
                </a:solidFill>
                <a:effectLst/>
                <a:latin typeface="+mn-lt"/>
                <a:ea typeface="+mn-ea"/>
                <a:cs typeface="+mn-cs"/>
              </a:rPr>
              <a:t>• An accessor body</a:t>
            </a:r>
          </a:p>
          <a:p>
            <a:r>
              <a:rPr lang="en-US" sz="1200" b="0" i="0" kern="1200" dirty="0" smtClean="0">
                <a:solidFill>
                  <a:schemeClr val="tx1"/>
                </a:solidFill>
                <a:effectLst/>
                <a:latin typeface="+mn-lt"/>
                <a:ea typeface="+mn-ea"/>
                <a:cs typeface="+mn-cs"/>
              </a:rPr>
              <a:t>• An operator body</a:t>
            </a:r>
          </a:p>
          <a:p>
            <a:r>
              <a:rPr lang="en-US" sz="1200" b="0" i="0" kern="1200" dirty="0" smtClean="0">
                <a:solidFill>
                  <a:schemeClr val="tx1"/>
                </a:solidFill>
                <a:effectLst/>
                <a:latin typeface="+mn-lt"/>
                <a:ea typeface="+mn-ea"/>
                <a:cs typeface="+mn-cs"/>
              </a:rPr>
              <a:t>Iterator blocks are treated differently than other blocks. Other blocks contain sequences of</a:t>
            </a:r>
          </a:p>
          <a:p>
            <a:r>
              <a:rPr lang="en-US" sz="1200" b="0" i="0" kern="1200" dirty="0" smtClean="0">
                <a:solidFill>
                  <a:schemeClr val="tx1"/>
                </a:solidFill>
                <a:effectLst/>
                <a:latin typeface="+mn-lt"/>
                <a:ea typeface="+mn-ea"/>
                <a:cs typeface="+mn-cs"/>
              </a:rPr>
              <a:t>statements that are treated imperatively. That is, the first statement in the block is executed, followed by</a:t>
            </a:r>
          </a:p>
          <a:p>
            <a:r>
              <a:rPr lang="en-US" sz="1200" b="0" i="0" kern="1200" dirty="0" smtClean="0">
                <a:solidFill>
                  <a:schemeClr val="tx1"/>
                </a:solidFill>
                <a:effectLst/>
                <a:latin typeface="+mn-lt"/>
                <a:ea typeface="+mn-ea"/>
                <a:cs typeface="+mn-cs"/>
              </a:rPr>
              <a:t>the subsequent statements, and eventually control leaves the block.</a:t>
            </a:r>
          </a:p>
          <a:p>
            <a:r>
              <a:rPr lang="en-US" sz="1200" b="0" i="0" kern="1200" dirty="0" smtClean="0">
                <a:solidFill>
                  <a:schemeClr val="tx1"/>
                </a:solidFill>
                <a:effectLst/>
                <a:latin typeface="+mn-lt"/>
                <a:ea typeface="+mn-ea"/>
                <a:cs typeface="+mn-cs"/>
              </a:rPr>
              <a:t>An iterator block, on the other hand, is not a sequence of imperative commands to be executed at</a:t>
            </a:r>
          </a:p>
          <a:p>
            <a:r>
              <a:rPr lang="en-US" sz="1200" b="0" i="0" kern="1200" dirty="0" smtClean="0">
                <a:solidFill>
                  <a:schemeClr val="tx1"/>
                </a:solidFill>
                <a:effectLst/>
                <a:latin typeface="+mn-lt"/>
                <a:ea typeface="+mn-ea"/>
                <a:cs typeface="+mn-cs"/>
              </a:rPr>
              <a:t>one time. Instead, it’s declarative; it describes the behavior of the enumerator class you want the</a:t>
            </a:r>
          </a:p>
          <a:p>
            <a:r>
              <a:rPr lang="en-US" sz="1200" b="0" i="0" kern="1200" dirty="0" smtClean="0">
                <a:solidFill>
                  <a:schemeClr val="tx1"/>
                </a:solidFill>
                <a:effectLst/>
                <a:latin typeface="+mn-lt"/>
                <a:ea typeface="+mn-ea"/>
                <a:cs typeface="+mn-cs"/>
              </a:rPr>
              <a:t>compiler to build for you. The code in the iterator block describes how to enumerate the elements.</a:t>
            </a:r>
          </a:p>
          <a:p>
            <a:r>
              <a:rPr lang="en-US" sz="1200" b="0" i="0" kern="1200" dirty="0" smtClean="0">
                <a:solidFill>
                  <a:schemeClr val="tx1"/>
                </a:solidFill>
                <a:effectLst/>
                <a:latin typeface="+mn-lt"/>
                <a:ea typeface="+mn-ea"/>
                <a:cs typeface="+mn-cs"/>
              </a:rPr>
              <a:t>Iterator blocks have two special statements:</a:t>
            </a:r>
          </a:p>
          <a:p>
            <a:r>
              <a:rPr lang="en-US" sz="1200" b="0" i="0" kern="1200" dirty="0" smtClean="0">
                <a:solidFill>
                  <a:schemeClr val="tx1"/>
                </a:solidFill>
                <a:effectLst/>
                <a:latin typeface="+mn-lt"/>
                <a:ea typeface="+mn-ea"/>
                <a:cs typeface="+mn-cs"/>
              </a:rPr>
              <a:t>• The yield return statement specifies the next item in the sequence to return.</a:t>
            </a:r>
          </a:p>
          <a:p>
            <a:r>
              <a:rPr lang="en-US" sz="1200" b="0" i="0" kern="1200" dirty="0" smtClean="0">
                <a:solidFill>
                  <a:schemeClr val="tx1"/>
                </a:solidFill>
                <a:effectLst/>
                <a:latin typeface="+mn-lt"/>
                <a:ea typeface="+mn-ea"/>
                <a:cs typeface="+mn-cs"/>
              </a:rPr>
              <a:t>• The yield break statement specifies that there are no more items in the sequence.</a:t>
            </a:r>
          </a:p>
          <a:p>
            <a:r>
              <a:rPr lang="en-US" sz="1200" b="0" i="0" kern="1200" dirty="0" smtClean="0">
                <a:solidFill>
                  <a:schemeClr val="tx1"/>
                </a:solidFill>
                <a:effectLst/>
                <a:latin typeface="+mn-lt"/>
                <a:ea typeface="+mn-ea"/>
                <a:cs typeface="+mn-cs"/>
              </a:rPr>
              <a:t>The compiler takes this description of how to enumerate the items and uses it to build an</a:t>
            </a:r>
          </a:p>
          <a:p>
            <a:r>
              <a:rPr lang="en-US" sz="1200" b="0" i="0" kern="1200" dirty="0" smtClean="0">
                <a:solidFill>
                  <a:schemeClr val="tx1"/>
                </a:solidFill>
                <a:effectLst/>
                <a:latin typeface="+mn-lt"/>
                <a:ea typeface="+mn-ea"/>
                <a:cs typeface="+mn-cs"/>
              </a:rPr>
              <a:t>enumerator class, including all the required method and property implementations. The resulting class</a:t>
            </a:r>
          </a:p>
          <a:p>
            <a:r>
              <a:rPr lang="en-US" sz="1200" b="0" i="0" kern="1200" dirty="0" smtClean="0">
                <a:solidFill>
                  <a:schemeClr val="tx1"/>
                </a:solidFill>
                <a:effectLst/>
                <a:latin typeface="+mn-lt"/>
                <a:ea typeface="+mn-ea"/>
                <a:cs typeface="+mn-cs"/>
              </a:rPr>
              <a:t>is nested inside the class where the iterator is declared.</a:t>
            </a:r>
          </a:p>
          <a:p>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baseline="0" dirty="0" smtClean="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27</a:t>
            </a:fld>
            <a:endParaRPr lang="en-US"/>
          </a:p>
        </p:txBody>
      </p:sp>
    </p:spTree>
    <p:extLst>
      <p:ext uri="{BB962C8B-B14F-4D97-AF65-F5344CB8AC3E}">
        <p14:creationId xmlns:p14="http://schemas.microsoft.com/office/powerpoint/2010/main" val="3836885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Key is unique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28</a:t>
            </a:fld>
            <a:endParaRPr lang="en-US"/>
          </a:p>
        </p:txBody>
      </p:sp>
    </p:spTree>
    <p:extLst>
      <p:ext uri="{BB962C8B-B14F-4D97-AF65-F5344CB8AC3E}">
        <p14:creationId xmlns:p14="http://schemas.microsoft.com/office/powerpoint/2010/main" val="2672187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29</a:t>
            </a:fld>
            <a:endParaRPr lang="en-US"/>
          </a:p>
        </p:txBody>
      </p:sp>
    </p:spTree>
    <p:extLst>
      <p:ext uri="{BB962C8B-B14F-4D97-AF65-F5344CB8AC3E}">
        <p14:creationId xmlns:p14="http://schemas.microsoft.com/office/powerpoint/2010/main" val="1173279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Most programs are written to work on data. They read, write, manipulate, and display data. (Graphics</a:t>
            </a:r>
          </a:p>
          <a:p>
            <a:r>
              <a:rPr lang="en-US" sz="1200" b="0" i="0" u="none" strike="noStrike" kern="1200" baseline="0" dirty="0" smtClean="0">
                <a:solidFill>
                  <a:schemeClr val="tx1"/>
                </a:solidFill>
                <a:latin typeface="+mn-lt"/>
                <a:ea typeface="+mn-ea"/>
                <a:cs typeface="+mn-cs"/>
              </a:rPr>
              <a:t>are a form of data.) For some types of programs, however, the data they manipulate is not numbers, text,</a:t>
            </a:r>
          </a:p>
          <a:p>
            <a:r>
              <a:rPr lang="en-US" sz="1200" b="0" i="0" u="none" strike="noStrike" kern="1200" baseline="0" dirty="0" smtClean="0">
                <a:solidFill>
                  <a:schemeClr val="tx1"/>
                </a:solidFill>
                <a:latin typeface="+mn-lt"/>
                <a:ea typeface="+mn-ea"/>
                <a:cs typeface="+mn-cs"/>
              </a:rPr>
              <a:t>or graphics, but information about programs and program types.</a:t>
            </a:r>
          </a:p>
          <a:p>
            <a:r>
              <a:rPr lang="en-US" sz="1200" b="0" i="0" u="none" strike="noStrike" kern="1200" baseline="0" dirty="0" smtClean="0">
                <a:solidFill>
                  <a:schemeClr val="tx1"/>
                </a:solidFill>
                <a:latin typeface="+mn-lt"/>
                <a:ea typeface="+mn-ea"/>
                <a:cs typeface="+mn-cs"/>
              </a:rPr>
              <a:t>• Data about programs and their classes is called metadata and is stored in the</a:t>
            </a:r>
          </a:p>
          <a:p>
            <a:r>
              <a:rPr lang="en-US" sz="1200" b="0" i="0" u="none" strike="noStrike" kern="1200" baseline="0" dirty="0" smtClean="0">
                <a:solidFill>
                  <a:schemeClr val="tx1"/>
                </a:solidFill>
                <a:latin typeface="+mn-lt"/>
                <a:ea typeface="+mn-ea"/>
                <a:cs typeface="+mn-cs"/>
              </a:rPr>
              <a:t>programs’ assemblies.</a:t>
            </a:r>
          </a:p>
          <a:p>
            <a:r>
              <a:rPr lang="en-US" sz="1200" b="0" i="0" u="none" strike="noStrike" kern="1200" baseline="0" dirty="0" smtClean="0">
                <a:solidFill>
                  <a:schemeClr val="tx1"/>
                </a:solidFill>
                <a:latin typeface="+mn-lt"/>
                <a:ea typeface="+mn-ea"/>
                <a:cs typeface="+mn-cs"/>
              </a:rPr>
              <a:t>• A program can look at the metadata of other assemblies or of itself, while it’s</a:t>
            </a:r>
          </a:p>
          <a:p>
            <a:r>
              <a:rPr lang="en-US" sz="1200" b="0" i="0" u="none" strike="noStrike" kern="1200" baseline="0" dirty="0" smtClean="0">
                <a:solidFill>
                  <a:schemeClr val="tx1"/>
                </a:solidFill>
                <a:latin typeface="+mn-lt"/>
                <a:ea typeface="+mn-ea"/>
                <a:cs typeface="+mn-cs"/>
              </a:rPr>
              <a:t>running. When a running program looks at its own metadata, or that of other</a:t>
            </a:r>
          </a:p>
          <a:p>
            <a:r>
              <a:rPr lang="en-US" sz="1200" b="0" i="0" u="none" strike="noStrike" kern="1200" baseline="0" dirty="0" smtClean="0">
                <a:solidFill>
                  <a:schemeClr val="tx1"/>
                </a:solidFill>
                <a:latin typeface="+mn-lt"/>
                <a:ea typeface="+mn-ea"/>
                <a:cs typeface="+mn-cs"/>
              </a:rPr>
              <a:t>programs, it’s called reflection.</a:t>
            </a:r>
          </a:p>
          <a:p>
            <a:r>
              <a:rPr lang="en-US" sz="1200" b="0" i="0" u="none" strike="noStrike" kern="1200" baseline="0" dirty="0" smtClean="0">
                <a:solidFill>
                  <a:schemeClr val="tx1"/>
                </a:solidFill>
                <a:latin typeface="+mn-lt"/>
                <a:ea typeface="+mn-ea"/>
                <a:cs typeface="+mn-cs"/>
              </a:rPr>
              <a:t>An object browser is an example of a program that displays metadata. It can read assemblies and</a:t>
            </a:r>
          </a:p>
          <a:p>
            <a:r>
              <a:rPr lang="en-US" sz="1200" b="0" i="0" u="none" strike="noStrike" kern="1200" baseline="0" dirty="0" smtClean="0">
                <a:solidFill>
                  <a:schemeClr val="tx1"/>
                </a:solidFill>
                <a:latin typeface="+mn-lt"/>
                <a:ea typeface="+mn-ea"/>
                <a:cs typeface="+mn-cs"/>
              </a:rPr>
              <a:t>display the types they contain, along with all the characteristics and members.</a:t>
            </a:r>
          </a:p>
          <a:p>
            <a:r>
              <a:rPr lang="en-US" sz="1200" b="0" i="0" u="none" strike="noStrike" kern="1200" baseline="0" dirty="0" smtClean="0">
                <a:solidFill>
                  <a:schemeClr val="tx1"/>
                </a:solidFill>
                <a:latin typeface="+mn-lt"/>
                <a:ea typeface="+mn-ea"/>
                <a:cs typeface="+mn-cs"/>
              </a:rPr>
              <a:t>This chapter will look at how your programs can reflect on data using the Type class and how you</a:t>
            </a:r>
          </a:p>
          <a:p>
            <a:r>
              <a:rPr lang="en-US" sz="1200" b="0" i="0" u="none" strike="noStrike" kern="1200" baseline="0" dirty="0" smtClean="0">
                <a:solidFill>
                  <a:schemeClr val="tx1"/>
                </a:solidFill>
                <a:latin typeface="+mn-lt"/>
                <a:ea typeface="+mn-ea"/>
                <a:cs typeface="+mn-cs"/>
              </a:rPr>
              <a:t>can add metadata to your types using attributes.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30</a:t>
            </a:fld>
            <a:endParaRPr lang="en-US"/>
          </a:p>
        </p:txBody>
      </p:sp>
    </p:spTree>
    <p:extLst>
      <p:ext uri="{BB962C8B-B14F-4D97-AF65-F5344CB8AC3E}">
        <p14:creationId xmlns:p14="http://schemas.microsoft.com/office/powerpoint/2010/main" val="2321598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BCL declares an abstract class called Type, which is designed to contain the characteristics of a</a:t>
            </a:r>
          </a:p>
          <a:p>
            <a:r>
              <a:rPr lang="en-US" sz="1200" b="0" i="0" u="none" strike="noStrike" kern="1200" baseline="0" dirty="0" smtClean="0">
                <a:solidFill>
                  <a:schemeClr val="tx1"/>
                </a:solidFill>
                <a:latin typeface="+mn-lt"/>
                <a:ea typeface="+mn-ea"/>
                <a:cs typeface="+mn-cs"/>
              </a:rPr>
              <a:t>type. Using objects of this class allows you to get information about the types your program is using.</a:t>
            </a:r>
          </a:p>
          <a:p>
            <a:r>
              <a:rPr lang="en-US" sz="1200" b="0" i="0" u="none" strike="noStrike" kern="1200" baseline="0" dirty="0" smtClean="0">
                <a:solidFill>
                  <a:schemeClr val="tx1"/>
                </a:solidFill>
                <a:latin typeface="+mn-lt"/>
                <a:ea typeface="+mn-ea"/>
                <a:cs typeface="+mn-cs"/>
              </a:rPr>
              <a:t>Since Type is an abstract class, it cannot have actual instances. Instead, at run time, the CLR creates</a:t>
            </a:r>
          </a:p>
          <a:p>
            <a:r>
              <a:rPr lang="en-US" sz="1200" b="0" i="0" u="none" strike="noStrike" kern="1200" baseline="0" dirty="0" smtClean="0">
                <a:solidFill>
                  <a:schemeClr val="tx1"/>
                </a:solidFill>
                <a:latin typeface="+mn-lt"/>
                <a:ea typeface="+mn-ea"/>
                <a:cs typeface="+mn-cs"/>
              </a:rPr>
              <a:t>instances of a class </a:t>
            </a:r>
            <a:r>
              <a:rPr lang="en-US" sz="1200" b="0" i="1" u="none" strike="noStrike" kern="1200" baseline="0" dirty="0" smtClean="0">
                <a:solidFill>
                  <a:schemeClr val="tx1"/>
                </a:solidFill>
                <a:latin typeface="+mn-lt"/>
                <a:ea typeface="+mn-ea"/>
                <a:cs typeface="+mn-cs"/>
              </a:rPr>
              <a:t>derived </a:t>
            </a:r>
            <a:r>
              <a:rPr lang="en-US" sz="1200" b="0" i="0" u="none" strike="noStrike" kern="1200" baseline="0" dirty="0" smtClean="0">
                <a:solidFill>
                  <a:schemeClr val="tx1"/>
                </a:solidFill>
                <a:latin typeface="+mn-lt"/>
                <a:ea typeface="+mn-ea"/>
                <a:cs typeface="+mn-cs"/>
              </a:rPr>
              <a:t>from Type (</a:t>
            </a:r>
            <a:r>
              <a:rPr lang="en-US" sz="1200" b="0" i="0" u="none" strike="noStrike" kern="1200" baseline="0" dirty="0" err="1" smtClean="0">
                <a:solidFill>
                  <a:schemeClr val="tx1"/>
                </a:solidFill>
                <a:latin typeface="+mn-lt"/>
                <a:ea typeface="+mn-ea"/>
                <a:cs typeface="+mn-cs"/>
              </a:rPr>
              <a:t>RuntimeType</a:t>
            </a:r>
            <a:r>
              <a:rPr lang="en-US" sz="1200" b="0" i="0" u="none" strike="noStrike" kern="1200" baseline="0" dirty="0" smtClean="0">
                <a:solidFill>
                  <a:schemeClr val="tx1"/>
                </a:solidFill>
                <a:latin typeface="+mn-lt"/>
                <a:ea typeface="+mn-ea"/>
                <a:cs typeface="+mn-cs"/>
              </a:rPr>
              <a:t>) that contains the type information. When you access</a:t>
            </a:r>
          </a:p>
          <a:p>
            <a:r>
              <a:rPr lang="en-US" sz="1200" b="0" i="0" u="none" strike="noStrike" kern="1200" baseline="0" dirty="0" smtClean="0">
                <a:solidFill>
                  <a:schemeClr val="tx1"/>
                </a:solidFill>
                <a:latin typeface="+mn-lt"/>
                <a:ea typeface="+mn-ea"/>
                <a:cs typeface="+mn-cs"/>
              </a:rPr>
              <a:t>one of these instances, the CLR returns a reference, not of the derived type but of the base class Type. For</a:t>
            </a:r>
          </a:p>
          <a:p>
            <a:r>
              <a:rPr lang="en-US" sz="1200" b="0" i="0" u="none" strike="noStrike" kern="1200" baseline="0" dirty="0" smtClean="0">
                <a:solidFill>
                  <a:schemeClr val="tx1"/>
                </a:solidFill>
                <a:latin typeface="+mn-lt"/>
                <a:ea typeface="+mn-ea"/>
                <a:cs typeface="+mn-cs"/>
              </a:rPr>
              <a:t>simplicity’s sake, though, throughout the rest of the chapter, I’ll call the object pointed at by the</a:t>
            </a:r>
          </a:p>
          <a:p>
            <a:r>
              <a:rPr lang="en-US" sz="1200" b="0" i="0" u="none" strike="noStrike" kern="1200" baseline="0" dirty="0" smtClean="0">
                <a:solidFill>
                  <a:schemeClr val="tx1"/>
                </a:solidFill>
                <a:latin typeface="+mn-lt"/>
                <a:ea typeface="+mn-ea"/>
                <a:cs typeface="+mn-cs"/>
              </a:rPr>
              <a:t>reference an object of type </a:t>
            </a:r>
            <a:r>
              <a:rPr lang="en-US" sz="1200" b="0" i="0" u="none" strike="noStrike" kern="1200" baseline="0" dirty="0" err="1" smtClean="0">
                <a:solidFill>
                  <a:schemeClr val="tx1"/>
                </a:solidFill>
                <a:latin typeface="+mn-lt"/>
                <a:ea typeface="+mn-ea"/>
                <a:cs typeface="+mn-cs"/>
              </a:rPr>
              <a:t>Type</a:t>
            </a:r>
            <a:r>
              <a:rPr lang="en-US" sz="1200" b="0" i="0" u="none" strike="noStrike" kern="1200" baseline="0" dirty="0" smtClean="0">
                <a:solidFill>
                  <a:schemeClr val="tx1"/>
                </a:solidFill>
                <a:latin typeface="+mn-lt"/>
                <a:ea typeface="+mn-ea"/>
                <a:cs typeface="+mn-cs"/>
              </a:rPr>
              <a:t>, although technically it’s an object of a derived type that is internal to</a:t>
            </a:r>
          </a:p>
          <a:p>
            <a:r>
              <a:rPr lang="en-US" sz="1200" b="0" i="0" u="none" strike="noStrike" kern="1200" baseline="0" dirty="0" smtClean="0">
                <a:solidFill>
                  <a:schemeClr val="tx1"/>
                </a:solidFill>
                <a:latin typeface="+mn-lt"/>
                <a:ea typeface="+mn-ea"/>
                <a:cs typeface="+mn-cs"/>
              </a:rPr>
              <a:t>the BCL.</a:t>
            </a:r>
          </a:p>
          <a:p>
            <a:r>
              <a:rPr lang="en-US" sz="1200" b="0" i="0" u="none" strike="noStrike" kern="1200" baseline="0" dirty="0" smtClean="0">
                <a:solidFill>
                  <a:schemeClr val="tx1"/>
                </a:solidFill>
                <a:latin typeface="+mn-lt"/>
                <a:ea typeface="+mn-ea"/>
                <a:cs typeface="+mn-cs"/>
              </a:rPr>
              <a:t>Important things to know about Type are the following:</a:t>
            </a:r>
          </a:p>
          <a:p>
            <a:r>
              <a:rPr lang="en-US" sz="1200" b="0" i="0" u="none" strike="noStrike" kern="1200" baseline="0" dirty="0" smtClean="0">
                <a:solidFill>
                  <a:schemeClr val="tx1"/>
                </a:solidFill>
                <a:latin typeface="+mn-lt"/>
                <a:ea typeface="+mn-ea"/>
                <a:cs typeface="+mn-cs"/>
              </a:rPr>
              <a:t>• For every type used in a program, the CLR creates a Type object that contains the</a:t>
            </a:r>
          </a:p>
          <a:p>
            <a:r>
              <a:rPr lang="en-US" sz="1200" b="0" i="0" u="none" strike="noStrike" kern="1200" baseline="0" dirty="0" smtClean="0">
                <a:solidFill>
                  <a:schemeClr val="tx1"/>
                </a:solidFill>
                <a:latin typeface="+mn-lt"/>
                <a:ea typeface="+mn-ea"/>
                <a:cs typeface="+mn-cs"/>
              </a:rPr>
              <a:t>information about the type.</a:t>
            </a:r>
          </a:p>
          <a:p>
            <a:r>
              <a:rPr lang="en-US" sz="1200" b="0" i="0" u="none" strike="noStrike" kern="1200" baseline="0" dirty="0" smtClean="0">
                <a:solidFill>
                  <a:schemeClr val="tx1"/>
                </a:solidFill>
                <a:latin typeface="+mn-lt"/>
                <a:ea typeface="+mn-ea"/>
                <a:cs typeface="+mn-cs"/>
              </a:rPr>
              <a:t>• Every type used in a program is associated with a separate Type object.</a:t>
            </a:r>
          </a:p>
          <a:p>
            <a:r>
              <a:rPr lang="en-US" sz="1200" b="0" i="0" u="none" strike="noStrike" kern="1200" baseline="0" dirty="0" smtClean="0">
                <a:solidFill>
                  <a:schemeClr val="tx1"/>
                </a:solidFill>
                <a:latin typeface="+mn-lt"/>
                <a:ea typeface="+mn-ea"/>
                <a:cs typeface="+mn-cs"/>
              </a:rPr>
              <a:t>• Regardless of the number of instances of a type that are created, there is only a</a:t>
            </a:r>
          </a:p>
          <a:p>
            <a:r>
              <a:rPr lang="en-US" sz="1200" b="0" i="0" u="none" strike="noStrike" kern="1200" baseline="0" dirty="0" smtClean="0">
                <a:solidFill>
                  <a:schemeClr val="tx1"/>
                </a:solidFill>
                <a:latin typeface="+mn-lt"/>
                <a:ea typeface="+mn-ea"/>
                <a:cs typeface="+mn-cs"/>
              </a:rPr>
              <a:t>single Type object associated with all the instances.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31</a:t>
            </a:fld>
            <a:endParaRPr lang="en-US"/>
          </a:p>
        </p:txBody>
      </p:sp>
    </p:spTree>
    <p:extLst>
      <p:ext uri="{BB962C8B-B14F-4D97-AF65-F5344CB8AC3E}">
        <p14:creationId xmlns:p14="http://schemas.microsoft.com/office/powerpoint/2010/main" val="1127617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GetMethods</a:t>
            </a:r>
            <a:r>
              <a:rPr lang="en-US" sz="1200" b="0" i="0" kern="1200" dirty="0" smtClean="0">
                <a:solidFill>
                  <a:schemeClr val="tx1"/>
                </a:solidFill>
                <a:effectLst/>
                <a:latin typeface="+mn-lt"/>
                <a:ea typeface="+mn-ea"/>
                <a:cs typeface="+mn-cs"/>
              </a:rPr>
              <a:t> method does not return methods in a particular order, such as alphabetical or declaration order. Your code must not depend on the order in which methods are returned, because that order varies.</a:t>
            </a:r>
          </a:p>
          <a:p>
            <a:r>
              <a:rPr lang="en-US" sz="1200" b="0" i="0" kern="1200" dirty="0" smtClean="0">
                <a:solidFill>
                  <a:schemeClr val="tx1"/>
                </a:solidFill>
                <a:effectLst/>
                <a:latin typeface="+mn-lt"/>
                <a:ea typeface="+mn-ea"/>
                <a:cs typeface="+mn-cs"/>
              </a:rPr>
              <a:t>Constructors are not included in the array of methods returned by this call. Make a separate call to </a:t>
            </a:r>
            <a:r>
              <a:rPr lang="en-US" sz="1200" b="1" i="0" kern="1200" dirty="0" err="1" smtClean="0">
                <a:solidFill>
                  <a:schemeClr val="tx1"/>
                </a:solidFill>
                <a:effectLst/>
                <a:latin typeface="+mn-lt"/>
                <a:ea typeface="+mn-ea"/>
                <a:cs typeface="+mn-cs"/>
              </a:rPr>
              <a:t>GetConstructors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to get the constructor methods.</a:t>
            </a:r>
          </a:p>
          <a:p>
            <a:r>
              <a:rPr lang="en-US" sz="1200" b="0" i="0" kern="1200" dirty="0" smtClean="0">
                <a:solidFill>
                  <a:schemeClr val="tx1"/>
                </a:solidFill>
                <a:effectLst/>
                <a:latin typeface="+mn-lt"/>
                <a:ea typeface="+mn-ea"/>
                <a:cs typeface="+mn-cs"/>
              </a:rPr>
              <a:t>The following table shows what members of a base class are returned by the </a:t>
            </a:r>
            <a:r>
              <a:rPr lang="en-US" sz="1200" b="1" i="0" kern="1200" dirty="0" smtClean="0">
                <a:solidFill>
                  <a:schemeClr val="tx1"/>
                </a:solidFill>
                <a:effectLst/>
                <a:latin typeface="+mn-lt"/>
                <a:ea typeface="+mn-ea"/>
                <a:cs typeface="+mn-cs"/>
              </a:rPr>
              <a:t>Get</a:t>
            </a:r>
            <a:r>
              <a:rPr lang="en-US" sz="1200" b="0" i="0" kern="1200" dirty="0" smtClean="0">
                <a:solidFill>
                  <a:schemeClr val="tx1"/>
                </a:solidFill>
                <a:effectLst/>
                <a:latin typeface="+mn-lt"/>
                <a:ea typeface="+mn-ea"/>
                <a:cs typeface="+mn-cs"/>
              </a:rPr>
              <a:t> methods when reflecting on a type.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A89449-AB49-4162-902A-95C624FAE125}" type="slidenum">
              <a:rPr lang="en-US" smtClean="0"/>
              <a:t>32</a:t>
            </a:fld>
            <a:endParaRPr lang="en-US"/>
          </a:p>
        </p:txBody>
      </p:sp>
    </p:spTree>
    <p:extLst>
      <p:ext uri="{BB962C8B-B14F-4D97-AF65-F5344CB8AC3E}">
        <p14:creationId xmlns:p14="http://schemas.microsoft.com/office/powerpoint/2010/main" val="3128718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Emphasis</a:t>
            </a:r>
            <a:r>
              <a:rPr lang="en-US" baseline="0" dirty="0" smtClean="0"/>
              <a:t> on “it’s a template for an object, rather than an type”</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5</a:t>
            </a:fld>
            <a:endParaRPr lang="en-US"/>
          </a:p>
        </p:txBody>
      </p:sp>
    </p:spTree>
    <p:extLst>
      <p:ext uri="{BB962C8B-B14F-4D97-AF65-F5344CB8AC3E}">
        <p14:creationId xmlns:p14="http://schemas.microsoft.com/office/powerpoint/2010/main" val="1538089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33</a:t>
            </a:fld>
            <a:endParaRPr lang="en-US"/>
          </a:p>
        </p:txBody>
      </p:sp>
    </p:spTree>
    <p:extLst>
      <p:ext uri="{BB962C8B-B14F-4D97-AF65-F5344CB8AC3E}">
        <p14:creationId xmlns:p14="http://schemas.microsoft.com/office/powerpoint/2010/main" val="1302932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34</a:t>
            </a:fld>
            <a:endParaRPr lang="en-US"/>
          </a:p>
        </p:txBody>
      </p:sp>
    </p:spTree>
    <p:extLst>
      <p:ext uri="{BB962C8B-B14F-4D97-AF65-F5344CB8AC3E}">
        <p14:creationId xmlns:p14="http://schemas.microsoft.com/office/powerpoint/2010/main" val="2874002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example, the following code shows the headings of two classes. The first few lines of code show</a:t>
            </a:r>
          </a:p>
          <a:p>
            <a:r>
              <a:rPr lang="en-US" sz="1200" b="0" i="0" u="none" strike="noStrike" kern="1200" baseline="0" dirty="0" smtClean="0">
                <a:solidFill>
                  <a:schemeClr val="tx1"/>
                </a:solidFill>
                <a:latin typeface="+mn-lt"/>
                <a:ea typeface="+mn-ea"/>
                <a:cs typeface="+mn-cs"/>
              </a:rPr>
              <a:t>an attribute named Serializable applied to class </a:t>
            </a:r>
            <a:r>
              <a:rPr lang="en-US" sz="1200" b="0" i="0" u="none" strike="noStrike" kern="1200" baseline="0" dirty="0" err="1" smtClean="0">
                <a:solidFill>
                  <a:schemeClr val="tx1"/>
                </a:solidFill>
                <a:latin typeface="+mn-lt"/>
                <a:ea typeface="+mn-ea"/>
                <a:cs typeface="+mn-cs"/>
              </a:rPr>
              <a:t>MyClass</a:t>
            </a:r>
            <a:r>
              <a:rPr lang="en-US" sz="1200" b="0" i="0" u="none" strike="noStrike" kern="1200" baseline="0" dirty="0" smtClean="0">
                <a:solidFill>
                  <a:schemeClr val="tx1"/>
                </a:solidFill>
                <a:latin typeface="+mn-lt"/>
                <a:ea typeface="+mn-ea"/>
                <a:cs typeface="+mn-cs"/>
              </a:rPr>
              <a:t>. Notice that Serializable has no parameter</a:t>
            </a:r>
          </a:p>
          <a:p>
            <a:r>
              <a:rPr lang="en-US" sz="1200" b="0" i="0" u="none" strike="noStrike" kern="1200" baseline="0" dirty="0" smtClean="0">
                <a:solidFill>
                  <a:schemeClr val="tx1"/>
                </a:solidFill>
                <a:latin typeface="+mn-lt"/>
                <a:ea typeface="+mn-ea"/>
                <a:cs typeface="+mn-cs"/>
              </a:rPr>
              <a:t>list. The second class declaration has an attribute called MyAttribute, which has a parameter list with</a:t>
            </a:r>
          </a:p>
          <a:p>
            <a:r>
              <a:rPr lang="en-US" sz="1200" b="0" i="0" u="none" strike="noStrike" kern="1200" baseline="0" dirty="0" smtClean="0">
                <a:solidFill>
                  <a:schemeClr val="tx1"/>
                </a:solidFill>
                <a:latin typeface="+mn-lt"/>
                <a:ea typeface="+mn-ea"/>
                <a:cs typeface="+mn-cs"/>
              </a:rPr>
              <a:t>two string parameters.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Multiple Attributes</a:t>
            </a:r>
          </a:p>
          <a:p>
            <a:r>
              <a:rPr lang="en-US" sz="1200" b="0" i="0" u="none" strike="noStrike" kern="1200" baseline="0" dirty="0" smtClean="0">
                <a:solidFill>
                  <a:schemeClr val="tx1"/>
                </a:solidFill>
                <a:latin typeface="+mn-lt"/>
                <a:ea typeface="+mn-ea"/>
                <a:cs typeface="+mn-cs"/>
              </a:rPr>
              <a:t>You can apply multiple attributes to a single construct.</a:t>
            </a:r>
          </a:p>
          <a:p>
            <a:r>
              <a:rPr lang="en-US" sz="1200" b="0" i="0" u="none" strike="noStrike" kern="1200" baseline="0" dirty="0" smtClean="0">
                <a:solidFill>
                  <a:schemeClr val="tx1"/>
                </a:solidFill>
                <a:latin typeface="+mn-lt"/>
                <a:ea typeface="+mn-ea"/>
                <a:cs typeface="+mn-cs"/>
              </a:rPr>
              <a:t>• Multiple attributes can be listed in either of the following formats:</a:t>
            </a:r>
          </a:p>
          <a:p>
            <a:r>
              <a:rPr lang="en-US" sz="1200" b="0" i="0" u="none" strike="noStrike" kern="1200" baseline="0" dirty="0" smtClean="0">
                <a:solidFill>
                  <a:schemeClr val="tx1"/>
                </a:solidFill>
                <a:latin typeface="+mn-lt"/>
                <a:ea typeface="+mn-ea"/>
                <a:cs typeface="+mn-cs"/>
              </a:rPr>
              <a:t>− Separate attribute sections, one after another. Usually these are stacked on</a:t>
            </a:r>
          </a:p>
          <a:p>
            <a:r>
              <a:rPr lang="en-US" sz="1200" b="0" i="0" u="none" strike="noStrike" kern="1200" baseline="0" dirty="0" smtClean="0">
                <a:solidFill>
                  <a:schemeClr val="tx1"/>
                </a:solidFill>
                <a:latin typeface="+mn-lt"/>
                <a:ea typeface="+mn-ea"/>
                <a:cs typeface="+mn-cs"/>
              </a:rPr>
              <a:t>top of each other, on separate lines.</a:t>
            </a:r>
          </a:p>
          <a:p>
            <a:r>
              <a:rPr lang="en-US" sz="1200" b="0" i="0" u="none" strike="noStrike" kern="1200" baseline="0" dirty="0" smtClean="0">
                <a:solidFill>
                  <a:schemeClr val="tx1"/>
                </a:solidFill>
                <a:latin typeface="+mn-lt"/>
                <a:ea typeface="+mn-ea"/>
                <a:cs typeface="+mn-cs"/>
              </a:rPr>
              <a:t>− A single attribute section, with the attributes separated by commas.</a:t>
            </a:r>
          </a:p>
          <a:p>
            <a:r>
              <a:rPr lang="en-US" sz="1200" b="0" i="0" u="none" strike="noStrike" kern="1200" baseline="0" dirty="0" smtClean="0">
                <a:solidFill>
                  <a:schemeClr val="tx1"/>
                </a:solidFill>
                <a:latin typeface="+mn-lt"/>
                <a:ea typeface="+mn-ea"/>
                <a:cs typeface="+mn-cs"/>
              </a:rPr>
              <a:t>• You can list the attributes in any order.</a:t>
            </a:r>
          </a:p>
          <a:p>
            <a:r>
              <a:rPr lang="en-US" sz="1200" b="0" i="0" u="none" strike="noStrike" kern="1200" baseline="0" dirty="0" smtClean="0">
                <a:solidFill>
                  <a:schemeClr val="tx1"/>
                </a:solidFill>
                <a:latin typeface="+mn-lt"/>
                <a:ea typeface="+mn-ea"/>
                <a:cs typeface="+mn-cs"/>
              </a:rPr>
              <a:t>For example, the following code shows the two ways of applying multiple attributes. The sections of</a:t>
            </a:r>
          </a:p>
          <a:p>
            <a:r>
              <a:rPr lang="en-US" sz="1200" b="0" i="0" u="none" strike="noStrike" kern="1200" baseline="0" dirty="0" smtClean="0">
                <a:solidFill>
                  <a:schemeClr val="tx1"/>
                </a:solidFill>
                <a:latin typeface="+mn-lt"/>
                <a:ea typeface="+mn-ea"/>
                <a:cs typeface="+mn-cs"/>
              </a:rPr>
              <a:t>code are equivalent.</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35</a:t>
            </a:fld>
            <a:endParaRPr lang="en-US"/>
          </a:p>
        </p:txBody>
      </p:sp>
    </p:spTree>
    <p:extLst>
      <p:ext uri="{BB962C8B-B14F-4D97-AF65-F5344CB8AC3E}">
        <p14:creationId xmlns:p14="http://schemas.microsoft.com/office/powerpoint/2010/main" val="32074987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You’ve probably noticed that the syntax for applying an attribute is very different from anything you’ve</a:t>
            </a:r>
          </a:p>
          <a:p>
            <a:r>
              <a:rPr lang="en-US" sz="1200" b="0" i="0" u="none" strike="noStrike" kern="1200" baseline="0" dirty="0" smtClean="0">
                <a:solidFill>
                  <a:schemeClr val="tx1"/>
                </a:solidFill>
                <a:latin typeface="+mn-lt"/>
                <a:ea typeface="+mn-ea"/>
                <a:cs typeface="+mn-cs"/>
              </a:rPr>
              <a:t>seen so far. From that, you might get the impression that attributes are an entirely different type of</a:t>
            </a:r>
          </a:p>
          <a:p>
            <a:r>
              <a:rPr lang="en-US" sz="1200" b="0" i="0" u="none" strike="noStrike" kern="1200" baseline="0" dirty="0" smtClean="0">
                <a:solidFill>
                  <a:schemeClr val="tx1"/>
                </a:solidFill>
                <a:latin typeface="+mn-lt"/>
                <a:ea typeface="+mn-ea"/>
                <a:cs typeface="+mn-cs"/>
              </a:rPr>
              <a:t>construct. They’re not—they’re just a special kind of class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36</a:t>
            </a:fld>
            <a:endParaRPr lang="en-US"/>
          </a:p>
        </p:txBody>
      </p:sp>
    </p:spTree>
    <p:extLst>
      <p:ext uri="{BB962C8B-B14F-4D97-AF65-F5344CB8AC3E}">
        <p14:creationId xmlns:p14="http://schemas.microsoft.com/office/powerpoint/2010/main" val="3305438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37</a:t>
            </a:fld>
            <a:endParaRPr lang="en-US"/>
          </a:p>
        </p:txBody>
      </p:sp>
    </p:spTree>
    <p:extLst>
      <p:ext uri="{BB962C8B-B14F-4D97-AF65-F5344CB8AC3E}">
        <p14:creationId xmlns:p14="http://schemas.microsoft.com/office/powerpoint/2010/main" val="69645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Show the transformation between the old code and the</a:t>
            </a:r>
            <a:r>
              <a:rPr lang="en-US" baseline="0" dirty="0" smtClean="0"/>
              <a:t> new one happened</a:t>
            </a:r>
          </a:p>
          <a:p>
            <a:pPr marL="171450" indent="-171450">
              <a:buFontTx/>
              <a:buChar char="-"/>
            </a:pPr>
            <a:r>
              <a:rPr lang="en-US" baseline="0" dirty="0" smtClean="0"/>
              <a:t>Emphasis on the bullet points from second part of the slide</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6</a:t>
            </a:fld>
            <a:endParaRPr lang="en-US"/>
          </a:p>
        </p:txBody>
      </p:sp>
    </p:spTree>
    <p:extLst>
      <p:ext uri="{BB962C8B-B14F-4D97-AF65-F5344CB8AC3E}">
        <p14:creationId xmlns:p14="http://schemas.microsoft.com/office/powerpoint/2010/main" val="282449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 on what we need to declare a class</a:t>
            </a:r>
          </a:p>
          <a:p>
            <a:pPr marL="171450" indent="-171450">
              <a:buFontTx/>
              <a:buChar char="-"/>
            </a:pPr>
            <a:r>
              <a:rPr lang="en-US" dirty="0" smtClean="0"/>
              <a:t>Emphasis on “type parameters” keyword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7</a:t>
            </a:fld>
            <a:endParaRPr lang="en-US"/>
          </a:p>
        </p:txBody>
      </p:sp>
    </p:spTree>
    <p:extLst>
      <p:ext uri="{BB962C8B-B14F-4D97-AF65-F5344CB8AC3E}">
        <p14:creationId xmlns:p14="http://schemas.microsoft.com/office/powerpoint/2010/main" val="6584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a:t>
            </a:r>
            <a:r>
              <a:rPr lang="en-US" baseline="0" dirty="0" smtClean="0"/>
              <a:t> on ‘type arguments’ vs ‘type parameters’</a:t>
            </a:r>
          </a:p>
          <a:p>
            <a:pPr marL="171450" indent="-171450">
              <a:buFontTx/>
              <a:buChar char="-"/>
            </a:pPr>
            <a:r>
              <a:rPr lang="en-US" baseline="0" dirty="0" smtClean="0"/>
              <a:t>Explain how the compiles creates concrete classes from generic templates</a:t>
            </a:r>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8</a:t>
            </a:fld>
            <a:endParaRPr lang="en-US"/>
          </a:p>
        </p:txBody>
      </p:sp>
    </p:spTree>
    <p:extLst>
      <p:ext uri="{BB962C8B-B14F-4D97-AF65-F5344CB8AC3E}">
        <p14:creationId xmlns:p14="http://schemas.microsoft.com/office/powerpoint/2010/main" val="1976340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u="none" strike="noStrike" kern="1200" baseline="0" dirty="0" smtClean="0">
                <a:solidFill>
                  <a:schemeClr val="tx1"/>
                </a:solidFill>
                <a:latin typeface="+mn-lt"/>
                <a:ea typeface="+mn-ea"/>
                <a:cs typeface="+mn-cs"/>
              </a:rPr>
              <a:t>Explanation for using a constructed type to create a reference and an instance</a:t>
            </a:r>
          </a:p>
          <a:p>
            <a:pPr marL="171450" indent="-171450">
              <a:buFontTx/>
              <a:buChar char="-"/>
            </a:pPr>
            <a:r>
              <a:rPr lang="en-US" sz="1200" b="0" i="0" u="none" strike="noStrike" kern="1200" baseline="0" dirty="0" smtClean="0">
                <a:solidFill>
                  <a:schemeClr val="tx1"/>
                </a:solidFill>
                <a:latin typeface="+mn-lt"/>
                <a:ea typeface="+mn-ea"/>
                <a:cs typeface="+mn-cs"/>
              </a:rPr>
              <a:t>The first line below the generic class declaration allocates a reference in the stack for variable </a:t>
            </a:r>
            <a:r>
              <a:rPr lang="en-US" sz="1200" b="0" i="0" u="none" strike="noStrike" kern="1200" baseline="0" dirty="0" err="1" smtClean="0">
                <a:solidFill>
                  <a:schemeClr val="tx1"/>
                </a:solidFill>
                <a:latin typeface="+mn-lt"/>
                <a:ea typeface="+mn-ea"/>
                <a:cs typeface="+mn-cs"/>
              </a:rPr>
              <a:t>myInst</a:t>
            </a:r>
            <a:r>
              <a:rPr lang="en-US" sz="1200" b="0" i="0" u="none" strike="noStrike" kern="1200" baseline="0" dirty="0" smtClean="0">
                <a:solidFill>
                  <a:schemeClr val="tx1"/>
                </a:solidFill>
                <a:latin typeface="+mn-lt"/>
                <a:ea typeface="+mn-ea"/>
                <a:cs typeface="+mn-cs"/>
              </a:rPr>
              <a:t>. Its value is null.</a:t>
            </a:r>
          </a:p>
          <a:p>
            <a:pPr marL="171450" indent="-171450">
              <a:buFontTx/>
              <a:buChar char="-"/>
            </a:pPr>
            <a:r>
              <a:rPr lang="en-US" sz="1200" b="0" i="0" u="none" strike="noStrike" kern="1200" baseline="0" dirty="0" smtClean="0">
                <a:solidFill>
                  <a:schemeClr val="tx1"/>
                </a:solidFill>
                <a:latin typeface="+mn-lt"/>
                <a:ea typeface="+mn-ea"/>
                <a:cs typeface="+mn-cs"/>
              </a:rPr>
              <a:t>The second line allocates an instance in the heap and assigns its reference to the variable.</a:t>
            </a:r>
          </a:p>
          <a:p>
            <a:pPr marL="0" indent="0">
              <a:buFontTx/>
              <a:buNone/>
            </a:pPr>
            <a:r>
              <a:rPr lang="en-US" sz="1200" b="0" i="0" u="none" strike="noStrike" kern="1200" baseline="0" dirty="0" smtClean="0">
                <a:solidFill>
                  <a:schemeClr val="tx1"/>
                </a:solidFill>
                <a:latin typeface="+mn-lt"/>
                <a:ea typeface="+mn-ea"/>
                <a:cs typeface="+mn-cs"/>
              </a:rPr>
              <a:t>Explanation for constructing two classes from a generic class</a:t>
            </a:r>
          </a:p>
          <a:p>
            <a:pPr marL="171450" indent="-171450">
              <a:buFontTx/>
              <a:buChar char="-"/>
            </a:pPr>
            <a:r>
              <a:rPr lang="en-US" sz="1200" b="0" i="0" u="none" strike="noStrike" kern="1200" baseline="0" dirty="0" smtClean="0">
                <a:solidFill>
                  <a:schemeClr val="tx1"/>
                </a:solidFill>
                <a:latin typeface="+mn-lt"/>
                <a:ea typeface="+mn-ea"/>
                <a:cs typeface="+mn-cs"/>
              </a:rPr>
              <a:t>One type is constructed with types short and int.</a:t>
            </a:r>
          </a:p>
          <a:p>
            <a:pPr marL="171450" indent="-171450">
              <a:buFontTx/>
              <a:buChar char="-"/>
            </a:pPr>
            <a:r>
              <a:rPr lang="en-US" sz="1200" b="0" i="0" u="none" strike="noStrike" kern="1200" baseline="0" dirty="0" smtClean="0">
                <a:solidFill>
                  <a:schemeClr val="tx1"/>
                </a:solidFill>
                <a:latin typeface="+mn-lt"/>
                <a:ea typeface="+mn-ea"/>
                <a:cs typeface="+mn-cs"/>
              </a:rPr>
              <a:t>The other is constructed with types </a:t>
            </a:r>
            <a:r>
              <a:rPr lang="en-US" sz="1200" b="0" i="0" u="none" strike="noStrike" kern="1200" baseline="0" dirty="0" err="1" smtClean="0">
                <a:solidFill>
                  <a:schemeClr val="tx1"/>
                </a:solidFill>
                <a:latin typeface="+mn-lt"/>
                <a:ea typeface="+mn-ea"/>
                <a:cs typeface="+mn-cs"/>
              </a:rPr>
              <a:t>int</a:t>
            </a:r>
            <a:r>
              <a:rPr lang="en-US" sz="1200" b="0" i="0" u="none" strike="noStrike" kern="1200" baseline="0" dirty="0" smtClean="0">
                <a:solidFill>
                  <a:schemeClr val="tx1"/>
                </a:solidFill>
                <a:latin typeface="+mn-lt"/>
                <a:ea typeface="+mn-ea"/>
                <a:cs typeface="+mn-cs"/>
              </a:rPr>
              <a:t> and long.</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9</a:t>
            </a:fld>
            <a:endParaRPr lang="en-US"/>
          </a:p>
        </p:txBody>
      </p:sp>
    </p:spTree>
    <p:extLst>
      <p:ext uri="{BB962C8B-B14F-4D97-AF65-F5344CB8AC3E}">
        <p14:creationId xmlns:p14="http://schemas.microsoft.com/office/powerpoint/2010/main" val="1408069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 on advantages</a:t>
            </a:r>
            <a:r>
              <a:rPr lang="en-US" baseline="0" dirty="0" smtClean="0"/>
              <a:t> vs disadvantages between the two methods</a:t>
            </a:r>
          </a:p>
          <a:p>
            <a:pPr marL="171450" indent="-171450">
              <a:buFontTx/>
              <a:buChar char="-"/>
            </a:pPr>
            <a:r>
              <a:rPr lang="en-US" baseline="0" dirty="0" smtClean="0"/>
              <a:t>Try to focus on how building generic classes implies a more abstract method of thinking</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10</a:t>
            </a:fld>
            <a:endParaRPr lang="en-US"/>
          </a:p>
        </p:txBody>
      </p:sp>
    </p:spTree>
    <p:extLst>
      <p:ext uri="{BB962C8B-B14F-4D97-AF65-F5344CB8AC3E}">
        <p14:creationId xmlns:p14="http://schemas.microsoft.com/office/powerpoint/2010/main" val="3698681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Since type parameters</a:t>
            </a:r>
            <a:r>
              <a:rPr lang="en-US" baseline="0" dirty="0" smtClean="0"/>
              <a:t> don’t offer too much information regarding the actual type used we need to refine the way we can inform the compiler of the actual types to be supplied</a:t>
            </a:r>
          </a:p>
          <a:p>
            <a:pPr marL="171450" indent="-171450">
              <a:buFontTx/>
              <a:buChar char="-"/>
            </a:pPr>
            <a:r>
              <a:rPr lang="en-US" baseline="0" dirty="0" smtClean="0"/>
              <a:t>Not creating any constraints will result in unbounded type parameters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11</a:t>
            </a:fld>
            <a:endParaRPr lang="en-US"/>
          </a:p>
        </p:txBody>
      </p:sp>
    </p:spTree>
    <p:extLst>
      <p:ext uri="{BB962C8B-B14F-4D97-AF65-F5344CB8AC3E}">
        <p14:creationId xmlns:p14="http://schemas.microsoft.com/office/powerpoint/2010/main" val="2317942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5016"/>
            <a:ext cx="12104915" cy="4491587"/>
          </a:xfrm>
          <a:prstGeom prst="rect">
            <a:avLst/>
          </a:prstGeom>
        </p:spPr>
      </p:pic>
      <p:sp>
        <p:nvSpPr>
          <p:cNvPr id="2" name="Title 1"/>
          <p:cNvSpPr>
            <a:spLocks noGrp="1"/>
          </p:cNvSpPr>
          <p:nvPr>
            <p:ph type="ctrTitle" hasCustomPrompt="1"/>
          </p:nvPr>
        </p:nvSpPr>
        <p:spPr>
          <a:xfrm>
            <a:off x="5527221" y="2212523"/>
            <a:ext cx="5798683" cy="1387249"/>
          </a:xfrm>
        </p:spPr>
        <p:txBody>
          <a:bodyPr rIns="0" anchor="b">
            <a:noAutofit/>
          </a:bodyPr>
          <a:lstStyle>
            <a:lvl1pPr algn="r" defTabSz="685800" rtl="0" eaLnBrk="1" latinLnBrk="0" hangingPunct="1">
              <a:lnSpc>
                <a:spcPct val="90000"/>
              </a:lnSpc>
              <a:spcBef>
                <a:spcPct val="0"/>
              </a:spcBef>
              <a:buNone/>
              <a:defRPr lang="en-GB" sz="36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7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4" name="Straight Connector 13"/>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9" name="Straight Connector 8"/>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Tree>
    <p:extLst>
      <p:ext uri="{BB962C8B-B14F-4D97-AF65-F5344CB8AC3E}">
        <p14:creationId xmlns:p14="http://schemas.microsoft.com/office/powerpoint/2010/main" val="1562034678"/>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6" name="Content Placeholder 2"/>
          <p:cNvSpPr>
            <a:spLocks noGrp="1"/>
          </p:cNvSpPr>
          <p:nvPr>
            <p:ph idx="13" hasCustomPrompt="1"/>
          </p:nvPr>
        </p:nvSpPr>
        <p:spPr>
          <a:xfrm>
            <a:off x="2242457" y="2555422"/>
            <a:ext cx="3456191" cy="2140417"/>
          </a:xfrm>
        </p:spPr>
        <p:txBody>
          <a:bodyPr/>
          <a:lstStyle>
            <a:lvl1pPr marL="0" indent="0">
              <a:buNone/>
              <a:defRPr sz="1500" b="1">
                <a:solidFill>
                  <a:srgbClr val="AA0B19"/>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your picture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Thank you!</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645044228"/>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567803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5016"/>
            <a:ext cx="12104915" cy="4491587"/>
          </a:xfrm>
          <a:prstGeom prst="rect">
            <a:avLst/>
          </a:prstGeom>
        </p:spPr>
      </p:pic>
      <p:sp>
        <p:nvSpPr>
          <p:cNvPr id="2" name="Title 1"/>
          <p:cNvSpPr>
            <a:spLocks noGrp="1"/>
          </p:cNvSpPr>
          <p:nvPr>
            <p:ph type="ctrTitle" hasCustomPrompt="1"/>
          </p:nvPr>
        </p:nvSpPr>
        <p:spPr>
          <a:xfrm>
            <a:off x="5527221" y="2212523"/>
            <a:ext cx="5798683" cy="1387249"/>
          </a:xfrm>
        </p:spPr>
        <p:txBody>
          <a:bodyPr rIns="0" anchor="b">
            <a:noAutofit/>
          </a:bodyPr>
          <a:lstStyle>
            <a:lvl1pPr algn="r" defTabSz="685800" rtl="0" eaLnBrk="1" latinLnBrk="0" hangingPunct="1">
              <a:lnSpc>
                <a:spcPct val="90000"/>
              </a:lnSpc>
              <a:spcBef>
                <a:spcPct val="0"/>
              </a:spcBef>
              <a:buNone/>
              <a:defRPr lang="en-GB" sz="36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7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4" name="Straight Connector 13"/>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9" name="Straight Connector 8"/>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Tree>
    <p:extLst>
      <p:ext uri="{BB962C8B-B14F-4D97-AF65-F5344CB8AC3E}">
        <p14:creationId xmlns:p14="http://schemas.microsoft.com/office/powerpoint/2010/main" val="506310145"/>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86001"/>
            <a:ext cx="10847695" cy="3970604"/>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5" name="Straight Connector 14"/>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3984879879"/>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1893"/>
            <a:ext cx="11132560" cy="4174710"/>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0" name="Straight Connector 9"/>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1801448389"/>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976" y="4073979"/>
            <a:ext cx="3621161" cy="278402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sp>
        <p:nvSpPr>
          <p:cNvPr id="19" name="Rectangle 18"/>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
        <p:nvSpPr>
          <p:cNvPr id="2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Tree>
    <p:extLst>
      <p:ext uri="{BB962C8B-B14F-4D97-AF65-F5344CB8AC3E}">
        <p14:creationId xmlns:p14="http://schemas.microsoft.com/office/powerpoint/2010/main" val="4124739229"/>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404" y="4041321"/>
            <a:ext cx="3609621" cy="281668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Rectangle 17"/>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3046335"/>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_simple">
    <p:spTree>
      <p:nvGrpSpPr>
        <p:cNvPr id="1" name=""/>
        <p:cNvGrpSpPr/>
        <p:nvPr/>
      </p:nvGrpSpPr>
      <p:grpSpPr>
        <a:xfrm>
          <a:off x="0" y="0"/>
          <a:ext cx="0" cy="0"/>
          <a:chOff x="0" y="0"/>
          <a:chExt cx="0" cy="0"/>
        </a:xfrm>
      </p:grpSpPr>
      <p:sp>
        <p:nvSpPr>
          <p:cNvPr id="13" name="Rectangle 12"/>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sp>
        <p:nvSpPr>
          <p:cNvPr id="16" name="Content Placeholder 2"/>
          <p:cNvSpPr>
            <a:spLocks noGrp="1"/>
          </p:cNvSpPr>
          <p:nvPr>
            <p:ph idx="13" hasCustomPrompt="1"/>
          </p:nvPr>
        </p:nvSpPr>
        <p:spPr>
          <a:xfrm>
            <a:off x="810305" y="1617968"/>
            <a:ext cx="10543495" cy="4399111"/>
          </a:xfrm>
        </p:spPr>
        <p:txBody>
          <a:bodyPr lIns="0"/>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sz="1350">
                <a:solidFill>
                  <a:srgbClr val="4A4E52"/>
                </a:solidFill>
              </a:defRPr>
            </a:lvl3pPr>
            <a:lvl4pPr marL="120015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sp>
        <p:nvSpPr>
          <p:cNvPr id="8" name="TextBox 19"/>
          <p:cNvSpPr txBox="1"/>
          <p:nvPr/>
        </p:nvSpPr>
        <p:spPr>
          <a:xfrm>
            <a:off x="5876733" y="3275112"/>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974173382"/>
      </p:ext>
    </p:extLst>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_two_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60655" y="1518559"/>
            <a:ext cx="5193144" cy="4710793"/>
          </a:xfrm>
        </p:spPr>
        <p:txBody>
          <a:bodyPr/>
          <a:lstStyle>
            <a:lvl1pPr marL="0" indent="0">
              <a:buNone/>
              <a:defRPr sz="1500" b="1">
                <a:solidFill>
                  <a:srgbClr val="AA0B19"/>
                </a:solidFill>
              </a:defRPr>
            </a:lvl1pPr>
            <a:lvl2pPr marL="0" indent="0" algn="l">
              <a:buNone/>
              <a:defRPr sz="1500">
                <a:solidFill>
                  <a:srgbClr val="4A4E52"/>
                </a:solidFill>
              </a:defRPr>
            </a:lvl2pPr>
            <a:lvl3pPr marL="625725" indent="-342900">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814725" indent="-257175">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540000"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marL="729000" lvl="3" indent="-171450" algn="l" defTabSz="685800" rtl="0" eaLnBrk="1" latinLnBrk="0" hangingPunct="1">
              <a:lnSpc>
                <a:spcPct val="90000"/>
              </a:lnSpc>
              <a:spcBef>
                <a:spcPts val="375"/>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9"/>
            <a:ext cx="5193144" cy="4710793"/>
          </a:xfrm>
        </p:spPr>
        <p:txBody>
          <a:bodyPr lIns="0"/>
          <a:lstStyle>
            <a:lvl1pPr marL="0" indent="0">
              <a:buNone/>
              <a:defRPr sz="1500" b="1">
                <a:solidFill>
                  <a:srgbClr val="AA0B19"/>
                </a:solidFill>
              </a:defRPr>
            </a:lvl1pPr>
            <a:lvl2pPr marL="0" indent="0" algn="l">
              <a:buNone/>
              <a:defRPr sz="1500">
                <a:solidFill>
                  <a:srgbClr val="4A4E52"/>
                </a:solidFill>
              </a:defRPr>
            </a:lvl2pPr>
            <a:lvl3pPr marL="540000" indent="-257175">
              <a:buClr>
                <a:srgbClr val="81ADB5"/>
              </a:buClr>
              <a:buFont typeface="Arial" panose="020B0604020202020204" pitchFamily="34" charset="0"/>
              <a:buChar char="•"/>
              <a:defRPr sz="1350">
                <a:solidFill>
                  <a:srgbClr val="4A4E52"/>
                </a:solidFill>
              </a:defRPr>
            </a:lvl3pPr>
            <a:lvl4pPr marL="72900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2" name="Rectangle 11"/>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7"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583732573"/>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1200150" indent="-171450">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942975"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500" b="1">
                <a:solidFill>
                  <a:srgbClr val="4A4E52"/>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3"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00251843"/>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86001"/>
            <a:ext cx="10847695" cy="3970604"/>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5" name="Straight Connector 14"/>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3509101390"/>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indent="0">
              <a:buNone/>
              <a:defRPr sz="2250" b="1" baseline="0">
                <a:solidFill>
                  <a:srgbClr val="AA0B19"/>
                </a:solidFill>
              </a:defRPr>
            </a:lvl1pPr>
            <a:lvl2pPr marL="0" indent="0" algn="l">
              <a:buNone/>
              <a:defRPr sz="22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picture – full slide</a:t>
            </a:r>
          </a:p>
        </p:txBody>
      </p:sp>
      <p:sp>
        <p:nvSpPr>
          <p:cNvPr id="14" name="Content Placeholder 2"/>
          <p:cNvSpPr>
            <a:spLocks noGrp="1"/>
          </p:cNvSpPr>
          <p:nvPr>
            <p:ph idx="10" hasCustomPrompt="1"/>
          </p:nvPr>
        </p:nvSpPr>
        <p:spPr>
          <a:xfrm>
            <a:off x="459263" y="4523016"/>
            <a:ext cx="5817971" cy="1428748"/>
          </a:xfrm>
          <a:solidFill>
            <a:schemeClr val="bg1">
              <a:alpha val="56000"/>
            </a:schemeClr>
          </a:solidFill>
        </p:spPr>
        <p:txBody>
          <a:bodyPr lIns="180000" tIns="180000" rIns="180000" bIns="180000"/>
          <a:lstStyle>
            <a:lvl1pPr marL="0" indent="0">
              <a:buNone/>
              <a:defRPr sz="2250" b="1">
                <a:solidFill>
                  <a:srgbClr val="4A4E52"/>
                </a:solidFill>
              </a:defRPr>
            </a:lvl1pPr>
            <a:lvl2pPr marL="0" indent="0" algn="l">
              <a:buNone/>
              <a:defRPr sz="2250">
                <a:solidFill>
                  <a:srgbClr val="4A4E52"/>
                </a:solidFill>
              </a:defRPr>
            </a:lvl2pPr>
            <a:lvl3pPr marL="0" indent="0">
              <a:buClr>
                <a:srgbClr val="81ADB5"/>
              </a:buClr>
              <a:buFont typeface="Arial" panose="020B0604020202020204" pitchFamily="34" charset="0"/>
              <a:buNone/>
              <a:defRPr sz="2250" b="1" baseline="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marL="20574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3895361501"/>
      </p:ext>
    </p:extLst>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6" name="Content Placeholder 2"/>
          <p:cNvSpPr>
            <a:spLocks noGrp="1"/>
          </p:cNvSpPr>
          <p:nvPr>
            <p:ph idx="13" hasCustomPrompt="1"/>
          </p:nvPr>
        </p:nvSpPr>
        <p:spPr>
          <a:xfrm>
            <a:off x="2242457" y="2555422"/>
            <a:ext cx="3456191" cy="2140417"/>
          </a:xfrm>
        </p:spPr>
        <p:txBody>
          <a:bodyPr/>
          <a:lstStyle>
            <a:lvl1pPr marL="0" indent="0">
              <a:buNone/>
              <a:defRPr sz="1500" b="1">
                <a:solidFill>
                  <a:srgbClr val="AA0B19"/>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your picture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Thank you!</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68228058"/>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0844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1893"/>
            <a:ext cx="11132560" cy="4174710"/>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0" name="Straight Connector 9"/>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2542274855"/>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976" y="4073979"/>
            <a:ext cx="3621161" cy="278402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sp>
        <p:nvSpPr>
          <p:cNvPr id="19" name="Rectangle 18"/>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
        <p:nvSpPr>
          <p:cNvPr id="2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Tree>
    <p:extLst>
      <p:ext uri="{BB962C8B-B14F-4D97-AF65-F5344CB8AC3E}">
        <p14:creationId xmlns:p14="http://schemas.microsoft.com/office/powerpoint/2010/main" val="3016444672"/>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404" y="4041321"/>
            <a:ext cx="3609621" cy="281668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Rectangle 17"/>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87991233"/>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_simple">
    <p:spTree>
      <p:nvGrpSpPr>
        <p:cNvPr id="1" name=""/>
        <p:cNvGrpSpPr/>
        <p:nvPr/>
      </p:nvGrpSpPr>
      <p:grpSpPr>
        <a:xfrm>
          <a:off x="0" y="0"/>
          <a:ext cx="0" cy="0"/>
          <a:chOff x="0" y="0"/>
          <a:chExt cx="0" cy="0"/>
        </a:xfrm>
      </p:grpSpPr>
      <p:sp>
        <p:nvSpPr>
          <p:cNvPr id="13" name="Rectangle 12"/>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sp>
        <p:nvSpPr>
          <p:cNvPr id="16" name="Content Placeholder 2"/>
          <p:cNvSpPr>
            <a:spLocks noGrp="1"/>
          </p:cNvSpPr>
          <p:nvPr>
            <p:ph idx="13" hasCustomPrompt="1"/>
          </p:nvPr>
        </p:nvSpPr>
        <p:spPr>
          <a:xfrm>
            <a:off x="810305" y="1617968"/>
            <a:ext cx="10543495" cy="4399111"/>
          </a:xfrm>
        </p:spPr>
        <p:txBody>
          <a:bodyPr lIns="0"/>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sz="1350">
                <a:solidFill>
                  <a:srgbClr val="4A4E52"/>
                </a:solidFill>
              </a:defRPr>
            </a:lvl3pPr>
            <a:lvl4pPr marL="120015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sp>
        <p:nvSpPr>
          <p:cNvPr id="8" name="TextBox 19"/>
          <p:cNvSpPr txBox="1"/>
          <p:nvPr/>
        </p:nvSpPr>
        <p:spPr>
          <a:xfrm>
            <a:off x="5876733" y="3275112"/>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10297369"/>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_two_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60655" y="1518559"/>
            <a:ext cx="5193144" cy="4710793"/>
          </a:xfrm>
        </p:spPr>
        <p:txBody>
          <a:bodyPr/>
          <a:lstStyle>
            <a:lvl1pPr marL="0" indent="0">
              <a:buNone/>
              <a:defRPr sz="1500" b="1">
                <a:solidFill>
                  <a:srgbClr val="AA0B19"/>
                </a:solidFill>
              </a:defRPr>
            </a:lvl1pPr>
            <a:lvl2pPr marL="0" indent="0" algn="l">
              <a:buNone/>
              <a:defRPr sz="1500">
                <a:solidFill>
                  <a:srgbClr val="4A4E52"/>
                </a:solidFill>
              </a:defRPr>
            </a:lvl2pPr>
            <a:lvl3pPr marL="625725" indent="-342900">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814725" indent="-257175">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540000"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marL="729000" lvl="3" indent="-171450" algn="l" defTabSz="685800" rtl="0" eaLnBrk="1" latinLnBrk="0" hangingPunct="1">
              <a:lnSpc>
                <a:spcPct val="90000"/>
              </a:lnSpc>
              <a:spcBef>
                <a:spcPts val="375"/>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9"/>
            <a:ext cx="5193144" cy="4710793"/>
          </a:xfrm>
        </p:spPr>
        <p:txBody>
          <a:bodyPr lIns="0"/>
          <a:lstStyle>
            <a:lvl1pPr marL="0" indent="0">
              <a:buNone/>
              <a:defRPr sz="1500" b="1">
                <a:solidFill>
                  <a:srgbClr val="AA0B19"/>
                </a:solidFill>
              </a:defRPr>
            </a:lvl1pPr>
            <a:lvl2pPr marL="0" indent="0" algn="l">
              <a:buNone/>
              <a:defRPr sz="1500">
                <a:solidFill>
                  <a:srgbClr val="4A4E52"/>
                </a:solidFill>
              </a:defRPr>
            </a:lvl2pPr>
            <a:lvl3pPr marL="540000" indent="-257175">
              <a:buClr>
                <a:srgbClr val="81ADB5"/>
              </a:buClr>
              <a:buFont typeface="Arial" panose="020B0604020202020204" pitchFamily="34" charset="0"/>
              <a:buChar char="•"/>
              <a:defRPr sz="1350">
                <a:solidFill>
                  <a:srgbClr val="4A4E52"/>
                </a:solidFill>
              </a:defRPr>
            </a:lvl3pPr>
            <a:lvl4pPr marL="72900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2" name="Rectangle 11"/>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7"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77877139"/>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1200150" indent="-171450">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942975"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500" b="1">
                <a:solidFill>
                  <a:srgbClr val="4A4E52"/>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3"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745042768"/>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indent="0">
              <a:buNone/>
              <a:defRPr sz="2250" b="1" baseline="0">
                <a:solidFill>
                  <a:srgbClr val="AA0B19"/>
                </a:solidFill>
              </a:defRPr>
            </a:lvl1pPr>
            <a:lvl2pPr marL="0" indent="0" algn="l">
              <a:buNone/>
              <a:defRPr sz="22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picture – full slide</a:t>
            </a:r>
          </a:p>
        </p:txBody>
      </p:sp>
      <p:sp>
        <p:nvSpPr>
          <p:cNvPr id="14" name="Content Placeholder 2"/>
          <p:cNvSpPr>
            <a:spLocks noGrp="1"/>
          </p:cNvSpPr>
          <p:nvPr>
            <p:ph idx="10" hasCustomPrompt="1"/>
          </p:nvPr>
        </p:nvSpPr>
        <p:spPr>
          <a:xfrm>
            <a:off x="459263" y="4523016"/>
            <a:ext cx="5817971" cy="1428748"/>
          </a:xfrm>
          <a:solidFill>
            <a:schemeClr val="bg1">
              <a:alpha val="56000"/>
            </a:schemeClr>
          </a:solidFill>
        </p:spPr>
        <p:txBody>
          <a:bodyPr lIns="180000" tIns="180000" rIns="180000" bIns="180000"/>
          <a:lstStyle>
            <a:lvl1pPr marL="0" indent="0">
              <a:buNone/>
              <a:defRPr sz="2250" b="1">
                <a:solidFill>
                  <a:srgbClr val="4A4E52"/>
                </a:solidFill>
              </a:defRPr>
            </a:lvl1pPr>
            <a:lvl2pPr marL="0" indent="0" algn="l">
              <a:buNone/>
              <a:defRPr sz="2250">
                <a:solidFill>
                  <a:srgbClr val="4A4E52"/>
                </a:solidFill>
              </a:defRPr>
            </a:lvl2pPr>
            <a:lvl3pPr marL="0" indent="0">
              <a:buClr>
                <a:srgbClr val="81ADB5"/>
              </a:buClr>
              <a:buFont typeface="Arial" panose="020B0604020202020204" pitchFamily="34" charset="0"/>
              <a:buNone/>
              <a:defRPr sz="2250" b="1" baseline="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marL="20574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2170723816"/>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pPr/>
              <a:t>4/7/2016</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718187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pPr/>
              <a:t>4/7/2016</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8565091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gif"/></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8" Type="http://schemas.openxmlformats.org/officeDocument/2006/relationships/hyperlink" Target="https://msdn.microsoft.com/en-us/library/system.collections.queue.aspx" TargetMode="External"/><Relationship Id="rId3" Type="http://schemas.openxmlformats.org/officeDocument/2006/relationships/hyperlink" Target="https://msdn.microsoft.com/en-us/library/6sh2ey19.aspx" TargetMode="External"/><Relationship Id="rId7" Type="http://schemas.openxmlformats.org/officeDocument/2006/relationships/hyperlink" Target="https://msdn.microsoft.com/en-us/library/system.collections.hashtable.aspx"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hyperlink" Target="https://msdn.microsoft.com/en-us/library/system.collections.arraylist.aspx" TargetMode="External"/><Relationship Id="rId5" Type="http://schemas.openxmlformats.org/officeDocument/2006/relationships/hyperlink" Target="https://msdn.microsoft.com/en-us/library/3278tedw.aspx" TargetMode="External"/><Relationship Id="rId4" Type="http://schemas.openxmlformats.org/officeDocument/2006/relationships/hyperlink" Target="https://msdn.microsoft.com/en-us/library/7977ey2c.aspx" TargetMode="External"/><Relationship Id="rId9" Type="http://schemas.openxmlformats.org/officeDocument/2006/relationships/hyperlink" Target="https://msdn.microsoft.com/en-us/library/system.collections.stack.aspx"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61.png"/><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64.png"/><Relationship Id="rId4" Type="http://schemas.openxmlformats.org/officeDocument/2006/relationships/image" Target="../media/image63.png"/></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docs.google.com/document/d/1WP3Q57DzN3qQxtyd96FJXh7Cjz00kR4ybbVmpn_EL6U/edit?usp=sharing" TargetMode="External"/><Relationship Id="rId2" Type="http://schemas.openxmlformats.org/officeDocument/2006/relationships/hyperlink" Target="https://drive.google.com/file/d/0B7iUmPNOEykISGtFbkZ0UW5aQkE/view"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Endava</a:t>
            </a:r>
            <a:r>
              <a:rPr lang="en-US" dirty="0" smtClean="0"/>
              <a:t> </a:t>
            </a:r>
            <a:r>
              <a:rPr lang="en-US" dirty="0" err="1" smtClean="0"/>
              <a:t>.Net</a:t>
            </a:r>
            <a:r>
              <a:rPr lang="en-US" dirty="0" smtClean="0"/>
              <a:t> Core Training</a:t>
            </a:r>
            <a:endParaRPr lang="en-US" dirty="0"/>
          </a:p>
        </p:txBody>
      </p:sp>
      <p:sp>
        <p:nvSpPr>
          <p:cNvPr id="3" name="Subtitle 2"/>
          <p:cNvSpPr>
            <a:spLocks noGrp="1"/>
          </p:cNvSpPr>
          <p:nvPr>
            <p:ph type="subTitle" idx="1"/>
          </p:nvPr>
        </p:nvSpPr>
        <p:spPr/>
        <p:txBody>
          <a:bodyPr/>
          <a:lstStyle/>
          <a:p>
            <a:r>
              <a:rPr lang="en-US" dirty="0" smtClean="0"/>
              <a:t>Graduates have never </a:t>
            </a:r>
          </a:p>
          <a:p>
            <a:r>
              <a:rPr lang="en-US" dirty="0" smtClean="0"/>
              <a:t>been this lucky…</a:t>
            </a:r>
          </a:p>
        </p:txBody>
      </p:sp>
    </p:spTree>
    <p:extLst>
      <p:ext uri="{BB962C8B-B14F-4D97-AF65-F5344CB8AC3E}">
        <p14:creationId xmlns:p14="http://schemas.microsoft.com/office/powerpoint/2010/main" val="3088468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Comparing the Generic and </a:t>
            </a:r>
            <a:r>
              <a:rPr lang="en-US" sz="2400" dirty="0" smtClean="0">
                <a:solidFill>
                  <a:srgbClr val="C00000"/>
                </a:solidFill>
              </a:rPr>
              <a:t>Non-generic classes</a:t>
            </a:r>
            <a:endParaRPr lang="en-US" sz="2400" dirty="0">
              <a:solidFill>
                <a:srgbClr val="C00000"/>
              </a:solidFill>
            </a:endParaRP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5" name="Content Placeholder 3"/>
          <p:cNvSpPr txBox="1">
            <a:spLocks/>
          </p:cNvSpPr>
          <p:nvPr/>
        </p:nvSpPr>
        <p:spPr>
          <a:xfrm>
            <a:off x="307798" y="617837"/>
            <a:ext cx="11059865" cy="566721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600" dirty="0" smtClean="0">
              <a:solidFill>
                <a:schemeClr val="tx1"/>
              </a:solidFill>
            </a:endParaRPr>
          </a:p>
          <a:p>
            <a:pPr marL="1285875" lvl="2" indent="-342900">
              <a:buClr>
                <a:srgbClr val="F1600F"/>
              </a:buClr>
              <a:buFont typeface="Wingdings" panose="05000000000000000000" pitchFamily="2" charset="2"/>
              <a:buChar char="v"/>
            </a:pPr>
            <a:r>
              <a:rPr lang="en-US" sz="1600" dirty="0" smtClean="0"/>
              <a:t>From a source code size point of view we can say the non-generic way produces larger results than the generic method</a:t>
            </a:r>
          </a:p>
          <a:p>
            <a:pPr marL="1285875" lvl="2" indent="-342900">
              <a:buClr>
                <a:srgbClr val="F1600F"/>
              </a:buClr>
              <a:buFont typeface="Wingdings" panose="05000000000000000000" pitchFamily="2" charset="2"/>
              <a:buChar char="v"/>
            </a:pPr>
            <a:r>
              <a:rPr lang="en-US" sz="1600" dirty="0" smtClean="0"/>
              <a:t>In terms of size of executables, the compiled version of each class is present, regardless if it’s used or not; only types for which there is a constructed type get included in the executables </a:t>
            </a:r>
          </a:p>
          <a:p>
            <a:pPr marL="1285875" lvl="2" indent="-342900">
              <a:buClr>
                <a:srgbClr val="F1600F"/>
              </a:buClr>
              <a:buFont typeface="Wingdings" panose="05000000000000000000" pitchFamily="2" charset="2"/>
              <a:buChar char="v"/>
            </a:pPr>
            <a:r>
              <a:rPr lang="en-US" sz="1600" dirty="0" smtClean="0"/>
              <a:t>Non-generic classes tend to be easier to write but harder to maintain comparing to the generic classes</a:t>
            </a:r>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smtClean="0"/>
          </a:p>
          <a:p>
            <a:pPr lvl="2" indent="0">
              <a:buClr>
                <a:srgbClr val="F1600F"/>
              </a:buClr>
              <a:buNone/>
            </a:pPr>
            <a:endParaRPr lang="en-US" sz="1600" dirty="0"/>
          </a:p>
        </p:txBody>
      </p:sp>
      <p:pic>
        <p:nvPicPr>
          <p:cNvPr id="6" name="Picture 5"/>
          <p:cNvPicPr>
            <a:picLocks noChangeAspect="1"/>
          </p:cNvPicPr>
          <p:nvPr/>
        </p:nvPicPr>
        <p:blipFill>
          <a:blip r:embed="rId3"/>
          <a:stretch>
            <a:fillRect/>
          </a:stretch>
        </p:blipFill>
        <p:spPr>
          <a:xfrm>
            <a:off x="1660484" y="2410645"/>
            <a:ext cx="9080821" cy="3637799"/>
          </a:xfrm>
          <a:prstGeom prst="rect">
            <a:avLst/>
          </a:prstGeom>
        </p:spPr>
      </p:pic>
    </p:spTree>
    <p:extLst>
      <p:ext uri="{BB962C8B-B14F-4D97-AF65-F5344CB8AC3E}">
        <p14:creationId xmlns:p14="http://schemas.microsoft.com/office/powerpoint/2010/main" val="247169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getelastic.com/wp-content/uploads/constrain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0" y="786470"/>
            <a:ext cx="2190750" cy="180022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p:cNvSpPr txBox="1">
            <a:spLocks/>
          </p:cNvSpPr>
          <p:nvPr/>
        </p:nvSpPr>
        <p:spPr>
          <a:xfrm>
            <a:off x="-329513" y="764074"/>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r>
              <a:rPr lang="en-US" sz="1400" dirty="0">
                <a:solidFill>
                  <a:schemeClr val="tx1"/>
                </a:solidFill>
              </a:rPr>
              <a:t>All C# </a:t>
            </a:r>
            <a:r>
              <a:rPr lang="en-US" sz="1400" dirty="0" smtClean="0">
                <a:solidFill>
                  <a:schemeClr val="tx1"/>
                </a:solidFill>
              </a:rPr>
              <a:t>objects are ultimately derived </a:t>
            </a:r>
            <a:r>
              <a:rPr lang="en-US" sz="1400" dirty="0">
                <a:solidFill>
                  <a:schemeClr val="tx1"/>
                </a:solidFill>
              </a:rPr>
              <a:t>from class </a:t>
            </a:r>
            <a:r>
              <a:rPr lang="en-US" sz="1400" b="1" dirty="0" smtClean="0">
                <a:solidFill>
                  <a:schemeClr val="tx1"/>
                </a:solidFill>
              </a:rPr>
              <a:t>Object</a:t>
            </a:r>
            <a:r>
              <a:rPr lang="en-US" sz="1400" dirty="0" smtClean="0">
                <a:solidFill>
                  <a:schemeClr val="tx1"/>
                </a:solidFill>
              </a:rPr>
              <a:t>  - &gt; implement members like </a:t>
            </a:r>
            <a:r>
              <a:rPr lang="en-US" sz="1400" b="1" dirty="0" err="1" smtClean="0">
                <a:solidFill>
                  <a:schemeClr val="tx1"/>
                </a:solidFill>
              </a:rPr>
              <a:t>ToString</a:t>
            </a:r>
            <a:r>
              <a:rPr lang="en-US" sz="1400" dirty="0">
                <a:solidFill>
                  <a:schemeClr val="tx1"/>
                </a:solidFill>
              </a:rPr>
              <a:t>, </a:t>
            </a:r>
            <a:r>
              <a:rPr lang="en-US" sz="1400" b="1" dirty="0">
                <a:solidFill>
                  <a:schemeClr val="tx1"/>
                </a:solidFill>
              </a:rPr>
              <a:t>Equals</a:t>
            </a:r>
            <a:r>
              <a:rPr lang="en-US" sz="1400" dirty="0">
                <a:solidFill>
                  <a:schemeClr val="tx1"/>
                </a:solidFill>
              </a:rPr>
              <a:t>, and </a:t>
            </a:r>
            <a:r>
              <a:rPr lang="en-US" sz="1400" b="1" dirty="0" err="1">
                <a:solidFill>
                  <a:schemeClr val="tx1"/>
                </a:solidFill>
              </a:rPr>
              <a:t>GetType</a:t>
            </a:r>
            <a:r>
              <a:rPr lang="en-US" sz="1400" dirty="0">
                <a:solidFill>
                  <a:schemeClr val="tx1"/>
                </a:solidFill>
              </a:rPr>
              <a:t>. </a:t>
            </a: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a:solidFill>
                  <a:schemeClr val="tx1"/>
                </a:solidFill>
              </a:rPr>
              <a:t>As long as your code doesn’t access the objects of the types it handles (or as long as it sticks to </a:t>
            </a:r>
            <a:r>
              <a:rPr lang="en-US" sz="1400" dirty="0" smtClean="0">
                <a:solidFill>
                  <a:schemeClr val="tx1"/>
                </a:solidFill>
              </a:rPr>
              <a:t>the members </a:t>
            </a:r>
            <a:r>
              <a:rPr lang="en-US" sz="1400" dirty="0">
                <a:solidFill>
                  <a:schemeClr val="tx1"/>
                </a:solidFill>
              </a:rPr>
              <a:t>of type object), your generic class can handle any type. Type parameters that meet </a:t>
            </a:r>
            <a:r>
              <a:rPr lang="en-US" sz="1400" dirty="0" smtClean="0">
                <a:solidFill>
                  <a:schemeClr val="tx1"/>
                </a:solidFill>
              </a:rPr>
              <a:t>this constraint </a:t>
            </a:r>
            <a:r>
              <a:rPr lang="en-US" sz="1400" dirty="0">
                <a:solidFill>
                  <a:schemeClr val="tx1"/>
                </a:solidFill>
              </a:rPr>
              <a:t>are called </a:t>
            </a:r>
            <a:r>
              <a:rPr lang="en-US" sz="1400" b="1" dirty="0">
                <a:solidFill>
                  <a:schemeClr val="tx1"/>
                </a:solidFill>
              </a:rPr>
              <a:t>unbounded type parameters</a:t>
            </a:r>
            <a:r>
              <a:rPr lang="en-US" sz="1400" dirty="0">
                <a:solidFill>
                  <a:schemeClr val="tx1"/>
                </a:solidFill>
              </a:rPr>
              <a:t>. If, however, your code tries to use any other members</a:t>
            </a:r>
            <a:r>
              <a:rPr lang="en-US" sz="1400" dirty="0" smtClean="0">
                <a:solidFill>
                  <a:schemeClr val="tx1"/>
                </a:solidFill>
              </a:rPr>
              <a:t>, the </a:t>
            </a:r>
            <a:r>
              <a:rPr lang="en-US" sz="1400" dirty="0">
                <a:solidFill>
                  <a:schemeClr val="tx1"/>
                </a:solidFill>
              </a:rPr>
              <a:t>compiler will produce an error message</a:t>
            </a:r>
            <a:r>
              <a:rPr lang="en-US" sz="1400" dirty="0" smtClean="0">
                <a:solidFill>
                  <a:schemeClr val="tx1"/>
                </a:solidFill>
              </a:rPr>
              <a:t>.</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400" dirty="0">
                <a:solidFill>
                  <a:schemeClr val="tx1"/>
                </a:solidFill>
              </a:rPr>
              <a:t>To make generics more </a:t>
            </a:r>
            <a:r>
              <a:rPr lang="en-US" sz="1400" dirty="0" smtClean="0">
                <a:solidFill>
                  <a:schemeClr val="tx1"/>
                </a:solidFill>
              </a:rPr>
              <a:t>useful, you </a:t>
            </a:r>
            <a:r>
              <a:rPr lang="en-US" sz="1400" dirty="0">
                <a:solidFill>
                  <a:schemeClr val="tx1"/>
                </a:solidFill>
              </a:rPr>
              <a:t>need to be able to supply additional information </a:t>
            </a:r>
            <a:r>
              <a:rPr lang="en-US" sz="1400" dirty="0" smtClean="0">
                <a:solidFill>
                  <a:schemeClr val="tx1"/>
                </a:solidFill>
              </a:rPr>
              <a:t>to the </a:t>
            </a:r>
            <a:r>
              <a:rPr lang="en-US" sz="1400" dirty="0">
                <a:solidFill>
                  <a:schemeClr val="tx1"/>
                </a:solidFill>
              </a:rPr>
              <a:t>compiler about what kinds of types are acceptable as arguments. These additional bits </a:t>
            </a:r>
            <a:r>
              <a:rPr lang="en-US" sz="1400" dirty="0" smtClean="0">
                <a:solidFill>
                  <a:schemeClr val="tx1"/>
                </a:solidFill>
              </a:rPr>
              <a:t>of information </a:t>
            </a:r>
            <a:r>
              <a:rPr lang="en-US" sz="1400" dirty="0">
                <a:solidFill>
                  <a:schemeClr val="tx1"/>
                </a:solidFill>
              </a:rPr>
              <a:t>are called </a:t>
            </a:r>
            <a:r>
              <a:rPr lang="en-US" sz="1400" b="1" dirty="0">
                <a:solidFill>
                  <a:schemeClr val="tx1"/>
                </a:solidFill>
              </a:rPr>
              <a:t>constraints</a:t>
            </a:r>
            <a:r>
              <a:rPr lang="en-US" sz="1400" dirty="0">
                <a:solidFill>
                  <a:schemeClr val="tx1"/>
                </a:solidFill>
              </a:rPr>
              <a:t>. </a:t>
            </a:r>
            <a:r>
              <a:rPr lang="en-US" sz="1400" i="1" dirty="0">
                <a:solidFill>
                  <a:schemeClr val="tx1"/>
                </a:solidFill>
              </a:rPr>
              <a:t>Only types that meet the constraints can be substituted for the </a:t>
            </a:r>
            <a:r>
              <a:rPr lang="en-US" sz="1400" i="1" dirty="0" smtClean="0">
                <a:solidFill>
                  <a:schemeClr val="tx1"/>
                </a:solidFill>
              </a:rPr>
              <a:t>given type </a:t>
            </a:r>
            <a:r>
              <a:rPr lang="en-US" sz="1400" i="1" dirty="0">
                <a:solidFill>
                  <a:schemeClr val="tx1"/>
                </a:solidFill>
              </a:rPr>
              <a:t>parameter</a:t>
            </a:r>
            <a:r>
              <a:rPr lang="en-US" sz="1400" i="1" dirty="0" smtClean="0">
                <a:solidFill>
                  <a:schemeClr val="tx1"/>
                </a:solidFill>
              </a:rPr>
              <a:t>.</a:t>
            </a:r>
          </a:p>
          <a:p>
            <a:pPr marL="1285875" lvl="2" indent="-342900">
              <a:buClr>
                <a:srgbClr val="F1600F"/>
              </a:buClr>
              <a:buFont typeface="Wingdings" panose="05000000000000000000" pitchFamily="2" charset="2"/>
              <a:buChar char="v"/>
            </a:pPr>
            <a:endParaRPr lang="en-US" sz="1400" i="1" dirty="0">
              <a:solidFill>
                <a:schemeClr val="tx1"/>
              </a:solidFill>
            </a:endParaRPr>
          </a:p>
          <a:p>
            <a:pPr marL="1285875" lvl="2" indent="-342900">
              <a:buClr>
                <a:srgbClr val="F1600F"/>
              </a:buClr>
              <a:buFont typeface="Wingdings" panose="05000000000000000000" pitchFamily="2" charset="2"/>
              <a:buChar char="v"/>
            </a:pPr>
            <a:r>
              <a:rPr lang="en-US" sz="1400" dirty="0">
                <a:solidFill>
                  <a:schemeClr val="tx1"/>
                </a:solidFill>
              </a:rPr>
              <a:t>Constraints are listed as where </a:t>
            </a:r>
            <a:r>
              <a:rPr lang="en-US" sz="1400" dirty="0" smtClean="0">
                <a:solidFill>
                  <a:schemeClr val="tx1"/>
                </a:solidFill>
              </a:rPr>
              <a:t>clauses:</a:t>
            </a:r>
            <a:endParaRPr lang="en-US" sz="1400" dirty="0">
              <a:solidFill>
                <a:schemeClr val="tx1"/>
              </a:solidFill>
            </a:endParaRPr>
          </a:p>
          <a:p>
            <a:pPr marL="1885950" lvl="4" indent="-342900">
              <a:buClr>
                <a:srgbClr val="F1600F"/>
              </a:buClr>
            </a:pPr>
            <a:r>
              <a:rPr lang="en-US" sz="1400" dirty="0" smtClean="0">
                <a:solidFill>
                  <a:schemeClr val="tx1"/>
                </a:solidFill>
              </a:rPr>
              <a:t>Each </a:t>
            </a:r>
            <a:r>
              <a:rPr lang="en-US" sz="1400" dirty="0">
                <a:solidFill>
                  <a:schemeClr val="tx1"/>
                </a:solidFill>
              </a:rPr>
              <a:t>type parameter that has constraints has its own where clause.</a:t>
            </a:r>
          </a:p>
          <a:p>
            <a:pPr marL="1885950" lvl="4" indent="-342900">
              <a:buClr>
                <a:srgbClr val="F1600F"/>
              </a:buClr>
            </a:pPr>
            <a:r>
              <a:rPr lang="en-US" sz="1400" dirty="0" smtClean="0">
                <a:solidFill>
                  <a:schemeClr val="tx1"/>
                </a:solidFill>
              </a:rPr>
              <a:t>If </a:t>
            </a:r>
            <a:r>
              <a:rPr lang="en-US" sz="1400" dirty="0">
                <a:solidFill>
                  <a:schemeClr val="tx1"/>
                </a:solidFill>
              </a:rPr>
              <a:t>a parameter has multiple constraints, they are listed in the where clause, separated by commas.</a:t>
            </a:r>
            <a:endParaRPr lang="en-US" sz="1400" i="1"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Constraints on Type Parameters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pic>
        <p:nvPicPr>
          <p:cNvPr id="5" name="Picture 4"/>
          <p:cNvPicPr>
            <a:picLocks noChangeAspect="1"/>
          </p:cNvPicPr>
          <p:nvPr/>
        </p:nvPicPr>
        <p:blipFill>
          <a:blip r:embed="rId4"/>
          <a:stretch>
            <a:fillRect/>
          </a:stretch>
        </p:blipFill>
        <p:spPr>
          <a:xfrm>
            <a:off x="1403997" y="1879526"/>
            <a:ext cx="8278598" cy="1665564"/>
          </a:xfrm>
          <a:prstGeom prst="rect">
            <a:avLst/>
          </a:prstGeom>
        </p:spPr>
      </p:pic>
      <p:pic>
        <p:nvPicPr>
          <p:cNvPr id="9" name="Picture 8"/>
          <p:cNvPicPr>
            <a:picLocks noChangeAspect="1"/>
          </p:cNvPicPr>
          <p:nvPr/>
        </p:nvPicPr>
        <p:blipFill>
          <a:blip r:embed="rId5"/>
          <a:stretch>
            <a:fillRect/>
          </a:stretch>
        </p:blipFill>
        <p:spPr>
          <a:xfrm>
            <a:off x="2571496" y="5495925"/>
            <a:ext cx="5943600" cy="1362075"/>
          </a:xfrm>
          <a:prstGeom prst="rect">
            <a:avLst/>
          </a:prstGeom>
        </p:spPr>
      </p:pic>
    </p:spTree>
    <p:extLst>
      <p:ext uri="{BB962C8B-B14F-4D97-AF65-F5344CB8AC3E}">
        <p14:creationId xmlns:p14="http://schemas.microsoft.com/office/powerpoint/2010/main" val="212085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329513" y="764074"/>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r>
              <a:rPr lang="en-US" sz="1600" dirty="0">
                <a:solidFill>
                  <a:schemeClr val="tx1"/>
                </a:solidFill>
              </a:rPr>
              <a:t>The important points about where clauses are the following</a:t>
            </a:r>
            <a:r>
              <a:rPr lang="en-US" sz="1600" dirty="0" smtClean="0">
                <a:solidFill>
                  <a:schemeClr val="tx1"/>
                </a:solidFill>
              </a:rPr>
              <a:t>:</a:t>
            </a:r>
          </a:p>
          <a:p>
            <a:pPr lvl="2" indent="0">
              <a:buClr>
                <a:srgbClr val="F1600F"/>
              </a:buClr>
              <a:buNone/>
            </a:pPr>
            <a:endParaRPr lang="en-US" sz="1600" dirty="0">
              <a:solidFill>
                <a:schemeClr val="tx1"/>
              </a:solidFill>
            </a:endParaRPr>
          </a:p>
          <a:p>
            <a:pPr marL="1885950" lvl="4" indent="-342900">
              <a:buClr>
                <a:srgbClr val="F1600F"/>
              </a:buClr>
              <a:buFont typeface="Wingdings" panose="05000000000000000000" pitchFamily="2" charset="2"/>
              <a:buChar char="§"/>
            </a:pPr>
            <a:r>
              <a:rPr lang="en-US" sz="1600" dirty="0" smtClean="0">
                <a:solidFill>
                  <a:schemeClr val="tx1"/>
                </a:solidFill>
              </a:rPr>
              <a:t>They’re </a:t>
            </a:r>
            <a:r>
              <a:rPr lang="en-US" sz="1600" dirty="0">
                <a:solidFill>
                  <a:schemeClr val="tx1"/>
                </a:solidFill>
              </a:rPr>
              <a:t>listed after the closing angle bracket of the type parameter </a:t>
            </a:r>
            <a:r>
              <a:rPr lang="en-US" sz="1600" dirty="0" smtClean="0">
                <a:solidFill>
                  <a:schemeClr val="tx1"/>
                </a:solidFill>
              </a:rPr>
              <a:t>list</a:t>
            </a:r>
          </a:p>
          <a:p>
            <a:pPr marL="1885950" lvl="4" indent="-342900">
              <a:buClr>
                <a:srgbClr val="F1600F"/>
              </a:buClr>
              <a:buFont typeface="Wingdings" panose="05000000000000000000" pitchFamily="2" charset="2"/>
              <a:buChar char="§"/>
            </a:pPr>
            <a:endParaRPr lang="en-US" sz="1600" dirty="0">
              <a:solidFill>
                <a:schemeClr val="tx1"/>
              </a:solidFill>
            </a:endParaRPr>
          </a:p>
          <a:p>
            <a:pPr marL="1885950" lvl="4" indent="-342900">
              <a:buClr>
                <a:srgbClr val="F1600F"/>
              </a:buClr>
              <a:buFont typeface="Wingdings" panose="05000000000000000000" pitchFamily="2" charset="2"/>
              <a:buChar char="§"/>
            </a:pPr>
            <a:r>
              <a:rPr lang="en-US" sz="1600" dirty="0" smtClean="0">
                <a:solidFill>
                  <a:schemeClr val="tx1"/>
                </a:solidFill>
              </a:rPr>
              <a:t>They’re </a:t>
            </a:r>
            <a:r>
              <a:rPr lang="en-US" sz="1600" dirty="0">
                <a:solidFill>
                  <a:schemeClr val="tx1"/>
                </a:solidFill>
              </a:rPr>
              <a:t>not separated by commas or any other </a:t>
            </a:r>
            <a:r>
              <a:rPr lang="en-US" sz="1600" dirty="0" smtClean="0">
                <a:solidFill>
                  <a:schemeClr val="tx1"/>
                </a:solidFill>
              </a:rPr>
              <a:t>token</a:t>
            </a:r>
          </a:p>
          <a:p>
            <a:pPr marL="1885950" lvl="4" indent="-342900">
              <a:buClr>
                <a:srgbClr val="F1600F"/>
              </a:buClr>
              <a:buFont typeface="Wingdings" panose="05000000000000000000" pitchFamily="2" charset="2"/>
              <a:buChar char="§"/>
            </a:pPr>
            <a:endParaRPr lang="en-US" sz="1600" dirty="0">
              <a:solidFill>
                <a:schemeClr val="tx1"/>
              </a:solidFill>
            </a:endParaRPr>
          </a:p>
          <a:p>
            <a:pPr marL="1885950" lvl="4" indent="-342900">
              <a:buClr>
                <a:srgbClr val="F1600F"/>
              </a:buClr>
              <a:buFont typeface="Wingdings" panose="05000000000000000000" pitchFamily="2" charset="2"/>
              <a:buChar char="§"/>
            </a:pPr>
            <a:r>
              <a:rPr lang="en-US" sz="1600" dirty="0" smtClean="0">
                <a:solidFill>
                  <a:schemeClr val="tx1"/>
                </a:solidFill>
              </a:rPr>
              <a:t>They </a:t>
            </a:r>
            <a:r>
              <a:rPr lang="en-US" sz="1600" dirty="0">
                <a:solidFill>
                  <a:schemeClr val="tx1"/>
                </a:solidFill>
              </a:rPr>
              <a:t>can be listed in any </a:t>
            </a:r>
            <a:r>
              <a:rPr lang="en-US" sz="1600" dirty="0" smtClean="0">
                <a:solidFill>
                  <a:schemeClr val="tx1"/>
                </a:solidFill>
              </a:rPr>
              <a:t>order</a:t>
            </a:r>
          </a:p>
          <a:p>
            <a:pPr lvl="4" indent="0">
              <a:buClr>
                <a:srgbClr val="F1600F"/>
              </a:buClr>
              <a:buNone/>
            </a:pPr>
            <a:endParaRPr lang="en-US" sz="1600" dirty="0">
              <a:solidFill>
                <a:schemeClr val="tx1"/>
              </a:solidFill>
            </a:endParaRPr>
          </a:p>
          <a:p>
            <a:pPr marL="1885950" lvl="4" indent="-342900">
              <a:buClr>
                <a:srgbClr val="F1600F"/>
              </a:buClr>
              <a:buFont typeface="Wingdings" panose="05000000000000000000" pitchFamily="2" charset="2"/>
              <a:buChar char="§"/>
            </a:pPr>
            <a:r>
              <a:rPr lang="en-US" sz="1600" dirty="0" smtClean="0">
                <a:solidFill>
                  <a:schemeClr val="tx1"/>
                </a:solidFill>
              </a:rPr>
              <a:t>The </a:t>
            </a:r>
            <a:r>
              <a:rPr lang="en-US" sz="1600" dirty="0">
                <a:solidFill>
                  <a:schemeClr val="tx1"/>
                </a:solidFill>
              </a:rPr>
              <a:t>token </a:t>
            </a:r>
            <a:r>
              <a:rPr lang="en-US" sz="1600" b="1" dirty="0">
                <a:solidFill>
                  <a:schemeClr val="tx1"/>
                </a:solidFill>
              </a:rPr>
              <a:t>where</a:t>
            </a:r>
            <a:r>
              <a:rPr lang="en-US" sz="1600" dirty="0">
                <a:solidFill>
                  <a:schemeClr val="tx1"/>
                </a:solidFill>
              </a:rPr>
              <a:t> is a contextual keyword, so you can use it in other </a:t>
            </a:r>
            <a:r>
              <a:rPr lang="en-US" sz="1600" dirty="0" smtClean="0">
                <a:solidFill>
                  <a:schemeClr val="tx1"/>
                </a:solidFill>
              </a:rPr>
              <a:t>contexts</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Where Clauses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pic>
        <p:nvPicPr>
          <p:cNvPr id="3" name="Picture 2"/>
          <p:cNvPicPr>
            <a:picLocks noChangeAspect="1"/>
          </p:cNvPicPr>
          <p:nvPr/>
        </p:nvPicPr>
        <p:blipFill>
          <a:blip r:embed="rId3"/>
          <a:stretch>
            <a:fillRect/>
          </a:stretch>
        </p:blipFill>
        <p:spPr>
          <a:xfrm>
            <a:off x="2283297" y="3931122"/>
            <a:ext cx="8086725" cy="1895475"/>
          </a:xfrm>
          <a:prstGeom prst="rect">
            <a:avLst/>
          </a:prstGeom>
        </p:spPr>
      </p:pic>
    </p:spTree>
    <p:extLst>
      <p:ext uri="{BB962C8B-B14F-4D97-AF65-F5344CB8AC3E}">
        <p14:creationId xmlns:p14="http://schemas.microsoft.com/office/powerpoint/2010/main" val="30385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Constraint </a:t>
            </a:r>
            <a:r>
              <a:rPr lang="en-US" sz="2400" dirty="0" smtClean="0">
                <a:solidFill>
                  <a:srgbClr val="C00000"/>
                </a:solidFill>
              </a:rPr>
              <a:t>Types </a:t>
            </a:r>
            <a:r>
              <a:rPr lang="en-US" sz="2400" dirty="0">
                <a:solidFill>
                  <a:srgbClr val="C00000"/>
                </a:solidFill>
              </a:rPr>
              <a:t>Order</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The where clauses can be listed in any order. </a:t>
            </a:r>
            <a:endParaRPr lang="en-US" sz="1600" dirty="0" smtClean="0">
              <a:solidFill>
                <a:schemeClr val="tx1"/>
              </a:solidFill>
            </a:endParaRPr>
          </a:p>
          <a:p>
            <a:pPr marL="1228725" lvl="2" indent="-285750">
              <a:buClr>
                <a:srgbClr val="F1600F"/>
              </a:buClr>
              <a:buFont typeface="Wingdings" panose="05000000000000000000" pitchFamily="2" charset="2"/>
              <a:buChar char="v"/>
            </a:pPr>
            <a:endParaRPr lang="en-US" sz="1600" dirty="0" smtClean="0">
              <a:solidFill>
                <a:schemeClr val="tx1"/>
              </a:solidFill>
            </a:endParaRPr>
          </a:p>
          <a:p>
            <a:pPr marL="1228725" lvl="2" indent="-285750">
              <a:buClr>
                <a:srgbClr val="F1600F"/>
              </a:buClr>
              <a:buFont typeface="Wingdings" panose="05000000000000000000" pitchFamily="2" charset="2"/>
              <a:buChar char="v"/>
            </a:pPr>
            <a:r>
              <a:rPr lang="en-US" sz="1600" dirty="0" smtClean="0">
                <a:solidFill>
                  <a:schemeClr val="tx1"/>
                </a:solidFill>
              </a:rPr>
              <a:t>The </a:t>
            </a:r>
            <a:r>
              <a:rPr lang="en-US" sz="1600" dirty="0">
                <a:solidFill>
                  <a:schemeClr val="tx1"/>
                </a:solidFill>
              </a:rPr>
              <a:t>constraints in a where clause, however, must </a:t>
            </a:r>
            <a:r>
              <a:rPr lang="en-US" sz="1600" dirty="0" smtClean="0">
                <a:solidFill>
                  <a:schemeClr val="tx1"/>
                </a:solidFill>
              </a:rPr>
              <a:t>be placed </a:t>
            </a:r>
            <a:r>
              <a:rPr lang="en-US" sz="1600" dirty="0">
                <a:solidFill>
                  <a:schemeClr val="tx1"/>
                </a:solidFill>
              </a:rPr>
              <a:t>in a particular </a:t>
            </a:r>
            <a:r>
              <a:rPr lang="en-US" sz="1600" dirty="0" smtClean="0">
                <a:solidFill>
                  <a:schemeClr val="tx1"/>
                </a:solidFill>
              </a:rPr>
              <a:t>order:</a:t>
            </a:r>
            <a:endParaRPr lang="en-US" sz="1600" dirty="0">
              <a:solidFill>
                <a:schemeClr val="tx1"/>
              </a:solidFill>
            </a:endParaRPr>
          </a:p>
          <a:p>
            <a:pPr marL="1828800" lvl="4" indent="-285750">
              <a:buClr>
                <a:srgbClr val="F1600F"/>
              </a:buClr>
              <a:buFont typeface="Wingdings" panose="05000000000000000000" pitchFamily="2" charset="2"/>
              <a:buChar char="§"/>
            </a:pPr>
            <a:r>
              <a:rPr lang="en-US" sz="1600" dirty="0" smtClean="0">
                <a:solidFill>
                  <a:schemeClr val="tx1"/>
                </a:solidFill>
              </a:rPr>
              <a:t>There </a:t>
            </a:r>
            <a:r>
              <a:rPr lang="en-US" sz="1600" dirty="0">
                <a:solidFill>
                  <a:schemeClr val="tx1"/>
                </a:solidFill>
              </a:rPr>
              <a:t>can be at most one primary constraint, and if there is one, it must be listed </a:t>
            </a:r>
            <a:r>
              <a:rPr lang="en-US" sz="1600" dirty="0" smtClean="0">
                <a:solidFill>
                  <a:schemeClr val="tx1"/>
                </a:solidFill>
              </a:rPr>
              <a:t>first</a:t>
            </a:r>
            <a:endParaRPr lang="en-US" sz="1600" dirty="0">
              <a:solidFill>
                <a:schemeClr val="tx1"/>
              </a:solidFill>
            </a:endParaRPr>
          </a:p>
          <a:p>
            <a:pPr marL="1828800" lvl="4" indent="-285750">
              <a:buClr>
                <a:srgbClr val="F1600F"/>
              </a:buClr>
              <a:buFont typeface="Wingdings" panose="05000000000000000000" pitchFamily="2" charset="2"/>
              <a:buChar char="§"/>
            </a:pPr>
            <a:r>
              <a:rPr lang="en-US" sz="1600" dirty="0" smtClean="0">
                <a:solidFill>
                  <a:schemeClr val="tx1"/>
                </a:solidFill>
              </a:rPr>
              <a:t>There </a:t>
            </a:r>
            <a:r>
              <a:rPr lang="en-US" sz="1600" dirty="0">
                <a:solidFill>
                  <a:schemeClr val="tx1"/>
                </a:solidFill>
              </a:rPr>
              <a:t>can be any number of </a:t>
            </a:r>
            <a:r>
              <a:rPr lang="en-US" sz="1600" dirty="0" err="1">
                <a:solidFill>
                  <a:schemeClr val="tx1"/>
                </a:solidFill>
              </a:rPr>
              <a:t>InterfaceName</a:t>
            </a:r>
            <a:r>
              <a:rPr lang="en-US" sz="1600" dirty="0">
                <a:solidFill>
                  <a:schemeClr val="tx1"/>
                </a:solidFill>
              </a:rPr>
              <a:t> </a:t>
            </a:r>
            <a:r>
              <a:rPr lang="en-US" sz="1600" dirty="0" smtClean="0">
                <a:solidFill>
                  <a:schemeClr val="tx1"/>
                </a:solidFill>
              </a:rPr>
              <a:t>constraints</a:t>
            </a:r>
            <a:endParaRPr lang="en-US" sz="1600" dirty="0">
              <a:solidFill>
                <a:schemeClr val="tx1"/>
              </a:solidFill>
            </a:endParaRPr>
          </a:p>
          <a:p>
            <a:pPr marL="1828800" lvl="4" indent="-285750">
              <a:buClr>
                <a:srgbClr val="F1600F"/>
              </a:buClr>
              <a:buFont typeface="Wingdings" panose="05000000000000000000" pitchFamily="2" charset="2"/>
              <a:buChar char="§"/>
            </a:pPr>
            <a:r>
              <a:rPr lang="en-US" sz="1600" dirty="0" smtClean="0">
                <a:solidFill>
                  <a:schemeClr val="tx1"/>
                </a:solidFill>
              </a:rPr>
              <a:t>If </a:t>
            </a:r>
            <a:r>
              <a:rPr lang="en-US" sz="1600" dirty="0">
                <a:solidFill>
                  <a:schemeClr val="tx1"/>
                </a:solidFill>
              </a:rPr>
              <a:t>the constructor constraint is present, it must be listed </a:t>
            </a:r>
            <a:r>
              <a:rPr lang="en-US" sz="1600" dirty="0" smtClean="0">
                <a:solidFill>
                  <a:schemeClr val="tx1"/>
                </a:solidFill>
              </a:rPr>
              <a:t>last</a:t>
            </a: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3" name="Picture 2"/>
          <p:cNvPicPr>
            <a:picLocks noChangeAspect="1"/>
          </p:cNvPicPr>
          <p:nvPr/>
        </p:nvPicPr>
        <p:blipFill>
          <a:blip r:embed="rId3"/>
          <a:stretch>
            <a:fillRect/>
          </a:stretch>
        </p:blipFill>
        <p:spPr>
          <a:xfrm>
            <a:off x="3534933" y="2281086"/>
            <a:ext cx="4314825" cy="1381125"/>
          </a:xfrm>
          <a:prstGeom prst="rect">
            <a:avLst/>
          </a:prstGeom>
        </p:spPr>
      </p:pic>
      <p:pic>
        <p:nvPicPr>
          <p:cNvPr id="7" name="Picture 6"/>
          <p:cNvPicPr>
            <a:picLocks noChangeAspect="1"/>
          </p:cNvPicPr>
          <p:nvPr/>
        </p:nvPicPr>
        <p:blipFill>
          <a:blip r:embed="rId4"/>
          <a:stretch>
            <a:fillRect/>
          </a:stretch>
        </p:blipFill>
        <p:spPr>
          <a:xfrm>
            <a:off x="3091726" y="3880007"/>
            <a:ext cx="5562600" cy="2343150"/>
          </a:xfrm>
          <a:prstGeom prst="rect">
            <a:avLst/>
          </a:prstGeom>
        </p:spPr>
      </p:pic>
    </p:spTree>
    <p:extLst>
      <p:ext uri="{BB962C8B-B14F-4D97-AF65-F5344CB8AC3E}">
        <p14:creationId xmlns:p14="http://schemas.microsoft.com/office/powerpoint/2010/main" val="350837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461320" y="506093"/>
            <a:ext cx="11042268" cy="4116621"/>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Unlike the other generics, a method is not a type but a member. You can declare generic methods in</a:t>
            </a:r>
          </a:p>
          <a:p>
            <a:pPr lvl="2" indent="0">
              <a:buClr>
                <a:srgbClr val="F1600F"/>
              </a:buClr>
              <a:buNone/>
            </a:pPr>
            <a:r>
              <a:rPr lang="en-US" sz="1600" dirty="0">
                <a:solidFill>
                  <a:schemeClr val="tx1"/>
                </a:solidFill>
              </a:rPr>
              <a:t>both generic and </a:t>
            </a:r>
            <a:r>
              <a:rPr lang="en-US" sz="1600" dirty="0" err="1">
                <a:solidFill>
                  <a:schemeClr val="tx1"/>
                </a:solidFill>
              </a:rPr>
              <a:t>nongeneric</a:t>
            </a:r>
            <a:r>
              <a:rPr lang="en-US" sz="1600" dirty="0">
                <a:solidFill>
                  <a:schemeClr val="tx1"/>
                </a:solidFill>
              </a:rPr>
              <a:t> classes, and in </a:t>
            </a:r>
            <a:r>
              <a:rPr lang="en-US" sz="1600" dirty="0" err="1">
                <a:solidFill>
                  <a:schemeClr val="tx1"/>
                </a:solidFill>
              </a:rPr>
              <a:t>structs</a:t>
            </a:r>
            <a:r>
              <a:rPr lang="en-US" sz="1600" dirty="0">
                <a:solidFill>
                  <a:schemeClr val="tx1"/>
                </a:solidFill>
              </a:rPr>
              <a:t> and </a:t>
            </a:r>
            <a:r>
              <a:rPr lang="en-US" sz="1600" dirty="0" smtClean="0">
                <a:solidFill>
                  <a:schemeClr val="tx1"/>
                </a:solidFill>
              </a:rPr>
              <a:t>interfaces.</a:t>
            </a: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r>
              <a:rPr lang="en-US" sz="1600" dirty="0">
                <a:solidFill>
                  <a:schemeClr val="tx1"/>
                </a:solidFill>
              </a:rPr>
              <a:t>Generic methods have two parameter lists:</a:t>
            </a:r>
          </a:p>
          <a:p>
            <a:pPr marL="1828800" lvl="4" indent="-285750">
              <a:buClr>
                <a:srgbClr val="F1600F"/>
              </a:buClr>
            </a:pPr>
            <a:r>
              <a:rPr lang="en-US" sz="1600" dirty="0" smtClean="0">
                <a:solidFill>
                  <a:schemeClr val="tx1"/>
                </a:solidFill>
              </a:rPr>
              <a:t>The </a:t>
            </a:r>
            <a:r>
              <a:rPr lang="en-US" sz="1600" dirty="0">
                <a:solidFill>
                  <a:schemeClr val="tx1"/>
                </a:solidFill>
              </a:rPr>
              <a:t>method parameter list, enclosed in parentheses</a:t>
            </a:r>
          </a:p>
          <a:p>
            <a:pPr marL="1828800" lvl="4" indent="-285750">
              <a:buClr>
                <a:srgbClr val="F1600F"/>
              </a:buClr>
            </a:pPr>
            <a:r>
              <a:rPr lang="en-US" sz="1600" dirty="0" smtClean="0">
                <a:solidFill>
                  <a:schemeClr val="tx1"/>
                </a:solidFill>
              </a:rPr>
              <a:t>The </a:t>
            </a:r>
            <a:r>
              <a:rPr lang="en-US" sz="1600" dirty="0">
                <a:solidFill>
                  <a:schemeClr val="tx1"/>
                </a:solidFill>
              </a:rPr>
              <a:t>type parameter list, enclosed in angle brackets</a:t>
            </a: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5" name="Picture 4"/>
          <p:cNvPicPr>
            <a:picLocks noChangeAspect="1"/>
          </p:cNvPicPr>
          <p:nvPr/>
        </p:nvPicPr>
        <p:blipFill>
          <a:blip r:embed="rId3"/>
          <a:stretch>
            <a:fillRect/>
          </a:stretch>
        </p:blipFill>
        <p:spPr>
          <a:xfrm>
            <a:off x="2824805" y="1071900"/>
            <a:ext cx="5638800" cy="2686050"/>
          </a:xfrm>
          <a:prstGeom prst="rect">
            <a:avLst/>
          </a:prstGeom>
        </p:spPr>
      </p:pic>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Generic Methods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pic>
        <p:nvPicPr>
          <p:cNvPr id="8" name="Picture 7"/>
          <p:cNvPicPr>
            <a:picLocks noChangeAspect="1"/>
          </p:cNvPicPr>
          <p:nvPr/>
        </p:nvPicPr>
        <p:blipFill>
          <a:blip r:embed="rId4"/>
          <a:stretch>
            <a:fillRect/>
          </a:stretch>
        </p:blipFill>
        <p:spPr>
          <a:xfrm>
            <a:off x="1635774" y="4734458"/>
            <a:ext cx="9315450" cy="1514475"/>
          </a:xfrm>
          <a:prstGeom prst="rect">
            <a:avLst/>
          </a:prstGeom>
        </p:spPr>
      </p:pic>
    </p:spTree>
    <p:extLst>
      <p:ext uri="{BB962C8B-B14F-4D97-AF65-F5344CB8AC3E}">
        <p14:creationId xmlns:p14="http://schemas.microsoft.com/office/powerpoint/2010/main" val="59128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Invoking a Generic Method</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5"/>
            <a:ext cx="11042268" cy="3378044"/>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To invoke a generic method, supply type arguments with the method invocation, as shown here</a:t>
            </a:r>
            <a:r>
              <a:rPr lang="en-US" sz="1600" dirty="0" smtClean="0">
                <a:solidFill>
                  <a:schemeClr val="tx1"/>
                </a:solidFill>
              </a:rPr>
              <a:t>:</a:t>
            </a:r>
          </a:p>
          <a:p>
            <a:pPr marL="1228725" lvl="2" indent="-285750">
              <a:buClr>
                <a:srgbClr val="F1600F"/>
              </a:buClr>
              <a:buFont typeface="Wingdings" panose="05000000000000000000" pitchFamily="2" charset="2"/>
              <a:buChar char="v"/>
            </a:pPr>
            <a:endParaRPr lang="en-US" sz="1600" dirty="0">
              <a:solidFill>
                <a:schemeClr val="tx1"/>
              </a:solidFill>
            </a:endParaRPr>
          </a:p>
          <a:p>
            <a:pPr marL="1228725" lvl="2" indent="-285750">
              <a:buClr>
                <a:srgbClr val="F1600F"/>
              </a:buClr>
              <a:buFont typeface="Wingdings" panose="05000000000000000000" pitchFamily="2" charset="2"/>
              <a:buChar char="v"/>
            </a:pPr>
            <a:endParaRPr lang="en-US" sz="1600" dirty="0" smtClean="0">
              <a:solidFill>
                <a:schemeClr val="tx1"/>
              </a:solidFill>
            </a:endParaRPr>
          </a:p>
          <a:p>
            <a:pPr marL="1228725" lvl="2" indent="-285750">
              <a:buClr>
                <a:srgbClr val="F1600F"/>
              </a:buClr>
              <a:buFont typeface="Wingdings" panose="05000000000000000000" pitchFamily="2" charset="2"/>
              <a:buChar char="v"/>
            </a:pPr>
            <a:endParaRPr lang="en-US" sz="1600" dirty="0">
              <a:solidFill>
                <a:schemeClr val="tx1"/>
              </a:solidFill>
            </a:endParaRPr>
          </a:p>
          <a:p>
            <a:pPr marL="1228725" lvl="2" indent="-285750">
              <a:buClr>
                <a:srgbClr val="F1600F"/>
              </a:buClr>
              <a:buFont typeface="Wingdings" panose="05000000000000000000" pitchFamily="2" charset="2"/>
              <a:buChar char="v"/>
            </a:pPr>
            <a:endParaRPr lang="en-US" sz="1600" dirty="0" smtClean="0">
              <a:solidFill>
                <a:schemeClr val="tx1"/>
              </a:solidFill>
            </a:endParaRPr>
          </a:p>
          <a:p>
            <a:pPr marL="1228725" lvl="2" indent="-285750">
              <a:buClr>
                <a:srgbClr val="F1600F"/>
              </a:buClr>
              <a:buFont typeface="Wingdings" panose="05000000000000000000" pitchFamily="2" charset="2"/>
              <a:buChar char="v"/>
            </a:pPr>
            <a:endParaRPr lang="en-US" sz="1600" dirty="0">
              <a:solidFill>
                <a:schemeClr val="tx1"/>
              </a:solidFill>
            </a:endParaRPr>
          </a:p>
          <a:p>
            <a:pPr marL="1228725" lvl="2" indent="-285750">
              <a:buClr>
                <a:srgbClr val="F1600F"/>
              </a:buClr>
              <a:buFont typeface="Wingdings" panose="05000000000000000000" pitchFamily="2" charset="2"/>
              <a:buChar char="v"/>
            </a:pPr>
            <a:r>
              <a:rPr lang="en-US" sz="1600" dirty="0">
                <a:solidFill>
                  <a:schemeClr val="tx1"/>
                </a:solidFill>
              </a:rPr>
              <a:t>A generic method with two instantiations</a:t>
            </a: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5" name="Picture 4"/>
          <p:cNvPicPr>
            <a:picLocks noChangeAspect="1"/>
          </p:cNvPicPr>
          <p:nvPr/>
        </p:nvPicPr>
        <p:blipFill>
          <a:blip r:embed="rId3"/>
          <a:stretch>
            <a:fillRect/>
          </a:stretch>
        </p:blipFill>
        <p:spPr>
          <a:xfrm>
            <a:off x="3913680" y="1183644"/>
            <a:ext cx="3848100" cy="1076325"/>
          </a:xfrm>
          <a:prstGeom prst="rect">
            <a:avLst/>
          </a:prstGeom>
        </p:spPr>
      </p:pic>
      <p:pic>
        <p:nvPicPr>
          <p:cNvPr id="8" name="Picture 7"/>
          <p:cNvPicPr>
            <a:picLocks noChangeAspect="1"/>
          </p:cNvPicPr>
          <p:nvPr/>
        </p:nvPicPr>
        <p:blipFill>
          <a:blip r:embed="rId4"/>
          <a:stretch>
            <a:fillRect/>
          </a:stretch>
        </p:blipFill>
        <p:spPr>
          <a:xfrm>
            <a:off x="2010529" y="3111828"/>
            <a:ext cx="7943850" cy="3267075"/>
          </a:xfrm>
          <a:prstGeom prst="rect">
            <a:avLst/>
          </a:prstGeom>
        </p:spPr>
      </p:pic>
      <p:cxnSp>
        <p:nvCxnSpPr>
          <p:cNvPr id="10" name="Curved Connector 9"/>
          <p:cNvCxnSpPr/>
          <p:nvPr/>
        </p:nvCxnSpPr>
        <p:spPr>
          <a:xfrm flipV="1">
            <a:off x="4720281" y="4077729"/>
            <a:ext cx="1262173" cy="1062681"/>
          </a:xfrm>
          <a:prstGeom prst="curvedConnector3">
            <a:avLst/>
          </a:prstGeom>
          <a:ln w="38100">
            <a:solidFill>
              <a:srgbClr val="F1600F"/>
            </a:solidFill>
            <a:tailEnd type="triangle"/>
          </a:ln>
        </p:spPr>
        <p:style>
          <a:lnRef idx="3">
            <a:schemeClr val="accent2"/>
          </a:lnRef>
          <a:fillRef idx="0">
            <a:schemeClr val="accent2"/>
          </a:fillRef>
          <a:effectRef idx="2">
            <a:schemeClr val="accent2"/>
          </a:effectRef>
          <a:fontRef idx="minor">
            <a:schemeClr val="tx1"/>
          </a:fontRef>
        </p:style>
      </p:cxnSp>
      <p:cxnSp>
        <p:nvCxnSpPr>
          <p:cNvPr id="11" name="Curved Connector 10"/>
          <p:cNvCxnSpPr/>
          <p:nvPr/>
        </p:nvCxnSpPr>
        <p:spPr>
          <a:xfrm flipV="1">
            <a:off x="4694400" y="5061394"/>
            <a:ext cx="1288054" cy="492166"/>
          </a:xfrm>
          <a:prstGeom prst="curvedConnector3">
            <a:avLst/>
          </a:prstGeom>
          <a:ln w="38100">
            <a:solidFill>
              <a:srgbClr val="F1600F"/>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112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Example of a Generic Method</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5" name="Picture 4"/>
          <p:cNvPicPr>
            <a:picLocks noChangeAspect="1"/>
          </p:cNvPicPr>
          <p:nvPr/>
        </p:nvPicPr>
        <p:blipFill>
          <a:blip r:embed="rId3"/>
          <a:stretch>
            <a:fillRect/>
          </a:stretch>
        </p:blipFill>
        <p:spPr>
          <a:xfrm>
            <a:off x="237776" y="659798"/>
            <a:ext cx="7185122" cy="2101940"/>
          </a:xfrm>
          <a:prstGeom prst="rect">
            <a:avLst/>
          </a:prstGeom>
        </p:spPr>
      </p:pic>
      <p:pic>
        <p:nvPicPr>
          <p:cNvPr id="8" name="Picture 7"/>
          <p:cNvPicPr>
            <a:picLocks noChangeAspect="1"/>
          </p:cNvPicPr>
          <p:nvPr/>
        </p:nvPicPr>
        <p:blipFill>
          <a:blip r:embed="rId4"/>
          <a:stretch>
            <a:fillRect/>
          </a:stretch>
        </p:blipFill>
        <p:spPr>
          <a:xfrm>
            <a:off x="1375347" y="2893998"/>
            <a:ext cx="7134946" cy="3768580"/>
          </a:xfrm>
          <a:prstGeom prst="rect">
            <a:avLst/>
          </a:prstGeom>
        </p:spPr>
      </p:pic>
      <p:pic>
        <p:nvPicPr>
          <p:cNvPr id="10" name="Picture 9"/>
          <p:cNvPicPr>
            <a:picLocks noChangeAspect="1"/>
          </p:cNvPicPr>
          <p:nvPr/>
        </p:nvPicPr>
        <p:blipFill>
          <a:blip r:embed="rId5"/>
          <a:stretch>
            <a:fillRect/>
          </a:stretch>
        </p:blipFill>
        <p:spPr>
          <a:xfrm>
            <a:off x="8971060" y="4195576"/>
            <a:ext cx="2686050" cy="1828800"/>
          </a:xfrm>
          <a:prstGeom prst="rect">
            <a:avLst/>
          </a:prstGeom>
        </p:spPr>
      </p:pic>
      <p:sp>
        <p:nvSpPr>
          <p:cNvPr id="11" name="Right Arrow 10"/>
          <p:cNvSpPr/>
          <p:nvPr/>
        </p:nvSpPr>
        <p:spPr>
          <a:xfrm>
            <a:off x="8510293" y="4893276"/>
            <a:ext cx="435999" cy="7002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09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Generic </a:t>
            </a:r>
            <a:r>
              <a:rPr lang="en-US" sz="2400" dirty="0" err="1">
                <a:solidFill>
                  <a:srgbClr val="C00000"/>
                </a:solidFill>
              </a:rPr>
              <a:t>Structs</a:t>
            </a:r>
            <a:endParaRPr lang="en-US" sz="2400" dirty="0">
              <a:solidFill>
                <a:srgbClr val="C00000"/>
              </a:solidFill>
            </a:endParaRP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4"/>
            <a:ext cx="11042268" cy="421830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Like generic classes, generic </a:t>
            </a:r>
            <a:r>
              <a:rPr lang="en-US" sz="1600" dirty="0" err="1">
                <a:solidFill>
                  <a:schemeClr val="tx1"/>
                </a:solidFill>
              </a:rPr>
              <a:t>structs</a:t>
            </a:r>
            <a:r>
              <a:rPr lang="en-US" sz="1600" dirty="0">
                <a:solidFill>
                  <a:schemeClr val="tx1"/>
                </a:solidFill>
              </a:rPr>
              <a:t> can have type parameters and constraints. </a:t>
            </a:r>
            <a:endParaRPr lang="en-US" sz="1600" dirty="0" smtClean="0">
              <a:solidFill>
                <a:schemeClr val="tx1"/>
              </a:solidFill>
            </a:endParaRPr>
          </a:p>
          <a:p>
            <a:pPr marL="1228725" lvl="2" indent="-285750">
              <a:buClr>
                <a:srgbClr val="F1600F"/>
              </a:buClr>
              <a:buFont typeface="Wingdings" panose="05000000000000000000" pitchFamily="2" charset="2"/>
              <a:buChar char="v"/>
            </a:pPr>
            <a:r>
              <a:rPr lang="en-US" sz="1600" dirty="0" smtClean="0">
                <a:solidFill>
                  <a:schemeClr val="tx1"/>
                </a:solidFill>
              </a:rPr>
              <a:t>The </a:t>
            </a:r>
            <a:r>
              <a:rPr lang="en-US" sz="1600" dirty="0">
                <a:solidFill>
                  <a:schemeClr val="tx1"/>
                </a:solidFill>
              </a:rPr>
              <a:t>rules and </a:t>
            </a:r>
            <a:r>
              <a:rPr lang="en-US" sz="1600" dirty="0" smtClean="0">
                <a:solidFill>
                  <a:schemeClr val="tx1"/>
                </a:solidFill>
              </a:rPr>
              <a:t>conditions for </a:t>
            </a:r>
            <a:r>
              <a:rPr lang="en-US" sz="1600" dirty="0">
                <a:solidFill>
                  <a:schemeClr val="tx1"/>
                </a:solidFill>
              </a:rPr>
              <a:t>generic </a:t>
            </a:r>
            <a:r>
              <a:rPr lang="en-US" sz="1600" dirty="0" err="1">
                <a:solidFill>
                  <a:schemeClr val="tx1"/>
                </a:solidFill>
              </a:rPr>
              <a:t>structs</a:t>
            </a:r>
            <a:r>
              <a:rPr lang="en-US" sz="1600" dirty="0">
                <a:solidFill>
                  <a:schemeClr val="tx1"/>
                </a:solidFill>
              </a:rPr>
              <a:t> are the same as those for generic classes</a:t>
            </a:r>
            <a:r>
              <a:rPr lang="en-US" sz="1600" dirty="0" smtClean="0">
                <a:solidFill>
                  <a:schemeClr val="tx1"/>
                </a:solidFill>
              </a:rPr>
              <a:t>.</a:t>
            </a:r>
            <a:endParaRPr lang="en-US" sz="1600" dirty="0">
              <a:solidFill>
                <a:schemeClr val="tx1"/>
              </a:solidFill>
            </a:endParaRPr>
          </a:p>
        </p:txBody>
      </p:sp>
      <p:pic>
        <p:nvPicPr>
          <p:cNvPr id="3" name="Picture 2"/>
          <p:cNvPicPr>
            <a:picLocks noChangeAspect="1"/>
          </p:cNvPicPr>
          <p:nvPr/>
        </p:nvPicPr>
        <p:blipFill>
          <a:blip r:embed="rId3"/>
          <a:stretch>
            <a:fillRect/>
          </a:stretch>
        </p:blipFill>
        <p:spPr>
          <a:xfrm>
            <a:off x="1249834" y="1458067"/>
            <a:ext cx="7105650" cy="5162550"/>
          </a:xfrm>
          <a:prstGeom prst="rect">
            <a:avLst/>
          </a:prstGeom>
        </p:spPr>
      </p:pic>
      <p:pic>
        <p:nvPicPr>
          <p:cNvPr id="9" name="Picture 8"/>
          <p:cNvPicPr>
            <a:picLocks noChangeAspect="1"/>
          </p:cNvPicPr>
          <p:nvPr/>
        </p:nvPicPr>
        <p:blipFill>
          <a:blip r:embed="rId4"/>
          <a:stretch>
            <a:fillRect/>
          </a:stretch>
        </p:blipFill>
        <p:spPr>
          <a:xfrm>
            <a:off x="8855673" y="4650116"/>
            <a:ext cx="2895600" cy="1152525"/>
          </a:xfrm>
          <a:prstGeom prst="rect">
            <a:avLst/>
          </a:prstGeom>
        </p:spPr>
      </p:pic>
      <p:sp>
        <p:nvSpPr>
          <p:cNvPr id="14" name="Right Arrow 13"/>
          <p:cNvSpPr/>
          <p:nvPr/>
        </p:nvSpPr>
        <p:spPr>
          <a:xfrm>
            <a:off x="8213685" y="4857719"/>
            <a:ext cx="641988" cy="7002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99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Generic Interfaces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4"/>
            <a:ext cx="11042268" cy="421830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Generic interfaces allow you to write interfaces where the formal parameters and return types </a:t>
            </a:r>
            <a:r>
              <a:rPr lang="en-US" sz="1600" dirty="0" smtClean="0">
                <a:solidFill>
                  <a:schemeClr val="tx1"/>
                </a:solidFill>
              </a:rPr>
              <a:t>of interface </a:t>
            </a:r>
            <a:r>
              <a:rPr lang="en-US" sz="1600" dirty="0">
                <a:solidFill>
                  <a:schemeClr val="tx1"/>
                </a:solidFill>
              </a:rPr>
              <a:t>members are generic type parameters. </a:t>
            </a:r>
            <a:endParaRPr lang="en-US" sz="1600" dirty="0" smtClean="0">
              <a:solidFill>
                <a:schemeClr val="tx1"/>
              </a:solidFill>
            </a:endParaRPr>
          </a:p>
          <a:p>
            <a:pPr marL="1228725" lvl="2" indent="-285750">
              <a:buClr>
                <a:srgbClr val="F1600F"/>
              </a:buClr>
              <a:buFont typeface="Wingdings" panose="05000000000000000000" pitchFamily="2" charset="2"/>
              <a:buChar char="v"/>
            </a:pPr>
            <a:r>
              <a:rPr lang="en-US" sz="1600" dirty="0" smtClean="0">
                <a:solidFill>
                  <a:schemeClr val="tx1"/>
                </a:solidFill>
              </a:rPr>
              <a:t>Generic </a:t>
            </a:r>
            <a:r>
              <a:rPr lang="en-US" sz="1600" dirty="0">
                <a:solidFill>
                  <a:schemeClr val="tx1"/>
                </a:solidFill>
              </a:rPr>
              <a:t>interface declarations are similar to </a:t>
            </a:r>
            <a:r>
              <a:rPr lang="en-US" sz="1600" dirty="0" err="1" smtClean="0">
                <a:solidFill>
                  <a:schemeClr val="tx1"/>
                </a:solidFill>
              </a:rPr>
              <a:t>nongeneric</a:t>
            </a:r>
            <a:r>
              <a:rPr lang="en-US" sz="1600" dirty="0" smtClean="0">
                <a:solidFill>
                  <a:schemeClr val="tx1"/>
                </a:solidFill>
              </a:rPr>
              <a:t> interface </a:t>
            </a:r>
            <a:r>
              <a:rPr lang="en-US" sz="1600" dirty="0">
                <a:solidFill>
                  <a:schemeClr val="tx1"/>
                </a:solidFill>
              </a:rPr>
              <a:t>declarations but have the type parameter list in angle brackets after the interface name</a:t>
            </a:r>
            <a:r>
              <a:rPr lang="en-US" sz="1600" dirty="0" smtClean="0">
                <a:solidFill>
                  <a:schemeClr val="tx1"/>
                </a:solidFill>
              </a:rPr>
              <a:t>.</a:t>
            </a:r>
            <a:endParaRPr lang="en-US" sz="1600" dirty="0">
              <a:solidFill>
                <a:schemeClr val="tx1"/>
              </a:solidFill>
            </a:endParaRPr>
          </a:p>
        </p:txBody>
      </p:sp>
      <p:pic>
        <p:nvPicPr>
          <p:cNvPr id="5" name="Picture 4"/>
          <p:cNvPicPr>
            <a:picLocks noChangeAspect="1"/>
          </p:cNvPicPr>
          <p:nvPr/>
        </p:nvPicPr>
        <p:blipFill>
          <a:blip r:embed="rId3"/>
          <a:stretch>
            <a:fillRect/>
          </a:stretch>
        </p:blipFill>
        <p:spPr>
          <a:xfrm>
            <a:off x="461320" y="1914493"/>
            <a:ext cx="6985688" cy="2386462"/>
          </a:xfrm>
          <a:prstGeom prst="rect">
            <a:avLst/>
          </a:prstGeom>
        </p:spPr>
      </p:pic>
      <p:pic>
        <p:nvPicPr>
          <p:cNvPr id="8" name="Picture 7"/>
          <p:cNvPicPr>
            <a:picLocks noChangeAspect="1"/>
          </p:cNvPicPr>
          <p:nvPr/>
        </p:nvPicPr>
        <p:blipFill>
          <a:blip r:embed="rId4"/>
          <a:stretch>
            <a:fillRect/>
          </a:stretch>
        </p:blipFill>
        <p:spPr>
          <a:xfrm>
            <a:off x="1219202" y="4372683"/>
            <a:ext cx="6227806" cy="2177200"/>
          </a:xfrm>
          <a:prstGeom prst="rect">
            <a:avLst/>
          </a:prstGeom>
        </p:spPr>
      </p:pic>
      <p:sp>
        <p:nvSpPr>
          <p:cNvPr id="11" name="Right Arrow 10"/>
          <p:cNvSpPr/>
          <p:nvPr/>
        </p:nvSpPr>
        <p:spPr>
          <a:xfrm>
            <a:off x="7126014" y="5161535"/>
            <a:ext cx="641988" cy="7002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8011484" y="5101023"/>
            <a:ext cx="1619250" cy="1009650"/>
          </a:xfrm>
          <a:prstGeom prst="rect">
            <a:avLst/>
          </a:prstGeom>
        </p:spPr>
      </p:pic>
    </p:spTree>
    <p:extLst>
      <p:ext uri="{BB962C8B-B14F-4D97-AF65-F5344CB8AC3E}">
        <p14:creationId xmlns:p14="http://schemas.microsoft.com/office/powerpoint/2010/main" val="45265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An Example Using Generic Interfaces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4"/>
            <a:ext cx="11042268" cy="421830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r>
              <a:rPr lang="en-US" sz="1600" dirty="0" smtClean="0">
                <a:solidFill>
                  <a:schemeClr val="tx1"/>
                </a:solidFill>
              </a:rPr>
              <a:t>Two additional </a:t>
            </a:r>
            <a:r>
              <a:rPr lang="en-US" sz="1600" dirty="0">
                <a:solidFill>
                  <a:schemeClr val="tx1"/>
                </a:solidFill>
              </a:rPr>
              <a:t>capabilities of generic interfaces:</a:t>
            </a:r>
          </a:p>
          <a:p>
            <a:pPr marL="1828800" lvl="4" indent="-285750">
              <a:buClr>
                <a:srgbClr val="F1600F"/>
              </a:buClr>
              <a:buFont typeface="Wingdings" panose="05000000000000000000" pitchFamily="2" charset="2"/>
              <a:buChar char="v"/>
            </a:pPr>
            <a:r>
              <a:rPr lang="en-US" sz="1600" dirty="0" smtClean="0">
                <a:solidFill>
                  <a:schemeClr val="tx1"/>
                </a:solidFill>
              </a:rPr>
              <a:t> </a:t>
            </a:r>
            <a:r>
              <a:rPr lang="en-US" sz="1600" dirty="0">
                <a:solidFill>
                  <a:schemeClr val="tx1"/>
                </a:solidFill>
              </a:rPr>
              <a:t>Like other generics, instances of a generic interface instantiated with different type </a:t>
            </a:r>
            <a:r>
              <a:rPr lang="en-US" sz="1600" dirty="0" smtClean="0">
                <a:solidFill>
                  <a:schemeClr val="tx1"/>
                </a:solidFill>
              </a:rPr>
              <a:t>parameters are </a:t>
            </a:r>
            <a:r>
              <a:rPr lang="en-US" sz="1600" i="1" dirty="0">
                <a:solidFill>
                  <a:schemeClr val="tx1"/>
                </a:solidFill>
              </a:rPr>
              <a:t>different interfaces</a:t>
            </a:r>
            <a:r>
              <a:rPr lang="en-US" sz="1600" dirty="0">
                <a:solidFill>
                  <a:schemeClr val="tx1"/>
                </a:solidFill>
              </a:rPr>
              <a:t>.</a:t>
            </a:r>
          </a:p>
          <a:p>
            <a:pPr marL="1828800" lvl="4" indent="-285750">
              <a:buClr>
                <a:srgbClr val="F1600F"/>
              </a:buClr>
              <a:buFont typeface="Wingdings" panose="05000000000000000000" pitchFamily="2" charset="2"/>
              <a:buChar char="v"/>
            </a:pPr>
            <a:r>
              <a:rPr lang="en-US" sz="1600" dirty="0" smtClean="0">
                <a:solidFill>
                  <a:schemeClr val="tx1"/>
                </a:solidFill>
              </a:rPr>
              <a:t> </a:t>
            </a:r>
            <a:r>
              <a:rPr lang="en-US" sz="1600" dirty="0">
                <a:solidFill>
                  <a:schemeClr val="tx1"/>
                </a:solidFill>
              </a:rPr>
              <a:t>You can implement a generic interface in a </a:t>
            </a:r>
            <a:r>
              <a:rPr lang="en-US" sz="1600" dirty="0" err="1">
                <a:solidFill>
                  <a:schemeClr val="tx1"/>
                </a:solidFill>
              </a:rPr>
              <a:t>nongeneric</a:t>
            </a:r>
            <a:r>
              <a:rPr lang="en-US" sz="1600" dirty="0">
                <a:solidFill>
                  <a:schemeClr val="tx1"/>
                </a:solidFill>
              </a:rPr>
              <a:t> type.</a:t>
            </a:r>
          </a:p>
        </p:txBody>
      </p:sp>
      <p:sp>
        <p:nvSpPr>
          <p:cNvPr id="11" name="Right Arrow 10"/>
          <p:cNvSpPr/>
          <p:nvPr/>
        </p:nvSpPr>
        <p:spPr>
          <a:xfrm>
            <a:off x="7356674" y="5174345"/>
            <a:ext cx="641988" cy="7002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71873" y="2080975"/>
            <a:ext cx="7117494" cy="2593076"/>
          </a:xfrm>
          <a:prstGeom prst="rect">
            <a:avLst/>
          </a:prstGeom>
        </p:spPr>
      </p:pic>
      <p:pic>
        <p:nvPicPr>
          <p:cNvPr id="9" name="Picture 8"/>
          <p:cNvPicPr>
            <a:picLocks noChangeAspect="1"/>
          </p:cNvPicPr>
          <p:nvPr/>
        </p:nvPicPr>
        <p:blipFill>
          <a:blip r:embed="rId4"/>
          <a:stretch>
            <a:fillRect/>
          </a:stretch>
        </p:blipFill>
        <p:spPr>
          <a:xfrm>
            <a:off x="1404743" y="4750389"/>
            <a:ext cx="5884624" cy="1956196"/>
          </a:xfrm>
          <a:prstGeom prst="rect">
            <a:avLst/>
          </a:prstGeom>
        </p:spPr>
      </p:pic>
      <p:pic>
        <p:nvPicPr>
          <p:cNvPr id="12" name="Picture 11"/>
          <p:cNvPicPr>
            <a:picLocks noChangeAspect="1"/>
          </p:cNvPicPr>
          <p:nvPr/>
        </p:nvPicPr>
        <p:blipFill>
          <a:blip r:embed="rId5"/>
          <a:stretch>
            <a:fillRect/>
          </a:stretch>
        </p:blipFill>
        <p:spPr>
          <a:xfrm>
            <a:off x="8168646" y="5048203"/>
            <a:ext cx="1304925" cy="952500"/>
          </a:xfrm>
          <a:prstGeom prst="rect">
            <a:avLst/>
          </a:prstGeom>
        </p:spPr>
      </p:pic>
    </p:spTree>
    <p:extLst>
      <p:ext uri="{BB962C8B-B14F-4D97-AF65-F5344CB8AC3E}">
        <p14:creationId xmlns:p14="http://schemas.microsoft.com/office/powerpoint/2010/main" val="22545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8019" y="1093085"/>
            <a:ext cx="3322485" cy="2280782"/>
          </a:xfrm>
          <a:prstGeom prst="rect">
            <a:avLst/>
          </a:prstGeom>
        </p:spPr>
      </p:pic>
      <p:sp>
        <p:nvSpPr>
          <p:cNvPr id="2" name="Title 1"/>
          <p:cNvSpPr>
            <a:spLocks noGrp="1"/>
          </p:cNvSpPr>
          <p:nvPr>
            <p:ph type="title"/>
          </p:nvPr>
        </p:nvSpPr>
        <p:spPr>
          <a:xfrm>
            <a:off x="316036" y="93220"/>
            <a:ext cx="8513311" cy="565807"/>
          </a:xfrm>
        </p:spPr>
        <p:txBody>
          <a:bodyPr>
            <a:normAutofit/>
          </a:bodyPr>
          <a:lstStyle/>
          <a:p>
            <a:r>
              <a:rPr lang="en-US" sz="2400" dirty="0" smtClean="0">
                <a:solidFill>
                  <a:srgbClr val="C00000"/>
                </a:solidFill>
              </a:rPr>
              <a:t>What we have achieved yesterday ?</a:t>
            </a:r>
            <a:endParaRPr lang="en-US" sz="2400" dirty="0">
              <a:solidFill>
                <a:srgbClr val="C00000"/>
              </a:solidFill>
            </a:endParaRPr>
          </a:p>
        </p:txBody>
      </p:sp>
      <p:pic>
        <p:nvPicPr>
          <p:cNvPr id="1028" name="Picture 4" descr="http://www.functionx.com/illustrations/namespace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356" y="1093085"/>
            <a:ext cx="2571064" cy="22807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9326" y="3807925"/>
            <a:ext cx="4610100" cy="2466975"/>
          </a:xfrm>
          <a:prstGeom prst="rect">
            <a:avLst/>
          </a:prstGeom>
        </p:spPr>
      </p:pic>
    </p:spTree>
    <p:extLst>
      <p:ext uri="{BB962C8B-B14F-4D97-AF65-F5344CB8AC3E}">
        <p14:creationId xmlns:p14="http://schemas.microsoft.com/office/powerpoint/2010/main" val="384046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Generic Interface Implementations Must Be Unique</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4"/>
            <a:ext cx="11042268" cy="421830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r>
              <a:rPr lang="en-US" sz="1600" dirty="0">
                <a:solidFill>
                  <a:schemeClr val="tx1"/>
                </a:solidFill>
              </a:rPr>
              <a:t>When implementing an interface in a generic type, there must be no possible combination of </a:t>
            </a:r>
            <a:r>
              <a:rPr lang="en-US" sz="1600" dirty="0" smtClean="0">
                <a:solidFill>
                  <a:schemeClr val="tx1"/>
                </a:solidFill>
              </a:rPr>
              <a:t>type arguments </a:t>
            </a:r>
            <a:r>
              <a:rPr lang="en-US" sz="1600" dirty="0">
                <a:solidFill>
                  <a:schemeClr val="tx1"/>
                </a:solidFill>
              </a:rPr>
              <a:t>that would create a duplicate interface in the type</a:t>
            </a:r>
            <a:r>
              <a:rPr lang="en-US" sz="1600" dirty="0" smtClean="0">
                <a:solidFill>
                  <a:schemeClr val="tx1"/>
                </a:solidFill>
              </a:rPr>
              <a:t>.</a:t>
            </a:r>
            <a:endParaRPr lang="en-US" sz="1600" dirty="0">
              <a:solidFill>
                <a:schemeClr val="tx1"/>
              </a:solidFill>
            </a:endParaRPr>
          </a:p>
        </p:txBody>
      </p:sp>
      <p:pic>
        <p:nvPicPr>
          <p:cNvPr id="5" name="Picture 4"/>
          <p:cNvPicPr>
            <a:picLocks noChangeAspect="1"/>
          </p:cNvPicPr>
          <p:nvPr/>
        </p:nvPicPr>
        <p:blipFill>
          <a:blip r:embed="rId3"/>
          <a:stretch>
            <a:fillRect/>
          </a:stretch>
        </p:blipFill>
        <p:spPr>
          <a:xfrm>
            <a:off x="2311993" y="1698524"/>
            <a:ext cx="6509116" cy="3464010"/>
          </a:xfrm>
          <a:prstGeom prst="rect">
            <a:avLst/>
          </a:prstGeom>
        </p:spPr>
      </p:pic>
      <p:pic>
        <p:nvPicPr>
          <p:cNvPr id="8" name="Picture 7"/>
          <p:cNvPicPr>
            <a:picLocks noChangeAspect="1"/>
          </p:cNvPicPr>
          <p:nvPr/>
        </p:nvPicPr>
        <p:blipFill>
          <a:blip r:embed="rId4"/>
          <a:stretch>
            <a:fillRect/>
          </a:stretch>
        </p:blipFill>
        <p:spPr>
          <a:xfrm>
            <a:off x="1880011" y="5536390"/>
            <a:ext cx="8204886" cy="1066966"/>
          </a:xfrm>
          <a:prstGeom prst="rect">
            <a:avLst/>
          </a:prstGeom>
        </p:spPr>
      </p:pic>
      <p:sp>
        <p:nvSpPr>
          <p:cNvPr id="10" name="TextBox 9"/>
          <p:cNvSpPr txBox="1"/>
          <p:nvPr/>
        </p:nvSpPr>
        <p:spPr>
          <a:xfrm>
            <a:off x="1418187" y="2508919"/>
            <a:ext cx="2881173" cy="276999"/>
          </a:xfrm>
          <a:prstGeom prst="rect">
            <a:avLst/>
          </a:prstGeom>
          <a:noFill/>
          <a:ln>
            <a:solidFill>
              <a:srgbClr val="F1600F"/>
            </a:solidFill>
          </a:ln>
        </p:spPr>
        <p:txBody>
          <a:bodyPr wrap="none" rtlCol="0">
            <a:spAutoFit/>
          </a:bodyPr>
          <a:lstStyle/>
          <a:p>
            <a:r>
              <a:rPr lang="en-US" sz="1200" dirty="0"/>
              <a:t>constructed type, instantiated with type </a:t>
            </a:r>
            <a:r>
              <a:rPr lang="en-US" sz="1200" b="1" dirty="0" err="1"/>
              <a:t>int</a:t>
            </a:r>
            <a:endParaRPr lang="en-US" sz="1200" b="1" dirty="0"/>
          </a:p>
        </p:txBody>
      </p:sp>
      <p:sp>
        <p:nvSpPr>
          <p:cNvPr id="13" name="TextBox 12"/>
          <p:cNvSpPr txBox="1"/>
          <p:nvPr/>
        </p:nvSpPr>
        <p:spPr>
          <a:xfrm>
            <a:off x="5889908" y="2508918"/>
            <a:ext cx="3083601" cy="276999"/>
          </a:xfrm>
          <a:prstGeom prst="rect">
            <a:avLst/>
          </a:prstGeom>
          <a:noFill/>
          <a:ln>
            <a:solidFill>
              <a:srgbClr val="F1600F"/>
            </a:solidFill>
          </a:ln>
        </p:spPr>
        <p:txBody>
          <a:bodyPr wrap="none" rtlCol="0">
            <a:spAutoFit/>
          </a:bodyPr>
          <a:lstStyle/>
          <a:p>
            <a:r>
              <a:rPr lang="en-US" sz="1200" dirty="0"/>
              <a:t>has a type parameter rather than an argument</a:t>
            </a:r>
            <a:endParaRPr lang="en-US" sz="1200" b="1" dirty="0"/>
          </a:p>
        </p:txBody>
      </p:sp>
    </p:spTree>
    <p:extLst>
      <p:ext uri="{BB962C8B-B14F-4D97-AF65-F5344CB8AC3E}">
        <p14:creationId xmlns:p14="http://schemas.microsoft.com/office/powerpoint/2010/main" val="21093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smtClean="0">
                <a:solidFill>
                  <a:srgbClr val="C00000"/>
                </a:solidFill>
              </a:rPr>
              <a:t>Generic Collections in C#</a:t>
            </a:r>
            <a:endParaRPr lang="en-US" sz="2400" dirty="0">
              <a:solidFill>
                <a:srgbClr val="C00000"/>
              </a:solidFill>
            </a:endParaRP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3" name="Picture 2"/>
          <p:cNvPicPr>
            <a:picLocks noChangeAspect="1"/>
          </p:cNvPicPr>
          <p:nvPr/>
        </p:nvPicPr>
        <p:blipFill>
          <a:blip r:embed="rId2"/>
          <a:stretch>
            <a:fillRect/>
          </a:stretch>
        </p:blipFill>
        <p:spPr>
          <a:xfrm>
            <a:off x="3310691" y="552298"/>
            <a:ext cx="5343525" cy="6219825"/>
          </a:xfrm>
          <a:prstGeom prst="rect">
            <a:avLst/>
          </a:prstGeom>
        </p:spPr>
      </p:pic>
    </p:spTree>
    <p:extLst>
      <p:ext uri="{BB962C8B-B14F-4D97-AF65-F5344CB8AC3E}">
        <p14:creationId xmlns:p14="http://schemas.microsoft.com/office/powerpoint/2010/main" val="56117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smtClean="0">
                <a:solidFill>
                  <a:srgbClr val="C00000"/>
                </a:solidFill>
              </a:rPr>
              <a:t>What is a Collection?</a:t>
            </a:r>
            <a:endParaRPr lang="en-US" sz="2400" dirty="0">
              <a:solidFill>
                <a:srgbClr val="C00000"/>
              </a:solidFill>
            </a:endParaRP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3" name="TextBox 2"/>
          <p:cNvSpPr txBox="1"/>
          <p:nvPr/>
        </p:nvSpPr>
        <p:spPr>
          <a:xfrm>
            <a:off x="997526" y="1133394"/>
            <a:ext cx="6898947" cy="369332"/>
          </a:xfrm>
          <a:prstGeom prst="rect">
            <a:avLst/>
          </a:prstGeom>
          <a:noFill/>
        </p:spPr>
        <p:txBody>
          <a:bodyPr wrap="square" rtlCol="0">
            <a:spAutoFit/>
          </a:bodyPr>
          <a:lstStyle/>
          <a:p>
            <a:r>
              <a:rPr lang="en-US" dirty="0" smtClean="0"/>
              <a:t>A way to group objects.</a:t>
            </a:r>
            <a:endParaRPr lang="en-US" dirty="0"/>
          </a:p>
        </p:txBody>
      </p:sp>
      <p:sp>
        <p:nvSpPr>
          <p:cNvPr id="4" name="TextBox 3"/>
          <p:cNvSpPr txBox="1"/>
          <p:nvPr/>
        </p:nvSpPr>
        <p:spPr>
          <a:xfrm>
            <a:off x="997526" y="1908589"/>
            <a:ext cx="6973455" cy="646331"/>
          </a:xfrm>
          <a:prstGeom prst="rect">
            <a:avLst/>
          </a:prstGeom>
          <a:noFill/>
        </p:spPr>
        <p:txBody>
          <a:bodyPr wrap="square" rtlCol="0">
            <a:spAutoFit/>
          </a:bodyPr>
          <a:lstStyle/>
          <a:p>
            <a:r>
              <a:rPr lang="en-US" dirty="0"/>
              <a:t>A collection is a class, so you must declare an instance of the class before you can add elements to that collection.</a:t>
            </a:r>
          </a:p>
        </p:txBody>
      </p:sp>
      <p:pic>
        <p:nvPicPr>
          <p:cNvPr id="10" name="Picture 9"/>
          <p:cNvPicPr>
            <a:picLocks noChangeAspect="1"/>
          </p:cNvPicPr>
          <p:nvPr/>
        </p:nvPicPr>
        <p:blipFill>
          <a:blip r:embed="rId3"/>
          <a:stretch>
            <a:fillRect/>
          </a:stretch>
        </p:blipFill>
        <p:spPr>
          <a:xfrm>
            <a:off x="997525" y="4100974"/>
            <a:ext cx="6229350" cy="1314450"/>
          </a:xfrm>
          <a:prstGeom prst="rect">
            <a:avLst/>
          </a:prstGeom>
        </p:spPr>
      </p:pic>
      <p:sp>
        <p:nvSpPr>
          <p:cNvPr id="11" name="TextBox 10"/>
          <p:cNvSpPr txBox="1"/>
          <p:nvPr/>
        </p:nvSpPr>
        <p:spPr>
          <a:xfrm>
            <a:off x="997525" y="3120727"/>
            <a:ext cx="6898947" cy="646331"/>
          </a:xfrm>
          <a:prstGeom prst="rect">
            <a:avLst/>
          </a:prstGeom>
          <a:noFill/>
        </p:spPr>
        <p:txBody>
          <a:bodyPr wrap="square" rtlCol="0">
            <a:spAutoFit/>
          </a:bodyPr>
          <a:lstStyle/>
          <a:p>
            <a:r>
              <a:rPr lang="en-US" dirty="0"/>
              <a:t>Unlike arrays, the group of objects you work with can grow and shrink dynamically as the needs of the application change</a:t>
            </a:r>
          </a:p>
        </p:txBody>
      </p:sp>
      <p:pic>
        <p:nvPicPr>
          <p:cNvPr id="12" name="Picture 11"/>
          <p:cNvPicPr>
            <a:picLocks noChangeAspect="1"/>
          </p:cNvPicPr>
          <p:nvPr/>
        </p:nvPicPr>
        <p:blipFill>
          <a:blip r:embed="rId4"/>
          <a:stretch>
            <a:fillRect/>
          </a:stretch>
        </p:blipFill>
        <p:spPr>
          <a:xfrm>
            <a:off x="997525" y="4071224"/>
            <a:ext cx="3219450" cy="1095375"/>
          </a:xfrm>
          <a:prstGeom prst="rect">
            <a:avLst/>
          </a:prstGeom>
        </p:spPr>
      </p:pic>
      <p:sp>
        <p:nvSpPr>
          <p:cNvPr id="13" name="TextBox 12"/>
          <p:cNvSpPr txBox="1"/>
          <p:nvPr/>
        </p:nvSpPr>
        <p:spPr>
          <a:xfrm>
            <a:off x="8829347" y="2602843"/>
            <a:ext cx="2938030" cy="1200329"/>
          </a:xfrm>
          <a:prstGeom prst="rect">
            <a:avLst/>
          </a:prstGeom>
          <a:noFill/>
        </p:spPr>
        <p:txBody>
          <a:bodyPr wrap="square" rtlCol="0">
            <a:spAutoFit/>
          </a:bodyPr>
          <a:lstStyle/>
          <a:p>
            <a:r>
              <a:rPr lang="en-US" dirty="0" smtClean="0">
                <a:solidFill>
                  <a:schemeClr val="accent2">
                    <a:lumMod val="60000"/>
                    <a:lumOff val="40000"/>
                  </a:schemeClr>
                </a:solidFill>
              </a:rPr>
              <a:t>Tips &amp; Tricks: Arrays </a:t>
            </a:r>
            <a:r>
              <a:rPr lang="en-US" dirty="0">
                <a:solidFill>
                  <a:schemeClr val="accent2">
                    <a:lumMod val="60000"/>
                    <a:lumOff val="40000"/>
                  </a:schemeClr>
                </a:solidFill>
              </a:rPr>
              <a:t>are most useful for creating and working with a fixed number of strongly-typed objects.</a:t>
            </a:r>
          </a:p>
        </p:txBody>
      </p:sp>
    </p:spTree>
    <p:extLst>
      <p:ext uri="{BB962C8B-B14F-4D97-AF65-F5344CB8AC3E}">
        <p14:creationId xmlns:p14="http://schemas.microsoft.com/office/powerpoint/2010/main" val="112770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1"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Types of collection</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3" name="TextBox 2"/>
          <p:cNvSpPr txBox="1"/>
          <p:nvPr/>
        </p:nvSpPr>
        <p:spPr>
          <a:xfrm>
            <a:off x="997526" y="742382"/>
            <a:ext cx="6898947" cy="369332"/>
          </a:xfrm>
          <a:prstGeom prst="rect">
            <a:avLst/>
          </a:prstGeom>
          <a:noFill/>
        </p:spPr>
        <p:txBody>
          <a:bodyPr wrap="square" rtlCol="0">
            <a:spAutoFit/>
          </a:bodyPr>
          <a:lstStyle/>
          <a:p>
            <a:r>
              <a:rPr lang="en-US" dirty="0"/>
              <a:t>System.Collections.Generic</a:t>
            </a:r>
          </a:p>
        </p:txBody>
      </p:sp>
      <p:graphicFrame>
        <p:nvGraphicFramePr>
          <p:cNvPr id="6" name="Table 5"/>
          <p:cNvGraphicFramePr>
            <a:graphicFrameLocks noGrp="1"/>
          </p:cNvGraphicFramePr>
          <p:nvPr>
            <p:extLst>
              <p:ext uri="{D42A27DB-BD31-4B8C-83A1-F6EECF244321}">
                <p14:modId xmlns:p14="http://schemas.microsoft.com/office/powerpoint/2010/main" val="2892763209"/>
              </p:ext>
            </p:extLst>
          </p:nvPr>
        </p:nvGraphicFramePr>
        <p:xfrm>
          <a:off x="997526" y="1195069"/>
          <a:ext cx="10442634" cy="1432560"/>
        </p:xfrm>
        <a:graphic>
          <a:graphicData uri="http://schemas.openxmlformats.org/drawingml/2006/table">
            <a:tbl>
              <a:tblPr/>
              <a:tblGrid>
                <a:gridCol w="2002766"/>
                <a:gridCol w="8439868"/>
              </a:tblGrid>
              <a:tr h="0">
                <a:tc>
                  <a:txBody>
                    <a:bodyPr/>
                    <a:lstStyle/>
                    <a:p>
                      <a:pPr fontAlgn="t"/>
                      <a:r>
                        <a:rPr lang="en-US" sz="1350" dirty="0">
                          <a:solidFill>
                            <a:srgbClr val="2A2A2A"/>
                          </a:solidFill>
                          <a:effectLst/>
                        </a:rPr>
                        <a:t>Class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Description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sz="1350" u="none" strike="noStrike" dirty="0">
                          <a:solidFill>
                            <a:srgbClr val="00709F"/>
                          </a:solidFill>
                          <a:effectLst/>
                          <a:hlinkClick r:id="rId3"/>
                        </a:rPr>
                        <a:t>List&lt;T&gt;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Represents a list of objects that can be accessed by index. Provides methods to search, sort, and modify lists.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sz="1350" u="none" strike="noStrike">
                          <a:solidFill>
                            <a:srgbClr val="00709F"/>
                          </a:solidFill>
                          <a:effectLst/>
                          <a:hlinkClick r:id="rId4"/>
                        </a:rPr>
                        <a:t>Queue&lt;T&gt;</a:t>
                      </a:r>
                      <a:endParaRPr lang="en-US" sz="135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a:solidFill>
                            <a:srgbClr val="2A2A2A"/>
                          </a:solidFill>
                          <a:effectLst/>
                        </a:rPr>
                        <a:t>Represents a first in, first out (FIFO) collection of objects.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sz="1350" u="none" strike="noStrike" dirty="0">
                          <a:solidFill>
                            <a:srgbClr val="00709F"/>
                          </a:solidFill>
                          <a:effectLst/>
                          <a:hlinkClick r:id="rId5"/>
                        </a:rPr>
                        <a:t>Stack&lt;T&gt;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Represents a last in, first out (LIFO) collection of objects.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67749334"/>
              </p:ext>
            </p:extLst>
          </p:nvPr>
        </p:nvGraphicFramePr>
        <p:xfrm>
          <a:off x="997526" y="3216717"/>
          <a:ext cx="10442634" cy="1790700"/>
        </p:xfrm>
        <a:graphic>
          <a:graphicData uri="http://schemas.openxmlformats.org/drawingml/2006/table">
            <a:tbl>
              <a:tblPr/>
              <a:tblGrid>
                <a:gridCol w="1995888"/>
                <a:gridCol w="8446746"/>
              </a:tblGrid>
              <a:tr h="0">
                <a:tc>
                  <a:txBody>
                    <a:bodyPr/>
                    <a:lstStyle/>
                    <a:p>
                      <a:pPr fontAlgn="t"/>
                      <a:r>
                        <a:rPr lang="en-US" dirty="0">
                          <a:solidFill>
                            <a:srgbClr val="2A2A2A"/>
                          </a:solidFill>
                          <a:effectLst/>
                        </a:rPr>
                        <a:t>Class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Description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u="none" strike="noStrike">
                          <a:solidFill>
                            <a:srgbClr val="00709F"/>
                          </a:solidFill>
                          <a:effectLst/>
                          <a:hlinkClick r:id="rId6"/>
                        </a:rPr>
                        <a:t>ArrayList</a:t>
                      </a:r>
                      <a:endParaRPr lang="en-US">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Represents an array of objects whose size is dynamically increased as required.</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u="none" strike="noStrike">
                          <a:solidFill>
                            <a:srgbClr val="00709F"/>
                          </a:solidFill>
                          <a:effectLst/>
                          <a:hlinkClick r:id="rId7"/>
                        </a:rPr>
                        <a:t>Hashtable</a:t>
                      </a:r>
                      <a:endParaRPr lang="en-US">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 collection of key/value pairs that are organized based on the hash code of the key.</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u="none" strike="noStrike">
                          <a:solidFill>
                            <a:srgbClr val="00709F"/>
                          </a:solidFill>
                          <a:effectLst/>
                          <a:hlinkClick r:id="rId8"/>
                        </a:rPr>
                        <a:t>Queue</a:t>
                      </a:r>
                      <a:endParaRPr lang="en-US">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 first in, first out (FIFO) collection of objects.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u="none" strike="noStrike">
                          <a:solidFill>
                            <a:srgbClr val="00709F"/>
                          </a:solidFill>
                          <a:effectLst/>
                          <a:hlinkClick r:id="rId9"/>
                        </a:rPr>
                        <a:t>Stack</a:t>
                      </a:r>
                      <a:endParaRPr lang="en-US">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 last in, first out (LIFO) collection of objects.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bl>
          </a:graphicData>
        </a:graphic>
      </p:graphicFrame>
      <p:sp>
        <p:nvSpPr>
          <p:cNvPr id="15" name="TextBox 14"/>
          <p:cNvSpPr txBox="1"/>
          <p:nvPr/>
        </p:nvSpPr>
        <p:spPr>
          <a:xfrm>
            <a:off x="997525" y="2768994"/>
            <a:ext cx="6898947" cy="369332"/>
          </a:xfrm>
          <a:prstGeom prst="rect">
            <a:avLst/>
          </a:prstGeom>
          <a:noFill/>
        </p:spPr>
        <p:txBody>
          <a:bodyPr wrap="square" rtlCol="0">
            <a:spAutoFit/>
          </a:bodyPr>
          <a:lstStyle/>
          <a:p>
            <a:r>
              <a:rPr lang="en-US" dirty="0" smtClean="0"/>
              <a:t>System.Collections</a:t>
            </a:r>
            <a:endParaRPr lang="en-US" dirty="0"/>
          </a:p>
        </p:txBody>
      </p:sp>
    </p:spTree>
    <p:extLst>
      <p:ext uri="{BB962C8B-B14F-4D97-AF65-F5344CB8AC3E}">
        <p14:creationId xmlns:p14="http://schemas.microsoft.com/office/powerpoint/2010/main" val="174014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Types of collection</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3" name="TextBox 2"/>
          <p:cNvSpPr txBox="1"/>
          <p:nvPr/>
        </p:nvSpPr>
        <p:spPr>
          <a:xfrm>
            <a:off x="997526" y="742382"/>
            <a:ext cx="6898947" cy="369332"/>
          </a:xfrm>
          <a:prstGeom prst="rect">
            <a:avLst/>
          </a:prstGeom>
          <a:noFill/>
        </p:spPr>
        <p:txBody>
          <a:bodyPr wrap="square" rtlCol="0">
            <a:spAutoFit/>
          </a:bodyPr>
          <a:lstStyle/>
          <a:p>
            <a:r>
              <a:rPr lang="en-US" dirty="0" smtClean="0"/>
              <a:t>How to choose the right collection to be used?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7657086"/>
              </p:ext>
            </p:extLst>
          </p:nvPr>
        </p:nvGraphicFramePr>
        <p:xfrm>
          <a:off x="822960" y="1486088"/>
          <a:ext cx="10668000" cy="2308860"/>
        </p:xfrm>
        <a:graphic>
          <a:graphicData uri="http://schemas.openxmlformats.org/drawingml/2006/table">
            <a:tbl>
              <a:tblPr/>
              <a:tblGrid>
                <a:gridCol w="5334000"/>
                <a:gridCol w="5334000"/>
              </a:tblGrid>
              <a:tr h="0">
                <a:tc>
                  <a:txBody>
                    <a:bodyPr/>
                    <a:lstStyle/>
                    <a:p>
                      <a:r>
                        <a:rPr lang="en-US" b="1" dirty="0">
                          <a:effectLst/>
                        </a:rPr>
                        <a:t>Interface</a:t>
                      </a:r>
                      <a:endParaRPr lang="en-US" dirty="0">
                        <a:effectLst/>
                      </a:endParaRP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b="1">
                          <a:effectLst/>
                        </a:rPr>
                        <a:t>Scenario</a:t>
                      </a:r>
                      <a:endParaRPr lang="en-US">
                        <a:effectLst/>
                      </a:endParaRP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0">
                <a:tc>
                  <a:txBody>
                    <a:bodyPr/>
                    <a:lstStyle/>
                    <a:p>
                      <a:r>
                        <a:rPr lang="en-US" dirty="0">
                          <a:effectLst/>
                        </a:rPr>
                        <a:t>IEnumerable, IEnumerable&lt;T&gt;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The only thing you want is to iterate over the elements in a collection. You only need read-only access to that collection.</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0">
                <a:tc>
                  <a:txBody>
                    <a:bodyPr/>
                    <a:lstStyle/>
                    <a:p>
                      <a:r>
                        <a:rPr lang="en-US">
                          <a:effectLst/>
                        </a:rPr>
                        <a:t>ICollection, ICollection&lt;T&gt;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You want to modify the collection or you care about its size.</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0">
                <a:tc>
                  <a:txBody>
                    <a:bodyPr/>
                    <a:lstStyle/>
                    <a:p>
                      <a:r>
                        <a:rPr lang="en-US" dirty="0">
                          <a:effectLst/>
                        </a:rPr>
                        <a:t>IList, IList&lt;T&gt;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You want to modify the collection and you care about the ordering and / or positioning of the elements in the collection.</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0">
                <a:tc>
                  <a:txBody>
                    <a:bodyPr/>
                    <a:lstStyle/>
                    <a:p>
                      <a:r>
                        <a:rPr lang="en-US" dirty="0">
                          <a:effectLst/>
                        </a:rPr>
                        <a:t>List, List&lt;T&gt;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Since in object oriented design you want to </a:t>
                      </a:r>
                      <a:r>
                        <a:rPr lang="en-US" u="none" strike="noStrike" dirty="0">
                          <a:solidFill>
                            <a:srgbClr val="2EA3F2"/>
                          </a:solidFill>
                          <a:effectLst/>
                        </a:rPr>
                        <a:t>depend on abstractions instead of implementations</a:t>
                      </a:r>
                      <a:r>
                        <a:rPr lang="en-US" dirty="0">
                          <a:effectLst/>
                        </a:rPr>
                        <a:t>, you should never have a member of your own implementations with the concrete type List/List.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89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Interfaces vs. Concrete types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841" y="1123234"/>
            <a:ext cx="6743700" cy="3629025"/>
          </a:xfrm>
          <a:prstGeom prst="rect">
            <a:avLst/>
          </a:prstGeom>
        </p:spPr>
      </p:pic>
      <p:sp>
        <p:nvSpPr>
          <p:cNvPr id="11" name="TextBox 10"/>
          <p:cNvSpPr txBox="1"/>
          <p:nvPr/>
        </p:nvSpPr>
        <p:spPr>
          <a:xfrm>
            <a:off x="8829347" y="2229562"/>
            <a:ext cx="2938030" cy="2031325"/>
          </a:xfrm>
          <a:prstGeom prst="rect">
            <a:avLst/>
          </a:prstGeom>
          <a:noFill/>
        </p:spPr>
        <p:txBody>
          <a:bodyPr wrap="square" rtlCol="0">
            <a:spAutoFit/>
          </a:bodyPr>
          <a:lstStyle/>
          <a:p>
            <a:r>
              <a:rPr lang="en-US" dirty="0" smtClean="0">
                <a:solidFill>
                  <a:schemeClr val="accent2">
                    <a:lumMod val="60000"/>
                    <a:lumOff val="40000"/>
                  </a:schemeClr>
                </a:solidFill>
              </a:rPr>
              <a:t>Tips &amp; Tricks: Always use the Interfaces in method signatures, rather than the concrete implementation. This will reduce the implications on potential code changes</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5290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The foreach &amp; yield statements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52" y="934720"/>
            <a:ext cx="2284199" cy="4236720"/>
          </a:xfrm>
          <a:prstGeom prst="rect">
            <a:avLst/>
          </a:prstGeom>
        </p:spPr>
      </p:pic>
      <p:sp>
        <p:nvSpPr>
          <p:cNvPr id="16" name="TextBox 15"/>
          <p:cNvSpPr txBox="1"/>
          <p:nvPr/>
        </p:nvSpPr>
        <p:spPr>
          <a:xfrm>
            <a:off x="8260387" y="3461786"/>
            <a:ext cx="2938030" cy="1754326"/>
          </a:xfrm>
          <a:prstGeom prst="rect">
            <a:avLst/>
          </a:prstGeom>
          <a:noFill/>
        </p:spPr>
        <p:txBody>
          <a:bodyPr wrap="square" rtlCol="0">
            <a:spAutoFit/>
          </a:bodyPr>
          <a:lstStyle/>
          <a:p>
            <a:r>
              <a:rPr lang="en-US" dirty="0" smtClean="0">
                <a:solidFill>
                  <a:schemeClr val="accent2">
                    <a:lumMod val="60000"/>
                    <a:lumOff val="40000"/>
                  </a:schemeClr>
                </a:solidFill>
              </a:rPr>
              <a:t>Tips </a:t>
            </a:r>
            <a:r>
              <a:rPr lang="en-US" dirty="0">
                <a:solidFill>
                  <a:schemeClr val="accent2">
                    <a:lumMod val="60000"/>
                    <a:lumOff val="40000"/>
                  </a:schemeClr>
                </a:solidFill>
              </a:rPr>
              <a:t>&amp; Tricks</a:t>
            </a:r>
            <a:r>
              <a:rPr lang="en-US" dirty="0" smtClean="0">
                <a:solidFill>
                  <a:schemeClr val="accent2">
                    <a:lumMod val="60000"/>
                    <a:lumOff val="40000"/>
                  </a:schemeClr>
                </a:solidFill>
              </a:rPr>
              <a:t>: For </a:t>
            </a:r>
            <a:r>
              <a:rPr lang="en-US" dirty="0">
                <a:solidFill>
                  <a:schemeClr val="accent2">
                    <a:lumMod val="60000"/>
                    <a:lumOff val="40000"/>
                  </a:schemeClr>
                </a:solidFill>
              </a:rPr>
              <a:t>and foreach differ slightly in performance. They are approximately the same </a:t>
            </a:r>
            <a:r>
              <a:rPr lang="en-US" dirty="0" smtClean="0">
                <a:solidFill>
                  <a:schemeClr val="accent2">
                    <a:lumMod val="60000"/>
                    <a:lumOff val="40000"/>
                  </a:schemeClr>
                </a:solidFill>
              </a:rPr>
              <a:t>speed, but the </a:t>
            </a:r>
            <a:r>
              <a:rPr lang="en-US" dirty="0">
                <a:solidFill>
                  <a:schemeClr val="accent2">
                    <a:lumMod val="60000"/>
                    <a:lumOff val="40000"/>
                  </a:schemeClr>
                </a:solidFill>
              </a:rPr>
              <a:t>foreach loop uses more stack space for local variables.</a:t>
            </a:r>
          </a:p>
        </p:txBody>
      </p:sp>
      <p:pic>
        <p:nvPicPr>
          <p:cNvPr id="17" name="Picture 16"/>
          <p:cNvPicPr>
            <a:picLocks noChangeAspect="1"/>
          </p:cNvPicPr>
          <p:nvPr/>
        </p:nvPicPr>
        <p:blipFill>
          <a:blip r:embed="rId4"/>
          <a:stretch>
            <a:fillRect/>
          </a:stretch>
        </p:blipFill>
        <p:spPr>
          <a:xfrm>
            <a:off x="3525202" y="1776730"/>
            <a:ext cx="8067675" cy="1276350"/>
          </a:xfrm>
          <a:prstGeom prst="rect">
            <a:avLst/>
          </a:prstGeom>
        </p:spPr>
      </p:pic>
    </p:spTree>
    <p:extLst>
      <p:ext uri="{BB962C8B-B14F-4D97-AF65-F5344CB8AC3E}">
        <p14:creationId xmlns:p14="http://schemas.microsoft.com/office/powerpoint/2010/main" val="29126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The foreach &amp; yield statements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4259" y="1273465"/>
            <a:ext cx="5374571" cy="2553707"/>
          </a:xfrm>
          <a:prstGeom prst="rect">
            <a:avLst/>
          </a:prstGeom>
        </p:spPr>
      </p:pic>
      <p:pic>
        <p:nvPicPr>
          <p:cNvPr id="8" name="Picture 7"/>
          <p:cNvPicPr>
            <a:picLocks noChangeAspect="1"/>
          </p:cNvPicPr>
          <p:nvPr/>
        </p:nvPicPr>
        <p:blipFill>
          <a:blip r:embed="rId4"/>
          <a:stretch>
            <a:fillRect/>
          </a:stretch>
        </p:blipFill>
        <p:spPr>
          <a:xfrm>
            <a:off x="1138237" y="3660775"/>
            <a:ext cx="3857625" cy="1533525"/>
          </a:xfrm>
          <a:prstGeom prst="rect">
            <a:avLst/>
          </a:prstGeom>
        </p:spPr>
      </p:pic>
      <p:pic>
        <p:nvPicPr>
          <p:cNvPr id="9" name="Picture 8"/>
          <p:cNvPicPr>
            <a:picLocks noChangeAspect="1"/>
          </p:cNvPicPr>
          <p:nvPr/>
        </p:nvPicPr>
        <p:blipFill>
          <a:blip r:embed="rId5"/>
          <a:stretch>
            <a:fillRect/>
          </a:stretch>
        </p:blipFill>
        <p:spPr>
          <a:xfrm>
            <a:off x="864511" y="1620230"/>
            <a:ext cx="4400550" cy="1533525"/>
          </a:xfrm>
          <a:prstGeom prst="rect">
            <a:avLst/>
          </a:prstGeom>
        </p:spPr>
      </p:pic>
    </p:spTree>
    <p:extLst>
      <p:ext uri="{BB962C8B-B14F-4D97-AF65-F5344CB8AC3E}">
        <p14:creationId xmlns:p14="http://schemas.microsoft.com/office/powerpoint/2010/main" val="42139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Dictionaries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793556" y="1208472"/>
            <a:ext cx="4163447" cy="369332"/>
          </a:xfrm>
          <a:prstGeom prst="rect">
            <a:avLst/>
          </a:prstGeom>
        </p:spPr>
        <p:txBody>
          <a:bodyPr wrap="none">
            <a:spAutoFit/>
          </a:bodyPr>
          <a:lstStyle/>
          <a:p>
            <a:r>
              <a:rPr lang="en-US" dirty="0"/>
              <a:t>Represents a collection of keys and values.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279" y="2260493"/>
            <a:ext cx="3810000" cy="20478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6250" y="2122219"/>
            <a:ext cx="3562847" cy="2324424"/>
          </a:xfrm>
          <a:prstGeom prst="rect">
            <a:avLst/>
          </a:prstGeom>
        </p:spPr>
      </p:pic>
    </p:spTree>
    <p:extLst>
      <p:ext uri="{BB962C8B-B14F-4D97-AF65-F5344CB8AC3E}">
        <p14:creationId xmlns:p14="http://schemas.microsoft.com/office/powerpoint/2010/main" val="93395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Concurrent collections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486" y="960110"/>
            <a:ext cx="3873605" cy="2222713"/>
          </a:xfrm>
          <a:prstGeom prst="rect">
            <a:avLst/>
          </a:prstGeom>
        </p:spPr>
      </p:pic>
      <p:graphicFrame>
        <p:nvGraphicFramePr>
          <p:cNvPr id="28" name="Table 27"/>
          <p:cNvGraphicFramePr>
            <a:graphicFrameLocks noGrp="1"/>
          </p:cNvGraphicFramePr>
          <p:nvPr>
            <p:extLst>
              <p:ext uri="{D42A27DB-BD31-4B8C-83A1-F6EECF244321}">
                <p14:modId xmlns:p14="http://schemas.microsoft.com/office/powerpoint/2010/main" val="2794190884"/>
              </p:ext>
            </p:extLst>
          </p:nvPr>
        </p:nvGraphicFramePr>
        <p:xfrm>
          <a:off x="804486" y="3595474"/>
          <a:ext cx="10757594" cy="1432560"/>
        </p:xfrm>
        <a:graphic>
          <a:graphicData uri="http://schemas.openxmlformats.org/drawingml/2006/table">
            <a:tbl>
              <a:tblPr/>
              <a:tblGrid>
                <a:gridCol w="2991499"/>
                <a:gridCol w="7766095"/>
              </a:tblGrid>
              <a:tr h="0">
                <a:tc>
                  <a:txBody>
                    <a:bodyPr/>
                    <a:lstStyle/>
                    <a:p>
                      <a:pPr fontAlgn="t"/>
                      <a:r>
                        <a:rPr lang="en-US" sz="1350" dirty="0">
                          <a:solidFill>
                            <a:srgbClr val="2A2A2A"/>
                          </a:solidFill>
                          <a:effectLst/>
                        </a:rPr>
                        <a:t>Class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Description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sz="1350" dirty="0" smtClean="0">
                          <a:solidFill>
                            <a:srgbClr val="2A2A2A"/>
                          </a:solidFill>
                          <a:effectLst/>
                        </a:rPr>
                        <a:t>ConcurrentDictionary&lt;</a:t>
                      </a:r>
                      <a:r>
                        <a:rPr lang="en-US" sz="1350" dirty="0" err="1" smtClean="0">
                          <a:solidFill>
                            <a:srgbClr val="2A2A2A"/>
                          </a:solidFill>
                          <a:effectLst/>
                        </a:rPr>
                        <a:t>TKey</a:t>
                      </a:r>
                      <a:r>
                        <a:rPr lang="en-US" sz="1350" dirty="0" smtClean="0">
                          <a:solidFill>
                            <a:srgbClr val="2A2A2A"/>
                          </a:solidFill>
                          <a:effectLst/>
                        </a:rPr>
                        <a:t>, TValue&gt;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smtClean="0">
                          <a:solidFill>
                            <a:srgbClr val="2A2A2A"/>
                          </a:solidFill>
                          <a:effectLst/>
                        </a:rPr>
                        <a:t>Represents a thread-safe collection of key/value pairs that can be accessed by multiple threads concurrently.</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sz="1350" dirty="0" smtClean="0">
                          <a:solidFill>
                            <a:srgbClr val="2A2A2A"/>
                          </a:solidFill>
                          <a:effectLst/>
                        </a:rPr>
                        <a:t>ConcurrentQueue&lt;T&gt;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smtClean="0">
                          <a:solidFill>
                            <a:srgbClr val="2A2A2A"/>
                          </a:solidFill>
                          <a:effectLst/>
                        </a:rPr>
                        <a:t>Represents a thread-safe first in-first out (FIFO) collection.</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sz="1350" dirty="0" smtClean="0">
                          <a:solidFill>
                            <a:srgbClr val="2A2A2A"/>
                          </a:solidFill>
                          <a:effectLst/>
                        </a:rPr>
                        <a:t>ConcurrentStack&lt;T&gt;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smtClean="0">
                          <a:solidFill>
                            <a:srgbClr val="2A2A2A"/>
                          </a:solidFill>
                          <a:effectLst/>
                        </a:rPr>
                        <a:t>Represents a thread-safe last in-first out (LIFO) collection.</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bl>
          </a:graphicData>
        </a:graphic>
      </p:graphicFrame>
      <p:sp>
        <p:nvSpPr>
          <p:cNvPr id="18" name="Rectangle 17"/>
          <p:cNvSpPr/>
          <p:nvPr/>
        </p:nvSpPr>
        <p:spPr>
          <a:xfrm>
            <a:off x="5172939" y="1560923"/>
            <a:ext cx="6096000" cy="923330"/>
          </a:xfrm>
          <a:prstGeom prst="rect">
            <a:avLst/>
          </a:prstGeom>
        </p:spPr>
        <p:txBody>
          <a:bodyPr>
            <a:spAutoFit/>
          </a:bodyPr>
          <a:lstStyle/>
          <a:p>
            <a:r>
              <a:rPr lang="en-US" sz="1350" dirty="0"/>
              <a:t>The </a:t>
            </a:r>
            <a:r>
              <a:rPr lang="en-US" sz="1350" b="1" dirty="0"/>
              <a:t>System.Collections.Concurrent</a:t>
            </a:r>
            <a:r>
              <a:rPr lang="en-US" sz="1350" dirty="0"/>
              <a:t> namespace provides several thread-safe collection classes that should be used in place of the corresponding types in the System.Collections and System.Collections.Generic namespaces whenever multiple threads are accessing the collection concurrently.</a:t>
            </a:r>
          </a:p>
        </p:txBody>
      </p:sp>
    </p:spTree>
    <p:extLst>
      <p:ext uri="{BB962C8B-B14F-4D97-AF65-F5344CB8AC3E}">
        <p14:creationId xmlns:p14="http://schemas.microsoft.com/office/powerpoint/2010/main" val="256583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1091681"/>
          </a:xfrm>
        </p:spPr>
        <p:txBody>
          <a:bodyPr>
            <a:normAutofit/>
          </a:bodyPr>
          <a:lstStyle/>
          <a:p>
            <a:r>
              <a:rPr lang="en-US" sz="2400" dirty="0" smtClean="0">
                <a:solidFill>
                  <a:schemeClr val="accent4">
                    <a:lumMod val="50000"/>
                  </a:schemeClr>
                </a:solidFill>
              </a:rPr>
              <a:t>Content</a:t>
            </a:r>
            <a:endParaRPr lang="en-US" sz="2400" dirty="0">
              <a:solidFill>
                <a:schemeClr val="accent4">
                  <a:lumMod val="50000"/>
                </a:schemeClr>
              </a:solidFill>
            </a:endParaRPr>
          </a:p>
        </p:txBody>
      </p:sp>
      <p:sp>
        <p:nvSpPr>
          <p:cNvPr id="4" name="Content Placeholder 3"/>
          <p:cNvSpPr>
            <a:spLocks noGrp="1"/>
          </p:cNvSpPr>
          <p:nvPr>
            <p:ph idx="13"/>
          </p:nvPr>
        </p:nvSpPr>
        <p:spPr>
          <a:xfrm>
            <a:off x="2100625" y="1705782"/>
            <a:ext cx="10543495" cy="6128951"/>
          </a:xfrm>
        </p:spPr>
        <p:txBody>
          <a:bodyPr>
            <a:normAutofit/>
          </a:bodyPr>
          <a:lstStyle/>
          <a:p>
            <a:pPr marL="342900" indent="-342900">
              <a:buFont typeface="+mj-lt"/>
              <a:buAutoNum type="arabicPeriod"/>
            </a:pPr>
            <a:r>
              <a:rPr lang="en-US" sz="2500" dirty="0" smtClean="0">
                <a:solidFill>
                  <a:srgbClr val="C00000"/>
                </a:solidFill>
              </a:rPr>
              <a:t>Generics</a:t>
            </a:r>
          </a:p>
          <a:p>
            <a:pPr marL="342900" indent="-342900">
              <a:buFont typeface="+mj-lt"/>
              <a:buAutoNum type="arabicPeriod"/>
            </a:pPr>
            <a:r>
              <a:rPr lang="en-US" sz="2500" dirty="0" smtClean="0">
                <a:solidFill>
                  <a:srgbClr val="C00000"/>
                </a:solidFill>
              </a:rPr>
              <a:t>Collections</a:t>
            </a:r>
          </a:p>
          <a:p>
            <a:pPr marL="342900" indent="-342900">
              <a:buFont typeface="+mj-lt"/>
              <a:buAutoNum type="arabicPeriod"/>
            </a:pPr>
            <a:r>
              <a:rPr lang="en-US" sz="2500" dirty="0" smtClean="0">
                <a:solidFill>
                  <a:srgbClr val="C00000"/>
                </a:solidFill>
              </a:rPr>
              <a:t>Reflection</a:t>
            </a:r>
          </a:p>
          <a:p>
            <a:pPr marL="342900" indent="-342900">
              <a:buFont typeface="+mj-lt"/>
              <a:buAutoNum type="arabicPeriod"/>
            </a:pPr>
            <a:r>
              <a:rPr lang="en-US" sz="2500" dirty="0" smtClean="0">
                <a:solidFill>
                  <a:srgbClr val="C00000"/>
                </a:solidFill>
              </a:rPr>
              <a:t>Attributes </a:t>
            </a:r>
            <a:endParaRPr lang="en-US" sz="2500" dirty="0">
              <a:solidFill>
                <a:srgbClr val="C00000"/>
              </a:solidFill>
            </a:endParaRPr>
          </a:p>
        </p:txBody>
      </p:sp>
    </p:spTree>
    <p:extLst>
      <p:ext uri="{BB962C8B-B14F-4D97-AF65-F5344CB8AC3E}">
        <p14:creationId xmlns:p14="http://schemas.microsoft.com/office/powerpoint/2010/main" val="40332895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smtClean="0">
                <a:solidFill>
                  <a:srgbClr val="C00000"/>
                </a:solidFill>
              </a:rPr>
              <a:t>Meta-data and Reflection</a:t>
            </a:r>
            <a:endParaRPr lang="en-US" sz="2400" dirty="0">
              <a:solidFill>
                <a:srgbClr val="C00000"/>
              </a:solidFill>
            </a:endParaRP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165" y="3519437"/>
            <a:ext cx="2762250" cy="1657350"/>
          </a:xfrm>
          <a:prstGeom prst="rect">
            <a:avLst/>
          </a:prstGeom>
        </p:spPr>
      </p:pic>
      <p:sp>
        <p:nvSpPr>
          <p:cNvPr id="6" name="TextBox 5"/>
          <p:cNvSpPr txBox="1"/>
          <p:nvPr/>
        </p:nvSpPr>
        <p:spPr>
          <a:xfrm>
            <a:off x="638810" y="1349989"/>
            <a:ext cx="4856480" cy="1200329"/>
          </a:xfrm>
          <a:prstGeom prst="rect">
            <a:avLst/>
          </a:prstGeom>
          <a:noFill/>
        </p:spPr>
        <p:txBody>
          <a:bodyPr wrap="square" rtlCol="0">
            <a:spAutoFit/>
          </a:bodyPr>
          <a:lstStyle/>
          <a:p>
            <a:pPr>
              <a:buClr>
                <a:srgbClr val="F1600F"/>
              </a:buClr>
            </a:pPr>
            <a:r>
              <a:rPr lang="en-US" dirty="0" smtClean="0"/>
              <a:t>When you look in a mirror :</a:t>
            </a:r>
          </a:p>
          <a:p>
            <a:pPr marL="285750" indent="-285750">
              <a:buClr>
                <a:srgbClr val="F1600F"/>
              </a:buClr>
              <a:buFont typeface="Wingdings" panose="05000000000000000000" pitchFamily="2" charset="2"/>
              <a:buChar char="v"/>
            </a:pPr>
            <a:r>
              <a:rPr lang="en-US" dirty="0" smtClean="0"/>
              <a:t>You can see your reflection</a:t>
            </a:r>
          </a:p>
          <a:p>
            <a:pPr marL="285750" indent="-285750">
              <a:buClr>
                <a:srgbClr val="F1600F"/>
              </a:buClr>
              <a:buFont typeface="Wingdings" panose="05000000000000000000" pitchFamily="2" charset="2"/>
              <a:buChar char="v"/>
            </a:pPr>
            <a:r>
              <a:rPr lang="en-US" dirty="0" smtClean="0"/>
              <a:t>You can act on what you see, for example, straighten your tie</a:t>
            </a:r>
            <a:endParaRPr lang="en-US" dirty="0"/>
          </a:p>
        </p:txBody>
      </p:sp>
      <p:sp>
        <p:nvSpPr>
          <p:cNvPr id="12" name="TextBox 11"/>
          <p:cNvSpPr txBox="1"/>
          <p:nvPr/>
        </p:nvSpPr>
        <p:spPr>
          <a:xfrm>
            <a:off x="6065114" y="1349989"/>
            <a:ext cx="4856480" cy="1477328"/>
          </a:xfrm>
          <a:prstGeom prst="rect">
            <a:avLst/>
          </a:prstGeom>
          <a:noFill/>
        </p:spPr>
        <p:txBody>
          <a:bodyPr wrap="square" rtlCol="0">
            <a:spAutoFit/>
          </a:bodyPr>
          <a:lstStyle/>
          <a:p>
            <a:pPr>
              <a:buClr>
                <a:srgbClr val="F1600F"/>
              </a:buClr>
            </a:pPr>
            <a:r>
              <a:rPr lang="en-US" dirty="0" smtClean="0"/>
              <a:t>In computer programming :</a:t>
            </a:r>
          </a:p>
          <a:p>
            <a:pPr marL="285750" indent="-285750">
              <a:buClr>
                <a:srgbClr val="F1600F"/>
              </a:buClr>
              <a:buFont typeface="Wingdings" panose="05000000000000000000" pitchFamily="2" charset="2"/>
              <a:buChar char="v"/>
            </a:pPr>
            <a:r>
              <a:rPr lang="en-US" dirty="0" smtClean="0"/>
              <a:t>Reflection is infrastructure enabling a program to see and manipulate itself</a:t>
            </a:r>
          </a:p>
          <a:p>
            <a:pPr marL="285750" indent="-285750">
              <a:buClr>
                <a:srgbClr val="F1600F"/>
              </a:buClr>
              <a:buFont typeface="Wingdings" panose="05000000000000000000" pitchFamily="2" charset="2"/>
              <a:buChar char="v"/>
            </a:pPr>
            <a:r>
              <a:rPr lang="en-US" dirty="0" smtClean="0"/>
              <a:t>It consists of metadata plus operations to manipulate the metadata</a:t>
            </a:r>
          </a:p>
        </p:txBody>
      </p:sp>
    </p:spTree>
    <p:extLst>
      <p:ext uri="{BB962C8B-B14F-4D97-AF65-F5344CB8AC3E}">
        <p14:creationId xmlns:p14="http://schemas.microsoft.com/office/powerpoint/2010/main" val="3328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The Type Class</a:t>
            </a:r>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4467088" y="1263808"/>
            <a:ext cx="6419850" cy="2552700"/>
          </a:xfrm>
          <a:prstGeom prst="rect">
            <a:avLst/>
          </a:prstGeom>
        </p:spPr>
      </p:pic>
      <p:pic>
        <p:nvPicPr>
          <p:cNvPr id="7" name="Picture 6"/>
          <p:cNvPicPr>
            <a:picLocks noChangeAspect="1"/>
          </p:cNvPicPr>
          <p:nvPr/>
        </p:nvPicPr>
        <p:blipFill>
          <a:blip r:embed="rId4"/>
          <a:stretch>
            <a:fillRect/>
          </a:stretch>
        </p:blipFill>
        <p:spPr>
          <a:xfrm>
            <a:off x="685663" y="1263808"/>
            <a:ext cx="3781425" cy="542925"/>
          </a:xfrm>
          <a:prstGeom prst="rect">
            <a:avLst/>
          </a:prstGeom>
        </p:spPr>
      </p:pic>
      <p:pic>
        <p:nvPicPr>
          <p:cNvPr id="9" name="Picture 8"/>
          <p:cNvPicPr>
            <a:picLocks noChangeAspect="1"/>
          </p:cNvPicPr>
          <p:nvPr/>
        </p:nvPicPr>
        <p:blipFill>
          <a:blip r:embed="rId5"/>
          <a:stretch>
            <a:fillRect/>
          </a:stretch>
        </p:blipFill>
        <p:spPr>
          <a:xfrm>
            <a:off x="752407" y="2668801"/>
            <a:ext cx="2009775" cy="238125"/>
          </a:xfrm>
          <a:prstGeom prst="rect">
            <a:avLst/>
          </a:prstGeom>
        </p:spPr>
      </p:pic>
      <p:pic>
        <p:nvPicPr>
          <p:cNvPr id="15" name="Picture 14"/>
          <p:cNvPicPr>
            <a:picLocks noChangeAspect="1"/>
          </p:cNvPicPr>
          <p:nvPr/>
        </p:nvPicPr>
        <p:blipFill>
          <a:blip r:embed="rId6"/>
          <a:stretch>
            <a:fillRect/>
          </a:stretch>
        </p:blipFill>
        <p:spPr>
          <a:xfrm>
            <a:off x="554672" y="4137025"/>
            <a:ext cx="6734175" cy="742950"/>
          </a:xfrm>
          <a:prstGeom prst="rect">
            <a:avLst/>
          </a:prstGeom>
        </p:spPr>
      </p:pic>
    </p:spTree>
    <p:extLst>
      <p:ext uri="{BB962C8B-B14F-4D97-AF65-F5344CB8AC3E}">
        <p14:creationId xmlns:p14="http://schemas.microsoft.com/office/powerpoint/2010/main" val="3873473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The Type Class</a:t>
            </a:r>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TextBox 2"/>
          <p:cNvSpPr txBox="1"/>
          <p:nvPr/>
        </p:nvSpPr>
        <p:spPr>
          <a:xfrm>
            <a:off x="2143760" y="1552281"/>
            <a:ext cx="5638800" cy="369332"/>
          </a:xfrm>
          <a:prstGeom prst="rect">
            <a:avLst/>
          </a:prstGeom>
          <a:noFill/>
        </p:spPr>
        <p:txBody>
          <a:bodyPr wrap="square" rtlCol="0">
            <a:spAutoFit/>
          </a:bodyPr>
          <a:lstStyle/>
          <a:p>
            <a:r>
              <a:rPr lang="en-US" dirty="0">
                <a:latin typeface="+mj-lt"/>
              </a:rPr>
              <a:t>Returns all the public methods of the current </a:t>
            </a:r>
            <a:r>
              <a:rPr lang="en-US" i="1" dirty="0">
                <a:latin typeface="+mj-lt"/>
              </a:rPr>
              <a:t>Type</a:t>
            </a:r>
            <a:r>
              <a:rPr lang="en-US" dirty="0">
                <a:latin typeface="+mj-lt"/>
              </a:rPr>
              <a:t>.</a:t>
            </a:r>
          </a:p>
        </p:txBody>
      </p:sp>
      <p:sp>
        <p:nvSpPr>
          <p:cNvPr id="8" name="Rectangle 7"/>
          <p:cNvSpPr/>
          <p:nvPr/>
        </p:nvSpPr>
        <p:spPr>
          <a:xfrm>
            <a:off x="1593851" y="917416"/>
            <a:ext cx="2039341" cy="369332"/>
          </a:xfrm>
          <a:prstGeom prst="rect">
            <a:avLst/>
          </a:prstGeom>
        </p:spPr>
        <p:txBody>
          <a:bodyPr wrap="none">
            <a:spAutoFit/>
          </a:bodyPr>
          <a:lstStyle/>
          <a:p>
            <a:r>
              <a:rPr lang="en-US" b="1" dirty="0" smtClean="0">
                <a:solidFill>
                  <a:schemeClr val="tx2">
                    <a:lumMod val="50000"/>
                  </a:schemeClr>
                </a:solidFill>
                <a:latin typeface="+mj-lt"/>
              </a:rPr>
              <a:t>Type.GetMethods()</a:t>
            </a:r>
            <a:endParaRPr lang="en-US" b="1" dirty="0">
              <a:solidFill>
                <a:schemeClr val="tx2">
                  <a:lumMod val="50000"/>
                </a:schemeClr>
              </a:solidFill>
              <a:latin typeface="+mj-lt"/>
            </a:endParaRPr>
          </a:p>
        </p:txBody>
      </p:sp>
      <p:sp>
        <p:nvSpPr>
          <p:cNvPr id="10" name="Rectangle 9"/>
          <p:cNvSpPr/>
          <p:nvPr/>
        </p:nvSpPr>
        <p:spPr>
          <a:xfrm>
            <a:off x="1593851" y="2332888"/>
            <a:ext cx="2125262" cy="369332"/>
          </a:xfrm>
          <a:prstGeom prst="rect">
            <a:avLst/>
          </a:prstGeom>
        </p:spPr>
        <p:txBody>
          <a:bodyPr wrap="none">
            <a:spAutoFit/>
          </a:bodyPr>
          <a:lstStyle/>
          <a:p>
            <a:r>
              <a:rPr lang="en-US" b="1" dirty="0" smtClean="0">
                <a:solidFill>
                  <a:schemeClr val="tx2">
                    <a:lumMod val="50000"/>
                  </a:schemeClr>
                </a:solidFill>
                <a:latin typeface="+mj-lt"/>
              </a:rPr>
              <a:t>Type.GetInterfaces()</a:t>
            </a:r>
            <a:endParaRPr lang="en-US" b="1" i="0" dirty="0">
              <a:solidFill>
                <a:schemeClr val="tx2">
                  <a:lumMod val="50000"/>
                </a:schemeClr>
              </a:solidFill>
              <a:effectLst/>
              <a:latin typeface="+mj-lt"/>
            </a:endParaRPr>
          </a:p>
        </p:txBody>
      </p:sp>
      <p:sp>
        <p:nvSpPr>
          <p:cNvPr id="12" name="TextBox 11"/>
          <p:cNvSpPr txBox="1"/>
          <p:nvPr/>
        </p:nvSpPr>
        <p:spPr>
          <a:xfrm>
            <a:off x="2143760" y="2967753"/>
            <a:ext cx="7355840" cy="369332"/>
          </a:xfrm>
          <a:prstGeom prst="rect">
            <a:avLst/>
          </a:prstGeom>
          <a:noFill/>
        </p:spPr>
        <p:txBody>
          <a:bodyPr wrap="square" rtlCol="0">
            <a:spAutoFit/>
          </a:bodyPr>
          <a:lstStyle/>
          <a:p>
            <a:r>
              <a:rPr lang="en-US" dirty="0" smtClean="0">
                <a:latin typeface="+mj-lt"/>
              </a:rPr>
              <a:t>Returns all the interfaces implemented or inherited by the current </a:t>
            </a:r>
            <a:r>
              <a:rPr lang="en-US" i="1" dirty="0" smtClean="0">
                <a:latin typeface="+mj-lt"/>
              </a:rPr>
              <a:t>Type</a:t>
            </a:r>
            <a:r>
              <a:rPr lang="en-US" dirty="0" smtClean="0">
                <a:latin typeface="+mj-lt"/>
              </a:rPr>
              <a:t>.</a:t>
            </a:r>
            <a:endParaRPr lang="en-US" dirty="0">
              <a:latin typeface="+mj-lt"/>
            </a:endParaRPr>
          </a:p>
        </p:txBody>
      </p:sp>
      <p:sp>
        <p:nvSpPr>
          <p:cNvPr id="13" name="Rectangle 12"/>
          <p:cNvSpPr/>
          <p:nvPr/>
        </p:nvSpPr>
        <p:spPr>
          <a:xfrm>
            <a:off x="1593851" y="3748360"/>
            <a:ext cx="2228046" cy="369332"/>
          </a:xfrm>
          <a:prstGeom prst="rect">
            <a:avLst/>
          </a:prstGeom>
        </p:spPr>
        <p:txBody>
          <a:bodyPr wrap="none">
            <a:spAutoFit/>
          </a:bodyPr>
          <a:lstStyle/>
          <a:p>
            <a:r>
              <a:rPr lang="en-US" b="1" dirty="0" smtClean="0">
                <a:solidFill>
                  <a:schemeClr val="tx2">
                    <a:lumMod val="50000"/>
                  </a:schemeClr>
                </a:solidFill>
                <a:latin typeface="+mj-lt"/>
              </a:rPr>
              <a:t>Type.GetProperties</a:t>
            </a:r>
            <a:r>
              <a:rPr lang="en-US" b="1" dirty="0">
                <a:solidFill>
                  <a:schemeClr val="tx2">
                    <a:lumMod val="50000"/>
                  </a:schemeClr>
                </a:solidFill>
                <a:latin typeface="+mj-lt"/>
              </a:rPr>
              <a:t>()</a:t>
            </a:r>
            <a:endParaRPr lang="en-US" b="1" i="0" dirty="0">
              <a:solidFill>
                <a:schemeClr val="tx2">
                  <a:lumMod val="50000"/>
                </a:schemeClr>
              </a:solidFill>
              <a:effectLst/>
              <a:latin typeface="+mj-lt"/>
            </a:endParaRPr>
          </a:p>
        </p:txBody>
      </p:sp>
      <p:sp>
        <p:nvSpPr>
          <p:cNvPr id="14" name="TextBox 13"/>
          <p:cNvSpPr txBox="1"/>
          <p:nvPr/>
        </p:nvSpPr>
        <p:spPr>
          <a:xfrm>
            <a:off x="2143760" y="4383225"/>
            <a:ext cx="7355840" cy="369332"/>
          </a:xfrm>
          <a:prstGeom prst="rect">
            <a:avLst/>
          </a:prstGeom>
          <a:noFill/>
        </p:spPr>
        <p:txBody>
          <a:bodyPr wrap="square" rtlCol="0">
            <a:spAutoFit/>
          </a:bodyPr>
          <a:lstStyle/>
          <a:p>
            <a:r>
              <a:rPr lang="en-US" dirty="0">
                <a:latin typeface="+mj-lt"/>
              </a:rPr>
              <a:t>Returns all the public properties of the current </a:t>
            </a:r>
            <a:r>
              <a:rPr lang="en-US" i="1" dirty="0">
                <a:latin typeface="+mj-lt"/>
              </a:rPr>
              <a:t>Type</a:t>
            </a:r>
            <a:r>
              <a:rPr lang="en-US" dirty="0">
                <a:latin typeface="+mj-lt"/>
              </a:rPr>
              <a:t>.</a:t>
            </a:r>
          </a:p>
        </p:txBody>
      </p:sp>
      <p:sp>
        <p:nvSpPr>
          <p:cNvPr id="16" name="Rectangle 15"/>
          <p:cNvSpPr/>
          <p:nvPr/>
        </p:nvSpPr>
        <p:spPr>
          <a:xfrm>
            <a:off x="1593851" y="4979166"/>
            <a:ext cx="2715552" cy="369332"/>
          </a:xfrm>
          <a:prstGeom prst="rect">
            <a:avLst/>
          </a:prstGeom>
        </p:spPr>
        <p:txBody>
          <a:bodyPr wrap="none">
            <a:spAutoFit/>
          </a:bodyPr>
          <a:lstStyle/>
          <a:p>
            <a:r>
              <a:rPr lang="en-US" b="1" dirty="0" smtClean="0">
                <a:solidFill>
                  <a:schemeClr val="tx2">
                    <a:lumMod val="50000"/>
                  </a:schemeClr>
                </a:solidFill>
                <a:latin typeface="+mj-lt"/>
              </a:rPr>
              <a:t>Activator.CreateInstance</a:t>
            </a:r>
            <a:r>
              <a:rPr lang="en-US" b="1" dirty="0">
                <a:solidFill>
                  <a:schemeClr val="tx2">
                    <a:lumMod val="50000"/>
                  </a:schemeClr>
                </a:solidFill>
                <a:latin typeface="+mj-lt"/>
              </a:rPr>
              <a:t>()</a:t>
            </a:r>
            <a:endParaRPr lang="en-US" b="1" i="0" dirty="0">
              <a:solidFill>
                <a:schemeClr val="tx2">
                  <a:lumMod val="50000"/>
                </a:schemeClr>
              </a:solidFill>
              <a:effectLst/>
              <a:latin typeface="+mj-lt"/>
            </a:endParaRPr>
          </a:p>
        </p:txBody>
      </p:sp>
      <p:sp>
        <p:nvSpPr>
          <p:cNvPr id="17" name="TextBox 16"/>
          <p:cNvSpPr txBox="1"/>
          <p:nvPr/>
        </p:nvSpPr>
        <p:spPr>
          <a:xfrm>
            <a:off x="2143760" y="5614031"/>
            <a:ext cx="8158480" cy="369332"/>
          </a:xfrm>
          <a:prstGeom prst="rect">
            <a:avLst/>
          </a:prstGeom>
          <a:noFill/>
        </p:spPr>
        <p:txBody>
          <a:bodyPr wrap="square" rtlCol="0">
            <a:spAutoFit/>
          </a:bodyPr>
          <a:lstStyle/>
          <a:p>
            <a:r>
              <a:rPr lang="en-US" dirty="0">
                <a:latin typeface="+mj-lt"/>
              </a:rPr>
              <a:t>Creates an instance of the specified type using that type's default constructor.</a:t>
            </a:r>
          </a:p>
        </p:txBody>
      </p:sp>
    </p:spTree>
    <p:extLst>
      <p:ext uri="{BB962C8B-B14F-4D97-AF65-F5344CB8AC3E}">
        <p14:creationId xmlns:p14="http://schemas.microsoft.com/office/powerpoint/2010/main" val="127615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2" grpId="0"/>
      <p:bldP spid="13" grpId="0"/>
      <p:bldP spid="14" grpId="0"/>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What Is an Attribute</a:t>
            </a:r>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1016000" y="2274838"/>
            <a:ext cx="8128000" cy="3693319"/>
          </a:xfrm>
          <a:prstGeom prst="rect">
            <a:avLst/>
          </a:prstGeom>
        </p:spPr>
        <p:txBody>
          <a:bodyPr wrap="square">
            <a:spAutoFit/>
          </a:bodyPr>
          <a:lstStyle/>
          <a:p>
            <a:r>
              <a:rPr lang="en-US" dirty="0"/>
              <a:t>Some important things to know about attributes are the following</a:t>
            </a:r>
            <a:r>
              <a:rPr lang="en-US" dirty="0" smtClean="0"/>
              <a:t>:</a:t>
            </a:r>
          </a:p>
          <a:p>
            <a:endParaRPr lang="en-US" dirty="0" smtClean="0"/>
          </a:p>
          <a:p>
            <a:pPr marL="285750" indent="-285750">
              <a:buClr>
                <a:srgbClr val="F1600F"/>
              </a:buClr>
              <a:buFont typeface="Wingdings" panose="05000000000000000000" pitchFamily="2" charset="2"/>
              <a:buChar char="v"/>
            </a:pPr>
            <a:r>
              <a:rPr lang="en-US" dirty="0"/>
              <a:t>You apply an attribute by placing an attribute section immediately before the</a:t>
            </a:r>
          </a:p>
          <a:p>
            <a:pPr>
              <a:buClr>
                <a:srgbClr val="F1600F"/>
              </a:buClr>
            </a:pPr>
            <a:r>
              <a:rPr lang="en-US" dirty="0" smtClean="0"/>
              <a:t>	construct.</a:t>
            </a:r>
          </a:p>
          <a:p>
            <a:pPr marL="285750" indent="-285750">
              <a:buClr>
                <a:srgbClr val="F1600F"/>
              </a:buClr>
              <a:buFont typeface="Wingdings" panose="05000000000000000000" pitchFamily="2" charset="2"/>
              <a:buChar char="v"/>
            </a:pPr>
            <a:endParaRPr lang="en-US" dirty="0"/>
          </a:p>
          <a:p>
            <a:pPr marL="285750" indent="-285750">
              <a:buClr>
                <a:srgbClr val="F1600F"/>
              </a:buClr>
              <a:buFont typeface="Wingdings" panose="05000000000000000000" pitchFamily="2" charset="2"/>
              <a:buChar char="v"/>
            </a:pPr>
            <a:r>
              <a:rPr lang="en-US" dirty="0" smtClean="0"/>
              <a:t>An </a:t>
            </a:r>
            <a:r>
              <a:rPr lang="en-US" dirty="0"/>
              <a:t>attribute section consists of square brackets enclosing an attribute name and</a:t>
            </a:r>
          </a:p>
          <a:p>
            <a:pPr>
              <a:buClr>
                <a:srgbClr val="F1600F"/>
              </a:buClr>
            </a:pPr>
            <a:r>
              <a:rPr lang="en-US" dirty="0" smtClean="0"/>
              <a:t>	sometimes </a:t>
            </a:r>
            <a:r>
              <a:rPr lang="en-US" dirty="0"/>
              <a:t>a parameter list</a:t>
            </a:r>
            <a:r>
              <a:rPr lang="en-US" dirty="0" smtClean="0"/>
              <a:t>.</a:t>
            </a:r>
          </a:p>
          <a:p>
            <a:pPr marL="285750" indent="-285750">
              <a:buClr>
                <a:srgbClr val="F1600F"/>
              </a:buClr>
              <a:buFont typeface="Wingdings" panose="05000000000000000000" pitchFamily="2" charset="2"/>
              <a:buChar char="v"/>
            </a:pPr>
            <a:endParaRPr lang="en-US" dirty="0"/>
          </a:p>
          <a:p>
            <a:pPr marL="285750" indent="-285750">
              <a:buClr>
                <a:srgbClr val="F1600F"/>
              </a:buClr>
              <a:buFont typeface="Wingdings" panose="05000000000000000000" pitchFamily="2" charset="2"/>
              <a:buChar char="v"/>
            </a:pPr>
            <a:r>
              <a:rPr lang="en-US" dirty="0" smtClean="0"/>
              <a:t>Most </a:t>
            </a:r>
            <a:r>
              <a:rPr lang="en-US" dirty="0"/>
              <a:t>attributes apply only </a:t>
            </a:r>
            <a:r>
              <a:rPr lang="en-US" dirty="0" smtClean="0"/>
              <a:t>to </a:t>
            </a:r>
            <a:r>
              <a:rPr lang="en-US" dirty="0"/>
              <a:t>the construct immediately following the attribute</a:t>
            </a:r>
          </a:p>
          <a:p>
            <a:pPr>
              <a:buClr>
                <a:srgbClr val="F1600F"/>
              </a:buClr>
            </a:pPr>
            <a:r>
              <a:rPr lang="en-US" dirty="0" smtClean="0"/>
              <a:t>	section </a:t>
            </a:r>
            <a:r>
              <a:rPr lang="en-US" dirty="0"/>
              <a:t>or sections</a:t>
            </a:r>
            <a:r>
              <a:rPr lang="en-US" dirty="0" smtClean="0"/>
              <a:t>.</a:t>
            </a:r>
          </a:p>
          <a:p>
            <a:pPr marL="285750" indent="-285750">
              <a:buClr>
                <a:srgbClr val="F1600F"/>
              </a:buClr>
              <a:buFont typeface="Wingdings" panose="05000000000000000000" pitchFamily="2" charset="2"/>
              <a:buChar char="v"/>
            </a:pPr>
            <a:endParaRPr lang="en-US" dirty="0"/>
          </a:p>
          <a:p>
            <a:pPr marL="285750" indent="-285750">
              <a:buClr>
                <a:srgbClr val="F1600F"/>
              </a:buClr>
              <a:buFont typeface="Wingdings" panose="05000000000000000000" pitchFamily="2" charset="2"/>
              <a:buChar char="v"/>
            </a:pPr>
            <a:r>
              <a:rPr lang="en-US" dirty="0" smtClean="0"/>
              <a:t>A </a:t>
            </a:r>
            <a:r>
              <a:rPr lang="en-US" dirty="0"/>
              <a:t>construct with an attribute applied to it is said to be </a:t>
            </a:r>
            <a:r>
              <a:rPr lang="en-US" i="1" dirty="0"/>
              <a:t>decorated</a:t>
            </a:r>
            <a:r>
              <a:rPr lang="en-US" dirty="0"/>
              <a:t>, or </a:t>
            </a:r>
            <a:r>
              <a:rPr lang="en-US" i="1" dirty="0"/>
              <a:t>adorned</a:t>
            </a:r>
            <a:r>
              <a:rPr lang="en-US" dirty="0"/>
              <a:t>, with</a:t>
            </a:r>
          </a:p>
          <a:p>
            <a:pPr>
              <a:buClr>
                <a:srgbClr val="F1600F"/>
              </a:buClr>
            </a:pPr>
            <a:r>
              <a:rPr lang="en-US" dirty="0" smtClean="0"/>
              <a:t>	the </a:t>
            </a:r>
            <a:r>
              <a:rPr lang="en-US" dirty="0"/>
              <a:t>attribute. Both terms are common.</a:t>
            </a:r>
          </a:p>
        </p:txBody>
      </p:sp>
      <p:sp>
        <p:nvSpPr>
          <p:cNvPr id="10" name="Rectangle 9"/>
          <p:cNvSpPr/>
          <p:nvPr/>
        </p:nvSpPr>
        <p:spPr>
          <a:xfrm>
            <a:off x="1016000" y="853127"/>
            <a:ext cx="8128000" cy="923330"/>
          </a:xfrm>
          <a:prstGeom prst="rect">
            <a:avLst/>
          </a:prstGeom>
        </p:spPr>
        <p:txBody>
          <a:bodyPr wrap="square">
            <a:spAutoFit/>
          </a:bodyPr>
          <a:lstStyle/>
          <a:p>
            <a:r>
              <a:rPr lang="en-US" dirty="0"/>
              <a:t>An attribute is a language construct that allows you to add metadata to a program’s assembly. It’s </a:t>
            </a:r>
            <a:r>
              <a:rPr lang="en-US" dirty="0" smtClean="0"/>
              <a:t>a special </a:t>
            </a:r>
            <a:r>
              <a:rPr lang="en-US" dirty="0"/>
              <a:t>type of class for storing information about program constructs.</a:t>
            </a:r>
          </a:p>
        </p:txBody>
      </p:sp>
    </p:spTree>
    <p:extLst>
      <p:ext uri="{BB962C8B-B14F-4D97-AF65-F5344CB8AC3E}">
        <p14:creationId xmlns:p14="http://schemas.microsoft.com/office/powerpoint/2010/main" val="242574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Predefined Attributes</a:t>
            </a:r>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1016000" y="853127"/>
            <a:ext cx="8128000" cy="2031325"/>
          </a:xfrm>
          <a:prstGeom prst="rect">
            <a:avLst/>
          </a:prstGeom>
        </p:spPr>
        <p:txBody>
          <a:bodyPr wrap="square">
            <a:spAutoFit/>
          </a:bodyPr>
          <a:lstStyle/>
          <a:p>
            <a:r>
              <a:rPr lang="en-US" dirty="0"/>
              <a:t>The predefined attributes have been defined by Microsoft as a part of .NET FCL, and many of them receive special support from the C# compiler. Which implies that for those specific attributes, the compiler could customize the compilation process in a specific way.</a:t>
            </a:r>
          </a:p>
          <a:p>
            <a:endParaRPr lang="en-US" dirty="0"/>
          </a:p>
          <a:p>
            <a:r>
              <a:rPr lang="en-US" dirty="0"/>
              <a:t>The </a:t>
            </a:r>
            <a:r>
              <a:rPr lang="en-US" b="1" dirty="0"/>
              <a:t>System.Attribute </a:t>
            </a:r>
            <a:r>
              <a:rPr lang="en-US" dirty="0"/>
              <a:t>base class library provides a number of attributes in various namespaces. </a:t>
            </a:r>
          </a:p>
        </p:txBody>
      </p:sp>
      <p:sp>
        <p:nvSpPr>
          <p:cNvPr id="4" name="Rectangle 3"/>
          <p:cNvSpPr/>
          <p:nvPr/>
        </p:nvSpPr>
        <p:spPr>
          <a:xfrm>
            <a:off x="1016000" y="3078552"/>
            <a:ext cx="4810355" cy="1200329"/>
          </a:xfrm>
          <a:prstGeom prst="rect">
            <a:avLst/>
          </a:prstGeom>
        </p:spPr>
        <p:txBody>
          <a:bodyPr wrap="square">
            <a:spAutoFit/>
          </a:bodyPr>
          <a:lstStyle/>
          <a:p>
            <a:pPr marL="285750" indent="-285750">
              <a:buClr>
                <a:srgbClr val="F1600F"/>
              </a:buClr>
              <a:buFont typeface="Wingdings" panose="05000000000000000000" pitchFamily="2" charset="2"/>
              <a:buChar char="v"/>
            </a:pPr>
            <a:r>
              <a:rPr lang="en-US" dirty="0"/>
              <a:t>The </a:t>
            </a:r>
            <a:r>
              <a:rPr lang="en-US" i="1" dirty="0"/>
              <a:t>Obsolete</a:t>
            </a:r>
            <a:r>
              <a:rPr lang="en-US" dirty="0"/>
              <a:t> </a:t>
            </a:r>
            <a:r>
              <a:rPr lang="en-US" dirty="0" smtClean="0"/>
              <a:t>Attribute</a:t>
            </a:r>
          </a:p>
          <a:p>
            <a:pPr marL="285750" indent="-285750">
              <a:buClr>
                <a:srgbClr val="F1600F"/>
              </a:buClr>
              <a:buFont typeface="Wingdings" panose="05000000000000000000" pitchFamily="2" charset="2"/>
              <a:buChar char="v"/>
            </a:pPr>
            <a:r>
              <a:rPr lang="en-US" dirty="0"/>
              <a:t>The </a:t>
            </a:r>
            <a:r>
              <a:rPr lang="en-US" i="1" dirty="0"/>
              <a:t>Caller Information </a:t>
            </a:r>
            <a:r>
              <a:rPr lang="en-US" dirty="0" smtClean="0"/>
              <a:t>Attributes</a:t>
            </a:r>
          </a:p>
          <a:p>
            <a:pPr marL="285750" indent="-285750">
              <a:buClr>
                <a:srgbClr val="F1600F"/>
              </a:buClr>
              <a:buFont typeface="Wingdings" panose="05000000000000000000" pitchFamily="2" charset="2"/>
              <a:buChar char="v"/>
            </a:pPr>
            <a:r>
              <a:rPr lang="en-US" dirty="0" smtClean="0"/>
              <a:t>The </a:t>
            </a:r>
            <a:r>
              <a:rPr lang="en-US" i="1" dirty="0" smtClean="0"/>
              <a:t>Serializable</a:t>
            </a:r>
            <a:r>
              <a:rPr lang="en-US" dirty="0" smtClean="0"/>
              <a:t> Attribute</a:t>
            </a:r>
          </a:p>
          <a:p>
            <a:pPr marL="285750" indent="-285750">
              <a:buClr>
                <a:srgbClr val="F1600F"/>
              </a:buClr>
              <a:buFont typeface="Wingdings" panose="05000000000000000000" pitchFamily="2" charset="2"/>
              <a:buChar char="v"/>
            </a:pPr>
            <a:r>
              <a:rPr lang="en-US" dirty="0" smtClean="0"/>
              <a:t>Etc.</a:t>
            </a:r>
            <a:endParaRPr lang="en-US" dirty="0"/>
          </a:p>
        </p:txBody>
      </p:sp>
    </p:spTree>
    <p:extLst>
      <p:ext uri="{BB962C8B-B14F-4D97-AF65-F5344CB8AC3E}">
        <p14:creationId xmlns:p14="http://schemas.microsoft.com/office/powerpoint/2010/main" val="122592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6036" y="93220"/>
            <a:ext cx="8513311" cy="565807"/>
          </a:xfrm>
        </p:spPr>
        <p:txBody>
          <a:bodyPr>
            <a:normAutofit/>
          </a:bodyPr>
          <a:lstStyle/>
          <a:p>
            <a:r>
              <a:rPr lang="en-US" sz="2400" dirty="0" smtClean="0">
                <a:solidFill>
                  <a:srgbClr val="C00000"/>
                </a:solidFill>
              </a:rPr>
              <a:t>Applying attributes</a:t>
            </a:r>
            <a:endParaRPr lang="en-US" sz="2400" dirty="0">
              <a:solidFill>
                <a:srgbClr val="C00000"/>
              </a:solidFill>
            </a:endParaRPr>
          </a:p>
        </p:txBody>
      </p:sp>
      <p:pic>
        <p:nvPicPr>
          <p:cNvPr id="5" name="Picture 4"/>
          <p:cNvPicPr>
            <a:picLocks noChangeAspect="1"/>
          </p:cNvPicPr>
          <p:nvPr/>
        </p:nvPicPr>
        <p:blipFill>
          <a:blip r:embed="rId3"/>
          <a:stretch>
            <a:fillRect/>
          </a:stretch>
        </p:blipFill>
        <p:spPr>
          <a:xfrm>
            <a:off x="884237" y="1319212"/>
            <a:ext cx="5343525" cy="1171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5546723" y="2969997"/>
            <a:ext cx="5838825" cy="1095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a:stretch>
            <a:fillRect/>
          </a:stretch>
        </p:blipFill>
        <p:spPr>
          <a:xfrm>
            <a:off x="982661" y="4559074"/>
            <a:ext cx="5553075" cy="1181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5696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3811" y="1139597"/>
            <a:ext cx="7477760" cy="1477328"/>
          </a:xfrm>
          <a:prstGeom prst="rect">
            <a:avLst/>
          </a:prstGeom>
        </p:spPr>
        <p:txBody>
          <a:bodyPr wrap="square">
            <a:spAutoFit/>
          </a:bodyPr>
          <a:lstStyle/>
          <a:p>
            <a:r>
              <a:rPr lang="en-US" dirty="0"/>
              <a:t>Some important points about attribute classes are the following</a:t>
            </a:r>
            <a:r>
              <a:rPr lang="en-US" dirty="0" smtClean="0"/>
              <a:t>:</a:t>
            </a:r>
          </a:p>
          <a:p>
            <a:endParaRPr lang="en-US" dirty="0"/>
          </a:p>
          <a:p>
            <a:r>
              <a:rPr lang="en-US" dirty="0"/>
              <a:t>• User-defined attribute classes are called </a:t>
            </a:r>
            <a:r>
              <a:rPr lang="en-US" i="1" dirty="0"/>
              <a:t>custom </a:t>
            </a:r>
            <a:r>
              <a:rPr lang="en-US" i="1" dirty="0" smtClean="0"/>
              <a:t>attributes</a:t>
            </a:r>
            <a:endParaRPr lang="en-US" dirty="0" smtClean="0"/>
          </a:p>
          <a:p>
            <a:endParaRPr lang="en-US" dirty="0"/>
          </a:p>
          <a:p>
            <a:r>
              <a:rPr lang="en-US" dirty="0"/>
              <a:t>• All attribute classes are derived from class </a:t>
            </a:r>
            <a:r>
              <a:rPr lang="en-US" dirty="0" smtClean="0"/>
              <a:t>System.Attribute</a:t>
            </a:r>
            <a:endParaRPr lang="en-US" dirty="0"/>
          </a:p>
        </p:txBody>
      </p:sp>
      <p:sp>
        <p:nvSpPr>
          <p:cNvPr id="5" name="Title 1"/>
          <p:cNvSpPr>
            <a:spLocks noGrp="1"/>
          </p:cNvSpPr>
          <p:nvPr>
            <p:ph type="title"/>
          </p:nvPr>
        </p:nvSpPr>
        <p:spPr>
          <a:xfrm>
            <a:off x="316036" y="93220"/>
            <a:ext cx="8513311" cy="565807"/>
          </a:xfrm>
        </p:spPr>
        <p:txBody>
          <a:bodyPr>
            <a:normAutofit/>
          </a:bodyPr>
          <a:lstStyle/>
          <a:p>
            <a:r>
              <a:rPr lang="en-US" sz="2400" dirty="0" smtClean="0">
                <a:solidFill>
                  <a:srgbClr val="C00000"/>
                </a:solidFill>
              </a:rPr>
              <a:t>Attributes class</a:t>
            </a:r>
            <a:endParaRPr lang="en-US" sz="2400" dirty="0">
              <a:solidFill>
                <a:srgbClr val="C00000"/>
              </a:solidFill>
            </a:endParaRPr>
          </a:p>
        </p:txBody>
      </p:sp>
      <p:pic>
        <p:nvPicPr>
          <p:cNvPr id="6" name="Picture 5"/>
          <p:cNvPicPr>
            <a:picLocks noChangeAspect="1"/>
          </p:cNvPicPr>
          <p:nvPr/>
        </p:nvPicPr>
        <p:blipFill>
          <a:blip r:embed="rId3"/>
          <a:stretch>
            <a:fillRect/>
          </a:stretch>
        </p:blipFill>
        <p:spPr>
          <a:xfrm>
            <a:off x="833811" y="3206205"/>
            <a:ext cx="4981575" cy="923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stretch>
            <a:fillRect/>
          </a:stretch>
        </p:blipFill>
        <p:spPr>
          <a:xfrm>
            <a:off x="7112317" y="3780245"/>
            <a:ext cx="4733925" cy="1304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stretch>
            <a:fillRect/>
          </a:stretch>
        </p:blipFill>
        <p:spPr>
          <a:xfrm>
            <a:off x="833811" y="4933315"/>
            <a:ext cx="5734050" cy="933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5094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16036" y="93220"/>
            <a:ext cx="8513311" cy="565807"/>
          </a:xfrm>
        </p:spPr>
        <p:txBody>
          <a:bodyPr>
            <a:normAutofit/>
          </a:bodyPr>
          <a:lstStyle/>
          <a:p>
            <a:r>
              <a:rPr lang="en-US" sz="2400" dirty="0" smtClean="0">
                <a:solidFill>
                  <a:srgbClr val="C00000"/>
                </a:solidFill>
              </a:rPr>
              <a:t>Attributes class</a:t>
            </a:r>
            <a:endParaRPr lang="en-US" sz="2400" dirty="0">
              <a:solidFill>
                <a:srgbClr val="C00000"/>
              </a:solidFill>
            </a:endParaRPr>
          </a:p>
        </p:txBody>
      </p:sp>
      <p:pic>
        <p:nvPicPr>
          <p:cNvPr id="3" name="Picture 2"/>
          <p:cNvPicPr>
            <a:picLocks noChangeAspect="1"/>
          </p:cNvPicPr>
          <p:nvPr/>
        </p:nvPicPr>
        <p:blipFill>
          <a:blip r:embed="rId3"/>
          <a:stretch>
            <a:fillRect/>
          </a:stretch>
        </p:blipFill>
        <p:spPr>
          <a:xfrm>
            <a:off x="678815" y="1235553"/>
            <a:ext cx="4514850" cy="914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4"/>
          <a:stretch>
            <a:fillRect/>
          </a:stretch>
        </p:blipFill>
        <p:spPr>
          <a:xfrm>
            <a:off x="5372735" y="2685811"/>
            <a:ext cx="5686425" cy="866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Rectangle 9"/>
          <p:cNvSpPr/>
          <p:nvPr/>
        </p:nvSpPr>
        <p:spPr>
          <a:xfrm>
            <a:off x="5193665" y="3935832"/>
            <a:ext cx="6096000" cy="1477328"/>
          </a:xfrm>
          <a:prstGeom prst="rect">
            <a:avLst/>
          </a:prstGeom>
        </p:spPr>
        <p:txBody>
          <a:bodyPr>
            <a:spAutoFit/>
          </a:bodyPr>
          <a:lstStyle/>
          <a:p>
            <a:pPr marL="285750" indent="-285750" algn="just">
              <a:buClr>
                <a:srgbClr val="F1600F"/>
              </a:buClr>
              <a:buFont typeface="Wingdings" panose="05000000000000000000" pitchFamily="2" charset="2"/>
              <a:buChar char="v"/>
            </a:pPr>
            <a:r>
              <a:rPr lang="en-US" i="1" dirty="0"/>
              <a:t>MyAttribute</a:t>
            </a:r>
            <a:r>
              <a:rPr lang="en-US" dirty="0"/>
              <a:t> must be applied only to classes.</a:t>
            </a:r>
          </a:p>
          <a:p>
            <a:pPr marL="285750" indent="-285750" algn="just">
              <a:buClr>
                <a:srgbClr val="F1600F"/>
              </a:buClr>
              <a:buFont typeface="Wingdings" panose="05000000000000000000" pitchFamily="2" charset="2"/>
              <a:buChar char="v"/>
            </a:pPr>
            <a:r>
              <a:rPr lang="en-US" i="1" dirty="0" smtClean="0"/>
              <a:t>MyAttribute</a:t>
            </a:r>
            <a:r>
              <a:rPr lang="en-US" dirty="0" smtClean="0"/>
              <a:t> </a:t>
            </a:r>
            <a:r>
              <a:rPr lang="en-US" dirty="0"/>
              <a:t>is not inherited by classes derived from classes to which it is applied.</a:t>
            </a:r>
          </a:p>
          <a:p>
            <a:pPr marL="285750" indent="-285750" algn="just">
              <a:buClr>
                <a:srgbClr val="F1600F"/>
              </a:buClr>
              <a:buFont typeface="Wingdings" panose="05000000000000000000" pitchFamily="2" charset="2"/>
              <a:buChar char="v"/>
            </a:pPr>
            <a:r>
              <a:rPr lang="en-US" dirty="0" smtClean="0"/>
              <a:t>There </a:t>
            </a:r>
            <a:r>
              <a:rPr lang="en-US" dirty="0"/>
              <a:t>cannot be multiple instances of </a:t>
            </a:r>
            <a:r>
              <a:rPr lang="en-US" i="1" dirty="0"/>
              <a:t>MyAttribute</a:t>
            </a:r>
            <a:r>
              <a:rPr lang="en-US" dirty="0"/>
              <a:t> applied to the same target.</a:t>
            </a:r>
          </a:p>
        </p:txBody>
      </p:sp>
    </p:spTree>
    <p:extLst>
      <p:ext uri="{BB962C8B-B14F-4D97-AF65-F5344CB8AC3E}">
        <p14:creationId xmlns:p14="http://schemas.microsoft.com/office/powerpoint/2010/main" val="341315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201082" y="690880"/>
            <a:ext cx="7572837" cy="5709920"/>
          </a:xfrm>
        </p:spPr>
      </p:pic>
    </p:spTree>
    <p:extLst>
      <p:ext uri="{BB962C8B-B14F-4D97-AF65-F5344CB8AC3E}">
        <p14:creationId xmlns:p14="http://schemas.microsoft.com/office/powerpoint/2010/main" val="24521186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3"/>
          </p:nvPr>
        </p:nvSpPr>
        <p:spPr>
          <a:xfrm>
            <a:off x="972865" y="1008368"/>
            <a:ext cx="10543495" cy="4399111"/>
          </a:xfrm>
        </p:spPr>
        <p:txBody>
          <a:bodyPr/>
          <a:lstStyle/>
          <a:p>
            <a:r>
              <a:rPr lang="en-US" sz="1900" dirty="0" smtClean="0"/>
              <a:t>Reading</a:t>
            </a:r>
          </a:p>
          <a:p>
            <a:endParaRPr lang="en-US" dirty="0"/>
          </a:p>
          <a:p>
            <a:r>
              <a:rPr lang="en-US" dirty="0">
                <a:solidFill>
                  <a:schemeClr val="tx2"/>
                </a:solidFill>
                <a:hlinkClick r:id="rId2"/>
              </a:rPr>
              <a:t>https://</a:t>
            </a:r>
            <a:r>
              <a:rPr lang="en-US" dirty="0" smtClean="0">
                <a:solidFill>
                  <a:schemeClr val="tx2"/>
                </a:solidFill>
                <a:hlinkClick r:id="rId2"/>
              </a:rPr>
              <a:t>drive.google.com/file/d/0B7iUmPNOEykISGtFbkZ0UW5aQkE/view</a:t>
            </a:r>
            <a:r>
              <a:rPr lang="en-US" dirty="0" smtClean="0">
                <a:solidFill>
                  <a:schemeClr val="tx2"/>
                </a:solidFill>
              </a:rPr>
              <a:t> </a:t>
            </a:r>
          </a:p>
          <a:p>
            <a:endParaRPr lang="en-US" dirty="0">
              <a:solidFill>
                <a:schemeClr val="tx2"/>
              </a:solidFill>
            </a:endParaRPr>
          </a:p>
          <a:p>
            <a:r>
              <a:rPr lang="en-US" dirty="0">
                <a:solidFill>
                  <a:schemeClr val="tx2"/>
                </a:solidFill>
              </a:rPr>
              <a:t>Chapter 12: Arrays</a:t>
            </a:r>
          </a:p>
          <a:p>
            <a:r>
              <a:rPr lang="en-US" dirty="0">
                <a:solidFill>
                  <a:schemeClr val="tx2"/>
                </a:solidFill>
              </a:rPr>
              <a:t>Chapter 17: Generics</a:t>
            </a:r>
          </a:p>
          <a:p>
            <a:r>
              <a:rPr lang="en-US" dirty="0">
                <a:solidFill>
                  <a:schemeClr val="tx2"/>
                </a:solidFill>
              </a:rPr>
              <a:t>Chapter 18: Enumerators and Iterators</a:t>
            </a:r>
          </a:p>
          <a:p>
            <a:r>
              <a:rPr lang="en-US" dirty="0">
                <a:solidFill>
                  <a:schemeClr val="tx2"/>
                </a:solidFill>
              </a:rPr>
              <a:t>Chapter 24: Reflection and Attributes</a:t>
            </a:r>
            <a:endParaRPr lang="en-US" dirty="0" smtClean="0">
              <a:solidFill>
                <a:schemeClr val="tx2"/>
              </a:solidFill>
            </a:endParaRPr>
          </a:p>
          <a:p>
            <a:endParaRPr lang="en-US" dirty="0"/>
          </a:p>
          <a:p>
            <a:r>
              <a:rPr lang="en-US" sz="1900" dirty="0" smtClean="0"/>
              <a:t>Exercises</a:t>
            </a:r>
          </a:p>
          <a:p>
            <a:endParaRPr lang="en-US" dirty="0" smtClean="0">
              <a:solidFill>
                <a:schemeClr val="tx2"/>
              </a:solidFill>
            </a:endParaRPr>
          </a:p>
          <a:p>
            <a:r>
              <a:rPr lang="en-US" dirty="0">
                <a:solidFill>
                  <a:schemeClr val="tx2"/>
                </a:solidFill>
                <a:hlinkClick r:id="rId3"/>
              </a:rPr>
              <a:t>https://</a:t>
            </a:r>
            <a:r>
              <a:rPr lang="en-US" dirty="0" smtClean="0">
                <a:solidFill>
                  <a:schemeClr val="tx2"/>
                </a:solidFill>
                <a:hlinkClick r:id="rId3"/>
              </a:rPr>
              <a:t>docs.google.com/document/d/1WP3Q57DzN3qQxtyd96FJXh7Cjz00kR4ybbVmpn_EL6U/edit?usp=sharing</a:t>
            </a:r>
            <a:r>
              <a:rPr lang="en-US" dirty="0" smtClean="0">
                <a:solidFill>
                  <a:schemeClr val="tx2"/>
                </a:solidFill>
              </a:rPr>
              <a:t> </a:t>
            </a:r>
            <a:endParaRPr lang="en-US" dirty="0">
              <a:solidFill>
                <a:schemeClr val="tx2"/>
              </a:solidFill>
            </a:endParaRPr>
          </a:p>
        </p:txBody>
      </p:sp>
    </p:spTree>
    <p:extLst>
      <p:ext uri="{BB962C8B-B14F-4D97-AF65-F5344CB8AC3E}">
        <p14:creationId xmlns:p14="http://schemas.microsoft.com/office/powerpoint/2010/main" val="3455609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What Are Generics?</a:t>
            </a:r>
          </a:p>
        </p:txBody>
      </p:sp>
      <p:sp>
        <p:nvSpPr>
          <p:cNvPr id="8" name="Content Placeholder 3"/>
          <p:cNvSpPr txBox="1">
            <a:spLocks/>
          </p:cNvSpPr>
          <p:nvPr/>
        </p:nvSpPr>
        <p:spPr>
          <a:xfrm>
            <a:off x="307798" y="617838"/>
            <a:ext cx="11059865" cy="1361434"/>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There </a:t>
            </a:r>
            <a:r>
              <a:rPr lang="en-US" sz="1400" dirty="0">
                <a:solidFill>
                  <a:schemeClr val="tx1"/>
                </a:solidFill>
              </a:rPr>
              <a:t>are </a:t>
            </a:r>
            <a:r>
              <a:rPr lang="en-US" sz="1400" dirty="0" smtClean="0">
                <a:solidFill>
                  <a:schemeClr val="tx1"/>
                </a:solidFill>
              </a:rPr>
              <a:t>times when </a:t>
            </a:r>
            <a:r>
              <a:rPr lang="en-US" sz="1400" dirty="0">
                <a:solidFill>
                  <a:schemeClr val="tx1"/>
                </a:solidFill>
              </a:rPr>
              <a:t>a class would be </a:t>
            </a:r>
            <a:r>
              <a:rPr lang="en-US" sz="1400" dirty="0" smtClean="0">
                <a:solidFill>
                  <a:schemeClr val="tx1"/>
                </a:solidFill>
              </a:rPr>
              <a:t>more useful </a:t>
            </a:r>
            <a:r>
              <a:rPr lang="en-US" sz="1400" dirty="0">
                <a:solidFill>
                  <a:schemeClr val="tx1"/>
                </a:solidFill>
              </a:rPr>
              <a:t>if you could “distill” or “refactor” out its actions and apply them not just to the data types </a:t>
            </a:r>
            <a:r>
              <a:rPr lang="en-US" sz="1400" dirty="0" smtClean="0">
                <a:solidFill>
                  <a:schemeClr val="tx1"/>
                </a:solidFill>
              </a:rPr>
              <a:t>for which </a:t>
            </a:r>
            <a:r>
              <a:rPr lang="en-US" sz="1400" dirty="0">
                <a:solidFill>
                  <a:schemeClr val="tx1"/>
                </a:solidFill>
              </a:rPr>
              <a:t>they are coded but for other types as well</a:t>
            </a:r>
            <a:r>
              <a:rPr lang="en-US" sz="1400" dirty="0" smtClean="0">
                <a:solidFill>
                  <a:schemeClr val="tx1"/>
                </a:solidFill>
              </a:rPr>
              <a:t>.</a:t>
            </a:r>
          </a:p>
          <a:p>
            <a:pPr marL="1285875" lvl="2" indent="-342900">
              <a:buClr>
                <a:srgbClr val="F1600F"/>
              </a:buClr>
              <a:buFont typeface="Wingdings" panose="05000000000000000000" pitchFamily="2" charset="2"/>
              <a:buChar char="v"/>
            </a:pPr>
            <a:r>
              <a:rPr lang="en-US" sz="1400" dirty="0" smtClean="0">
                <a:solidFill>
                  <a:schemeClr val="tx1"/>
                </a:solidFill>
              </a:rPr>
              <a:t>You </a:t>
            </a:r>
            <a:r>
              <a:rPr lang="en-US" sz="1400" dirty="0">
                <a:solidFill>
                  <a:schemeClr val="tx1"/>
                </a:solidFill>
              </a:rPr>
              <a:t>can refactor your code and add an additional layer </a:t>
            </a:r>
            <a:r>
              <a:rPr lang="en-US" sz="1400" dirty="0" smtClean="0">
                <a:solidFill>
                  <a:schemeClr val="tx1"/>
                </a:solidFill>
              </a:rPr>
              <a:t>of abstraction </a:t>
            </a:r>
            <a:r>
              <a:rPr lang="en-US" sz="1400" dirty="0">
                <a:solidFill>
                  <a:schemeClr val="tx1"/>
                </a:solidFill>
              </a:rPr>
              <a:t>so that, for certain kinds of code, the data types are not hard-coded. </a:t>
            </a:r>
          </a:p>
        </p:txBody>
      </p:sp>
      <p:pic>
        <p:nvPicPr>
          <p:cNvPr id="3" name="Picture 2"/>
          <p:cNvPicPr>
            <a:picLocks noChangeAspect="1"/>
          </p:cNvPicPr>
          <p:nvPr/>
        </p:nvPicPr>
        <p:blipFill>
          <a:blip r:embed="rId3"/>
          <a:stretch>
            <a:fillRect/>
          </a:stretch>
        </p:blipFill>
        <p:spPr>
          <a:xfrm>
            <a:off x="710384" y="2176788"/>
            <a:ext cx="2831469" cy="3728907"/>
          </a:xfrm>
          <a:prstGeom prst="rect">
            <a:avLst/>
          </a:prstGeom>
        </p:spPr>
      </p:pic>
      <p:pic>
        <p:nvPicPr>
          <p:cNvPr id="5" name="Picture 4"/>
          <p:cNvPicPr>
            <a:picLocks noChangeAspect="1"/>
          </p:cNvPicPr>
          <p:nvPr/>
        </p:nvPicPr>
        <p:blipFill>
          <a:blip r:embed="rId4"/>
          <a:stretch>
            <a:fillRect/>
          </a:stretch>
        </p:blipFill>
        <p:spPr>
          <a:xfrm>
            <a:off x="3624906" y="2181421"/>
            <a:ext cx="2800350" cy="3724275"/>
          </a:xfrm>
          <a:prstGeom prst="rect">
            <a:avLst/>
          </a:prstGeom>
        </p:spPr>
      </p:pic>
      <p:sp>
        <p:nvSpPr>
          <p:cNvPr id="11" name="Rectangle 10"/>
          <p:cNvSpPr/>
          <p:nvPr/>
        </p:nvSpPr>
        <p:spPr>
          <a:xfrm>
            <a:off x="1332599" y="2222087"/>
            <a:ext cx="982234" cy="276482"/>
          </a:xfrm>
          <a:prstGeom prst="rect">
            <a:avLst/>
          </a:prstGeom>
          <a:noFill/>
          <a:ln>
            <a:solidFill>
              <a:srgbClr val="F16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94438" y="2188363"/>
            <a:ext cx="1151919" cy="227828"/>
          </a:xfrm>
          <a:prstGeom prst="rect">
            <a:avLst/>
          </a:prstGeom>
          <a:noFill/>
          <a:ln>
            <a:solidFill>
              <a:srgbClr val="F16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3"/>
          <p:cNvSpPr txBox="1">
            <a:spLocks/>
          </p:cNvSpPr>
          <p:nvPr/>
        </p:nvSpPr>
        <p:spPr>
          <a:xfrm>
            <a:off x="5636234" y="1953205"/>
            <a:ext cx="6145165" cy="430478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lvl="2" indent="0">
              <a:buClr>
                <a:srgbClr val="F1600F"/>
              </a:buClr>
              <a:buNone/>
            </a:pPr>
            <a:r>
              <a:rPr lang="en-US" sz="1400" dirty="0">
                <a:solidFill>
                  <a:schemeClr val="tx1"/>
                </a:solidFill>
              </a:rPr>
              <a:t> </a:t>
            </a:r>
            <a:r>
              <a:rPr lang="en-US" sz="1400" dirty="0" smtClean="0">
                <a:solidFill>
                  <a:schemeClr val="tx1"/>
                </a:solidFill>
              </a:rPr>
              <a:t>        </a:t>
            </a:r>
            <a:r>
              <a:rPr lang="en-US" sz="2000" b="1" dirty="0">
                <a:solidFill>
                  <a:srgbClr val="C00000"/>
                </a:solidFill>
                <a:ea typeface="+mj-ea"/>
                <a:cs typeface="+mj-cs"/>
              </a:rPr>
              <a:t>Problems</a:t>
            </a:r>
            <a:endParaRPr lang="en-US" sz="2400" b="1" dirty="0">
              <a:solidFill>
                <a:srgbClr val="C00000"/>
              </a:solidFill>
              <a:ea typeface="+mj-ea"/>
              <a:cs typeface="+mj-cs"/>
            </a:endParaRPr>
          </a:p>
          <a:p>
            <a:pPr lvl="2" indent="0">
              <a:buClr>
                <a:srgbClr val="F1600F"/>
              </a:buClr>
              <a:buNone/>
            </a:pPr>
            <a:endParaRPr lang="en-US" sz="1400" b="1" dirty="0" smtClean="0">
              <a:solidFill>
                <a:srgbClr val="FF0000"/>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You need to inspect every part of the class carefully to determine which type declarations need to be changed and which should be left alone.</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You need to repeat the process for each new type of stack class you need (</a:t>
            </a:r>
            <a:r>
              <a:rPr lang="en-US" sz="1400" b="1" dirty="0" smtClean="0">
                <a:solidFill>
                  <a:schemeClr val="tx1"/>
                </a:solidFill>
              </a:rPr>
              <a:t>long</a:t>
            </a:r>
            <a:r>
              <a:rPr lang="en-US" sz="1400" dirty="0" smtClean="0">
                <a:solidFill>
                  <a:schemeClr val="tx1"/>
                </a:solidFill>
              </a:rPr>
              <a:t>, </a:t>
            </a:r>
            <a:r>
              <a:rPr lang="en-US" sz="1400" b="1" dirty="0" smtClean="0">
                <a:solidFill>
                  <a:schemeClr val="tx1"/>
                </a:solidFill>
              </a:rPr>
              <a:t>double</a:t>
            </a:r>
            <a:r>
              <a:rPr lang="en-US" sz="1400" dirty="0" smtClean="0">
                <a:solidFill>
                  <a:schemeClr val="tx1"/>
                </a:solidFill>
              </a:rPr>
              <a:t>, </a:t>
            </a:r>
            <a:r>
              <a:rPr lang="en-US" sz="1400" b="1" dirty="0" smtClean="0">
                <a:solidFill>
                  <a:schemeClr val="tx1"/>
                </a:solidFill>
              </a:rPr>
              <a:t>string</a:t>
            </a:r>
            <a:r>
              <a:rPr lang="en-US" sz="1400" dirty="0">
                <a:solidFill>
                  <a:schemeClr val="tx1"/>
                </a:solidFill>
              </a:rPr>
              <a:t>, and so on). No code duplication, which is what we wanted to avoid!</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After </a:t>
            </a:r>
            <a:r>
              <a:rPr lang="en-US" sz="1400" dirty="0">
                <a:solidFill>
                  <a:schemeClr val="tx1"/>
                </a:solidFill>
              </a:rPr>
              <a:t>the process, you end up with multiple copies of nearly identical code, taking </a:t>
            </a:r>
            <a:r>
              <a:rPr lang="en-US" sz="1400" dirty="0" smtClean="0">
                <a:solidFill>
                  <a:schemeClr val="tx1"/>
                </a:solidFill>
              </a:rPr>
              <a:t>up additional </a:t>
            </a:r>
            <a:r>
              <a:rPr lang="en-US" sz="1400" dirty="0">
                <a:solidFill>
                  <a:schemeClr val="tx1"/>
                </a:solidFill>
              </a:rPr>
              <a:t>space</a:t>
            </a:r>
            <a:r>
              <a:rPr lang="en-US" sz="1400" dirty="0" smtClean="0">
                <a:solidFill>
                  <a:schemeClr val="tx1"/>
                </a:solidFill>
              </a:rPr>
              <a:t>.</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Debugging </a:t>
            </a:r>
            <a:r>
              <a:rPr lang="en-US" sz="1400" dirty="0">
                <a:solidFill>
                  <a:schemeClr val="tx1"/>
                </a:solidFill>
              </a:rPr>
              <a:t>and maintaining the parallel implementations is inelegant and error-prone.</a:t>
            </a:r>
          </a:p>
        </p:txBody>
      </p:sp>
    </p:spTree>
    <p:extLst>
      <p:ext uri="{BB962C8B-B14F-4D97-AF65-F5344CB8AC3E}">
        <p14:creationId xmlns:p14="http://schemas.microsoft.com/office/powerpoint/2010/main" val="271909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46" y="1960468"/>
            <a:ext cx="8513311" cy="1091681"/>
          </a:xfrm>
        </p:spPr>
        <p:txBody>
          <a:bodyPr/>
          <a:lstStyle/>
          <a:p>
            <a:r>
              <a:rPr lang="en-US" dirty="0" smtClean="0"/>
              <a:t>Thank you! </a:t>
            </a:r>
            <a:r>
              <a:rPr lang="en-US" dirty="0" smtClean="0">
                <a:sym typeface="Wingdings" panose="05000000000000000000" pitchFamily="2" charset="2"/>
              </a:rPr>
              <a:t></a:t>
            </a:r>
            <a:endParaRPr lang="en-US" dirty="0"/>
          </a:p>
        </p:txBody>
      </p:sp>
      <p:sp>
        <p:nvSpPr>
          <p:cNvPr id="7" name="TextBox 6"/>
          <p:cNvSpPr txBox="1"/>
          <p:nvPr/>
        </p:nvSpPr>
        <p:spPr>
          <a:xfrm>
            <a:off x="7447280" y="5004239"/>
            <a:ext cx="4744720" cy="1261884"/>
          </a:xfrm>
          <a:prstGeom prst="rect">
            <a:avLst/>
          </a:prstGeom>
          <a:noFill/>
        </p:spPr>
        <p:txBody>
          <a:bodyPr wrap="square" rtlCol="0">
            <a:spAutoFit/>
          </a:bodyPr>
          <a:lstStyle/>
          <a:p>
            <a:r>
              <a:rPr lang="en-US" sz="2200" dirty="0" smtClean="0">
                <a:solidFill>
                  <a:srgbClr val="C00000"/>
                </a:solidFill>
              </a:rPr>
              <a:t>Dumitru Miron</a:t>
            </a:r>
          </a:p>
          <a:p>
            <a:r>
              <a:rPr lang="en-US" dirty="0" smtClean="0">
                <a:solidFill>
                  <a:schemeClr val="accent4">
                    <a:lumMod val="75000"/>
                  </a:schemeClr>
                </a:solidFill>
              </a:rPr>
              <a:t>Application Support Engineer / .NET developer</a:t>
            </a:r>
          </a:p>
          <a:p>
            <a:r>
              <a:rPr lang="fr-FR" dirty="0">
                <a:solidFill>
                  <a:schemeClr val="tx2"/>
                </a:solidFill>
              </a:rPr>
              <a:t>email: </a:t>
            </a:r>
            <a:r>
              <a:rPr lang="fr-FR" dirty="0" smtClean="0"/>
              <a:t>dumitru.miron@endava.com</a:t>
            </a:r>
            <a:endParaRPr lang="fr-FR" dirty="0"/>
          </a:p>
          <a:p>
            <a:r>
              <a:rPr lang="fr-FR" dirty="0" smtClean="0">
                <a:solidFill>
                  <a:schemeClr val="tx2"/>
                </a:solidFill>
              </a:rPr>
              <a:t>Skype </a:t>
            </a:r>
            <a:r>
              <a:rPr lang="fr-FR" dirty="0">
                <a:solidFill>
                  <a:schemeClr val="tx2"/>
                </a:solidFill>
              </a:rPr>
              <a:t>id: </a:t>
            </a:r>
            <a:r>
              <a:rPr lang="fr-FR" dirty="0" smtClean="0"/>
              <a:t>en_dmiron</a:t>
            </a:r>
            <a:endParaRPr lang="en-US" dirty="0"/>
          </a:p>
        </p:txBody>
      </p:sp>
    </p:spTree>
    <p:extLst>
      <p:ext uri="{BB962C8B-B14F-4D97-AF65-F5344CB8AC3E}">
        <p14:creationId xmlns:p14="http://schemas.microsoft.com/office/powerpoint/2010/main" val="2589504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What Are Generics?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400" dirty="0"/>
              <a:t>With C# 2.0, Microsoft introduced the generics features, which offer more elegant ways of using a set </a:t>
            </a:r>
            <a:r>
              <a:rPr lang="en-US" sz="1400" dirty="0" smtClean="0"/>
              <a:t>of code </a:t>
            </a:r>
            <a:r>
              <a:rPr lang="en-US" sz="1400" dirty="0"/>
              <a:t>with more than one type. </a:t>
            </a:r>
            <a:endParaRPr lang="en-US" sz="1400" dirty="0" smtClean="0"/>
          </a:p>
          <a:p>
            <a:pPr marL="1285875" lvl="2" indent="-342900">
              <a:buClr>
                <a:srgbClr val="F1600F"/>
              </a:buClr>
              <a:buFont typeface="Wingdings" panose="05000000000000000000" pitchFamily="2" charset="2"/>
              <a:buChar char="v"/>
            </a:pPr>
            <a:endParaRPr lang="en-US" sz="1400" dirty="0"/>
          </a:p>
          <a:p>
            <a:pPr marL="1285875" lvl="2" indent="-342900">
              <a:buClr>
                <a:srgbClr val="F1600F"/>
              </a:buClr>
              <a:buFont typeface="Wingdings" panose="05000000000000000000" pitchFamily="2" charset="2"/>
              <a:buChar char="v"/>
            </a:pPr>
            <a:r>
              <a:rPr lang="en-US" sz="1400" dirty="0" smtClean="0"/>
              <a:t>Generics </a:t>
            </a:r>
            <a:r>
              <a:rPr lang="en-US" sz="1400" dirty="0"/>
              <a:t>allow you to declare </a:t>
            </a:r>
            <a:r>
              <a:rPr lang="en-US" sz="1400" b="1" dirty="0">
                <a:solidFill>
                  <a:schemeClr val="tx1"/>
                </a:solidFill>
              </a:rPr>
              <a:t>type-parameterized code</a:t>
            </a:r>
            <a:r>
              <a:rPr lang="en-US" sz="1400" dirty="0"/>
              <a:t>, which you </a:t>
            </a:r>
            <a:r>
              <a:rPr lang="en-US" sz="1400" dirty="0" smtClean="0"/>
              <a:t>can instantiate </a:t>
            </a:r>
            <a:r>
              <a:rPr lang="en-US" sz="1400" dirty="0"/>
              <a:t>with different types. This means you can write the code with “placeholders for types” </a:t>
            </a:r>
            <a:r>
              <a:rPr lang="en-US" sz="1400" dirty="0" smtClean="0"/>
              <a:t>and then </a:t>
            </a:r>
            <a:r>
              <a:rPr lang="en-US" sz="1400" dirty="0"/>
              <a:t>supply the </a:t>
            </a:r>
            <a:r>
              <a:rPr lang="en-US" sz="1400" b="1" dirty="0">
                <a:solidFill>
                  <a:schemeClr val="tx1"/>
                </a:solidFill>
              </a:rPr>
              <a:t>actual types </a:t>
            </a:r>
            <a:r>
              <a:rPr lang="en-US" sz="1400" dirty="0"/>
              <a:t>when you create an instance of the class</a:t>
            </a:r>
            <a:r>
              <a:rPr lang="en-US" sz="1400" dirty="0" smtClean="0"/>
              <a:t>.</a:t>
            </a:r>
          </a:p>
          <a:p>
            <a:pPr marL="1285875" lvl="2" indent="-342900">
              <a:buClr>
                <a:srgbClr val="F1600F"/>
              </a:buClr>
              <a:buFont typeface="Wingdings" panose="05000000000000000000" pitchFamily="2" charset="2"/>
              <a:buChar char="v"/>
            </a:pPr>
            <a:endParaRPr lang="en-US" sz="1400" dirty="0"/>
          </a:p>
          <a:p>
            <a:pPr marL="1285875" lvl="2" indent="-342900">
              <a:buClr>
                <a:srgbClr val="F1600F"/>
              </a:buClr>
              <a:buFont typeface="Wingdings" panose="05000000000000000000" pitchFamily="2" charset="2"/>
              <a:buChar char="v"/>
            </a:pPr>
            <a:r>
              <a:rPr lang="en-US" sz="1400" dirty="0" smtClean="0"/>
              <a:t>You </a:t>
            </a:r>
            <a:r>
              <a:rPr lang="en-US" sz="1400" dirty="0"/>
              <a:t>should be very familiar with the concept that a </a:t>
            </a:r>
            <a:r>
              <a:rPr lang="en-US" sz="1400" b="1" dirty="0">
                <a:solidFill>
                  <a:schemeClr val="tx1"/>
                </a:solidFill>
              </a:rPr>
              <a:t>type is not an object </a:t>
            </a:r>
            <a:r>
              <a:rPr lang="en-US" sz="1400" b="1" dirty="0" smtClean="0">
                <a:solidFill>
                  <a:schemeClr val="tx1"/>
                </a:solidFill>
              </a:rPr>
              <a:t>but a </a:t>
            </a:r>
            <a:r>
              <a:rPr lang="en-US" sz="1400" b="1" dirty="0">
                <a:solidFill>
                  <a:schemeClr val="tx1"/>
                </a:solidFill>
              </a:rPr>
              <a:t>template for an object</a:t>
            </a:r>
            <a:r>
              <a:rPr lang="en-US" sz="1400" dirty="0"/>
              <a:t>. In the same way, a </a:t>
            </a:r>
            <a:r>
              <a:rPr lang="en-US" sz="1400" b="1" dirty="0">
                <a:solidFill>
                  <a:schemeClr val="tx1"/>
                </a:solidFill>
              </a:rPr>
              <a:t>generic type is not a type but a template for a type</a:t>
            </a:r>
            <a:r>
              <a:rPr lang="en-US" sz="1400" dirty="0"/>
              <a:t>. </a:t>
            </a:r>
            <a:endParaRPr lang="en-US" sz="1400" dirty="0">
              <a:solidFill>
                <a:schemeClr val="tx1"/>
              </a:solidFill>
            </a:endParaRPr>
          </a:p>
        </p:txBody>
      </p:sp>
      <p:pic>
        <p:nvPicPr>
          <p:cNvPr id="3" name="Picture 2"/>
          <p:cNvPicPr>
            <a:picLocks noChangeAspect="1"/>
          </p:cNvPicPr>
          <p:nvPr/>
        </p:nvPicPr>
        <p:blipFill>
          <a:blip r:embed="rId3"/>
          <a:stretch>
            <a:fillRect/>
          </a:stretch>
        </p:blipFill>
        <p:spPr>
          <a:xfrm>
            <a:off x="3050036" y="3245741"/>
            <a:ext cx="7172325" cy="2314575"/>
          </a:xfrm>
          <a:prstGeom prst="rect">
            <a:avLst/>
          </a:prstGeom>
        </p:spPr>
      </p:pic>
      <p:sp>
        <p:nvSpPr>
          <p:cNvPr id="5" name="TextBox 4"/>
          <p:cNvSpPr txBox="1"/>
          <p:nvPr/>
        </p:nvSpPr>
        <p:spPr>
          <a:xfrm>
            <a:off x="5628913" y="6088873"/>
            <a:ext cx="2969595" cy="307777"/>
          </a:xfrm>
          <a:prstGeom prst="rect">
            <a:avLst/>
          </a:prstGeom>
          <a:noFill/>
        </p:spPr>
        <p:txBody>
          <a:bodyPr wrap="none" rtlCol="0">
            <a:spAutoFit/>
          </a:bodyPr>
          <a:lstStyle/>
          <a:p>
            <a:r>
              <a:rPr lang="en-US" sz="1400" b="1" dirty="0">
                <a:solidFill>
                  <a:srgbClr val="F1600F"/>
                </a:solidFill>
              </a:rPr>
              <a:t>Generic types are templates for types</a:t>
            </a:r>
          </a:p>
        </p:txBody>
      </p:sp>
    </p:spTree>
    <p:extLst>
      <p:ext uri="{BB962C8B-B14F-4D97-AF65-F5344CB8AC3E}">
        <p14:creationId xmlns:p14="http://schemas.microsoft.com/office/powerpoint/2010/main" val="400476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020" y="140670"/>
            <a:ext cx="8513311" cy="1091681"/>
          </a:xfrm>
        </p:spPr>
        <p:txBody>
          <a:bodyPr>
            <a:normAutofit/>
          </a:bodyPr>
          <a:lstStyle/>
          <a:p>
            <a:r>
              <a:rPr lang="en-US" sz="2400" dirty="0">
                <a:solidFill>
                  <a:srgbClr val="C00000"/>
                </a:solidFill>
              </a:rPr>
              <a:t>Generic Classes</a:t>
            </a:r>
          </a:p>
        </p:txBody>
      </p:sp>
      <p:sp>
        <p:nvSpPr>
          <p:cNvPr id="4" name="Content Placeholder 3"/>
          <p:cNvSpPr txBox="1">
            <a:spLocks/>
          </p:cNvSpPr>
          <p:nvPr/>
        </p:nvSpPr>
        <p:spPr>
          <a:xfrm>
            <a:off x="307798" y="617837"/>
            <a:ext cx="11059865" cy="2611499"/>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600" dirty="0"/>
              <a:t>Generic classes encapsulate operations that are not specific to a particular data </a:t>
            </a:r>
            <a:r>
              <a:rPr lang="en-US" sz="1600" dirty="0" smtClean="0"/>
              <a:t>type</a:t>
            </a:r>
          </a:p>
          <a:p>
            <a:pPr marL="1285875" lvl="2" indent="-342900">
              <a:buClr>
                <a:srgbClr val="F1600F"/>
              </a:buClr>
              <a:buFont typeface="Wingdings" panose="05000000000000000000" pitchFamily="2" charset="2"/>
              <a:buChar char="v"/>
            </a:pPr>
            <a:r>
              <a:rPr lang="en-US" sz="1600" dirty="0"/>
              <a:t>Operations such as adding and removing items from the collection are performed in basically the same way regardless of the type of data being </a:t>
            </a:r>
            <a:r>
              <a:rPr lang="en-US" sz="1600" dirty="0" smtClean="0"/>
              <a:t>stored</a:t>
            </a:r>
          </a:p>
          <a:p>
            <a:pPr marL="1285875" lvl="2" indent="-342900">
              <a:buClr>
                <a:srgbClr val="F1600F"/>
              </a:buClr>
              <a:buFont typeface="Wingdings" panose="05000000000000000000" pitchFamily="2" charset="2"/>
              <a:buChar char="v"/>
            </a:pPr>
            <a:r>
              <a:rPr lang="en-US" sz="1600" dirty="0"/>
              <a:t>Typically, you create generic classes by starting with an existing concrete class, and changing types into type parameters one at a time until you reach the optimal balance of generalization and usability</a:t>
            </a:r>
            <a:endParaRPr lang="en-US" sz="1600" dirty="0">
              <a:solidFill>
                <a:schemeClr val="tx1"/>
              </a:solidFill>
            </a:endParaRPr>
          </a:p>
        </p:txBody>
      </p:sp>
      <p:pic>
        <p:nvPicPr>
          <p:cNvPr id="5" name="Picture 4"/>
          <p:cNvPicPr>
            <a:picLocks noChangeAspect="1"/>
          </p:cNvPicPr>
          <p:nvPr/>
        </p:nvPicPr>
        <p:blipFill rotWithShape="1">
          <a:blip r:embed="rId3"/>
          <a:srcRect r="61102"/>
          <a:stretch/>
        </p:blipFill>
        <p:spPr>
          <a:xfrm>
            <a:off x="1556313" y="2903751"/>
            <a:ext cx="3977443" cy="2895166"/>
          </a:xfrm>
          <a:prstGeom prst="rect">
            <a:avLst/>
          </a:prstGeom>
        </p:spPr>
      </p:pic>
      <p:sp>
        <p:nvSpPr>
          <p:cNvPr id="6" name="Content Placeholder 3"/>
          <p:cNvSpPr txBox="1">
            <a:spLocks/>
          </p:cNvSpPr>
          <p:nvPr/>
        </p:nvSpPr>
        <p:spPr>
          <a:xfrm>
            <a:off x="5066869" y="2291541"/>
            <a:ext cx="6145165" cy="430478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lvl="2" indent="0">
              <a:buClr>
                <a:srgbClr val="F1600F"/>
              </a:buClr>
              <a:buNone/>
            </a:pPr>
            <a:r>
              <a:rPr lang="en-US" sz="1400" dirty="0">
                <a:solidFill>
                  <a:schemeClr val="tx1"/>
                </a:solidFill>
              </a:rPr>
              <a:t> </a:t>
            </a:r>
            <a:r>
              <a:rPr lang="en-US" sz="1400" dirty="0" smtClean="0">
                <a:solidFill>
                  <a:schemeClr val="tx1"/>
                </a:solidFill>
              </a:rPr>
              <a:t>       </a:t>
            </a:r>
          </a:p>
          <a:p>
            <a:pPr lvl="2" indent="0">
              <a:buClr>
                <a:srgbClr val="F1600F"/>
              </a:buClr>
              <a:buNone/>
            </a:pPr>
            <a:endParaRPr lang="en-US" sz="1400" b="1" dirty="0">
              <a:solidFill>
                <a:schemeClr val="tx1"/>
              </a:solidFill>
              <a:ea typeface="+mj-ea"/>
              <a:cs typeface="+mj-cs"/>
            </a:endParaRPr>
          </a:p>
          <a:p>
            <a:pPr lvl="2" indent="0">
              <a:buClr>
                <a:srgbClr val="F1600F"/>
              </a:buClr>
              <a:buNone/>
            </a:pPr>
            <a:endParaRPr lang="en-US" sz="2000" b="1" dirty="0" smtClean="0">
              <a:solidFill>
                <a:srgbClr val="C00000"/>
              </a:solidFill>
              <a:ea typeface="+mj-ea"/>
              <a:cs typeface="+mj-cs"/>
            </a:endParaRPr>
          </a:p>
          <a:p>
            <a:pPr lvl="2" indent="0">
              <a:buClr>
                <a:srgbClr val="F1600F"/>
              </a:buClr>
              <a:buNone/>
            </a:pPr>
            <a:r>
              <a:rPr lang="en-US" sz="2000" b="1" dirty="0" smtClean="0">
                <a:solidFill>
                  <a:srgbClr val="C00000"/>
                </a:solidFill>
                <a:ea typeface="+mj-ea"/>
                <a:cs typeface="+mj-cs"/>
              </a:rPr>
              <a:t>Continuing with Stack Example</a:t>
            </a:r>
            <a:endParaRPr lang="en-US" sz="2400" b="1" dirty="0">
              <a:solidFill>
                <a:srgbClr val="C00000"/>
              </a:solidFill>
              <a:ea typeface="+mj-ea"/>
              <a:cs typeface="+mj-cs"/>
            </a:endParaRPr>
          </a:p>
          <a:p>
            <a:pPr lvl="2" indent="0">
              <a:buClr>
                <a:srgbClr val="F1600F"/>
              </a:buClr>
              <a:buNone/>
            </a:pPr>
            <a:endParaRPr lang="en-US" sz="1400" b="1" dirty="0" smtClean="0">
              <a:solidFill>
                <a:srgbClr val="FF0000"/>
              </a:solidFill>
            </a:endParaRPr>
          </a:p>
          <a:p>
            <a:pPr marL="1285875" lvl="2" indent="-342900">
              <a:buClr>
                <a:srgbClr val="F1600F"/>
              </a:buClr>
              <a:buFont typeface="Wingdings" panose="05000000000000000000" pitchFamily="2" charset="2"/>
              <a:buChar char="v"/>
            </a:pPr>
            <a:r>
              <a:rPr lang="en-US" sz="1400" dirty="0">
                <a:solidFill>
                  <a:schemeClr val="tx1"/>
                </a:solidFill>
              </a:rPr>
              <a:t>Take the </a:t>
            </a:r>
            <a:r>
              <a:rPr lang="en-US" sz="1400" dirty="0" err="1">
                <a:solidFill>
                  <a:schemeClr val="tx1"/>
                </a:solidFill>
              </a:rPr>
              <a:t>MyIntStack</a:t>
            </a:r>
            <a:r>
              <a:rPr lang="en-US" sz="1400" dirty="0">
                <a:solidFill>
                  <a:schemeClr val="tx1"/>
                </a:solidFill>
              </a:rPr>
              <a:t> class declaration, and instead of substituting float for </a:t>
            </a:r>
            <a:r>
              <a:rPr lang="en-US" sz="1400" dirty="0" err="1">
                <a:solidFill>
                  <a:schemeClr val="tx1"/>
                </a:solidFill>
              </a:rPr>
              <a:t>int</a:t>
            </a:r>
            <a:r>
              <a:rPr lang="en-US" sz="1400" dirty="0">
                <a:solidFill>
                  <a:schemeClr val="tx1"/>
                </a:solidFill>
              </a:rPr>
              <a:t>, substitute </a:t>
            </a:r>
            <a:r>
              <a:rPr lang="en-US" sz="1400" dirty="0" smtClean="0">
                <a:solidFill>
                  <a:schemeClr val="tx1"/>
                </a:solidFill>
              </a:rPr>
              <a:t>the type </a:t>
            </a:r>
            <a:r>
              <a:rPr lang="en-US" sz="1400" dirty="0">
                <a:solidFill>
                  <a:schemeClr val="tx1"/>
                </a:solidFill>
              </a:rPr>
              <a:t>placeholder T.</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a:t>Change the class name </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a:t>Place the string &lt;T&gt; after the class name</a:t>
            </a:r>
            <a:r>
              <a:rPr lang="en-US" sz="1400" dirty="0" smtClean="0"/>
              <a:t>.</a:t>
            </a:r>
          </a:p>
          <a:p>
            <a:pPr marL="1285875" lvl="2" indent="-342900">
              <a:buClr>
                <a:srgbClr val="F1600F"/>
              </a:buClr>
              <a:buFont typeface="Wingdings" panose="05000000000000000000" pitchFamily="2" charset="2"/>
              <a:buChar char="v"/>
            </a:pPr>
            <a:endParaRPr lang="en-US" sz="1400" dirty="0">
              <a:solidFill>
                <a:schemeClr val="tx1"/>
              </a:solidFill>
            </a:endParaRPr>
          </a:p>
        </p:txBody>
      </p:sp>
    </p:spTree>
    <p:extLst>
      <p:ext uri="{BB962C8B-B14F-4D97-AF65-F5344CB8AC3E}">
        <p14:creationId xmlns:p14="http://schemas.microsoft.com/office/powerpoint/2010/main" val="234922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1020" y="140670"/>
            <a:ext cx="8513311" cy="1091681"/>
          </a:xfrm>
        </p:spPr>
        <p:txBody>
          <a:bodyPr>
            <a:normAutofit/>
          </a:bodyPr>
          <a:lstStyle/>
          <a:p>
            <a:r>
              <a:rPr lang="en-US" sz="2400" dirty="0">
                <a:solidFill>
                  <a:srgbClr val="C00000"/>
                </a:solidFill>
              </a:rPr>
              <a:t>Generic Classes</a:t>
            </a:r>
          </a:p>
        </p:txBody>
      </p:sp>
      <p:sp>
        <p:nvSpPr>
          <p:cNvPr id="6" name="Content Placeholder 3"/>
          <p:cNvSpPr txBox="1">
            <a:spLocks/>
          </p:cNvSpPr>
          <p:nvPr/>
        </p:nvSpPr>
        <p:spPr>
          <a:xfrm>
            <a:off x="307799" y="617837"/>
            <a:ext cx="9762176" cy="2611499"/>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600" dirty="0" smtClean="0"/>
              <a:t>Declaring generic classes is done using the following guidelines:</a:t>
            </a:r>
          </a:p>
          <a:p>
            <a:pPr marL="1543050" lvl="3" indent="-342900">
              <a:buClr>
                <a:srgbClr val="F1600F"/>
              </a:buClr>
              <a:buFont typeface="Arial" panose="020B0604020202020204" pitchFamily="34" charset="0"/>
              <a:buChar char="•"/>
            </a:pPr>
            <a:r>
              <a:rPr lang="en-US" sz="1600" dirty="0" smtClean="0"/>
              <a:t>Place </a:t>
            </a:r>
            <a:r>
              <a:rPr lang="en-US" sz="1600" dirty="0"/>
              <a:t>a matching set of angle brackets after the class name.</a:t>
            </a:r>
          </a:p>
          <a:p>
            <a:pPr marL="1543050" lvl="3" indent="-342900">
              <a:buClr>
                <a:srgbClr val="F1600F"/>
              </a:buClr>
              <a:buFont typeface="Arial" panose="020B0604020202020204" pitchFamily="34" charset="0"/>
              <a:buChar char="•"/>
            </a:pPr>
            <a:r>
              <a:rPr lang="en-US" sz="1600" dirty="0" smtClean="0"/>
              <a:t>Between </a:t>
            </a:r>
            <a:r>
              <a:rPr lang="en-US" sz="1600" dirty="0"/>
              <a:t>the angle brackets, place a comma-separated list of the placeholder strings </a:t>
            </a:r>
            <a:r>
              <a:rPr lang="en-US" sz="1600" dirty="0" smtClean="0"/>
              <a:t>that represent </a:t>
            </a:r>
            <a:r>
              <a:rPr lang="en-US" sz="1600" dirty="0"/>
              <a:t>the types, to be supplied on demand. These are called </a:t>
            </a:r>
            <a:r>
              <a:rPr lang="en-US" sz="1600" b="1" dirty="0"/>
              <a:t>type parameters</a:t>
            </a:r>
            <a:r>
              <a:rPr lang="en-US" sz="1600" dirty="0"/>
              <a:t>.</a:t>
            </a:r>
          </a:p>
          <a:p>
            <a:pPr marL="1543050" lvl="3" indent="-342900">
              <a:buClr>
                <a:srgbClr val="F1600F"/>
              </a:buClr>
              <a:buFont typeface="Arial" panose="020B0604020202020204" pitchFamily="34" charset="0"/>
              <a:buChar char="•"/>
            </a:pPr>
            <a:r>
              <a:rPr lang="en-US" sz="1600" dirty="0" smtClean="0"/>
              <a:t>Use </a:t>
            </a:r>
            <a:r>
              <a:rPr lang="en-US" sz="1600" dirty="0"/>
              <a:t>the </a:t>
            </a:r>
            <a:r>
              <a:rPr lang="en-US" sz="1600" b="1" dirty="0"/>
              <a:t>type parameters </a:t>
            </a:r>
            <a:r>
              <a:rPr lang="en-US" sz="1600" dirty="0"/>
              <a:t>throughout the body of the declaration of the generic class to </a:t>
            </a:r>
            <a:r>
              <a:rPr lang="en-US" sz="1600" dirty="0" smtClean="0"/>
              <a:t>represent the </a:t>
            </a:r>
            <a:r>
              <a:rPr lang="en-US" sz="1600" dirty="0"/>
              <a:t>types that should be substituted in.</a:t>
            </a:r>
            <a:endParaRPr lang="en-US" sz="1600" dirty="0">
              <a:solidFill>
                <a:schemeClr val="tx1"/>
              </a:solidFill>
            </a:endParaRPr>
          </a:p>
        </p:txBody>
      </p:sp>
      <p:pic>
        <p:nvPicPr>
          <p:cNvPr id="7" name="Picture 6"/>
          <p:cNvPicPr>
            <a:picLocks noChangeAspect="1"/>
          </p:cNvPicPr>
          <p:nvPr/>
        </p:nvPicPr>
        <p:blipFill>
          <a:blip r:embed="rId3"/>
          <a:stretch>
            <a:fillRect/>
          </a:stretch>
        </p:blipFill>
        <p:spPr>
          <a:xfrm>
            <a:off x="3177465" y="3338705"/>
            <a:ext cx="5636866" cy="2240293"/>
          </a:xfrm>
          <a:prstGeom prst="rect">
            <a:avLst/>
          </a:prstGeom>
        </p:spPr>
      </p:pic>
    </p:spTree>
    <p:extLst>
      <p:ext uri="{BB962C8B-B14F-4D97-AF65-F5344CB8AC3E}">
        <p14:creationId xmlns:p14="http://schemas.microsoft.com/office/powerpoint/2010/main" val="321142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1020" y="140670"/>
            <a:ext cx="8513311" cy="1091681"/>
          </a:xfrm>
        </p:spPr>
        <p:txBody>
          <a:bodyPr>
            <a:normAutofit/>
          </a:bodyPr>
          <a:lstStyle/>
          <a:p>
            <a:r>
              <a:rPr lang="en-US" sz="2400" dirty="0">
                <a:solidFill>
                  <a:srgbClr val="C00000"/>
                </a:solidFill>
              </a:rPr>
              <a:t>Generic Classes</a:t>
            </a:r>
          </a:p>
        </p:txBody>
      </p:sp>
      <p:sp>
        <p:nvSpPr>
          <p:cNvPr id="6" name="Content Placeholder 3"/>
          <p:cNvSpPr txBox="1">
            <a:spLocks/>
          </p:cNvSpPr>
          <p:nvPr/>
        </p:nvSpPr>
        <p:spPr>
          <a:xfrm>
            <a:off x="307798" y="617837"/>
            <a:ext cx="11059865" cy="566721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600" dirty="0" smtClean="0">
              <a:solidFill>
                <a:schemeClr val="tx1"/>
              </a:solidFill>
            </a:endParaRPr>
          </a:p>
          <a:p>
            <a:pPr marL="1285875" lvl="2" indent="-342900">
              <a:buClr>
                <a:srgbClr val="F1600F"/>
              </a:buClr>
              <a:buFont typeface="Wingdings" panose="05000000000000000000" pitchFamily="2" charset="2"/>
              <a:buChar char="v"/>
            </a:pPr>
            <a:r>
              <a:rPr lang="en-US" sz="1600" dirty="0" smtClean="0"/>
              <a:t>You cannot create class objects directly from a generic class</a:t>
            </a:r>
          </a:p>
          <a:p>
            <a:pPr marL="1285875" lvl="2" indent="-342900">
              <a:buClr>
                <a:srgbClr val="F1600F"/>
              </a:buClr>
              <a:buFont typeface="Wingdings" panose="05000000000000000000" pitchFamily="2" charset="2"/>
              <a:buChar char="v"/>
            </a:pPr>
            <a:r>
              <a:rPr lang="en-US" sz="1600" dirty="0"/>
              <a:t>To construct a class type from a generic class, list the class name and supply real types between the</a:t>
            </a:r>
          </a:p>
          <a:p>
            <a:pPr lvl="2" indent="0">
              <a:buClr>
                <a:srgbClr val="F1600F"/>
              </a:buClr>
              <a:buNone/>
            </a:pPr>
            <a:r>
              <a:rPr lang="en-US" sz="1600" dirty="0"/>
              <a:t>angle brackets, in place of the </a:t>
            </a:r>
            <a:r>
              <a:rPr lang="en-US" sz="1600" b="1" dirty="0"/>
              <a:t>type parameters</a:t>
            </a:r>
            <a:r>
              <a:rPr lang="en-US" sz="1600" dirty="0" smtClean="0"/>
              <a:t>.</a:t>
            </a:r>
          </a:p>
          <a:p>
            <a:pPr marL="1262063" lvl="2" indent="-319088">
              <a:buClr>
                <a:srgbClr val="F1600F"/>
              </a:buClr>
              <a:buFont typeface="Wingdings" panose="05000000000000000000" pitchFamily="2" charset="2"/>
              <a:buChar char="v"/>
            </a:pPr>
            <a:r>
              <a:rPr lang="en-US" sz="1600" dirty="0"/>
              <a:t>The real types being substituted for the type </a:t>
            </a:r>
            <a:r>
              <a:rPr lang="en-US" sz="1600" dirty="0" smtClean="0"/>
              <a:t>parameters are </a:t>
            </a:r>
            <a:r>
              <a:rPr lang="en-US" sz="1600" dirty="0"/>
              <a:t>called </a:t>
            </a:r>
            <a:r>
              <a:rPr lang="en-US" sz="1600" b="1" dirty="0"/>
              <a:t>type arguments</a:t>
            </a:r>
            <a:r>
              <a:rPr lang="en-US" sz="1600" dirty="0" smtClean="0"/>
              <a:t>.</a:t>
            </a:r>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r>
              <a:rPr lang="en-US" sz="1600" dirty="0"/>
              <a:t>The compiler takes the type arguments and substitutes them for their corresponding </a:t>
            </a:r>
            <a:r>
              <a:rPr lang="en-US" sz="1600" dirty="0" smtClean="0"/>
              <a:t>type parameters </a:t>
            </a:r>
            <a:r>
              <a:rPr lang="en-US" sz="1600" dirty="0"/>
              <a:t>throughout the body of the generic class, producing the constructed type—from which </a:t>
            </a:r>
            <a:r>
              <a:rPr lang="en-US" sz="1600" dirty="0" smtClean="0"/>
              <a:t>actual class </a:t>
            </a:r>
            <a:r>
              <a:rPr lang="en-US" sz="1600" dirty="0"/>
              <a:t>instances are created.</a:t>
            </a:r>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smtClean="0"/>
          </a:p>
          <a:p>
            <a:pPr lvl="2" indent="0">
              <a:buClr>
                <a:srgbClr val="F1600F"/>
              </a:buClr>
              <a:buNone/>
            </a:pPr>
            <a:endParaRPr lang="en-US" sz="1600" dirty="0"/>
          </a:p>
        </p:txBody>
      </p:sp>
      <p:pic>
        <p:nvPicPr>
          <p:cNvPr id="2" name="Picture 1"/>
          <p:cNvPicPr>
            <a:picLocks noChangeAspect="1"/>
          </p:cNvPicPr>
          <p:nvPr/>
        </p:nvPicPr>
        <p:blipFill>
          <a:blip r:embed="rId3"/>
          <a:stretch>
            <a:fillRect/>
          </a:stretch>
        </p:blipFill>
        <p:spPr>
          <a:xfrm>
            <a:off x="1691793" y="2534268"/>
            <a:ext cx="8978417" cy="2060882"/>
          </a:xfrm>
          <a:prstGeom prst="rect">
            <a:avLst/>
          </a:prstGeom>
        </p:spPr>
      </p:pic>
    </p:spTree>
    <p:extLst>
      <p:ext uri="{BB962C8B-B14F-4D97-AF65-F5344CB8AC3E}">
        <p14:creationId xmlns:p14="http://schemas.microsoft.com/office/powerpoint/2010/main" val="91736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155398" y="745524"/>
            <a:ext cx="11059865" cy="364524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r>
              <a:rPr lang="en-US" sz="1400" dirty="0">
                <a:solidFill>
                  <a:schemeClr val="tx1"/>
                </a:solidFill>
              </a:rPr>
              <a:t>Using a constructed type to create a reference and an </a:t>
            </a:r>
            <a:r>
              <a:rPr lang="en-US" sz="1400" dirty="0" smtClean="0">
                <a:solidFill>
                  <a:schemeClr val="tx1"/>
                </a:solidFill>
              </a:rPr>
              <a:t>instance:</a:t>
            </a: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lvl="2" indent="0">
              <a:buClr>
                <a:srgbClr val="F1600F"/>
              </a:buClr>
              <a:buNone/>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Creating Variables and Instances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pic>
        <p:nvPicPr>
          <p:cNvPr id="3" name="Picture 2"/>
          <p:cNvPicPr>
            <a:picLocks noChangeAspect="1"/>
          </p:cNvPicPr>
          <p:nvPr/>
        </p:nvPicPr>
        <p:blipFill>
          <a:blip r:embed="rId3"/>
          <a:stretch>
            <a:fillRect/>
          </a:stretch>
        </p:blipFill>
        <p:spPr>
          <a:xfrm>
            <a:off x="1936470" y="1076551"/>
            <a:ext cx="7934325" cy="2476500"/>
          </a:xfrm>
          <a:prstGeom prst="rect">
            <a:avLst/>
          </a:prstGeom>
        </p:spPr>
      </p:pic>
      <p:pic>
        <p:nvPicPr>
          <p:cNvPr id="7" name="Picture 6"/>
          <p:cNvPicPr>
            <a:picLocks noChangeAspect="1"/>
          </p:cNvPicPr>
          <p:nvPr/>
        </p:nvPicPr>
        <p:blipFill>
          <a:blip r:embed="rId4"/>
          <a:stretch>
            <a:fillRect/>
          </a:stretch>
        </p:blipFill>
        <p:spPr>
          <a:xfrm>
            <a:off x="2103157" y="4054818"/>
            <a:ext cx="7600950" cy="2686050"/>
          </a:xfrm>
          <a:prstGeom prst="rect">
            <a:avLst/>
          </a:prstGeom>
        </p:spPr>
      </p:pic>
      <p:sp>
        <p:nvSpPr>
          <p:cNvPr id="9" name="Content Placeholder 3"/>
          <p:cNvSpPr txBox="1">
            <a:spLocks/>
          </p:cNvSpPr>
          <p:nvPr/>
        </p:nvSpPr>
        <p:spPr>
          <a:xfrm>
            <a:off x="155397" y="3788376"/>
            <a:ext cx="11059865" cy="2476500"/>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r>
              <a:rPr lang="en-US" sz="1400" dirty="0">
                <a:solidFill>
                  <a:schemeClr val="tx1"/>
                </a:solidFill>
              </a:rPr>
              <a:t>Two constructed classes created from a generic class</a:t>
            </a: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Tree>
    <p:extLst>
      <p:ext uri="{BB962C8B-B14F-4D97-AF65-F5344CB8AC3E}">
        <p14:creationId xmlns:p14="http://schemas.microsoft.com/office/powerpoint/2010/main" val="332235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1_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standard_2013" id="{A7503AA6-F6A9-497E-BBA6-20EBC0273E99}" vid="{9E51C122-CA0A-426C-A74D-A3E609FDD41A}"/>
    </a:ext>
  </a:extLst>
</a:theme>
</file>

<file path=ppt/theme/theme2.xml><?xml version="1.0" encoding="utf-8"?>
<a:theme xmlns:a="http://schemas.openxmlformats.org/drawingml/2006/main" name="2_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standard_2013" id="{A7503AA6-F6A9-497E-BBA6-20EBC0273E99}" vid="{9E51C122-CA0A-426C-A74D-A3E609FDD4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6618</TotalTime>
  <Words>3630</Words>
  <Application>Microsoft Office PowerPoint</Application>
  <PresentationFormat>Widescreen</PresentationFormat>
  <Paragraphs>591</Paragraphs>
  <Slides>40</Slides>
  <Notes>34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Symbol</vt:lpstr>
      <vt:lpstr>Wingdings</vt:lpstr>
      <vt:lpstr>1_Office Theme</vt:lpstr>
      <vt:lpstr>2_Office Theme</vt:lpstr>
      <vt:lpstr>Endava .Net Core Training</vt:lpstr>
      <vt:lpstr>What we have achieved yesterday ?</vt:lpstr>
      <vt:lpstr>Content</vt:lpstr>
      <vt:lpstr>What Are Generics?</vt:lpstr>
      <vt:lpstr>What Are Generics?</vt:lpstr>
      <vt:lpstr>Generic Classes</vt:lpstr>
      <vt:lpstr>Generic Classes</vt:lpstr>
      <vt:lpstr>Generic Classes</vt:lpstr>
      <vt:lpstr>Creating Variables and Instances</vt:lpstr>
      <vt:lpstr>Comparing the Generic and Non-generic classes</vt:lpstr>
      <vt:lpstr>Constraints on Type Parameters</vt:lpstr>
      <vt:lpstr>Where Clauses</vt:lpstr>
      <vt:lpstr>Constraint Types Order</vt:lpstr>
      <vt:lpstr>Generic Methods</vt:lpstr>
      <vt:lpstr>Invoking a Generic Method</vt:lpstr>
      <vt:lpstr>Example of a Generic Method</vt:lpstr>
      <vt:lpstr>Generic Structs</vt:lpstr>
      <vt:lpstr>Generic Interfaces</vt:lpstr>
      <vt:lpstr>An Example Using Generic Interfaces</vt:lpstr>
      <vt:lpstr>Generic Interface Implementations Must Be Unique</vt:lpstr>
      <vt:lpstr>Generic Collections in C#</vt:lpstr>
      <vt:lpstr>What is a Collection?</vt:lpstr>
      <vt:lpstr>Types of collection</vt:lpstr>
      <vt:lpstr>Types of collection</vt:lpstr>
      <vt:lpstr>Interfaces vs. Concrete types</vt:lpstr>
      <vt:lpstr>The foreach &amp; yield statements</vt:lpstr>
      <vt:lpstr>The foreach &amp; yield statements</vt:lpstr>
      <vt:lpstr>Dictionaries</vt:lpstr>
      <vt:lpstr>Concurrent collections</vt:lpstr>
      <vt:lpstr>Meta-data and Reflection</vt:lpstr>
      <vt:lpstr>The Type Class</vt:lpstr>
      <vt:lpstr>The Type Class</vt:lpstr>
      <vt:lpstr>What Is an Attribute</vt:lpstr>
      <vt:lpstr>Predefined Attributes</vt:lpstr>
      <vt:lpstr>Applying attributes</vt:lpstr>
      <vt:lpstr>Attributes class</vt:lpstr>
      <vt:lpstr>Attributes class</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Endava SQL Training</dc:title>
  <dc:creator>Vlad Ungureanu</dc:creator>
  <cp:lastModifiedBy>Dumitru Miron</cp:lastModifiedBy>
  <cp:revision>588</cp:revision>
  <dcterms:created xsi:type="dcterms:W3CDTF">2014-03-18T14:39:41Z</dcterms:created>
  <dcterms:modified xsi:type="dcterms:W3CDTF">2016-04-07T09:19:41Z</dcterms:modified>
</cp:coreProperties>
</file>