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 id="2147483737" r:id="rId2"/>
  </p:sldMasterIdLst>
  <p:notesMasterIdLst>
    <p:notesMasterId r:id="rId37"/>
  </p:notesMasterIdLst>
  <p:sldIdLst>
    <p:sldId id="256" r:id="rId3"/>
    <p:sldId id="257" r:id="rId4"/>
    <p:sldId id="474" r:id="rId5"/>
    <p:sldId id="477" r:id="rId6"/>
    <p:sldId id="479" r:id="rId7"/>
    <p:sldId id="481" r:id="rId8"/>
    <p:sldId id="475" r:id="rId9"/>
    <p:sldId id="482" r:id="rId10"/>
    <p:sldId id="483" r:id="rId11"/>
    <p:sldId id="485" r:id="rId12"/>
    <p:sldId id="486" r:id="rId13"/>
    <p:sldId id="487" r:id="rId14"/>
    <p:sldId id="489" r:id="rId15"/>
    <p:sldId id="490" r:id="rId16"/>
    <p:sldId id="491" r:id="rId17"/>
    <p:sldId id="492" r:id="rId18"/>
    <p:sldId id="494" r:id="rId19"/>
    <p:sldId id="497" r:id="rId20"/>
    <p:sldId id="498" r:id="rId21"/>
    <p:sldId id="499" r:id="rId22"/>
    <p:sldId id="501" r:id="rId23"/>
    <p:sldId id="512" r:id="rId24"/>
    <p:sldId id="502" r:id="rId25"/>
    <p:sldId id="504" r:id="rId26"/>
    <p:sldId id="503" r:id="rId27"/>
    <p:sldId id="505" r:id="rId28"/>
    <p:sldId id="506" r:id="rId29"/>
    <p:sldId id="507" r:id="rId30"/>
    <p:sldId id="508" r:id="rId31"/>
    <p:sldId id="509" r:id="rId32"/>
    <p:sldId id="510" r:id="rId33"/>
    <p:sldId id="511" r:id="rId34"/>
    <p:sldId id="470" r:id="rId35"/>
    <p:sldId id="47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6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84201" autoAdjust="0"/>
  </p:normalViewPr>
  <p:slideViewPr>
    <p:cSldViewPr snapToGrid="0">
      <p:cViewPr>
        <p:scale>
          <a:sx n="66" d="100"/>
          <a:sy n="66" d="100"/>
        </p:scale>
        <p:origin x="85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10264-4BA2-4A2B-8217-17B31C14B4A2}" type="datetimeFigureOut">
              <a:rPr lang="en-US" smtClean="0"/>
              <a:t>7/21/2017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89449-AB49-4162-902A-95C624FAE125}" type="slidenum">
              <a:rPr lang="en-US" smtClean="0"/>
              <a:t>‹#›</a:t>
            </a:fld>
            <a:endParaRPr lang="en-US"/>
          </a:p>
        </p:txBody>
      </p:sp>
    </p:spTree>
    <p:extLst>
      <p:ext uri="{BB962C8B-B14F-4D97-AF65-F5344CB8AC3E}">
        <p14:creationId xmlns:p14="http://schemas.microsoft.com/office/powerpoint/2010/main" val="258776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Duplicated</a:t>
            </a:r>
            <a:r>
              <a:rPr lang="en-US" baseline="0" dirty="0" smtClean="0"/>
              <a:t> code, multiple copies of nearly identical code., </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a:t>
            </a:fld>
            <a:endParaRPr lang="en-US"/>
          </a:p>
        </p:txBody>
      </p:sp>
    </p:spTree>
    <p:extLst>
      <p:ext uri="{BB962C8B-B14F-4D97-AF65-F5344CB8AC3E}">
        <p14:creationId xmlns:p14="http://schemas.microsoft.com/office/powerpoint/2010/main" val="3465344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15</a:t>
            </a:fld>
            <a:endParaRPr lang="en-US"/>
          </a:p>
        </p:txBody>
      </p:sp>
    </p:spTree>
    <p:extLst>
      <p:ext uri="{BB962C8B-B14F-4D97-AF65-F5344CB8AC3E}">
        <p14:creationId xmlns:p14="http://schemas.microsoft.com/office/powerpoint/2010/main" val="244066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System.Collections</a:t>
            </a:r>
            <a:r>
              <a:rPr lang="en-US" baseline="0" dirty="0" smtClean="0"/>
              <a:t> vs </a:t>
            </a:r>
            <a:r>
              <a:rPr lang="en-US" baseline="0" dirty="0" err="1" smtClean="0"/>
              <a:t>System.Collections.Generic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16</a:t>
            </a:fld>
            <a:endParaRPr lang="en-US"/>
          </a:p>
        </p:txBody>
      </p:sp>
    </p:spTree>
    <p:extLst>
      <p:ext uri="{BB962C8B-B14F-4D97-AF65-F5344CB8AC3E}">
        <p14:creationId xmlns:p14="http://schemas.microsoft.com/office/powerpoint/2010/main" val="1411880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a generic collection by using one of the classes in the System.Collections.Generic namespace. A generic collection is useful when every item in the collection has the same data type. A generic collection enforces strong typing by allowing only the desired data type to be added.</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17</a:t>
            </a:fld>
            <a:endParaRPr lang="en-US"/>
          </a:p>
        </p:txBody>
      </p:sp>
    </p:spTree>
    <p:extLst>
      <p:ext uri="{BB962C8B-B14F-4D97-AF65-F5344CB8AC3E}">
        <p14:creationId xmlns:p14="http://schemas.microsoft.com/office/powerpoint/2010/main" val="3022487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18</a:t>
            </a:fld>
            <a:endParaRPr lang="en-US"/>
          </a:p>
        </p:txBody>
      </p:sp>
    </p:spTree>
    <p:extLst>
      <p:ext uri="{BB962C8B-B14F-4D97-AF65-F5344CB8AC3E}">
        <p14:creationId xmlns:p14="http://schemas.microsoft.com/office/powerpoint/2010/main" val="4230984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19</a:t>
            </a:fld>
            <a:endParaRPr lang="en-US"/>
          </a:p>
        </p:txBody>
      </p:sp>
    </p:spTree>
    <p:extLst>
      <p:ext uri="{BB962C8B-B14F-4D97-AF65-F5344CB8AC3E}">
        <p14:creationId xmlns:p14="http://schemas.microsoft.com/office/powerpoint/2010/main" val="838366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21</a:t>
            </a:fld>
            <a:endParaRPr lang="en-US"/>
          </a:p>
        </p:txBody>
      </p:sp>
    </p:spTree>
    <p:extLst>
      <p:ext uri="{BB962C8B-B14F-4D97-AF65-F5344CB8AC3E}">
        <p14:creationId xmlns:p14="http://schemas.microsoft.com/office/powerpoint/2010/main" val="3031464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22</a:t>
            </a:fld>
            <a:endParaRPr lang="en-US"/>
          </a:p>
        </p:txBody>
      </p:sp>
    </p:spTree>
    <p:extLst>
      <p:ext uri="{BB962C8B-B14F-4D97-AF65-F5344CB8AC3E}">
        <p14:creationId xmlns:p14="http://schemas.microsoft.com/office/powerpoint/2010/main" val="4268535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For every data source type, however, under the covers there must be a module of code that implements the LINQ queries in terms of that data source type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24</a:t>
            </a:fld>
            <a:endParaRPr lang="en-US"/>
          </a:p>
        </p:txBody>
      </p:sp>
    </p:spTree>
    <p:extLst>
      <p:ext uri="{BB962C8B-B14F-4D97-AF65-F5344CB8AC3E}">
        <p14:creationId xmlns:p14="http://schemas.microsoft.com/office/powerpoint/2010/main" val="1910914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25</a:t>
            </a:fld>
            <a:endParaRPr lang="en-US"/>
          </a:p>
        </p:txBody>
      </p:sp>
    </p:spTree>
    <p:extLst>
      <p:ext uri="{BB962C8B-B14F-4D97-AF65-F5344CB8AC3E}">
        <p14:creationId xmlns:p14="http://schemas.microsoft.com/office/powerpoint/2010/main" val="1421130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Query syntax is a </a:t>
            </a:r>
            <a:r>
              <a:rPr lang="en-US" sz="1200" b="0" i="1" u="none" strike="noStrike" kern="1200" baseline="0" dirty="0" smtClean="0">
                <a:solidFill>
                  <a:schemeClr val="tx1"/>
                </a:solidFill>
                <a:latin typeface="+mn-lt"/>
                <a:ea typeface="+mn-ea"/>
                <a:cs typeface="+mn-cs"/>
              </a:rPr>
              <a:t>declarative </a:t>
            </a:r>
            <a:r>
              <a:rPr lang="en-US" sz="1200" b="0" i="0" u="none" strike="noStrike" kern="1200" baseline="0" dirty="0" smtClean="0">
                <a:solidFill>
                  <a:schemeClr val="tx1"/>
                </a:solidFill>
                <a:latin typeface="+mn-lt"/>
                <a:ea typeface="+mn-ea"/>
                <a:cs typeface="+mn-cs"/>
              </a:rPr>
              <a:t>form, which means that your query describes what you want returned, but doesn’t specify how to perform the query. </a:t>
            </a:r>
          </a:p>
          <a:p>
            <a:r>
              <a:rPr lang="en-US" sz="1200" b="0" i="0" u="none" strike="noStrike" kern="1200" baseline="0" dirty="0" smtClean="0">
                <a:solidFill>
                  <a:schemeClr val="tx1"/>
                </a:solidFill>
                <a:latin typeface="+mn-lt"/>
                <a:ea typeface="+mn-ea"/>
                <a:cs typeface="+mn-cs"/>
              </a:rPr>
              <a:t>Method syntax is an </a:t>
            </a:r>
            <a:r>
              <a:rPr lang="en-US" sz="1200" b="0" i="1" u="none" strike="noStrike" kern="1200" baseline="0" dirty="0" smtClean="0">
                <a:solidFill>
                  <a:schemeClr val="tx1"/>
                </a:solidFill>
                <a:latin typeface="+mn-lt"/>
                <a:ea typeface="+mn-ea"/>
                <a:cs typeface="+mn-cs"/>
              </a:rPr>
              <a:t>imperative </a:t>
            </a:r>
            <a:r>
              <a:rPr lang="en-US" sz="1200" b="0" i="0" u="none" strike="noStrike" kern="1200" baseline="0" dirty="0" smtClean="0">
                <a:solidFill>
                  <a:schemeClr val="tx1"/>
                </a:solidFill>
                <a:latin typeface="+mn-lt"/>
                <a:ea typeface="+mn-ea"/>
                <a:cs typeface="+mn-cs"/>
              </a:rPr>
              <a:t>form, which specifies an exact order in which query methods are to be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LINQ query can return one of two types of results: an </a:t>
            </a:r>
            <a:r>
              <a:rPr lang="en-US" sz="1200" b="0" i="1" u="none" strike="noStrike" kern="1200" baseline="0" dirty="0" smtClean="0">
                <a:solidFill>
                  <a:schemeClr val="tx1"/>
                </a:solidFill>
                <a:latin typeface="+mn-lt"/>
                <a:ea typeface="+mn-ea"/>
                <a:cs typeface="+mn-cs"/>
              </a:rPr>
              <a:t>enumeration</a:t>
            </a:r>
            <a:r>
              <a:rPr lang="en-US" sz="1200" b="0" i="0" u="none" strike="noStrike" kern="1200" baseline="0" dirty="0" smtClean="0">
                <a:solidFill>
                  <a:schemeClr val="tx1"/>
                </a:solidFill>
                <a:latin typeface="+mn-lt"/>
                <a:ea typeface="+mn-ea"/>
                <a:cs typeface="+mn-cs"/>
              </a:rPr>
              <a:t>, which lists the items that satisfy the query parameters; or a single value, called a </a:t>
            </a:r>
            <a:r>
              <a:rPr lang="en-US" sz="1200" b="0" i="1" u="none" strike="noStrike" kern="1200" baseline="0" dirty="0" smtClean="0">
                <a:solidFill>
                  <a:schemeClr val="tx1"/>
                </a:solidFill>
                <a:latin typeface="+mn-lt"/>
                <a:ea typeface="+mn-ea"/>
                <a:cs typeface="+mn-cs"/>
              </a:rPr>
              <a:t>scalar</a:t>
            </a:r>
            <a:r>
              <a:rPr lang="en-US" sz="1200" b="0" i="0" u="none" strike="noStrike" kern="1200" baseline="0" dirty="0" smtClean="0">
                <a:solidFill>
                  <a:schemeClr val="tx1"/>
                </a:solidFill>
                <a:latin typeface="+mn-lt"/>
                <a:ea typeface="+mn-ea"/>
                <a:cs typeface="+mn-cs"/>
              </a:rPr>
              <a:t> called</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26</a:t>
            </a:fld>
            <a:endParaRPr lang="en-US"/>
          </a:p>
        </p:txBody>
      </p:sp>
    </p:spTree>
    <p:extLst>
      <p:ext uri="{BB962C8B-B14F-4D97-AF65-F5344CB8AC3E}">
        <p14:creationId xmlns:p14="http://schemas.microsoft.com/office/powerpoint/2010/main" val="221995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Emphasis</a:t>
            </a:r>
            <a:r>
              <a:rPr lang="en-US" baseline="0" dirty="0" smtClean="0"/>
              <a:t> on “it’s a template for an object, rather than an type”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4</a:t>
            </a:fld>
            <a:endParaRPr lang="en-US"/>
          </a:p>
        </p:txBody>
      </p:sp>
    </p:spTree>
    <p:extLst>
      <p:ext uri="{BB962C8B-B14F-4D97-AF65-F5344CB8AC3E}">
        <p14:creationId xmlns:p14="http://schemas.microsoft.com/office/powerpoint/2010/main" val="915984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can be any number of from...let...where clauses</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27</a:t>
            </a:fld>
            <a:endParaRPr lang="en-US"/>
          </a:p>
        </p:txBody>
      </p:sp>
    </p:spTree>
    <p:extLst>
      <p:ext uri="{BB962C8B-B14F-4D97-AF65-F5344CB8AC3E}">
        <p14:creationId xmlns:p14="http://schemas.microsoft.com/office/powerpoint/2010/main" val="2221587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solidFill>
                  <a:schemeClr val="tx1">
                    <a:lumMod val="50000"/>
                  </a:schemeClr>
                </a:solidFill>
              </a:rPr>
              <a:t>Type is</a:t>
            </a:r>
            <a:r>
              <a:rPr lang="en-US" b="0" baseline="0" dirty="0" smtClean="0">
                <a:solidFill>
                  <a:schemeClr val="tx1">
                    <a:lumMod val="50000"/>
                  </a:schemeClr>
                </a:solidFill>
              </a:rPr>
              <a:t> </a:t>
            </a:r>
            <a:r>
              <a:rPr lang="en-US" b="0" dirty="0" smtClean="0">
                <a:solidFill>
                  <a:schemeClr val="tx1">
                    <a:lumMod val="50000"/>
                  </a:schemeClr>
                </a:solidFill>
              </a:rPr>
              <a:t>optional, because the compiler can infer the type from the collection</a:t>
            </a:r>
          </a:p>
          <a:p>
            <a:r>
              <a:rPr lang="en-US" b="0" dirty="0" smtClean="0">
                <a:solidFill>
                  <a:schemeClr val="tx1">
                    <a:lumMod val="50000"/>
                  </a:schemeClr>
                </a:solidFill>
              </a:rPr>
              <a:t>Multiple</a:t>
            </a:r>
            <a:r>
              <a:rPr lang="en-US" b="0" baseline="0" dirty="0" smtClean="0">
                <a:solidFill>
                  <a:schemeClr val="tx1">
                    <a:lumMod val="50000"/>
                  </a:schemeClr>
                </a:solidFill>
              </a:rPr>
              <a:t> form clauses possible.</a:t>
            </a:r>
            <a:endParaRPr lang="en-US" b="0" dirty="0" smtClean="0">
              <a:solidFill>
                <a:schemeClr val="tx1">
                  <a:lumMod val="50000"/>
                </a:schemeClr>
              </a:solidFill>
            </a:endParaRPr>
          </a:p>
          <a:p>
            <a:endParaRPr lang="en-US" b="0" dirty="0" smtClean="0">
              <a:solidFill>
                <a:schemeClr val="tx1">
                  <a:lumMod val="50000"/>
                </a:schemeClr>
              </a:solidFill>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foreach</a:t>
            </a:r>
            <a:r>
              <a:rPr lang="en-US" sz="1200" b="0" i="0" u="none" strike="noStrike" kern="1200" baseline="0" dirty="0" smtClean="0">
                <a:solidFill>
                  <a:schemeClr val="tx1"/>
                </a:solidFill>
                <a:latin typeface="+mn-lt"/>
                <a:ea typeface="+mn-ea"/>
                <a:cs typeface="+mn-cs"/>
              </a:rPr>
              <a:t> statement imperatively specifies that the items in the collection are to be considered in order, from the first to the last. The from clause declaratively states that each item in the collection must be considered, but does not assume  an order.</a:t>
            </a:r>
          </a:p>
          <a:p>
            <a:r>
              <a:rPr lang="en-US" sz="1200" b="0" i="0" u="none" strike="noStrike" kern="1200" baseline="0" dirty="0" smtClean="0">
                <a:solidFill>
                  <a:schemeClr val="tx1"/>
                </a:solidFill>
                <a:latin typeface="+mn-lt"/>
                <a:ea typeface="+mn-ea"/>
                <a:cs typeface="+mn-cs"/>
              </a:rPr>
              <a:t>• The </a:t>
            </a:r>
            <a:r>
              <a:rPr lang="en-US" sz="1200" b="0" i="0" u="none" strike="noStrike" kern="1200" baseline="0" dirty="0" err="1" smtClean="0">
                <a:solidFill>
                  <a:schemeClr val="tx1"/>
                </a:solidFill>
                <a:latin typeface="+mn-lt"/>
                <a:ea typeface="+mn-ea"/>
                <a:cs typeface="+mn-cs"/>
              </a:rPr>
              <a:t>foreach</a:t>
            </a:r>
            <a:r>
              <a:rPr lang="en-US" sz="1200" b="0" i="0" u="none" strike="noStrike" kern="1200" baseline="0" dirty="0" smtClean="0">
                <a:solidFill>
                  <a:schemeClr val="tx1"/>
                </a:solidFill>
                <a:latin typeface="+mn-lt"/>
                <a:ea typeface="+mn-ea"/>
                <a:cs typeface="+mn-cs"/>
              </a:rPr>
              <a:t> statement executes its body at the point in the code where it is encountered. The from clause, on the other hand, does not execute anything. It creates a behind-the-scenes code object that can execute the query later on. The</a:t>
            </a:r>
          </a:p>
          <a:p>
            <a:r>
              <a:rPr lang="en-US" sz="1200" b="0" i="0" u="none" strike="noStrike" kern="1200" baseline="0" dirty="0" smtClean="0">
                <a:solidFill>
                  <a:schemeClr val="tx1"/>
                </a:solidFill>
                <a:latin typeface="+mn-lt"/>
                <a:ea typeface="+mn-ea"/>
                <a:cs typeface="+mn-cs"/>
              </a:rPr>
              <a:t>query is only executed if the program’s flow of control encounters a statement that accesses the query variable.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28</a:t>
            </a:fld>
            <a:endParaRPr lang="en-US"/>
          </a:p>
        </p:txBody>
      </p:sp>
    </p:spTree>
    <p:extLst>
      <p:ext uri="{BB962C8B-B14F-4D97-AF65-F5344CB8AC3E}">
        <p14:creationId xmlns:p14="http://schemas.microsoft.com/office/powerpoint/2010/main" val="1607893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29</a:t>
            </a:fld>
            <a:endParaRPr lang="en-US"/>
          </a:p>
        </p:txBody>
      </p:sp>
    </p:spTree>
    <p:extLst>
      <p:ext uri="{BB962C8B-B14F-4D97-AF65-F5344CB8AC3E}">
        <p14:creationId xmlns:p14="http://schemas.microsoft.com/office/powerpoint/2010/main" val="3155140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33</a:t>
            </a:fld>
            <a:endParaRPr lang="en-US"/>
          </a:p>
        </p:txBody>
      </p:sp>
    </p:spTree>
    <p:extLst>
      <p:ext uri="{BB962C8B-B14F-4D97-AF65-F5344CB8AC3E}">
        <p14:creationId xmlns:p14="http://schemas.microsoft.com/office/powerpoint/2010/main" val="247516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34</a:t>
            </a:fld>
            <a:endParaRPr lang="en-US"/>
          </a:p>
        </p:txBody>
      </p:sp>
    </p:spTree>
    <p:extLst>
      <p:ext uri="{BB962C8B-B14F-4D97-AF65-F5344CB8AC3E}">
        <p14:creationId xmlns:p14="http://schemas.microsoft.com/office/powerpoint/2010/main" val="47473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 on what we need to declare a class</a:t>
            </a:r>
          </a:p>
          <a:p>
            <a:pPr marL="171450" indent="-171450">
              <a:buFontTx/>
              <a:buChar char="-"/>
            </a:pPr>
            <a:r>
              <a:rPr lang="en-US" dirty="0" smtClean="0"/>
              <a:t>Emphasis on “type parameters” keyword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5</a:t>
            </a:fld>
            <a:endParaRPr lang="en-US"/>
          </a:p>
        </p:txBody>
      </p:sp>
    </p:spTree>
    <p:extLst>
      <p:ext uri="{BB962C8B-B14F-4D97-AF65-F5344CB8AC3E}">
        <p14:creationId xmlns:p14="http://schemas.microsoft.com/office/powerpoint/2010/main" val="308058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Emphasis</a:t>
            </a:r>
            <a:r>
              <a:rPr lang="en-US" baseline="0" dirty="0" smtClean="0"/>
              <a:t> on ‘type arguments’ vs ‘type parameters’</a:t>
            </a:r>
          </a:p>
          <a:p>
            <a:pPr marL="171450" indent="-171450">
              <a:buFontTx/>
              <a:buChar char="-"/>
            </a:pPr>
            <a:r>
              <a:rPr lang="en-US" baseline="0" dirty="0" smtClean="0"/>
              <a:t>Explain how the compiles creates concrete classes from generic templates</a:t>
            </a:r>
          </a:p>
          <a:p>
            <a:r>
              <a:rPr lang="en-US" sz="1200" b="0" i="1" u="none" strike="noStrike" kern="1200" baseline="0" dirty="0" smtClean="0">
                <a:solidFill>
                  <a:schemeClr val="tx1"/>
                </a:solidFill>
                <a:latin typeface="+mn-lt"/>
                <a:ea typeface="+mn-ea"/>
                <a:cs typeface="+mn-cs"/>
              </a:rPr>
              <a:t>-Supplying type arguments for all the type parameters of a generic class allows the compiler to</a:t>
            </a:r>
          </a:p>
          <a:p>
            <a:r>
              <a:rPr lang="en-US" sz="1200" b="0" i="1" u="none" strike="noStrike" kern="1200" baseline="0" dirty="0" smtClean="0">
                <a:solidFill>
                  <a:schemeClr val="tx1"/>
                </a:solidFill>
                <a:latin typeface="+mn-lt"/>
                <a:ea typeface="+mn-ea"/>
                <a:cs typeface="+mn-cs"/>
              </a:rPr>
              <a:t>produce a constructed class from which actual class objects can be created.</a:t>
            </a:r>
            <a:endParaRPr lang="en-US" baseline="0" dirty="0" smtClean="0"/>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6</a:t>
            </a:fld>
            <a:endParaRPr lang="en-US"/>
          </a:p>
        </p:txBody>
      </p:sp>
    </p:spTree>
    <p:extLst>
      <p:ext uri="{BB962C8B-B14F-4D97-AF65-F5344CB8AC3E}">
        <p14:creationId xmlns:p14="http://schemas.microsoft.com/office/powerpoint/2010/main" val="3359627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 first line below the generic class declaration allocates a reference in the stack</a:t>
            </a:r>
          </a:p>
          <a:p>
            <a:r>
              <a:rPr lang="en-US" b="0" dirty="0" smtClean="0"/>
              <a:t>for variable </a:t>
            </a:r>
            <a:r>
              <a:rPr lang="en-US" b="0" dirty="0" err="1" smtClean="0"/>
              <a:t>myInst</a:t>
            </a:r>
            <a:r>
              <a:rPr lang="en-US" b="0" dirty="0" smtClean="0"/>
              <a:t>. Its value is null.</a:t>
            </a:r>
          </a:p>
          <a:p>
            <a:r>
              <a:rPr lang="en-US" b="0" dirty="0" smtClean="0"/>
              <a:t>• The second line allocates an instance in the heap and assigns its reference to the</a:t>
            </a:r>
          </a:p>
          <a:p>
            <a:r>
              <a:rPr lang="en-US" b="0" dirty="0" smtClean="0"/>
              <a:t>variable.</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7</a:t>
            </a:fld>
            <a:endParaRPr lang="en-US"/>
          </a:p>
        </p:txBody>
      </p:sp>
    </p:spTree>
    <p:extLst>
      <p:ext uri="{BB962C8B-B14F-4D97-AF65-F5344CB8AC3E}">
        <p14:creationId xmlns:p14="http://schemas.microsoft.com/office/powerpoint/2010/main" val="283363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10</a:t>
            </a:fld>
            <a:endParaRPr lang="en-US"/>
          </a:p>
        </p:txBody>
      </p:sp>
    </p:spTree>
    <p:extLst>
      <p:ext uri="{BB962C8B-B14F-4D97-AF65-F5344CB8AC3E}">
        <p14:creationId xmlns:p14="http://schemas.microsoft.com/office/powerpoint/2010/main" val="324125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If you are passing parameters into a method, the compiler can sometimes infer from the types of the</a:t>
            </a:r>
          </a:p>
          <a:p>
            <a:r>
              <a:rPr lang="en-US" sz="1200" b="0" i="1" u="none" strike="noStrike" kern="1200" baseline="0" dirty="0" smtClean="0">
                <a:solidFill>
                  <a:schemeClr val="tx1"/>
                </a:solidFill>
                <a:latin typeface="+mn-lt"/>
                <a:ea typeface="+mn-ea"/>
                <a:cs typeface="+mn-cs"/>
              </a:rPr>
              <a:t>method parameters </a:t>
            </a:r>
            <a:r>
              <a:rPr lang="en-US" sz="1200" b="0" i="0" u="none" strike="noStrike" kern="1200" baseline="0" dirty="0" smtClean="0">
                <a:solidFill>
                  <a:schemeClr val="tx1"/>
                </a:solidFill>
                <a:latin typeface="+mn-lt"/>
                <a:ea typeface="+mn-ea"/>
                <a:cs typeface="+mn-cs"/>
              </a:rPr>
              <a:t>the types that should be used as the </a:t>
            </a:r>
            <a:r>
              <a:rPr lang="en-US" sz="1200" b="0" i="1" u="none" strike="noStrike" kern="1200" baseline="0" dirty="0" smtClean="0">
                <a:solidFill>
                  <a:schemeClr val="tx1"/>
                </a:solidFill>
                <a:latin typeface="+mn-lt"/>
                <a:ea typeface="+mn-ea"/>
                <a:cs typeface="+mn-cs"/>
              </a:rPr>
              <a:t>type parameters </a:t>
            </a:r>
            <a:r>
              <a:rPr lang="en-US" sz="1200" b="0" i="0" u="none" strike="noStrike" kern="1200" baseline="0" dirty="0" smtClean="0">
                <a:solidFill>
                  <a:schemeClr val="tx1"/>
                </a:solidFill>
                <a:latin typeface="+mn-lt"/>
                <a:ea typeface="+mn-ea"/>
                <a:cs typeface="+mn-cs"/>
              </a:rPr>
              <a:t>of the generic method. This can</a:t>
            </a:r>
          </a:p>
          <a:p>
            <a:r>
              <a:rPr lang="en-US" sz="1200" b="0" i="0" u="none" strike="noStrike" kern="1200" baseline="0" dirty="0" smtClean="0">
                <a:solidFill>
                  <a:schemeClr val="tx1"/>
                </a:solidFill>
                <a:latin typeface="+mn-lt"/>
                <a:ea typeface="+mn-ea"/>
                <a:cs typeface="+mn-cs"/>
              </a:rPr>
              <a:t>make the method calls simpler and easier to read</a:t>
            </a: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12</a:t>
            </a:fld>
            <a:endParaRPr lang="en-US"/>
          </a:p>
        </p:txBody>
      </p:sp>
    </p:spTree>
    <p:extLst>
      <p:ext uri="{BB962C8B-B14F-4D97-AF65-F5344CB8AC3E}">
        <p14:creationId xmlns:p14="http://schemas.microsoft.com/office/powerpoint/2010/main" val="1775815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13</a:t>
            </a:fld>
            <a:endParaRPr lang="en-US"/>
          </a:p>
        </p:txBody>
      </p:sp>
    </p:spTree>
    <p:extLst>
      <p:ext uri="{BB962C8B-B14F-4D97-AF65-F5344CB8AC3E}">
        <p14:creationId xmlns:p14="http://schemas.microsoft.com/office/powerpoint/2010/main" val="1812047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89449-AB49-4162-902A-95C624FAE125}" type="slidenum">
              <a:rPr lang="en-US" smtClean="0"/>
              <a:t>14</a:t>
            </a:fld>
            <a:endParaRPr lang="en-US"/>
          </a:p>
        </p:txBody>
      </p:sp>
    </p:spTree>
    <p:extLst>
      <p:ext uri="{BB962C8B-B14F-4D97-AF65-F5344CB8AC3E}">
        <p14:creationId xmlns:p14="http://schemas.microsoft.com/office/powerpoint/2010/main" val="3867987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5016"/>
            <a:ext cx="12104915" cy="4491587"/>
          </a:xfrm>
          <a:prstGeom prst="rect">
            <a:avLst/>
          </a:prstGeom>
        </p:spPr>
      </p:pic>
      <p:sp>
        <p:nvSpPr>
          <p:cNvPr id="2" name="Title 1"/>
          <p:cNvSpPr>
            <a:spLocks noGrp="1"/>
          </p:cNvSpPr>
          <p:nvPr>
            <p:ph type="ctrTitle" hasCustomPrompt="1"/>
          </p:nvPr>
        </p:nvSpPr>
        <p:spPr>
          <a:xfrm>
            <a:off x="5527221" y="2212523"/>
            <a:ext cx="5798683"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9" name="Straight Connector 8"/>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1562034678"/>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2242457" y="2555422"/>
            <a:ext cx="3456191"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645044228"/>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67803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5016"/>
            <a:ext cx="12104915" cy="4491587"/>
          </a:xfrm>
          <a:prstGeom prst="rect">
            <a:avLst/>
          </a:prstGeom>
        </p:spPr>
      </p:pic>
      <p:sp>
        <p:nvSpPr>
          <p:cNvPr id="2" name="Title 1"/>
          <p:cNvSpPr>
            <a:spLocks noGrp="1"/>
          </p:cNvSpPr>
          <p:nvPr>
            <p:ph type="ctrTitle" hasCustomPrompt="1"/>
          </p:nvPr>
        </p:nvSpPr>
        <p:spPr>
          <a:xfrm>
            <a:off x="5527221" y="2212523"/>
            <a:ext cx="5798683"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9" name="Straight Connector 8"/>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506310145"/>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6001"/>
            <a:ext cx="10847695" cy="3970604"/>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5" name="Straight Connector 14"/>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3984879879"/>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1893"/>
            <a:ext cx="11132560" cy="4174710"/>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0" name="Straight Connector 9"/>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1801448389"/>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976" y="4073979"/>
            <a:ext cx="3621161" cy="278402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
        <p:nvSpPr>
          <p:cNvPr id="2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4124739229"/>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04" y="4041321"/>
            <a:ext cx="3609621" cy="28166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Rectangle 17"/>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3046335"/>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_simple">
    <p:spTree>
      <p:nvGrpSpPr>
        <p:cNvPr id="1" name=""/>
        <p:cNvGrpSpPr/>
        <p:nvPr/>
      </p:nvGrpSpPr>
      <p:grpSpPr>
        <a:xfrm>
          <a:off x="0" y="0"/>
          <a:ext cx="0" cy="0"/>
          <a:chOff x="0" y="0"/>
          <a:chExt cx="0" cy="0"/>
        </a:xfrm>
      </p:grpSpPr>
      <p:sp>
        <p:nvSpPr>
          <p:cNvPr id="13" name="Rectangle 12"/>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810305" y="1617968"/>
            <a:ext cx="10543495"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p:nvSpPr>
        <p:spPr>
          <a:xfrm>
            <a:off x="5876733" y="3275112"/>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974173382"/>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60655" y="1518559"/>
            <a:ext cx="5193144"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9"/>
            <a:ext cx="5193144"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2" name="Rectangle 11"/>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583732573"/>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00251843"/>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6001"/>
            <a:ext cx="10847695" cy="3970604"/>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5" name="Straight Connector 14"/>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3509101390"/>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459263" y="4523016"/>
            <a:ext cx="5817971"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3895361501"/>
      </p:ext>
    </p:extLst>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2242457" y="2555422"/>
            <a:ext cx="3456191"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68228058"/>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0844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1893"/>
            <a:ext cx="11132560" cy="4174710"/>
          </a:xfrm>
          <a:prstGeom prst="rect">
            <a:avLst/>
          </a:prstGeom>
        </p:spPr>
      </p:pic>
      <p:sp>
        <p:nvSpPr>
          <p:cNvPr id="2" name="Title 1"/>
          <p:cNvSpPr>
            <a:spLocks noGrp="1"/>
          </p:cNvSpPr>
          <p:nvPr>
            <p:ph type="ctrTitle"/>
          </p:nvPr>
        </p:nvSpPr>
        <p:spPr>
          <a:xfrm>
            <a:off x="5527221" y="2212523"/>
            <a:ext cx="5798683"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8" y="3626534"/>
            <a:ext cx="581779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944" y="293398"/>
            <a:ext cx="2717800" cy="676275"/>
          </a:xfrm>
          <a:prstGeom prst="rect">
            <a:avLst/>
          </a:prstGeom>
        </p:spPr>
      </p:pic>
      <p:cxnSp>
        <p:nvCxnSpPr>
          <p:cNvPr id="10" name="Straight Connector 9"/>
          <p:cNvCxnSpPr/>
          <p:nvPr/>
        </p:nvCxnSpPr>
        <p:spPr>
          <a:xfrm>
            <a:off x="1" y="1314490"/>
            <a:ext cx="4798287"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0267" y="969673"/>
            <a:ext cx="4436533"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p:nvSpPr>
        <p:spPr>
          <a:xfrm>
            <a:off x="8610600" y="6342683"/>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2542274855"/>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976" y="4073979"/>
            <a:ext cx="3621161" cy="278402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
        <p:nvSpPr>
          <p:cNvPr id="2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3016444672"/>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0509" y="1825625"/>
            <a:ext cx="4710548"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834609" y="3010399"/>
            <a:ext cx="4716449"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780315" y="1825627"/>
            <a:ext cx="5573484"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04" y="4041321"/>
            <a:ext cx="3609621" cy="28166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8" name="Rectangle 17"/>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87991233"/>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_simple">
    <p:spTree>
      <p:nvGrpSpPr>
        <p:cNvPr id="1" name=""/>
        <p:cNvGrpSpPr/>
        <p:nvPr/>
      </p:nvGrpSpPr>
      <p:grpSpPr>
        <a:xfrm>
          <a:off x="0" y="0"/>
          <a:ext cx="0" cy="0"/>
          <a:chOff x="0" y="0"/>
          <a:chExt cx="0" cy="0"/>
        </a:xfrm>
      </p:grpSpPr>
      <p:sp>
        <p:nvSpPr>
          <p:cNvPr id="13" name="Rectangle 12"/>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810305" y="1617968"/>
            <a:ext cx="10543495"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p:nvSpPr>
        <p:spPr>
          <a:xfrm>
            <a:off x="5876733" y="3275112"/>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5"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10297369"/>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60655" y="1518559"/>
            <a:ext cx="5193144"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9"/>
            <a:ext cx="5193144"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2" name="Rectangle 11"/>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77877139"/>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810306" y="233268"/>
            <a:ext cx="8513311"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0305" y="193909"/>
            <a:ext cx="1623495" cy="403977"/>
          </a:xfrm>
          <a:prstGeom prst="rect">
            <a:avLst/>
          </a:prstGeom>
        </p:spPr>
      </p:pic>
      <p:sp>
        <p:nvSpPr>
          <p:cNvPr id="14" name="Rectangle 13"/>
          <p:cNvSpPr/>
          <p:nvPr/>
        </p:nvSpPr>
        <p:spPr>
          <a:xfrm>
            <a:off x="838201" y="6454945"/>
            <a:ext cx="337457"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p:nvSpPr>
        <p:spPr>
          <a:xfrm>
            <a:off x="781921" y="6473505"/>
            <a:ext cx="438537"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7632442" y="6399831"/>
            <a:ext cx="3721359" cy="365125"/>
          </a:xfrm>
        </p:spPr>
        <p:txBody>
          <a:bodyPr lIns="0" tIns="0" rIns="0" bIns="0"/>
          <a:lstStyle>
            <a:lvl1pPr>
              <a:defRPr sz="1200" b="0">
                <a:solidFill>
                  <a:srgbClr val="DC5D2A"/>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745042768"/>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459263" y="4523016"/>
            <a:ext cx="5817971"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2170723816"/>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pPr/>
              <a:t>7/21/2017</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718187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pPr/>
              <a:t>7/21/2017</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8565091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msdn.microsoft.com/en-us/library/system.collections.queue.aspx" TargetMode="External"/><Relationship Id="rId3" Type="http://schemas.openxmlformats.org/officeDocument/2006/relationships/hyperlink" Target="https://msdn.microsoft.com/en-us/library/6sh2ey19.aspx" TargetMode="External"/><Relationship Id="rId7" Type="http://schemas.openxmlformats.org/officeDocument/2006/relationships/hyperlink" Target="https://msdn.microsoft.com/en-us/library/system.collections.hashtable.aspx"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s://msdn.microsoft.com/en-us/library/system.collections.arraylist.aspx" TargetMode="External"/><Relationship Id="rId5" Type="http://schemas.openxmlformats.org/officeDocument/2006/relationships/hyperlink" Target="https://msdn.microsoft.com/en-us/library/3278tedw.aspx" TargetMode="External"/><Relationship Id="rId4" Type="http://schemas.openxmlformats.org/officeDocument/2006/relationships/hyperlink" Target="https://msdn.microsoft.com/en-us/library/7977ey2c.aspx" TargetMode="External"/><Relationship Id="rId9" Type="http://schemas.openxmlformats.org/officeDocument/2006/relationships/hyperlink" Target="https://msdn.microsoft.com/en-us/library/system.collections.stack.aspx"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docs.microsoft.com/en-us/dotnet/csharp/programming-guide/statements-expressions-operators/anonymous-methods" TargetMode="External"/><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docs.microsoft.com/en-us/dotnet/csharp/language-reference/operators/lambda-operator" TargetMode="External"/><Relationship Id="rId5" Type="http://schemas.openxmlformats.org/officeDocument/2006/relationships/hyperlink" Target="http://msdn.microsoft.com/library/fb1d3ed8-d5b0-4211-a71f-dd271529294b" TargetMode="External"/><Relationship Id="rId4" Type="http://schemas.openxmlformats.org/officeDocument/2006/relationships/hyperlink" Target="https://docs.microsoft.com/en-us/dotnet/csharp/programming-guide/delegates/using-delegate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dotnet/api/system.collections.generic.ienumerable-1"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hyperlink" Target="https://docs.microsoft.com/en-us/dotnet/api/system.linq.iqueryable-1"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mailto:serban.mihalachi@endava.com"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drive.google.com/file/d/0B-1ylbHWKsNWT1RWTkluNWlnckU/view?usp=sharing"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hyperlink" Target="https://www.youtube.com/playlist?list=PLdbkZkVDyKZU5ZXqp5YP1TS3irQKHZil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Endava</a:t>
            </a:r>
            <a:r>
              <a:rPr lang="en-US" dirty="0" smtClean="0"/>
              <a:t> .NET Training</a:t>
            </a:r>
            <a:endParaRPr lang="en-US" dirty="0"/>
          </a:p>
        </p:txBody>
      </p:sp>
    </p:spTree>
    <p:extLst>
      <p:ext uri="{BB962C8B-B14F-4D97-AF65-F5344CB8AC3E}">
        <p14:creationId xmlns:p14="http://schemas.microsoft.com/office/powerpoint/2010/main" val="3088468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pic>
        <p:nvPicPr>
          <p:cNvPr id="3" name="Picture 2"/>
          <p:cNvPicPr>
            <a:picLocks noChangeAspect="1"/>
          </p:cNvPicPr>
          <p:nvPr/>
        </p:nvPicPr>
        <p:blipFill>
          <a:blip r:embed="rId3"/>
          <a:stretch>
            <a:fillRect/>
          </a:stretch>
        </p:blipFill>
        <p:spPr>
          <a:xfrm>
            <a:off x="2347465" y="4269077"/>
            <a:ext cx="8086725" cy="1895475"/>
          </a:xfrm>
          <a:prstGeom prst="rect">
            <a:avLst/>
          </a:prstGeom>
        </p:spPr>
      </p:pic>
      <p:sp>
        <p:nvSpPr>
          <p:cNvPr id="7" name="Title 1"/>
          <p:cNvSpPr>
            <a:spLocks noGrp="1"/>
          </p:cNvSpPr>
          <p:nvPr>
            <p:ph type="title"/>
          </p:nvPr>
        </p:nvSpPr>
        <p:spPr>
          <a:xfrm>
            <a:off x="569674" y="71997"/>
            <a:ext cx="8513311" cy="558600"/>
          </a:xfrm>
        </p:spPr>
        <p:txBody>
          <a:bodyPr/>
          <a:lstStyle/>
          <a:p>
            <a:r>
              <a:rPr lang="en-US" b="0" dirty="0"/>
              <a:t>Constraints on Type </a:t>
            </a:r>
            <a:r>
              <a:rPr lang="en-US" b="0" dirty="0" smtClean="0"/>
              <a:t>Parameters: </a:t>
            </a:r>
            <a:r>
              <a:rPr lang="en-US" dirty="0" smtClean="0"/>
              <a:t>Where Clauses</a:t>
            </a:r>
            <a:endParaRPr lang="en-US" dirty="0"/>
          </a:p>
        </p:txBody>
      </p:sp>
      <p:sp>
        <p:nvSpPr>
          <p:cNvPr id="9" name="Content Placeholder 2"/>
          <p:cNvSpPr>
            <a:spLocks noGrp="1"/>
          </p:cNvSpPr>
          <p:nvPr>
            <p:ph idx="13"/>
          </p:nvPr>
        </p:nvSpPr>
        <p:spPr>
          <a:xfrm>
            <a:off x="818147" y="1010653"/>
            <a:ext cx="10780294" cy="3176335"/>
          </a:xfrm>
        </p:spPr>
        <p:txBody>
          <a:bodyPr>
            <a:normAutofit/>
          </a:bodyPr>
          <a:lstStyle/>
          <a:p>
            <a:pPr lvl="2" indent="0">
              <a:buClr>
                <a:schemeClr val="accent2"/>
              </a:buClr>
              <a:buNone/>
            </a:pPr>
            <a:r>
              <a:rPr lang="en-US" sz="1700" b="1" dirty="0" smtClean="0">
                <a:solidFill>
                  <a:schemeClr val="tx1">
                    <a:lumMod val="50000"/>
                  </a:schemeClr>
                </a:solidFill>
              </a:rPr>
              <a:t>The </a:t>
            </a:r>
            <a:r>
              <a:rPr lang="en-US" sz="1700" b="1" dirty="0">
                <a:solidFill>
                  <a:schemeClr val="tx1">
                    <a:lumMod val="50000"/>
                  </a:schemeClr>
                </a:solidFill>
              </a:rPr>
              <a:t>important points about where clauses are the following:</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a:solidFill>
                  <a:schemeClr val="tx1">
                    <a:lumMod val="50000"/>
                  </a:schemeClr>
                </a:solidFill>
              </a:rPr>
              <a:t>They’re listed after the closing angle bracket of the type parameter list</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a:solidFill>
                  <a:schemeClr val="tx1">
                    <a:lumMod val="50000"/>
                  </a:schemeClr>
                </a:solidFill>
              </a:rPr>
              <a:t>They’re not separated by commas or any other token</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a:solidFill>
                  <a:schemeClr val="tx1">
                    <a:lumMod val="50000"/>
                  </a:schemeClr>
                </a:solidFill>
              </a:rPr>
              <a:t>They can be listed in any order</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a:solidFill>
                  <a:schemeClr val="tx1">
                    <a:lumMod val="50000"/>
                  </a:schemeClr>
                </a:solidFill>
              </a:rPr>
              <a:t>The token where is a contextual keyword, so you can use it in other contexts</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p:txBody>
      </p:sp>
    </p:spTree>
    <p:extLst>
      <p:ext uri="{BB962C8B-B14F-4D97-AF65-F5344CB8AC3E}">
        <p14:creationId xmlns:p14="http://schemas.microsoft.com/office/powerpoint/2010/main" val="3547713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Types and Order</a:t>
            </a:r>
            <a:endParaRPr lang="en-US" dirty="0"/>
          </a:p>
        </p:txBody>
      </p:sp>
      <p:pic>
        <p:nvPicPr>
          <p:cNvPr id="4" name="Picture 3"/>
          <p:cNvPicPr>
            <a:picLocks noChangeAspect="1"/>
          </p:cNvPicPr>
          <p:nvPr/>
        </p:nvPicPr>
        <p:blipFill>
          <a:blip r:embed="rId2"/>
          <a:stretch>
            <a:fillRect/>
          </a:stretch>
        </p:blipFill>
        <p:spPr>
          <a:xfrm>
            <a:off x="810307" y="779108"/>
            <a:ext cx="8856208" cy="3329093"/>
          </a:xfrm>
          <a:prstGeom prst="rect">
            <a:avLst/>
          </a:prstGeom>
        </p:spPr>
      </p:pic>
      <p:pic>
        <p:nvPicPr>
          <p:cNvPr id="5" name="Picture 4"/>
          <p:cNvPicPr>
            <a:picLocks noChangeAspect="1"/>
          </p:cNvPicPr>
          <p:nvPr/>
        </p:nvPicPr>
        <p:blipFill>
          <a:blip r:embed="rId3"/>
          <a:stretch>
            <a:fillRect/>
          </a:stretch>
        </p:blipFill>
        <p:spPr>
          <a:xfrm>
            <a:off x="8615031" y="3147780"/>
            <a:ext cx="3576969" cy="1075862"/>
          </a:xfrm>
          <a:prstGeom prst="rect">
            <a:avLst/>
          </a:prstGeom>
        </p:spPr>
      </p:pic>
      <p:pic>
        <p:nvPicPr>
          <p:cNvPr id="6" name="Picture 5"/>
          <p:cNvPicPr>
            <a:picLocks noChangeAspect="1"/>
          </p:cNvPicPr>
          <p:nvPr/>
        </p:nvPicPr>
        <p:blipFill>
          <a:blip r:embed="rId4"/>
          <a:stretch>
            <a:fillRect/>
          </a:stretch>
        </p:blipFill>
        <p:spPr>
          <a:xfrm>
            <a:off x="7325226" y="4339083"/>
            <a:ext cx="4866774" cy="2343150"/>
          </a:xfrm>
          <a:prstGeom prst="rect">
            <a:avLst/>
          </a:prstGeom>
        </p:spPr>
      </p:pic>
      <p:sp>
        <p:nvSpPr>
          <p:cNvPr id="7" name="Rectangle 6"/>
          <p:cNvSpPr/>
          <p:nvPr/>
        </p:nvSpPr>
        <p:spPr>
          <a:xfrm>
            <a:off x="0" y="4223642"/>
            <a:ext cx="7523747" cy="1569660"/>
          </a:xfrm>
          <a:prstGeom prst="rect">
            <a:avLst/>
          </a:prstGeom>
        </p:spPr>
        <p:txBody>
          <a:bodyPr wrap="square">
            <a:spAutoFit/>
          </a:bodyPr>
          <a:lstStyle/>
          <a:p>
            <a:pPr marL="1228725" lvl="2" indent="-285750">
              <a:buClr>
                <a:srgbClr val="F1600F"/>
              </a:buClr>
              <a:buFont typeface="Arial" panose="020B0604020202020204" pitchFamily="34" charset="0"/>
              <a:buChar char="•"/>
            </a:pPr>
            <a:r>
              <a:rPr lang="en-US" sz="1600" dirty="0"/>
              <a:t>The where clauses can be listed in any </a:t>
            </a:r>
            <a:r>
              <a:rPr lang="en-US" sz="1600" dirty="0" smtClean="0"/>
              <a:t>order, however the </a:t>
            </a:r>
            <a:r>
              <a:rPr lang="en-US" sz="1600" dirty="0"/>
              <a:t>constraints in a where </a:t>
            </a:r>
            <a:r>
              <a:rPr lang="en-US" sz="1600" dirty="0" smtClean="0"/>
              <a:t>clause must </a:t>
            </a:r>
            <a:r>
              <a:rPr lang="en-US" sz="1600" dirty="0"/>
              <a:t>be placed in a particular order:</a:t>
            </a:r>
          </a:p>
          <a:p>
            <a:pPr lvl="4" indent="-285750">
              <a:buClr>
                <a:srgbClr val="F1600F"/>
              </a:buClr>
              <a:buFont typeface="Arial" panose="020B0604020202020204" pitchFamily="34" charset="0"/>
              <a:buChar char="•"/>
            </a:pPr>
            <a:r>
              <a:rPr lang="en-US" sz="1600" dirty="0"/>
              <a:t>There can be at most one primary constraint, and if there is one, it must be listed first</a:t>
            </a:r>
          </a:p>
          <a:p>
            <a:pPr lvl="4" indent="-285750">
              <a:buClr>
                <a:srgbClr val="F1600F"/>
              </a:buClr>
              <a:buFont typeface="Arial" panose="020B0604020202020204" pitchFamily="34" charset="0"/>
              <a:buChar char="•"/>
            </a:pPr>
            <a:r>
              <a:rPr lang="en-US" sz="1600" dirty="0"/>
              <a:t>There can be any number of </a:t>
            </a:r>
            <a:r>
              <a:rPr lang="en-US" sz="1600" dirty="0" err="1"/>
              <a:t>InterfaceName</a:t>
            </a:r>
            <a:r>
              <a:rPr lang="en-US" sz="1600" dirty="0"/>
              <a:t> constraints</a:t>
            </a:r>
          </a:p>
          <a:p>
            <a:pPr lvl="4" indent="-285750">
              <a:buClr>
                <a:srgbClr val="F1600F"/>
              </a:buClr>
              <a:buFont typeface="Arial" panose="020B0604020202020204" pitchFamily="34" charset="0"/>
              <a:buChar char="•"/>
            </a:pPr>
            <a:r>
              <a:rPr lang="en-US" sz="1600" dirty="0"/>
              <a:t>If the constructor constraint is present, it must be listed last</a:t>
            </a:r>
            <a:endParaRPr lang="en-US" sz="1400" dirty="0"/>
          </a:p>
        </p:txBody>
      </p:sp>
    </p:spTree>
    <p:extLst>
      <p:ext uri="{BB962C8B-B14F-4D97-AF65-F5344CB8AC3E}">
        <p14:creationId xmlns:p14="http://schemas.microsoft.com/office/powerpoint/2010/main" val="2848661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methods</a:t>
            </a:r>
            <a:endParaRPr lang="en-US" dirty="0"/>
          </a:p>
        </p:txBody>
      </p:sp>
      <p:sp>
        <p:nvSpPr>
          <p:cNvPr id="3" name="Content Placeholder 2"/>
          <p:cNvSpPr>
            <a:spLocks noGrp="1"/>
          </p:cNvSpPr>
          <p:nvPr>
            <p:ph idx="13"/>
          </p:nvPr>
        </p:nvSpPr>
        <p:spPr>
          <a:xfrm>
            <a:off x="810305" y="1617969"/>
            <a:ext cx="10543495" cy="2456726"/>
          </a:xfrm>
        </p:spPr>
        <p:txBody>
          <a:bodyPr>
            <a:normAutofit/>
          </a:bodyPr>
          <a:lstStyle/>
          <a:p>
            <a:pPr marL="285750" indent="-285750">
              <a:buFont typeface="Arial" panose="020B0604020202020204" pitchFamily="34" charset="0"/>
              <a:buChar char="•"/>
            </a:pPr>
            <a:r>
              <a:rPr lang="en-US" b="0" dirty="0">
                <a:solidFill>
                  <a:schemeClr val="tx1">
                    <a:lumMod val="50000"/>
                  </a:schemeClr>
                </a:solidFill>
              </a:rPr>
              <a:t>Unlike the other generics, a method is not a type but a member. You can declare generic methods </a:t>
            </a:r>
            <a:r>
              <a:rPr lang="en-US" b="0" dirty="0" smtClean="0">
                <a:solidFill>
                  <a:schemeClr val="tx1">
                    <a:lumMod val="50000"/>
                  </a:schemeClr>
                </a:solidFill>
              </a:rPr>
              <a:t>in both </a:t>
            </a:r>
            <a:r>
              <a:rPr lang="en-US" b="0" dirty="0">
                <a:solidFill>
                  <a:schemeClr val="tx1">
                    <a:lumMod val="50000"/>
                  </a:schemeClr>
                </a:solidFill>
              </a:rPr>
              <a:t>generic and </a:t>
            </a:r>
            <a:r>
              <a:rPr lang="en-US" b="0" dirty="0" smtClean="0">
                <a:solidFill>
                  <a:schemeClr val="tx1">
                    <a:lumMod val="50000"/>
                  </a:schemeClr>
                </a:solidFill>
              </a:rPr>
              <a:t>non-generic </a:t>
            </a:r>
            <a:r>
              <a:rPr lang="en-US" b="0" dirty="0">
                <a:solidFill>
                  <a:schemeClr val="tx1">
                    <a:lumMod val="50000"/>
                  </a:schemeClr>
                </a:solidFill>
              </a:rPr>
              <a:t>classes, and in </a:t>
            </a:r>
            <a:r>
              <a:rPr lang="en-US" b="0" dirty="0" err="1">
                <a:solidFill>
                  <a:schemeClr val="tx1">
                    <a:lumMod val="50000"/>
                  </a:schemeClr>
                </a:solidFill>
              </a:rPr>
              <a:t>structs</a:t>
            </a:r>
            <a:r>
              <a:rPr lang="en-US" b="0" dirty="0">
                <a:solidFill>
                  <a:schemeClr val="tx1">
                    <a:lumMod val="50000"/>
                  </a:schemeClr>
                </a:solidFill>
              </a:rPr>
              <a:t> and </a:t>
            </a:r>
            <a:r>
              <a:rPr lang="en-US" b="0" dirty="0" smtClean="0">
                <a:solidFill>
                  <a:schemeClr val="tx1">
                    <a:lumMod val="50000"/>
                  </a:schemeClr>
                </a:solidFill>
              </a:rPr>
              <a:t>interfaces.</a:t>
            </a:r>
          </a:p>
          <a:p>
            <a:pPr marL="285750" indent="-285750">
              <a:buFont typeface="Arial" panose="020B0604020202020204" pitchFamily="34" charset="0"/>
              <a:buChar char="•"/>
            </a:pPr>
            <a:endParaRPr lang="en-US" sz="1450" b="0" dirty="0">
              <a:solidFill>
                <a:schemeClr val="tx1">
                  <a:lumMod val="50000"/>
                </a:schemeClr>
              </a:solidFill>
            </a:endParaRPr>
          </a:p>
          <a:p>
            <a:pPr marL="285750" indent="-285750">
              <a:buFont typeface="Arial" panose="020B0604020202020204" pitchFamily="34" charset="0"/>
              <a:buChar char="•"/>
            </a:pPr>
            <a:r>
              <a:rPr lang="en-US" dirty="0" smtClean="0">
                <a:solidFill>
                  <a:schemeClr val="tx1"/>
                </a:solidFill>
              </a:rPr>
              <a:t>Generic </a:t>
            </a:r>
            <a:r>
              <a:rPr lang="en-US" dirty="0">
                <a:solidFill>
                  <a:schemeClr val="tx1"/>
                </a:solidFill>
              </a:rPr>
              <a:t>methods have two parameter </a:t>
            </a:r>
            <a:r>
              <a:rPr lang="en-US" dirty="0" smtClean="0">
                <a:solidFill>
                  <a:schemeClr val="tx1"/>
                </a:solidFill>
              </a:rPr>
              <a:t>lists:</a:t>
            </a:r>
          </a:p>
          <a:p>
            <a:pPr marL="1228725" lvl="2" indent="-285750"/>
            <a:r>
              <a:rPr lang="en-US" sz="1500" dirty="0" smtClean="0">
                <a:solidFill>
                  <a:schemeClr val="tx1"/>
                </a:solidFill>
              </a:rPr>
              <a:t>The </a:t>
            </a:r>
            <a:r>
              <a:rPr lang="en-US" sz="1500" dirty="0">
                <a:solidFill>
                  <a:schemeClr val="tx1"/>
                </a:solidFill>
              </a:rPr>
              <a:t>method parameter list, enclosed in </a:t>
            </a:r>
            <a:r>
              <a:rPr lang="en-US" sz="1500" dirty="0" smtClean="0">
                <a:solidFill>
                  <a:schemeClr val="tx1"/>
                </a:solidFill>
              </a:rPr>
              <a:t>parentheses</a:t>
            </a:r>
          </a:p>
          <a:p>
            <a:pPr marL="1228725" lvl="2" indent="-285750"/>
            <a:r>
              <a:rPr lang="en-US" sz="1500" dirty="0" smtClean="0">
                <a:solidFill>
                  <a:schemeClr val="tx1"/>
                </a:solidFill>
              </a:rPr>
              <a:t>The </a:t>
            </a:r>
            <a:r>
              <a:rPr lang="en-US" sz="1500" dirty="0">
                <a:solidFill>
                  <a:schemeClr val="tx1"/>
                </a:solidFill>
              </a:rPr>
              <a:t>type parameter list, enclosed in angle brackets</a:t>
            </a:r>
          </a:p>
          <a:p>
            <a:pPr marL="285750" indent="-285750">
              <a:buFont typeface="Arial" panose="020B0604020202020204" pitchFamily="34" charset="0"/>
              <a:buChar char="•"/>
            </a:pPr>
            <a:endParaRPr lang="en-US" b="0" dirty="0">
              <a:solidFill>
                <a:schemeClr val="tx1">
                  <a:lumMod val="50000"/>
                </a:schemeClr>
              </a:solidFill>
            </a:endParaRPr>
          </a:p>
        </p:txBody>
      </p:sp>
      <p:pic>
        <p:nvPicPr>
          <p:cNvPr id="6" name="Picture 5"/>
          <p:cNvPicPr>
            <a:picLocks noChangeAspect="1"/>
          </p:cNvPicPr>
          <p:nvPr/>
        </p:nvPicPr>
        <p:blipFill>
          <a:blip r:embed="rId3"/>
          <a:stretch>
            <a:fillRect/>
          </a:stretch>
        </p:blipFill>
        <p:spPr>
          <a:xfrm>
            <a:off x="2400206" y="3368842"/>
            <a:ext cx="7943850" cy="3267075"/>
          </a:xfrm>
          <a:prstGeom prst="rect">
            <a:avLst/>
          </a:prstGeom>
        </p:spPr>
      </p:pic>
      <p:pic>
        <p:nvPicPr>
          <p:cNvPr id="7" name="Picture 6"/>
          <p:cNvPicPr>
            <a:picLocks noChangeAspect="1"/>
          </p:cNvPicPr>
          <p:nvPr/>
        </p:nvPicPr>
        <p:blipFill>
          <a:blip r:embed="rId4"/>
          <a:stretch>
            <a:fillRect/>
          </a:stretch>
        </p:blipFill>
        <p:spPr>
          <a:xfrm>
            <a:off x="6243794" y="2227017"/>
            <a:ext cx="5450902" cy="1397996"/>
          </a:xfrm>
          <a:prstGeom prst="rect">
            <a:avLst/>
          </a:prstGeom>
        </p:spPr>
      </p:pic>
    </p:spTree>
    <p:extLst>
      <p:ext uri="{BB962C8B-B14F-4D97-AF65-F5344CB8AC3E}">
        <p14:creationId xmlns:p14="http://schemas.microsoft.com/office/powerpoint/2010/main" val="3861269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834" y="186595"/>
            <a:ext cx="8513311" cy="788044"/>
          </a:xfrm>
        </p:spPr>
        <p:txBody>
          <a:bodyPr>
            <a:normAutofit/>
          </a:bodyPr>
          <a:lstStyle/>
          <a:p>
            <a:r>
              <a:rPr lang="en-US" dirty="0"/>
              <a:t>Generic </a:t>
            </a:r>
            <a:r>
              <a:rPr lang="en-US" dirty="0" err="1" smtClean="0"/>
              <a:t>structs</a:t>
            </a:r>
            <a:endParaRPr lang="en-US"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p:txBody>
      </p:sp>
      <p:sp>
        <p:nvSpPr>
          <p:cNvPr id="6" name="Content Placeholder 3"/>
          <p:cNvSpPr txBox="1">
            <a:spLocks/>
          </p:cNvSpPr>
          <p:nvPr/>
        </p:nvSpPr>
        <p:spPr>
          <a:xfrm>
            <a:off x="461320" y="703805"/>
            <a:ext cx="11042268" cy="591681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lvl="2" indent="0">
              <a:buClr>
                <a:srgbClr val="F1600F"/>
              </a:buClr>
              <a:buNone/>
            </a:pPr>
            <a:endParaRPr lang="en-US" sz="1600" dirty="0" smtClean="0">
              <a:solidFill>
                <a:schemeClr val="tx1"/>
              </a:solidFill>
            </a:endParaRPr>
          </a:p>
          <a:p>
            <a:pPr lvl="2" indent="0">
              <a:buClr>
                <a:srgbClr val="F1600F"/>
              </a:buClr>
              <a:buNone/>
            </a:pPr>
            <a:endParaRPr lang="en-US" sz="1600" dirty="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buFont typeface="Wingdings" panose="05000000000000000000" pitchFamily="2" charset="2"/>
              <a:buChar char="v"/>
            </a:pPr>
            <a:endParaRPr lang="en-US" sz="1400" dirty="0">
              <a:solidFill>
                <a:schemeClr val="tx1"/>
              </a:solidFill>
            </a:endParaRPr>
          </a:p>
        </p:txBody>
      </p:sp>
      <p:sp>
        <p:nvSpPr>
          <p:cNvPr id="7" name="Content Placeholder 3"/>
          <p:cNvSpPr txBox="1">
            <a:spLocks/>
          </p:cNvSpPr>
          <p:nvPr/>
        </p:nvSpPr>
        <p:spPr>
          <a:xfrm>
            <a:off x="613720" y="856204"/>
            <a:ext cx="10753943" cy="421830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pPr>
            <a:r>
              <a:rPr lang="en-US" sz="1600" dirty="0">
                <a:solidFill>
                  <a:schemeClr val="tx1"/>
                </a:solidFill>
              </a:rPr>
              <a:t>Like generic classes, generic </a:t>
            </a:r>
            <a:r>
              <a:rPr lang="en-US" sz="1600" dirty="0" err="1">
                <a:solidFill>
                  <a:schemeClr val="tx1"/>
                </a:solidFill>
              </a:rPr>
              <a:t>structs</a:t>
            </a:r>
            <a:r>
              <a:rPr lang="en-US" sz="1600" dirty="0">
                <a:solidFill>
                  <a:schemeClr val="tx1"/>
                </a:solidFill>
              </a:rPr>
              <a:t> can have type parameters and constraints. </a:t>
            </a:r>
            <a:endParaRPr lang="en-US" sz="1600" dirty="0" smtClean="0">
              <a:solidFill>
                <a:schemeClr val="tx1"/>
              </a:solidFill>
            </a:endParaRPr>
          </a:p>
          <a:p>
            <a:pPr marL="1228725" lvl="2" indent="-285750">
              <a:buClr>
                <a:srgbClr val="F1600F"/>
              </a:buClr>
            </a:pPr>
            <a:r>
              <a:rPr lang="en-US" sz="1600" dirty="0" smtClean="0">
                <a:solidFill>
                  <a:schemeClr val="tx1"/>
                </a:solidFill>
              </a:rPr>
              <a:t>The </a:t>
            </a:r>
            <a:r>
              <a:rPr lang="en-US" sz="1600" dirty="0">
                <a:solidFill>
                  <a:schemeClr val="tx1"/>
                </a:solidFill>
              </a:rPr>
              <a:t>rules and </a:t>
            </a:r>
            <a:r>
              <a:rPr lang="en-US" sz="1600" dirty="0" smtClean="0">
                <a:solidFill>
                  <a:schemeClr val="tx1"/>
                </a:solidFill>
              </a:rPr>
              <a:t>conditions for </a:t>
            </a:r>
            <a:r>
              <a:rPr lang="en-US" sz="1600" dirty="0">
                <a:solidFill>
                  <a:schemeClr val="tx1"/>
                </a:solidFill>
              </a:rPr>
              <a:t>generic </a:t>
            </a:r>
            <a:r>
              <a:rPr lang="en-US" sz="1600" dirty="0" err="1">
                <a:solidFill>
                  <a:schemeClr val="tx1"/>
                </a:solidFill>
              </a:rPr>
              <a:t>structs</a:t>
            </a:r>
            <a:r>
              <a:rPr lang="en-US" sz="1600" dirty="0">
                <a:solidFill>
                  <a:schemeClr val="tx1"/>
                </a:solidFill>
              </a:rPr>
              <a:t> are the same as those for generic classes</a:t>
            </a:r>
            <a:r>
              <a:rPr lang="en-US" sz="1600" dirty="0" smtClean="0">
                <a:solidFill>
                  <a:schemeClr val="tx1"/>
                </a:solidFill>
              </a:rPr>
              <a:t>.</a:t>
            </a:r>
            <a:endParaRPr lang="en-US" sz="1600" dirty="0">
              <a:solidFill>
                <a:schemeClr val="tx1"/>
              </a:solidFill>
            </a:endParaRPr>
          </a:p>
        </p:txBody>
      </p:sp>
      <p:pic>
        <p:nvPicPr>
          <p:cNvPr id="3" name="Picture 2"/>
          <p:cNvPicPr>
            <a:picLocks noChangeAspect="1"/>
          </p:cNvPicPr>
          <p:nvPr/>
        </p:nvPicPr>
        <p:blipFill>
          <a:blip r:embed="rId3"/>
          <a:stretch>
            <a:fillRect/>
          </a:stretch>
        </p:blipFill>
        <p:spPr>
          <a:xfrm>
            <a:off x="1181872" y="1338706"/>
            <a:ext cx="7105650" cy="5162550"/>
          </a:xfrm>
          <a:prstGeom prst="rect">
            <a:avLst/>
          </a:prstGeom>
        </p:spPr>
      </p:pic>
      <p:pic>
        <p:nvPicPr>
          <p:cNvPr id="9" name="Picture 8"/>
          <p:cNvPicPr>
            <a:picLocks noChangeAspect="1"/>
          </p:cNvPicPr>
          <p:nvPr/>
        </p:nvPicPr>
        <p:blipFill>
          <a:blip r:embed="rId4"/>
          <a:stretch>
            <a:fillRect/>
          </a:stretch>
        </p:blipFill>
        <p:spPr>
          <a:xfrm>
            <a:off x="8855673" y="4650116"/>
            <a:ext cx="2895600" cy="1152525"/>
          </a:xfrm>
          <a:prstGeom prst="rect">
            <a:avLst/>
          </a:prstGeom>
        </p:spPr>
      </p:pic>
      <p:sp>
        <p:nvSpPr>
          <p:cNvPr id="14" name="Right Arrow 13"/>
          <p:cNvSpPr/>
          <p:nvPr/>
        </p:nvSpPr>
        <p:spPr>
          <a:xfrm>
            <a:off x="8213685" y="4857719"/>
            <a:ext cx="641988" cy="7002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368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Interfaces</a:t>
            </a:r>
            <a:endParaRPr lang="en-US" dirty="0"/>
          </a:p>
        </p:txBody>
      </p:sp>
      <p:sp>
        <p:nvSpPr>
          <p:cNvPr id="4" name="Content Placeholder 3"/>
          <p:cNvSpPr txBox="1">
            <a:spLocks/>
          </p:cNvSpPr>
          <p:nvPr/>
        </p:nvSpPr>
        <p:spPr>
          <a:xfrm>
            <a:off x="629762" y="1324949"/>
            <a:ext cx="11042268" cy="4915430"/>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pPr>
            <a:r>
              <a:rPr lang="en-US" sz="1600" dirty="0">
                <a:solidFill>
                  <a:schemeClr val="tx1"/>
                </a:solidFill>
              </a:rPr>
              <a:t>Generic interfaces allow you to write interfaces where the formal parameters and return types of interface members are generic type parameters. </a:t>
            </a:r>
          </a:p>
          <a:p>
            <a:pPr marL="1228725" lvl="2" indent="-285750">
              <a:buClr>
                <a:srgbClr val="F1600F"/>
              </a:buClr>
            </a:pPr>
            <a:r>
              <a:rPr lang="en-US" sz="1600" dirty="0">
                <a:solidFill>
                  <a:schemeClr val="tx1"/>
                </a:solidFill>
              </a:rPr>
              <a:t>Generic interface declarations are similar to </a:t>
            </a:r>
            <a:r>
              <a:rPr lang="en-US" sz="1600" dirty="0" smtClean="0">
                <a:solidFill>
                  <a:schemeClr val="tx1"/>
                </a:solidFill>
              </a:rPr>
              <a:t>non-generic </a:t>
            </a:r>
            <a:r>
              <a:rPr lang="en-US" sz="1600" dirty="0">
                <a:solidFill>
                  <a:schemeClr val="tx1"/>
                </a:solidFill>
              </a:rPr>
              <a:t>interface declarations but have the type parameter list in angle brackets after the interface name</a:t>
            </a:r>
            <a:r>
              <a:rPr lang="en-US" sz="1600" dirty="0" smtClean="0">
                <a:solidFill>
                  <a:schemeClr val="tx1"/>
                </a:solidFill>
              </a:rPr>
              <a:t>.</a:t>
            </a:r>
          </a:p>
          <a:p>
            <a:pPr marL="1228725" lvl="2" indent="-285750">
              <a:buClr>
                <a:srgbClr val="F1600F"/>
              </a:buClr>
            </a:pPr>
            <a:endParaRPr lang="en-US" sz="1600" dirty="0">
              <a:solidFill>
                <a:schemeClr val="tx1"/>
              </a:solidFill>
            </a:endParaRPr>
          </a:p>
          <a:p>
            <a:pPr marL="1228725" lvl="2" indent="-285750">
              <a:buClr>
                <a:srgbClr val="F1600F"/>
              </a:buClr>
            </a:pPr>
            <a:endParaRPr lang="en-US" sz="1600" dirty="0" smtClean="0">
              <a:solidFill>
                <a:schemeClr val="tx1"/>
              </a:solidFill>
            </a:endParaRPr>
          </a:p>
          <a:p>
            <a:pPr marL="1228725" lvl="2" indent="-285750">
              <a:buClr>
                <a:srgbClr val="F1600F"/>
              </a:buClr>
            </a:pPr>
            <a:endParaRPr lang="en-US" sz="1600" dirty="0" smtClean="0">
              <a:solidFill>
                <a:schemeClr val="tx1"/>
              </a:solidFill>
            </a:endParaRPr>
          </a:p>
          <a:p>
            <a:pPr lvl="2" indent="0">
              <a:buClr>
                <a:srgbClr val="F1600F"/>
              </a:buClr>
              <a:buNone/>
            </a:pPr>
            <a:endParaRPr lang="en-US" sz="1600" dirty="0" smtClean="0">
              <a:solidFill>
                <a:schemeClr val="tx1"/>
              </a:solidFill>
            </a:endParaRPr>
          </a:p>
          <a:p>
            <a:pPr marL="1228725" lvl="2" indent="-285750">
              <a:buClr>
                <a:srgbClr val="F1600F"/>
              </a:buClr>
            </a:pPr>
            <a:r>
              <a:rPr lang="en-US" sz="1600" dirty="0">
                <a:solidFill>
                  <a:schemeClr val="tx1"/>
                </a:solidFill>
              </a:rPr>
              <a:t>Two additional capabilities of generic interfaces:</a:t>
            </a:r>
          </a:p>
          <a:p>
            <a:pPr marL="1828800" lvl="4" indent="-285750">
              <a:buClr>
                <a:srgbClr val="F1600F"/>
              </a:buClr>
            </a:pPr>
            <a:r>
              <a:rPr lang="en-US" sz="1600" dirty="0">
                <a:solidFill>
                  <a:schemeClr val="tx1"/>
                </a:solidFill>
              </a:rPr>
              <a:t> Like other generics, instances of a generic interface instantiated with different type parameters are </a:t>
            </a:r>
            <a:r>
              <a:rPr lang="en-US" sz="1600" i="1" dirty="0">
                <a:solidFill>
                  <a:schemeClr val="tx1"/>
                </a:solidFill>
              </a:rPr>
              <a:t>different interfaces</a:t>
            </a:r>
            <a:r>
              <a:rPr lang="en-US" sz="1600" dirty="0">
                <a:solidFill>
                  <a:schemeClr val="tx1"/>
                </a:solidFill>
              </a:rPr>
              <a:t>.</a:t>
            </a:r>
          </a:p>
          <a:p>
            <a:pPr marL="1828800" lvl="4" indent="-285750">
              <a:buClr>
                <a:srgbClr val="F1600F"/>
              </a:buClr>
            </a:pPr>
            <a:r>
              <a:rPr lang="en-US" sz="1600" dirty="0">
                <a:solidFill>
                  <a:schemeClr val="tx1"/>
                </a:solidFill>
              </a:rPr>
              <a:t> You can implement a generic interface in a </a:t>
            </a:r>
            <a:r>
              <a:rPr lang="en-US" sz="1600" dirty="0" smtClean="0">
                <a:solidFill>
                  <a:schemeClr val="tx1"/>
                </a:solidFill>
              </a:rPr>
              <a:t>non-generic </a:t>
            </a:r>
            <a:r>
              <a:rPr lang="en-US" sz="1600" dirty="0">
                <a:solidFill>
                  <a:schemeClr val="tx1"/>
                </a:solidFill>
              </a:rPr>
              <a:t>type.</a:t>
            </a:r>
          </a:p>
          <a:p>
            <a:pPr marL="1228725" lvl="2" indent="-285750">
              <a:buClr>
                <a:srgbClr val="F1600F"/>
              </a:buClr>
            </a:pPr>
            <a:endParaRPr lang="en-US" sz="1600" dirty="0">
              <a:solidFill>
                <a:schemeClr val="tx1"/>
              </a:solidFill>
            </a:endParaRPr>
          </a:p>
        </p:txBody>
      </p:sp>
      <p:pic>
        <p:nvPicPr>
          <p:cNvPr id="5" name="Picture 4"/>
          <p:cNvPicPr>
            <a:picLocks noChangeAspect="1"/>
          </p:cNvPicPr>
          <p:nvPr/>
        </p:nvPicPr>
        <p:blipFill>
          <a:blip r:embed="rId3"/>
          <a:stretch>
            <a:fillRect/>
          </a:stretch>
        </p:blipFill>
        <p:spPr>
          <a:xfrm>
            <a:off x="7759511" y="2159957"/>
            <a:ext cx="3128211" cy="1324758"/>
          </a:xfrm>
          <a:prstGeom prst="rect">
            <a:avLst/>
          </a:prstGeom>
        </p:spPr>
      </p:pic>
      <p:pic>
        <p:nvPicPr>
          <p:cNvPr id="7" name="Picture 6"/>
          <p:cNvPicPr>
            <a:picLocks noChangeAspect="1"/>
          </p:cNvPicPr>
          <p:nvPr/>
        </p:nvPicPr>
        <p:blipFill>
          <a:blip r:embed="rId4"/>
          <a:stretch>
            <a:fillRect/>
          </a:stretch>
        </p:blipFill>
        <p:spPr>
          <a:xfrm>
            <a:off x="3960436" y="4576396"/>
            <a:ext cx="6927286" cy="820905"/>
          </a:xfrm>
          <a:prstGeom prst="rect">
            <a:avLst/>
          </a:prstGeom>
        </p:spPr>
      </p:pic>
      <p:pic>
        <p:nvPicPr>
          <p:cNvPr id="8" name="Picture 7"/>
          <p:cNvPicPr>
            <a:picLocks noChangeAspect="1"/>
          </p:cNvPicPr>
          <p:nvPr/>
        </p:nvPicPr>
        <p:blipFill>
          <a:blip r:embed="rId5"/>
          <a:stretch>
            <a:fillRect/>
          </a:stretch>
        </p:blipFill>
        <p:spPr>
          <a:xfrm>
            <a:off x="1577796" y="5579761"/>
            <a:ext cx="5235086" cy="660618"/>
          </a:xfrm>
          <a:prstGeom prst="rect">
            <a:avLst/>
          </a:prstGeom>
        </p:spPr>
      </p:pic>
    </p:spTree>
    <p:extLst>
      <p:ext uri="{BB962C8B-B14F-4D97-AF65-F5344CB8AC3E}">
        <p14:creationId xmlns:p14="http://schemas.microsoft.com/office/powerpoint/2010/main" val="3949753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3"/>
          </p:nvPr>
        </p:nvSpPr>
        <p:spPr>
          <a:xfrm>
            <a:off x="810306" y="1186703"/>
            <a:ext cx="10293123" cy="1687126"/>
          </a:xfrm>
        </p:spPr>
        <p:txBody>
          <a:bodyPr>
            <a:normAutofit/>
          </a:bodyPr>
          <a:lstStyle/>
          <a:p>
            <a:pPr marL="285750" indent="-285750">
              <a:buClr>
                <a:schemeClr val="accent2"/>
              </a:buClr>
              <a:buFont typeface="Arial" panose="020B0604020202020204" pitchFamily="34" charset="0"/>
              <a:buChar char="•"/>
            </a:pPr>
            <a:r>
              <a:rPr lang="en-US" b="0" dirty="0">
                <a:solidFill>
                  <a:schemeClr val="tx1">
                    <a:lumMod val="50000"/>
                  </a:schemeClr>
                </a:solidFill>
              </a:rPr>
              <a:t>There are two ways to group objects: by creating arrays of objects, and by creating collections of </a:t>
            </a:r>
            <a:r>
              <a:rPr lang="en-US" b="0" dirty="0" smtClean="0">
                <a:solidFill>
                  <a:schemeClr val="tx1">
                    <a:lumMod val="50000"/>
                  </a:schemeClr>
                </a:solidFill>
              </a:rPr>
              <a:t>objects</a:t>
            </a:r>
          </a:p>
          <a:p>
            <a:pPr marL="285750" indent="-285750">
              <a:buClr>
                <a:schemeClr val="accent2"/>
              </a:buClr>
              <a:buFont typeface="Arial" panose="020B0604020202020204" pitchFamily="34" charset="0"/>
              <a:buChar char="•"/>
            </a:pPr>
            <a:r>
              <a:rPr lang="en-US" b="0" i="1" dirty="0" err="1">
                <a:solidFill>
                  <a:schemeClr val="tx1">
                    <a:lumMod val="50000"/>
                  </a:schemeClr>
                </a:solidFill>
              </a:rPr>
              <a:t>System.Collections</a:t>
            </a:r>
            <a:r>
              <a:rPr lang="en-US" b="0" dirty="0">
                <a:solidFill>
                  <a:schemeClr val="tx1">
                    <a:lumMod val="50000"/>
                  </a:schemeClr>
                </a:solidFill>
              </a:rPr>
              <a:t> namespace contains specialized classes for storing and accessing the data</a:t>
            </a:r>
            <a:r>
              <a:rPr lang="en-US" b="0" dirty="0" smtClean="0">
                <a:solidFill>
                  <a:schemeClr val="tx1">
                    <a:lumMod val="50000"/>
                  </a:schemeClr>
                </a:solidFill>
              </a:rPr>
              <a:t>.</a:t>
            </a:r>
          </a:p>
          <a:p>
            <a:pPr marL="285750" indent="-285750">
              <a:buClr>
                <a:schemeClr val="accent2"/>
              </a:buClr>
              <a:buFont typeface="Arial" panose="020B0604020202020204" pitchFamily="34" charset="0"/>
              <a:buChar char="•"/>
            </a:pPr>
            <a:r>
              <a:rPr lang="en-US" b="0" dirty="0" smtClean="0">
                <a:solidFill>
                  <a:schemeClr val="tx1">
                    <a:lumMod val="50000"/>
                  </a:schemeClr>
                </a:solidFill>
              </a:rPr>
              <a:t>A </a:t>
            </a:r>
            <a:r>
              <a:rPr lang="en-US" b="0" dirty="0">
                <a:solidFill>
                  <a:schemeClr val="tx1">
                    <a:lumMod val="50000"/>
                  </a:schemeClr>
                </a:solidFill>
              </a:rPr>
              <a:t>collection is a class, so you must declare an instance of the class before you can add elements to that collection</a:t>
            </a:r>
            <a:r>
              <a:rPr lang="en-US" b="0" dirty="0" smtClean="0">
                <a:solidFill>
                  <a:schemeClr val="tx1">
                    <a:lumMod val="50000"/>
                  </a:schemeClr>
                </a:solidFill>
              </a:rPr>
              <a:t>.</a:t>
            </a:r>
          </a:p>
          <a:p>
            <a:pPr marL="285750" indent="-285750">
              <a:buClr>
                <a:schemeClr val="accent2"/>
              </a:buClr>
              <a:buFont typeface="Arial" panose="020B0604020202020204" pitchFamily="34" charset="0"/>
              <a:buChar char="•"/>
            </a:pPr>
            <a:r>
              <a:rPr lang="en-US" b="0" dirty="0">
                <a:solidFill>
                  <a:schemeClr val="tx1">
                    <a:lumMod val="50000"/>
                  </a:schemeClr>
                </a:solidFill>
              </a:rPr>
              <a:t>Unlike arrays, the group of objects you work with can grow and shrink dynamically as the needs of the application </a:t>
            </a:r>
            <a:r>
              <a:rPr lang="en-US" b="0" dirty="0" smtClean="0">
                <a:solidFill>
                  <a:schemeClr val="tx1">
                    <a:lumMod val="50000"/>
                  </a:schemeClr>
                </a:solidFill>
              </a:rPr>
              <a:t>change</a:t>
            </a: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p:txBody>
      </p:sp>
      <p:sp>
        <p:nvSpPr>
          <p:cNvPr id="6" name="Content Placeholder 2"/>
          <p:cNvSpPr txBox="1">
            <a:spLocks/>
          </p:cNvSpPr>
          <p:nvPr/>
        </p:nvSpPr>
        <p:spPr>
          <a:xfrm>
            <a:off x="2122763" y="4434266"/>
            <a:ext cx="10543495" cy="4399111"/>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endParaRPr lang="en-US" b="0" dirty="0" smtClean="0">
              <a:solidFill>
                <a:schemeClr val="tx1">
                  <a:lumMod val="50000"/>
                </a:schemeClr>
              </a:solidFill>
            </a:endParaRPr>
          </a:p>
        </p:txBody>
      </p:sp>
      <p:pic>
        <p:nvPicPr>
          <p:cNvPr id="1030" name="Picture 6" descr="http://www.dotnettricks.com/img/csharp/collectionsinterfa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0240" y="3165250"/>
            <a:ext cx="4593254" cy="2869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75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Collections vs Generic Collections</a:t>
            </a:r>
            <a:endParaRPr lang="en-US" dirty="0">
              <a:solidFill>
                <a:schemeClr val="tx1">
                  <a:lumMod val="50000"/>
                </a:schemeClr>
              </a:solidFill>
            </a:endParaRPr>
          </a:p>
        </p:txBody>
      </p:sp>
      <p:pic>
        <p:nvPicPr>
          <p:cNvPr id="4" name="Picture 3"/>
          <p:cNvPicPr>
            <a:picLocks noChangeAspect="1"/>
          </p:cNvPicPr>
          <p:nvPr/>
        </p:nvPicPr>
        <p:blipFill>
          <a:blip r:embed="rId3"/>
          <a:stretch>
            <a:fillRect/>
          </a:stretch>
        </p:blipFill>
        <p:spPr>
          <a:xfrm>
            <a:off x="1954380" y="1567544"/>
            <a:ext cx="7882121" cy="4354286"/>
          </a:xfrm>
          <a:prstGeom prst="rect">
            <a:avLst/>
          </a:prstGeom>
        </p:spPr>
      </p:pic>
    </p:spTree>
    <p:extLst>
      <p:ext uri="{BB962C8B-B14F-4D97-AF65-F5344CB8AC3E}">
        <p14:creationId xmlns:p14="http://schemas.microsoft.com/office/powerpoint/2010/main" val="4049429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dirty="0">
                <a:solidFill>
                  <a:schemeClr val="tx1">
                    <a:lumMod val="50000"/>
                  </a:schemeClr>
                </a:solidFill>
              </a:rPr>
              <a:t>Types of collection</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3" name="TextBox 2"/>
          <p:cNvSpPr txBox="1"/>
          <p:nvPr/>
        </p:nvSpPr>
        <p:spPr>
          <a:xfrm>
            <a:off x="997526" y="742382"/>
            <a:ext cx="6898947" cy="369332"/>
          </a:xfrm>
          <a:prstGeom prst="rect">
            <a:avLst/>
          </a:prstGeom>
          <a:noFill/>
        </p:spPr>
        <p:txBody>
          <a:bodyPr wrap="square" rtlCol="0">
            <a:spAutoFit/>
          </a:bodyPr>
          <a:lstStyle/>
          <a:p>
            <a:r>
              <a:rPr lang="en-US" dirty="0"/>
              <a:t>System.Collections.Generic</a:t>
            </a:r>
          </a:p>
        </p:txBody>
      </p:sp>
      <p:graphicFrame>
        <p:nvGraphicFramePr>
          <p:cNvPr id="6" name="Table 5"/>
          <p:cNvGraphicFramePr>
            <a:graphicFrameLocks noGrp="1"/>
          </p:cNvGraphicFramePr>
          <p:nvPr>
            <p:extLst/>
          </p:nvPr>
        </p:nvGraphicFramePr>
        <p:xfrm>
          <a:off x="997526" y="1195069"/>
          <a:ext cx="10442634" cy="1432560"/>
        </p:xfrm>
        <a:graphic>
          <a:graphicData uri="http://schemas.openxmlformats.org/drawingml/2006/table">
            <a:tbl>
              <a:tblPr/>
              <a:tblGrid>
                <a:gridCol w="2002766"/>
                <a:gridCol w="8439868"/>
              </a:tblGrid>
              <a:tr h="0">
                <a:tc>
                  <a:txBody>
                    <a:bodyPr/>
                    <a:lstStyle/>
                    <a:p>
                      <a:pPr fontAlgn="t"/>
                      <a:r>
                        <a:rPr lang="en-US" sz="1350"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u="none" strike="noStrike" dirty="0">
                          <a:solidFill>
                            <a:srgbClr val="00709F"/>
                          </a:solidFill>
                          <a:effectLst/>
                          <a:hlinkClick r:id="rId3"/>
                        </a:rPr>
                        <a:t>List&lt;T&gt;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list of objects that can be accessed by index. Provides methods to search, sort, and modify lists.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u="none" strike="noStrike" dirty="0">
                          <a:solidFill>
                            <a:srgbClr val="00709F"/>
                          </a:solidFill>
                          <a:effectLst/>
                          <a:hlinkClick r:id="rId4"/>
                        </a:rPr>
                        <a:t>Queue&lt;T&gt;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a:solidFill>
                            <a:srgbClr val="2A2A2A"/>
                          </a:solidFill>
                          <a:effectLst/>
                        </a:rPr>
                        <a:t>Represents a first in, first out (FIFO)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u="none" strike="noStrike" dirty="0">
                          <a:solidFill>
                            <a:srgbClr val="00709F"/>
                          </a:solidFill>
                          <a:effectLst/>
                          <a:hlinkClick r:id="rId5"/>
                        </a:rPr>
                        <a:t>Stack&lt;T&gt;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last in, first out (LIFO)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47605965"/>
              </p:ext>
            </p:extLst>
          </p:nvPr>
        </p:nvGraphicFramePr>
        <p:xfrm>
          <a:off x="997526" y="3302552"/>
          <a:ext cx="10442634" cy="1790700"/>
        </p:xfrm>
        <a:graphic>
          <a:graphicData uri="http://schemas.openxmlformats.org/drawingml/2006/table">
            <a:tbl>
              <a:tblPr/>
              <a:tblGrid>
                <a:gridCol w="1995888"/>
                <a:gridCol w="8446746"/>
              </a:tblGrid>
              <a:tr h="0">
                <a:tc>
                  <a:txBody>
                    <a:bodyPr/>
                    <a:lstStyle/>
                    <a:p>
                      <a:pPr fontAlgn="t"/>
                      <a:r>
                        <a:rPr lang="en-US" dirty="0">
                          <a:solidFill>
                            <a:srgbClr val="2A2A2A"/>
                          </a:solidFill>
                          <a:effectLst/>
                        </a:rPr>
                        <a:t>Class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u="none" strike="noStrike">
                          <a:solidFill>
                            <a:srgbClr val="00709F"/>
                          </a:solidFill>
                          <a:effectLst/>
                          <a:hlinkClick r:id="rId6"/>
                        </a:rPr>
                        <a:t>ArrayList</a:t>
                      </a:r>
                      <a:endParaRPr lang="en-US">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an array of objects whose size is dynamically increased as required.</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u="none" strike="noStrike">
                          <a:solidFill>
                            <a:srgbClr val="00709F"/>
                          </a:solidFill>
                          <a:effectLst/>
                          <a:hlinkClick r:id="rId7"/>
                        </a:rPr>
                        <a:t>Hashtable</a:t>
                      </a:r>
                      <a:endParaRPr lang="en-US">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collection of key/value pairs that are organized based on the hash code of the key.</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u="none" strike="noStrike">
                          <a:solidFill>
                            <a:srgbClr val="00709F"/>
                          </a:solidFill>
                          <a:effectLst/>
                          <a:hlinkClick r:id="rId8"/>
                        </a:rPr>
                        <a:t>Queue</a:t>
                      </a:r>
                      <a:endParaRPr lang="en-US">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first in, first out (FIFO)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u="none" strike="noStrike">
                          <a:solidFill>
                            <a:srgbClr val="00709F"/>
                          </a:solidFill>
                          <a:effectLst/>
                          <a:hlinkClick r:id="rId9"/>
                        </a:rPr>
                        <a:t>Stack</a:t>
                      </a:r>
                      <a:endParaRPr lang="en-US">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Represents a last in, first out (LIFO) collection of objects.</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bl>
          </a:graphicData>
        </a:graphic>
      </p:graphicFrame>
      <p:sp>
        <p:nvSpPr>
          <p:cNvPr id="15" name="TextBox 14"/>
          <p:cNvSpPr txBox="1"/>
          <p:nvPr/>
        </p:nvSpPr>
        <p:spPr>
          <a:xfrm>
            <a:off x="997525" y="2768994"/>
            <a:ext cx="6898947" cy="369332"/>
          </a:xfrm>
          <a:prstGeom prst="rect">
            <a:avLst/>
          </a:prstGeom>
          <a:noFill/>
        </p:spPr>
        <p:txBody>
          <a:bodyPr wrap="square" rtlCol="0">
            <a:spAutoFit/>
          </a:bodyPr>
          <a:lstStyle/>
          <a:p>
            <a:r>
              <a:rPr lang="en-US" dirty="0" smtClean="0"/>
              <a:t>System.Collections</a:t>
            </a:r>
            <a:endParaRPr lang="en-US" dirty="0"/>
          </a:p>
        </p:txBody>
      </p:sp>
    </p:spTree>
    <p:extLst>
      <p:ext uri="{BB962C8B-B14F-4D97-AF65-F5344CB8AC3E}">
        <p14:creationId xmlns:p14="http://schemas.microsoft.com/office/powerpoint/2010/main" val="3512342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accent2"/>
              </a:buClr>
            </a:pPr>
            <a:r>
              <a:rPr lang="en-US" dirty="0" smtClean="0"/>
              <a:t>Enumerable and Enumerator</a:t>
            </a:r>
            <a:endParaRPr lang="en-US" dirty="0"/>
          </a:p>
        </p:txBody>
      </p:sp>
      <p:sp>
        <p:nvSpPr>
          <p:cNvPr id="3" name="Content Placeholder 2"/>
          <p:cNvSpPr>
            <a:spLocks noGrp="1"/>
          </p:cNvSpPr>
          <p:nvPr>
            <p:ph idx="13"/>
          </p:nvPr>
        </p:nvSpPr>
        <p:spPr>
          <a:xfrm>
            <a:off x="810306" y="1037397"/>
            <a:ext cx="10543495" cy="4399111"/>
          </a:xfrm>
        </p:spPr>
        <p:txBody>
          <a:bodyPr>
            <a:normAutofit/>
          </a:bodyPr>
          <a:lstStyle/>
          <a:p>
            <a:pPr marL="285750" indent="-285750">
              <a:buClr>
                <a:schemeClr val="accent2"/>
              </a:buClr>
              <a:buFont typeface="Arial" panose="020B0604020202020204" pitchFamily="34" charset="0"/>
              <a:buChar char="•"/>
            </a:pPr>
            <a:r>
              <a:rPr lang="en-US" b="0" dirty="0">
                <a:solidFill>
                  <a:schemeClr val="tx1">
                    <a:lumMod val="50000"/>
                  </a:schemeClr>
                </a:solidFill>
              </a:rPr>
              <a:t>The </a:t>
            </a:r>
            <a:r>
              <a:rPr lang="en-US" dirty="0">
                <a:solidFill>
                  <a:schemeClr val="tx1">
                    <a:lumMod val="50000"/>
                  </a:schemeClr>
                </a:solidFill>
              </a:rPr>
              <a:t>enumerator</a:t>
            </a:r>
            <a:r>
              <a:rPr lang="en-US" b="0" dirty="0">
                <a:solidFill>
                  <a:schemeClr val="tx1">
                    <a:lumMod val="50000"/>
                  </a:schemeClr>
                </a:solidFill>
              </a:rPr>
              <a:t> is an object that can return each item in a collection, one by </a:t>
            </a:r>
            <a:r>
              <a:rPr lang="en-US" b="0" dirty="0" err="1">
                <a:solidFill>
                  <a:schemeClr val="tx1">
                    <a:lumMod val="50000"/>
                  </a:schemeClr>
                </a:solidFill>
              </a:rPr>
              <a:t>one,in</a:t>
            </a:r>
            <a:r>
              <a:rPr lang="en-US" b="0" dirty="0">
                <a:solidFill>
                  <a:schemeClr val="tx1">
                    <a:lumMod val="50000"/>
                  </a:schemeClr>
                </a:solidFill>
              </a:rPr>
              <a:t> order, as they’re requested. The enumerator “knows” the order of the items and keeps track of where it is in the sequence. It then returns the current item when it is requested.</a:t>
            </a:r>
            <a:r>
              <a:rPr lang="en-US" dirty="0">
                <a:solidFill>
                  <a:schemeClr val="tx1">
                    <a:lumMod val="50000"/>
                  </a:schemeClr>
                </a:solidFill>
              </a:rPr>
              <a:t/>
            </a:r>
            <a:br>
              <a:rPr lang="en-US" dirty="0">
                <a:solidFill>
                  <a:schemeClr val="tx1">
                    <a:lumMod val="50000"/>
                  </a:schemeClr>
                </a:solidFill>
              </a:rPr>
            </a:br>
            <a:r>
              <a:rPr lang="en-US" b="0" dirty="0">
                <a:solidFill>
                  <a:schemeClr val="tx1">
                    <a:lumMod val="50000"/>
                  </a:schemeClr>
                </a:solidFill>
              </a:rPr>
              <a:t>An </a:t>
            </a:r>
            <a:r>
              <a:rPr lang="en-US" dirty="0">
                <a:solidFill>
                  <a:schemeClr val="tx1">
                    <a:lumMod val="50000"/>
                  </a:schemeClr>
                </a:solidFill>
              </a:rPr>
              <a:t>Enumerable</a:t>
            </a:r>
            <a:r>
              <a:rPr lang="en-US" b="0" dirty="0">
                <a:solidFill>
                  <a:schemeClr val="tx1">
                    <a:lumMod val="50000"/>
                  </a:schemeClr>
                </a:solidFill>
              </a:rPr>
              <a:t> is a type that has a method called </a:t>
            </a:r>
            <a:r>
              <a:rPr lang="en-US" dirty="0" err="1">
                <a:solidFill>
                  <a:schemeClr val="tx1">
                    <a:lumMod val="50000"/>
                  </a:schemeClr>
                </a:solidFill>
              </a:rPr>
              <a:t>GetEnumerator</a:t>
            </a:r>
            <a:r>
              <a:rPr lang="en-US" b="0" dirty="0">
                <a:solidFill>
                  <a:schemeClr val="tx1">
                    <a:lumMod val="50000"/>
                  </a:schemeClr>
                </a:solidFill>
              </a:rPr>
              <a:t> and that returns an enumerator, to retrieve its item.</a:t>
            </a:r>
            <a:endParaRPr lang="en-US" dirty="0">
              <a:solidFill>
                <a:schemeClr val="tx1">
                  <a:lumMod val="50000"/>
                </a:schemeClr>
              </a:solidFill>
            </a:endParaRPr>
          </a:p>
        </p:txBody>
      </p:sp>
      <p:pic>
        <p:nvPicPr>
          <p:cNvPr id="4" name="Picture 3"/>
          <p:cNvPicPr>
            <a:picLocks noChangeAspect="1"/>
          </p:cNvPicPr>
          <p:nvPr/>
        </p:nvPicPr>
        <p:blipFill>
          <a:blip r:embed="rId3"/>
          <a:stretch>
            <a:fillRect/>
          </a:stretch>
        </p:blipFill>
        <p:spPr>
          <a:xfrm>
            <a:off x="1840876" y="2300287"/>
            <a:ext cx="8482353" cy="3136221"/>
          </a:xfrm>
          <a:prstGeom prst="rect">
            <a:avLst/>
          </a:prstGeom>
        </p:spPr>
      </p:pic>
    </p:spTree>
    <p:extLst>
      <p:ext uri="{BB962C8B-B14F-4D97-AF65-F5344CB8AC3E}">
        <p14:creationId xmlns:p14="http://schemas.microsoft.com/office/powerpoint/2010/main" val="2966281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6" y="233268"/>
            <a:ext cx="8513311" cy="811761"/>
          </a:xfrm>
        </p:spPr>
        <p:txBody>
          <a:bodyPr/>
          <a:lstStyle/>
          <a:p>
            <a:r>
              <a:rPr lang="en-US" dirty="0" err="1" smtClean="0"/>
              <a:t>IEnumerable</a:t>
            </a:r>
            <a:r>
              <a:rPr lang="en-US" dirty="0" smtClean="0"/>
              <a:t>&lt;T&gt; and </a:t>
            </a:r>
            <a:r>
              <a:rPr lang="en-US" dirty="0" err="1" smtClean="0"/>
              <a:t>IEnumerator</a:t>
            </a:r>
            <a:r>
              <a:rPr lang="en-US" dirty="0" smtClean="0"/>
              <a:t>&lt;T&gt;</a:t>
            </a:r>
            <a:endParaRPr lang="en-US" dirty="0"/>
          </a:p>
        </p:txBody>
      </p:sp>
      <p:sp>
        <p:nvSpPr>
          <p:cNvPr id="3" name="Content Placeholder 2"/>
          <p:cNvSpPr>
            <a:spLocks noGrp="1"/>
          </p:cNvSpPr>
          <p:nvPr>
            <p:ph idx="13"/>
          </p:nvPr>
        </p:nvSpPr>
        <p:spPr>
          <a:xfrm>
            <a:off x="810306" y="1646996"/>
            <a:ext cx="10543495" cy="2968547"/>
          </a:xfrm>
        </p:spPr>
        <p:txBody>
          <a:bodyPr>
            <a:normAutofit/>
          </a:bodyPr>
          <a:lstStyle/>
          <a:p>
            <a:pPr marL="285750" indent="-285750">
              <a:buClr>
                <a:schemeClr val="accent2"/>
              </a:buClr>
              <a:buFont typeface="Arial" panose="020B0604020202020204" pitchFamily="34" charset="0"/>
              <a:buChar char="•"/>
            </a:pPr>
            <a:r>
              <a:rPr lang="en-US" b="0" dirty="0">
                <a:solidFill>
                  <a:schemeClr val="tx1">
                    <a:lumMod val="50000"/>
                  </a:schemeClr>
                </a:solidFill>
              </a:rPr>
              <a:t>These are similar to </a:t>
            </a:r>
            <a:r>
              <a:rPr lang="en-US" dirty="0" err="1">
                <a:solidFill>
                  <a:schemeClr val="tx1">
                    <a:lumMod val="50000"/>
                  </a:schemeClr>
                </a:solidFill>
              </a:rPr>
              <a:t>IEnumerator</a:t>
            </a:r>
            <a:r>
              <a:rPr lang="en-US" b="0" dirty="0">
                <a:solidFill>
                  <a:schemeClr val="tx1">
                    <a:lumMod val="50000"/>
                  </a:schemeClr>
                </a:solidFill>
              </a:rPr>
              <a:t> and </a:t>
            </a:r>
            <a:r>
              <a:rPr lang="en-US" dirty="0" err="1" smtClean="0">
                <a:solidFill>
                  <a:schemeClr val="tx1">
                    <a:lumMod val="50000"/>
                  </a:schemeClr>
                </a:solidFill>
              </a:rPr>
              <a:t>IEnumerable</a:t>
            </a:r>
            <a:r>
              <a:rPr lang="en-US" b="0" dirty="0" smtClean="0">
                <a:solidFill>
                  <a:schemeClr val="tx1">
                    <a:lumMod val="50000"/>
                  </a:schemeClr>
                </a:solidFill>
              </a:rPr>
              <a:t> </a:t>
            </a:r>
            <a:r>
              <a:rPr lang="en-US" b="0" dirty="0">
                <a:solidFill>
                  <a:schemeClr val="tx1">
                    <a:lumMod val="50000"/>
                  </a:schemeClr>
                </a:solidFill>
              </a:rPr>
              <a:t>interfaces. The major differences between </a:t>
            </a:r>
            <a:r>
              <a:rPr lang="en-US" b="0" dirty="0" err="1">
                <a:solidFill>
                  <a:schemeClr val="tx1">
                    <a:lumMod val="50000"/>
                  </a:schemeClr>
                </a:solidFill>
              </a:rPr>
              <a:t>NonGeneric</a:t>
            </a:r>
            <a:r>
              <a:rPr lang="en-US" b="0" dirty="0">
                <a:solidFill>
                  <a:schemeClr val="tx1">
                    <a:lumMod val="50000"/>
                  </a:schemeClr>
                </a:solidFill>
              </a:rPr>
              <a:t> and </a:t>
            </a:r>
            <a:r>
              <a:rPr lang="en-US" b="0" dirty="0" smtClean="0">
                <a:solidFill>
                  <a:schemeClr val="tx1">
                    <a:lumMod val="50000"/>
                  </a:schemeClr>
                </a:solidFill>
              </a:rPr>
              <a:t>Generic </a:t>
            </a:r>
            <a:r>
              <a:rPr lang="en-US" b="0" dirty="0">
                <a:solidFill>
                  <a:schemeClr val="tx1">
                    <a:lumMod val="50000"/>
                  </a:schemeClr>
                </a:solidFill>
              </a:rPr>
              <a:t>form are</a:t>
            </a:r>
            <a:r>
              <a:rPr lang="en-US" b="0" dirty="0" smtClean="0">
                <a:solidFill>
                  <a:schemeClr val="tx1">
                    <a:lumMod val="50000"/>
                  </a:schemeClr>
                </a:solidFill>
              </a:rPr>
              <a:t>:</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smtClean="0">
                <a:solidFill>
                  <a:schemeClr val="tx1">
                    <a:lumMod val="50000"/>
                  </a:schemeClr>
                </a:solidFill>
              </a:rPr>
              <a:t>With </a:t>
            </a:r>
            <a:r>
              <a:rPr lang="en-US" b="0" dirty="0" err="1" smtClean="0">
                <a:solidFill>
                  <a:schemeClr val="tx1">
                    <a:lumMod val="50000"/>
                  </a:schemeClr>
                </a:solidFill>
              </a:rPr>
              <a:t>NonGeneric</a:t>
            </a:r>
            <a:r>
              <a:rPr lang="en-US" b="0" dirty="0" smtClean="0">
                <a:solidFill>
                  <a:schemeClr val="tx1">
                    <a:lumMod val="50000"/>
                  </a:schemeClr>
                </a:solidFill>
              </a:rPr>
              <a:t> Interface:</a:t>
            </a:r>
          </a:p>
          <a:p>
            <a:pPr marL="1228725" lvl="2" indent="-285750">
              <a:buClr>
                <a:schemeClr val="accent2"/>
              </a:buClr>
            </a:pPr>
            <a:r>
              <a:rPr lang="en-US" sz="1500" dirty="0"/>
              <a:t>The </a:t>
            </a:r>
            <a:r>
              <a:rPr lang="en-US" sz="1500" dirty="0" err="1"/>
              <a:t>GetEnumerator</a:t>
            </a:r>
            <a:r>
              <a:rPr lang="en-US" sz="1500" dirty="0"/>
              <a:t> method of interface </a:t>
            </a:r>
            <a:r>
              <a:rPr lang="en-US" sz="1500" dirty="0" err="1"/>
              <a:t>IEnumerable</a:t>
            </a:r>
            <a:r>
              <a:rPr lang="en-US" sz="1500" dirty="0"/>
              <a:t> returns an enumerator class instance that implements </a:t>
            </a:r>
            <a:r>
              <a:rPr lang="en-US" sz="1500" dirty="0" err="1"/>
              <a:t>IEnumerator</a:t>
            </a:r>
            <a:r>
              <a:rPr lang="en-US" sz="1500" dirty="0" smtClean="0"/>
              <a:t>.</a:t>
            </a:r>
          </a:p>
          <a:p>
            <a:pPr marL="1228725" lvl="2" indent="-285750">
              <a:buClr>
                <a:schemeClr val="accent2"/>
              </a:buClr>
            </a:pPr>
            <a:r>
              <a:rPr lang="en-US" sz="1500" dirty="0" smtClean="0"/>
              <a:t>The </a:t>
            </a:r>
            <a:r>
              <a:rPr lang="en-US" sz="1500" dirty="0"/>
              <a:t>class implementing </a:t>
            </a:r>
            <a:r>
              <a:rPr lang="en-US" sz="1500" dirty="0" err="1"/>
              <a:t>IEnumerator</a:t>
            </a:r>
            <a:r>
              <a:rPr lang="en-US" sz="1500" dirty="0"/>
              <a:t> implements property Current, which returns a reference of type object, which you must then cast to the actual type of the object</a:t>
            </a:r>
            <a:r>
              <a:rPr lang="en-US" sz="1500" dirty="0" smtClean="0"/>
              <a:t>.</a:t>
            </a:r>
            <a:endParaRPr lang="en-US" sz="1500" dirty="0" smtClean="0">
              <a:solidFill>
                <a:schemeClr val="tx1">
                  <a:lumMod val="50000"/>
                </a:schemeClr>
              </a:solidFill>
            </a:endParaRPr>
          </a:p>
          <a:p>
            <a:pPr marL="285750" lvl="1" indent="-285750">
              <a:buClr>
                <a:schemeClr val="accent2"/>
              </a:buClr>
              <a:buFont typeface="Arial" panose="020B0604020202020204" pitchFamily="34" charset="0"/>
              <a:buChar char="•"/>
            </a:pPr>
            <a:r>
              <a:rPr lang="en-US" dirty="0" smtClean="0">
                <a:solidFill>
                  <a:schemeClr val="tx1">
                    <a:lumMod val="50000"/>
                  </a:schemeClr>
                </a:solidFill>
              </a:rPr>
              <a:t>With Generic Interface:</a:t>
            </a:r>
          </a:p>
          <a:p>
            <a:pPr marL="1228725" lvl="2" indent="-285750">
              <a:buClr>
                <a:schemeClr val="accent2"/>
              </a:buClr>
            </a:pPr>
            <a:r>
              <a:rPr lang="en-US" sz="1500" dirty="0"/>
              <a:t>The </a:t>
            </a:r>
            <a:r>
              <a:rPr lang="en-US" sz="1500" dirty="0" err="1"/>
              <a:t>GetEnumerator</a:t>
            </a:r>
            <a:r>
              <a:rPr lang="en-US" sz="1500" dirty="0"/>
              <a:t> method of interface </a:t>
            </a:r>
            <a:r>
              <a:rPr lang="en-US" sz="1500" dirty="0" err="1"/>
              <a:t>IEnumerable</a:t>
            </a:r>
            <a:r>
              <a:rPr lang="en-US" sz="1500" dirty="0"/>
              <a:t> returns an instance of a class that implements </a:t>
            </a:r>
            <a:r>
              <a:rPr lang="en-US" sz="1500" dirty="0" err="1"/>
              <a:t>IEnumerator</a:t>
            </a:r>
            <a:r>
              <a:rPr lang="en-US" sz="1500" dirty="0" smtClean="0"/>
              <a:t>.</a:t>
            </a:r>
          </a:p>
          <a:p>
            <a:pPr marL="1228725" lvl="2" indent="-285750">
              <a:buClr>
                <a:schemeClr val="accent2"/>
              </a:buClr>
            </a:pPr>
            <a:r>
              <a:rPr lang="en-US" sz="1500" dirty="0" smtClean="0"/>
              <a:t>The </a:t>
            </a:r>
            <a:r>
              <a:rPr lang="en-US" sz="1500" dirty="0"/>
              <a:t>class implementing </a:t>
            </a:r>
            <a:r>
              <a:rPr lang="en-US" sz="1500" dirty="0" err="1"/>
              <a:t>IEnumerator</a:t>
            </a:r>
            <a:r>
              <a:rPr lang="en-US" sz="1500" dirty="0"/>
              <a:t> implements property Current, which returns an instance of the actual type, rather than a reference to the base class object.</a:t>
            </a:r>
          </a:p>
        </p:txBody>
      </p:sp>
    </p:spTree>
    <p:extLst>
      <p:ext uri="{BB962C8B-B14F-4D97-AF65-F5344CB8AC3E}">
        <p14:creationId xmlns:p14="http://schemas.microsoft.com/office/powerpoint/2010/main" val="2492823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1091681"/>
          </a:xfrm>
        </p:spPr>
        <p:txBody>
          <a:bodyPr>
            <a:normAutofit/>
          </a:bodyPr>
          <a:lstStyle/>
          <a:p>
            <a:r>
              <a:rPr lang="en-US" dirty="0" smtClean="0">
                <a:solidFill>
                  <a:schemeClr val="accent4">
                    <a:lumMod val="50000"/>
                  </a:schemeClr>
                </a:solidFill>
              </a:rPr>
              <a:t>Content</a:t>
            </a:r>
            <a:endParaRPr lang="en-US" dirty="0">
              <a:solidFill>
                <a:schemeClr val="accent4">
                  <a:lumMod val="50000"/>
                </a:schemeClr>
              </a:solidFill>
            </a:endParaRPr>
          </a:p>
        </p:txBody>
      </p:sp>
      <p:sp>
        <p:nvSpPr>
          <p:cNvPr id="4" name="Content Placeholder 3"/>
          <p:cNvSpPr>
            <a:spLocks noGrp="1"/>
          </p:cNvSpPr>
          <p:nvPr>
            <p:ph idx="13"/>
          </p:nvPr>
        </p:nvSpPr>
        <p:spPr>
          <a:xfrm>
            <a:off x="1314562" y="1523999"/>
            <a:ext cx="10543495" cy="4594228"/>
          </a:xfrm>
        </p:spPr>
        <p:txBody>
          <a:bodyPr>
            <a:normAutofit/>
          </a:bodyPr>
          <a:lstStyle/>
          <a:p>
            <a:pPr marL="342900" indent="-342900">
              <a:buFont typeface="+mj-lt"/>
              <a:buAutoNum type="arabicPeriod"/>
            </a:pPr>
            <a:r>
              <a:rPr lang="en-US" sz="2500" dirty="0" smtClean="0">
                <a:solidFill>
                  <a:srgbClr val="C00000"/>
                </a:solidFill>
              </a:rPr>
              <a:t>Generics</a:t>
            </a:r>
          </a:p>
          <a:p>
            <a:pPr marL="342900" indent="-342900">
              <a:buFont typeface="+mj-lt"/>
              <a:buAutoNum type="arabicPeriod"/>
            </a:pPr>
            <a:r>
              <a:rPr lang="en-US" sz="2500" dirty="0" smtClean="0">
                <a:solidFill>
                  <a:srgbClr val="C00000"/>
                </a:solidFill>
              </a:rPr>
              <a:t>Collections</a:t>
            </a:r>
          </a:p>
          <a:p>
            <a:pPr marL="342900" indent="-342900">
              <a:buFont typeface="+mj-lt"/>
              <a:buAutoNum type="arabicPeriod"/>
            </a:pPr>
            <a:r>
              <a:rPr lang="en-US" sz="2500" dirty="0" smtClean="0">
                <a:solidFill>
                  <a:srgbClr val="C00000"/>
                </a:solidFill>
              </a:rPr>
              <a:t>LINQ(</a:t>
            </a:r>
            <a:r>
              <a:rPr lang="en-US" sz="2500" dirty="0">
                <a:solidFill>
                  <a:srgbClr val="C00000"/>
                </a:solidFill>
              </a:rPr>
              <a:t>Language Integrated </a:t>
            </a:r>
            <a:r>
              <a:rPr lang="en-US" sz="2500" dirty="0" smtClean="0">
                <a:solidFill>
                  <a:srgbClr val="C00000"/>
                </a:solidFill>
              </a:rPr>
              <a:t>Query)</a:t>
            </a:r>
            <a:endParaRPr lang="en-US" sz="2500" dirty="0">
              <a:solidFill>
                <a:srgbClr val="C00000"/>
              </a:solidFill>
            </a:endParaRPr>
          </a:p>
        </p:txBody>
      </p:sp>
    </p:spTree>
    <p:extLst>
      <p:ext uri="{BB962C8B-B14F-4D97-AF65-F5344CB8AC3E}">
        <p14:creationId xmlns:p14="http://schemas.microsoft.com/office/powerpoint/2010/main" val="4033289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6" y="233268"/>
            <a:ext cx="8513311" cy="629197"/>
          </a:xfrm>
        </p:spPr>
        <p:txBody>
          <a:bodyPr/>
          <a:lstStyle/>
          <a:p>
            <a:r>
              <a:rPr lang="en-US" dirty="0" smtClean="0"/>
              <a:t>Iterators</a:t>
            </a:r>
            <a:endParaRPr lang="en-US" dirty="0"/>
          </a:p>
        </p:txBody>
      </p:sp>
      <p:sp>
        <p:nvSpPr>
          <p:cNvPr id="3" name="Content Placeholder 2"/>
          <p:cNvSpPr>
            <a:spLocks noGrp="1"/>
          </p:cNvSpPr>
          <p:nvPr>
            <p:ph idx="13"/>
          </p:nvPr>
        </p:nvSpPr>
        <p:spPr>
          <a:xfrm>
            <a:off x="810306" y="1211569"/>
            <a:ext cx="10543495" cy="4399111"/>
          </a:xfrm>
        </p:spPr>
        <p:txBody>
          <a:bodyPr>
            <a:normAutofit/>
          </a:bodyPr>
          <a:lstStyle/>
          <a:p>
            <a:pPr marL="285750" indent="-285750">
              <a:buClr>
                <a:schemeClr val="accent2"/>
              </a:buClr>
              <a:buFont typeface="Arial" panose="020B0604020202020204" pitchFamily="34" charset="0"/>
              <a:buChar char="•"/>
            </a:pPr>
            <a:r>
              <a:rPr lang="en-US" b="0" dirty="0" smtClean="0">
                <a:solidFill>
                  <a:schemeClr val="tx1">
                    <a:lumMod val="50000"/>
                  </a:schemeClr>
                </a:solidFill>
              </a:rPr>
              <a:t>A much simpler way of creating enumerators and </a:t>
            </a:r>
            <a:r>
              <a:rPr lang="en-US" b="0" dirty="0" err="1" smtClean="0">
                <a:solidFill>
                  <a:schemeClr val="tx1">
                    <a:lumMod val="50000"/>
                  </a:schemeClr>
                </a:solidFill>
              </a:rPr>
              <a:t>enumerables</a:t>
            </a:r>
            <a:r>
              <a:rPr lang="en-US" b="0" dirty="0" smtClean="0">
                <a:solidFill>
                  <a:schemeClr val="tx1">
                    <a:lumMod val="50000"/>
                  </a:schemeClr>
                </a:solidFill>
              </a:rPr>
              <a:t> is to use an </a:t>
            </a:r>
            <a:r>
              <a:rPr lang="en-US" dirty="0" smtClean="0">
                <a:solidFill>
                  <a:schemeClr val="tx1">
                    <a:lumMod val="50000"/>
                  </a:schemeClr>
                </a:solidFill>
              </a:rPr>
              <a:t>Iterator.</a:t>
            </a:r>
            <a:r>
              <a:rPr lang="en-US" b="0" dirty="0">
                <a:solidFill>
                  <a:schemeClr val="tx1">
                    <a:lumMod val="50000"/>
                  </a:schemeClr>
                </a:solidFill>
              </a:rPr>
              <a:t> You can use the enumerators </a:t>
            </a:r>
            <a:r>
              <a:rPr lang="en-US" b="0" dirty="0" smtClean="0">
                <a:solidFill>
                  <a:schemeClr val="tx1">
                    <a:lumMod val="50000"/>
                  </a:schemeClr>
                </a:solidFill>
              </a:rPr>
              <a:t>and </a:t>
            </a:r>
            <a:r>
              <a:rPr lang="en-US" b="0" dirty="0" err="1" smtClean="0">
                <a:solidFill>
                  <a:schemeClr val="tx1">
                    <a:lumMod val="50000"/>
                  </a:schemeClr>
                </a:solidFill>
              </a:rPr>
              <a:t>enumerables</a:t>
            </a:r>
            <a:r>
              <a:rPr lang="en-US" b="0" dirty="0" smtClean="0">
                <a:solidFill>
                  <a:schemeClr val="tx1">
                    <a:lumMod val="50000"/>
                  </a:schemeClr>
                </a:solidFill>
              </a:rPr>
              <a:t> </a:t>
            </a:r>
            <a:r>
              <a:rPr lang="en-US" b="0" dirty="0">
                <a:solidFill>
                  <a:schemeClr val="tx1">
                    <a:lumMod val="50000"/>
                  </a:schemeClr>
                </a:solidFill>
              </a:rPr>
              <a:t>generated by iterators wherever you would use manually coded enumerators </a:t>
            </a:r>
            <a:r>
              <a:rPr lang="en-US" b="0" dirty="0" smtClean="0">
                <a:solidFill>
                  <a:schemeClr val="tx1">
                    <a:lumMod val="50000"/>
                  </a:schemeClr>
                </a:solidFill>
              </a:rPr>
              <a:t>or </a:t>
            </a:r>
            <a:r>
              <a:rPr lang="en-US" b="0" dirty="0" err="1" smtClean="0">
                <a:solidFill>
                  <a:schemeClr val="tx1">
                    <a:lumMod val="50000"/>
                  </a:schemeClr>
                </a:solidFill>
              </a:rPr>
              <a:t>enumerables</a:t>
            </a:r>
            <a:r>
              <a:rPr lang="en-US" b="0" dirty="0" smtClean="0">
                <a:solidFill>
                  <a:schemeClr val="tx1">
                    <a:lumMod val="50000"/>
                  </a:schemeClr>
                </a:solidFill>
              </a:rPr>
              <a:t>.</a:t>
            </a:r>
          </a:p>
          <a:p>
            <a:pPr marL="285750" indent="-285750">
              <a:buClr>
                <a:schemeClr val="accent2"/>
              </a:buClr>
              <a:buFont typeface="Arial" panose="020B0604020202020204" pitchFamily="34" charset="0"/>
              <a:buChar char="•"/>
            </a:pPr>
            <a:r>
              <a:rPr lang="en-US" b="0" dirty="0" smtClean="0">
                <a:solidFill>
                  <a:schemeClr val="tx1">
                    <a:lumMod val="50000"/>
                  </a:schemeClr>
                </a:solidFill>
              </a:rPr>
              <a:t>When </a:t>
            </a:r>
            <a:r>
              <a:rPr lang="en-US" b="0" dirty="0">
                <a:solidFill>
                  <a:schemeClr val="tx1">
                    <a:lumMod val="50000"/>
                  </a:schemeClr>
                </a:solidFill>
              </a:rPr>
              <a:t>you use the </a:t>
            </a:r>
            <a:r>
              <a:rPr lang="en-US" dirty="0">
                <a:solidFill>
                  <a:schemeClr val="tx1">
                    <a:lumMod val="50000"/>
                  </a:schemeClr>
                </a:solidFill>
              </a:rPr>
              <a:t>yield</a:t>
            </a:r>
            <a:r>
              <a:rPr lang="en-US" b="0" dirty="0">
                <a:solidFill>
                  <a:schemeClr val="tx1">
                    <a:lumMod val="50000"/>
                  </a:schemeClr>
                </a:solidFill>
              </a:rPr>
              <a:t> keyword in a statement, you indicate that the method, operator, or get accessor in which it appears is an iterator</a:t>
            </a:r>
            <a:r>
              <a:rPr lang="en-US" b="0" dirty="0" smtClean="0">
                <a:solidFill>
                  <a:schemeClr val="tx1">
                    <a:lumMod val="50000"/>
                  </a:schemeClr>
                </a:solidFill>
              </a:rPr>
              <a:t>.</a:t>
            </a: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a:solidFill>
                  <a:schemeClr val="tx1">
                    <a:lumMod val="50000"/>
                  </a:schemeClr>
                </a:solidFill>
              </a:rPr>
              <a:t>The </a:t>
            </a:r>
            <a:r>
              <a:rPr lang="en-US" dirty="0">
                <a:solidFill>
                  <a:schemeClr val="tx1">
                    <a:lumMod val="50000"/>
                  </a:schemeClr>
                </a:solidFill>
              </a:rPr>
              <a:t>yield return </a:t>
            </a:r>
            <a:r>
              <a:rPr lang="en-US" b="0" dirty="0">
                <a:solidFill>
                  <a:schemeClr val="tx1">
                    <a:lumMod val="50000"/>
                  </a:schemeClr>
                </a:solidFill>
              </a:rPr>
              <a:t>statement specifies the next item in the sequence to return.</a:t>
            </a:r>
          </a:p>
          <a:p>
            <a:pPr marL="285750" indent="-285750">
              <a:buClr>
                <a:schemeClr val="accent2"/>
              </a:buClr>
              <a:buFont typeface="Arial" panose="020B0604020202020204" pitchFamily="34" charset="0"/>
              <a:buChar char="•"/>
            </a:pPr>
            <a:r>
              <a:rPr lang="en-US" b="0" dirty="0" smtClean="0">
                <a:solidFill>
                  <a:schemeClr val="tx1">
                    <a:lumMod val="50000"/>
                  </a:schemeClr>
                </a:solidFill>
              </a:rPr>
              <a:t>The </a:t>
            </a:r>
            <a:r>
              <a:rPr lang="en-US" dirty="0">
                <a:solidFill>
                  <a:schemeClr val="tx1">
                    <a:lumMod val="50000"/>
                  </a:schemeClr>
                </a:solidFill>
              </a:rPr>
              <a:t>yield break</a:t>
            </a:r>
            <a:r>
              <a:rPr lang="en-US" b="0" dirty="0">
                <a:solidFill>
                  <a:schemeClr val="tx1">
                    <a:lumMod val="50000"/>
                  </a:schemeClr>
                </a:solidFill>
              </a:rPr>
              <a:t> statement specifies that there are no more items in the sequence.</a:t>
            </a:r>
          </a:p>
        </p:txBody>
      </p:sp>
      <p:pic>
        <p:nvPicPr>
          <p:cNvPr id="4" name="Picture 3"/>
          <p:cNvPicPr>
            <a:picLocks noChangeAspect="1"/>
          </p:cNvPicPr>
          <p:nvPr/>
        </p:nvPicPr>
        <p:blipFill>
          <a:blip r:embed="rId2"/>
          <a:stretch>
            <a:fillRect/>
          </a:stretch>
        </p:blipFill>
        <p:spPr>
          <a:xfrm>
            <a:off x="2112674" y="2322059"/>
            <a:ext cx="7938755" cy="1829027"/>
          </a:xfrm>
          <a:prstGeom prst="rect">
            <a:avLst/>
          </a:prstGeom>
        </p:spPr>
      </p:pic>
    </p:spTree>
    <p:extLst>
      <p:ext uri="{BB962C8B-B14F-4D97-AF65-F5344CB8AC3E}">
        <p14:creationId xmlns:p14="http://schemas.microsoft.com/office/powerpoint/2010/main" val="1918239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36" y="93220"/>
            <a:ext cx="8513311" cy="565807"/>
          </a:xfrm>
        </p:spPr>
        <p:txBody>
          <a:bodyPr>
            <a:normAutofit/>
          </a:bodyPr>
          <a:lstStyle/>
          <a:p>
            <a:r>
              <a:rPr lang="en-US" dirty="0">
                <a:solidFill>
                  <a:schemeClr val="tx1">
                    <a:lumMod val="50000"/>
                  </a:schemeClr>
                </a:solidFill>
              </a:rPr>
              <a:t>Dictionaries</a:t>
            </a:r>
          </a:p>
        </p:txBody>
      </p:sp>
      <p:sp>
        <p:nvSpPr>
          <p:cNvPr id="14" name="Content Placeholder 3"/>
          <p:cNvSpPr txBox="1">
            <a:spLocks/>
          </p:cNvSpPr>
          <p:nvPr/>
        </p:nvSpPr>
        <p:spPr>
          <a:xfrm>
            <a:off x="205946" y="659027"/>
            <a:ext cx="10769852" cy="3782583"/>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28725" lvl="2" indent="-285750">
              <a:buClr>
                <a:srgbClr val="F1600F"/>
              </a:buClr>
              <a:buFont typeface="Wingdings" panose="05000000000000000000" pitchFamily="2" charset="2"/>
              <a:buChar char="v"/>
            </a:pPr>
            <a:endParaRPr lang="en-US" sz="1450" dirty="0" smtClean="0"/>
          </a:p>
        </p:txBody>
      </p:sp>
      <p:sp>
        <p:nvSpPr>
          <p:cNvPr id="5" name="Rectangle 1"/>
          <p:cNvSpPr>
            <a:spLocks noChangeArrowheads="1"/>
          </p:cNvSpPr>
          <p:nvPr/>
        </p:nvSpPr>
        <p:spPr bwMode="auto">
          <a:xfrm>
            <a:off x="306705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392600" y="926443"/>
            <a:ext cx="11423463" cy="553998"/>
          </a:xfrm>
          <a:prstGeom prst="rect">
            <a:avLst/>
          </a:prstGeom>
        </p:spPr>
        <p:txBody>
          <a:bodyPr wrap="square">
            <a:spAutoFit/>
          </a:bodyPr>
          <a:lstStyle/>
          <a:p>
            <a:pPr marL="285750" indent="-285750">
              <a:buClr>
                <a:schemeClr val="accent2"/>
              </a:buClr>
              <a:buFont typeface="Arial" panose="020B0604020202020204" pitchFamily="34" charset="0"/>
              <a:buChar char="•"/>
            </a:pPr>
            <a:r>
              <a:rPr lang="en-US" sz="1500" dirty="0"/>
              <a:t>The </a:t>
            </a:r>
            <a:r>
              <a:rPr lang="en-US" sz="1500" b="1" dirty="0"/>
              <a:t>Dictionary</a:t>
            </a:r>
            <a:r>
              <a:rPr lang="en-US" sz="1500" dirty="0"/>
              <a:t> generic class provides a mapping from a set of keys to a set of values. Each addition to the dictionary consists of a value and its associated key. Retrieving a value by using its key is very fast, close to O(1), because the Dictionary class is implemented as a hash table.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50" y="2046248"/>
            <a:ext cx="3810000" cy="20478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923" y="1907973"/>
            <a:ext cx="3562847" cy="2324424"/>
          </a:xfrm>
          <a:prstGeom prst="rect">
            <a:avLst/>
          </a:prstGeom>
        </p:spPr>
      </p:pic>
      <p:sp>
        <p:nvSpPr>
          <p:cNvPr id="8" name="Title 1"/>
          <p:cNvSpPr txBox="1">
            <a:spLocks/>
          </p:cNvSpPr>
          <p:nvPr/>
        </p:nvSpPr>
        <p:spPr>
          <a:xfrm>
            <a:off x="392600" y="4402592"/>
            <a:ext cx="8513311" cy="565807"/>
          </a:xfrm>
          <a:prstGeom prst="rect">
            <a:avLst/>
          </a:prstGeom>
        </p:spPr>
        <p:txBody>
          <a:bodyPr vert="horz" lIns="0" tIns="45720" rIns="91440" bIns="45720" rtlCol="0" anchor="t" anchorCtr="0">
            <a:normAutofit/>
          </a:bodyPr>
          <a:lstStyle>
            <a:lvl1pPr algn="l" defTabSz="685800" rtl="0" eaLnBrk="1" latinLnBrk="0" hangingPunct="1">
              <a:lnSpc>
                <a:spcPct val="90000"/>
              </a:lnSpc>
              <a:spcBef>
                <a:spcPct val="0"/>
              </a:spcBef>
              <a:buNone/>
              <a:defRPr sz="3200" b="1" kern="1200">
                <a:solidFill>
                  <a:srgbClr val="4A4E52"/>
                </a:solidFill>
                <a:latin typeface="+mn-lt"/>
                <a:ea typeface="+mj-ea"/>
                <a:cs typeface="+mj-cs"/>
              </a:defRPr>
            </a:lvl1pPr>
          </a:lstStyle>
          <a:p>
            <a:r>
              <a:rPr lang="en-US" dirty="0" smtClean="0">
                <a:solidFill>
                  <a:schemeClr val="tx1">
                    <a:lumMod val="50000"/>
                  </a:schemeClr>
                </a:solidFill>
              </a:rPr>
              <a:t>Concurrent collections</a:t>
            </a:r>
            <a:endParaRPr lang="en-US" dirty="0">
              <a:solidFill>
                <a:schemeClr val="tx1">
                  <a:lumMod val="50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207505809"/>
              </p:ext>
            </p:extLst>
          </p:nvPr>
        </p:nvGraphicFramePr>
        <p:xfrm>
          <a:off x="392600" y="4936904"/>
          <a:ext cx="10757594" cy="1432560"/>
        </p:xfrm>
        <a:graphic>
          <a:graphicData uri="http://schemas.openxmlformats.org/drawingml/2006/table">
            <a:tbl>
              <a:tblPr/>
              <a:tblGrid>
                <a:gridCol w="2991499"/>
                <a:gridCol w="7766095"/>
              </a:tblGrid>
              <a:tr h="0">
                <a:tc>
                  <a:txBody>
                    <a:bodyPr/>
                    <a:lstStyle/>
                    <a:p>
                      <a:pPr fontAlgn="t"/>
                      <a:r>
                        <a:rPr lang="en-US" sz="1350" b="1" dirty="0" err="1" smtClean="0">
                          <a:solidFill>
                            <a:srgbClr val="2A2A2A"/>
                          </a:solidFill>
                          <a:effectLst/>
                        </a:rPr>
                        <a:t>S</a:t>
                      </a:r>
                      <a:r>
                        <a:rPr lang="en-US" sz="1350" b="1" dirty="0" err="1" smtClean="0"/>
                        <a:t>ystem.Collections.Concurrent</a:t>
                      </a:r>
                      <a:endParaRPr lang="en-US" sz="1350" b="1"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b="1"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dirty="0" smtClean="0">
                          <a:solidFill>
                            <a:srgbClr val="2A2A2A"/>
                          </a:solidFill>
                          <a:effectLst/>
                        </a:rPr>
                        <a:t>ConcurrentDictionary&lt;</a:t>
                      </a:r>
                      <a:r>
                        <a:rPr lang="en-US" sz="1350" dirty="0" err="1" smtClean="0">
                          <a:solidFill>
                            <a:srgbClr val="2A2A2A"/>
                          </a:solidFill>
                          <a:effectLst/>
                        </a:rPr>
                        <a:t>TKey</a:t>
                      </a:r>
                      <a:r>
                        <a:rPr lang="en-US" sz="1350" dirty="0" smtClean="0">
                          <a:solidFill>
                            <a:srgbClr val="2A2A2A"/>
                          </a:solidFill>
                          <a:effectLst/>
                        </a:rPr>
                        <a:t>, TValue&gt;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collection of key/value pairs that can be accessed by multiple threads concurrently.</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dirty="0" smtClean="0">
                          <a:solidFill>
                            <a:srgbClr val="2A2A2A"/>
                          </a:solidFill>
                          <a:effectLst/>
                        </a:rPr>
                        <a:t>ConcurrentQueue&lt;T&gt;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first in-first out (FIFO) collection.</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0">
                <a:tc>
                  <a:txBody>
                    <a:bodyPr/>
                    <a:lstStyle/>
                    <a:p>
                      <a:pPr fontAlgn="t"/>
                      <a:r>
                        <a:rPr lang="en-US" sz="1350" dirty="0" smtClean="0">
                          <a:solidFill>
                            <a:srgbClr val="2A2A2A"/>
                          </a:solidFill>
                          <a:effectLst/>
                        </a:rPr>
                        <a:t>ConcurrentStack&lt;T&gt;</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smtClean="0">
                          <a:solidFill>
                            <a:srgbClr val="2A2A2A"/>
                          </a:solidFill>
                          <a:effectLst/>
                        </a:rPr>
                        <a:t>Represents a thread-safe last in-first out (LIFO) collection.</a:t>
                      </a:r>
                      <a:endParaRPr lang="en-US" sz="1350"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8070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6" y="233269"/>
            <a:ext cx="8513311" cy="688014"/>
          </a:xfrm>
        </p:spPr>
        <p:txBody>
          <a:bodyPr/>
          <a:lstStyle/>
          <a:p>
            <a:r>
              <a:rPr lang="en-US" dirty="0" smtClean="0"/>
              <a:t>Lambda expressions – Short Intro</a:t>
            </a:r>
            <a:endParaRPr lang="en-US" dirty="0"/>
          </a:p>
        </p:txBody>
      </p:sp>
      <p:sp>
        <p:nvSpPr>
          <p:cNvPr id="3" name="Content Placeholder 2"/>
          <p:cNvSpPr>
            <a:spLocks noGrp="1"/>
          </p:cNvSpPr>
          <p:nvPr>
            <p:ph idx="13"/>
          </p:nvPr>
        </p:nvSpPr>
        <p:spPr>
          <a:xfrm>
            <a:off x="316819" y="921282"/>
            <a:ext cx="10543495" cy="4986032"/>
          </a:xfrm>
        </p:spPr>
        <p:txBody>
          <a:bodyPr/>
          <a:lstStyle/>
          <a:p>
            <a:pPr marL="285750" indent="-285750">
              <a:buClr>
                <a:schemeClr val="accent2"/>
              </a:buClr>
              <a:buFont typeface="Arial" panose="020B0604020202020204" pitchFamily="34" charset="0"/>
              <a:buChar char="•"/>
            </a:pPr>
            <a:r>
              <a:rPr lang="en-US" b="0" dirty="0">
                <a:solidFill>
                  <a:schemeClr val="tx1">
                    <a:lumMod val="50000"/>
                  </a:schemeClr>
                </a:solidFill>
              </a:rPr>
              <a:t>A lambda </a:t>
            </a:r>
            <a:r>
              <a:rPr lang="en-US" b="0" dirty="0" smtClean="0">
                <a:solidFill>
                  <a:schemeClr val="tx1">
                    <a:lumMod val="50000"/>
                  </a:schemeClr>
                </a:solidFill>
              </a:rPr>
              <a:t>expression </a:t>
            </a:r>
            <a:r>
              <a:rPr lang="en-US" b="0" dirty="0">
                <a:solidFill>
                  <a:schemeClr val="tx1">
                    <a:lumMod val="50000"/>
                  </a:schemeClr>
                </a:solidFill>
              </a:rPr>
              <a:t>is an </a:t>
            </a:r>
            <a:r>
              <a:rPr lang="en-US" b="0" dirty="0">
                <a:solidFill>
                  <a:schemeClr val="tx1">
                    <a:lumMod val="50000"/>
                  </a:schemeClr>
                </a:solidFill>
                <a:hlinkClick r:id="rId3"/>
              </a:rPr>
              <a:t>anonymous function</a:t>
            </a:r>
            <a:r>
              <a:rPr lang="en-US" b="0" dirty="0">
                <a:solidFill>
                  <a:schemeClr val="tx1">
                    <a:lumMod val="50000"/>
                  </a:schemeClr>
                </a:solidFill>
              </a:rPr>
              <a:t> that you can use to create </a:t>
            </a:r>
            <a:r>
              <a:rPr lang="en-US" b="0" dirty="0">
                <a:solidFill>
                  <a:schemeClr val="tx1">
                    <a:lumMod val="50000"/>
                  </a:schemeClr>
                </a:solidFill>
                <a:hlinkClick r:id="rId4"/>
              </a:rPr>
              <a:t>delegates</a:t>
            </a:r>
            <a:r>
              <a:rPr lang="en-US" b="0" dirty="0">
                <a:solidFill>
                  <a:schemeClr val="tx1">
                    <a:lumMod val="50000"/>
                  </a:schemeClr>
                </a:solidFill>
              </a:rPr>
              <a:t> or </a:t>
            </a:r>
            <a:r>
              <a:rPr lang="en-US" b="0" dirty="0">
                <a:solidFill>
                  <a:schemeClr val="tx1">
                    <a:lumMod val="50000"/>
                  </a:schemeClr>
                </a:solidFill>
                <a:hlinkClick r:id="rId5"/>
              </a:rPr>
              <a:t>expression tree</a:t>
            </a:r>
            <a:r>
              <a:rPr lang="en-US" b="0" dirty="0">
                <a:solidFill>
                  <a:schemeClr val="tx1">
                    <a:lumMod val="50000"/>
                  </a:schemeClr>
                </a:solidFill>
              </a:rPr>
              <a:t> </a:t>
            </a:r>
            <a:r>
              <a:rPr lang="en-US" b="0" dirty="0" smtClean="0">
                <a:solidFill>
                  <a:schemeClr val="tx1">
                    <a:lumMod val="50000"/>
                  </a:schemeClr>
                </a:solidFill>
              </a:rPr>
              <a:t>types.</a:t>
            </a:r>
            <a:r>
              <a:rPr lang="en-US" b="0" dirty="0">
                <a:solidFill>
                  <a:schemeClr val="tx1">
                    <a:lumMod val="50000"/>
                  </a:schemeClr>
                </a:solidFill>
              </a:rPr>
              <a:t> </a:t>
            </a:r>
            <a:r>
              <a:rPr lang="en-US" b="0" dirty="0" smtClean="0">
                <a:solidFill>
                  <a:schemeClr val="tx1">
                    <a:lumMod val="50000"/>
                  </a:schemeClr>
                </a:solidFill>
              </a:rPr>
              <a:t>Lambda </a:t>
            </a:r>
            <a:r>
              <a:rPr lang="en-US" b="0" dirty="0">
                <a:solidFill>
                  <a:schemeClr val="tx1">
                    <a:lumMod val="50000"/>
                  </a:schemeClr>
                </a:solidFill>
              </a:rPr>
              <a:t>expressions are particularly helpful for writing LINQ query expressions.</a:t>
            </a: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a:solidFill>
                  <a:schemeClr val="tx1">
                    <a:lumMod val="50000"/>
                  </a:schemeClr>
                </a:solidFill>
              </a:rPr>
              <a:t>To create a lambda expression, you specify input parameters (if any) on the left side of the lambda operator </a:t>
            </a:r>
            <a:r>
              <a:rPr lang="en-US" b="0" dirty="0">
                <a:solidFill>
                  <a:schemeClr val="tx1">
                    <a:lumMod val="50000"/>
                  </a:schemeClr>
                </a:solidFill>
                <a:hlinkClick r:id="rId6"/>
              </a:rPr>
              <a:t>=&gt;</a:t>
            </a:r>
            <a:r>
              <a:rPr lang="en-US" b="0" dirty="0">
                <a:solidFill>
                  <a:schemeClr val="tx1">
                    <a:lumMod val="50000"/>
                  </a:schemeClr>
                </a:solidFill>
              </a:rPr>
              <a:t>, and you put the expression or statement block on the other side</a:t>
            </a:r>
            <a:r>
              <a:rPr lang="en-US" b="0" dirty="0" smtClean="0">
                <a:solidFill>
                  <a:schemeClr val="tx1">
                    <a:lumMod val="50000"/>
                  </a:schemeClr>
                </a:solidFill>
              </a:rPr>
              <a:t>.</a:t>
            </a:r>
          </a:p>
          <a:p>
            <a:pPr marL="285750" indent="-285750">
              <a:buClr>
                <a:schemeClr val="accent2"/>
              </a:buClr>
              <a:buFont typeface="Arial" panose="020B0604020202020204" pitchFamily="34" charset="0"/>
              <a:buChar char="•"/>
            </a:pPr>
            <a:r>
              <a:rPr lang="en-US" b="0" dirty="0">
                <a:solidFill>
                  <a:schemeClr val="tx1">
                    <a:lumMod val="50000"/>
                  </a:schemeClr>
                </a:solidFill>
              </a:rPr>
              <a:t>Lambda expressions are particularly helpful for writing </a:t>
            </a:r>
            <a:r>
              <a:rPr lang="en-US" dirty="0">
                <a:solidFill>
                  <a:schemeClr val="tx1">
                    <a:lumMod val="50000"/>
                  </a:schemeClr>
                </a:solidFill>
              </a:rPr>
              <a:t>LINQ query expressions</a:t>
            </a:r>
            <a:r>
              <a:rPr lang="en-US" b="0" dirty="0" smtClean="0">
                <a:solidFill>
                  <a:schemeClr val="tx1">
                    <a:lumMod val="50000"/>
                  </a:schemeClr>
                </a:solidFill>
              </a:rPr>
              <a:t>.</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a:solidFill>
                  <a:schemeClr val="tx1">
                    <a:lumMod val="50000"/>
                  </a:schemeClr>
                </a:solidFill>
              </a:rPr>
              <a:t>The general rules for lambdas are as follows:</a:t>
            </a:r>
          </a:p>
          <a:p>
            <a:pPr marL="1228725" lvl="2" indent="-285750">
              <a:buClr>
                <a:schemeClr val="accent2"/>
              </a:buClr>
            </a:pPr>
            <a:r>
              <a:rPr lang="en-US" b="0" dirty="0">
                <a:solidFill>
                  <a:schemeClr val="tx1">
                    <a:lumMod val="50000"/>
                  </a:schemeClr>
                </a:solidFill>
              </a:rPr>
              <a:t>The lambda must contain the same number of parameters as the delegate type.</a:t>
            </a:r>
          </a:p>
          <a:p>
            <a:pPr marL="1228725" lvl="2" indent="-285750">
              <a:buClr>
                <a:schemeClr val="accent2"/>
              </a:buClr>
            </a:pPr>
            <a:r>
              <a:rPr lang="en-US" b="0" dirty="0">
                <a:solidFill>
                  <a:schemeClr val="tx1">
                    <a:lumMod val="50000"/>
                  </a:schemeClr>
                </a:solidFill>
              </a:rPr>
              <a:t>Each input parameter in the lambda must be implicitly convertible to its corresponding delegate parameter.</a:t>
            </a:r>
          </a:p>
          <a:p>
            <a:pPr marL="1228725" lvl="2" indent="-285750">
              <a:buClr>
                <a:schemeClr val="accent2"/>
              </a:buClr>
            </a:pPr>
            <a:r>
              <a:rPr lang="en-US" b="0" dirty="0">
                <a:solidFill>
                  <a:schemeClr val="tx1">
                    <a:lumMod val="50000"/>
                  </a:schemeClr>
                </a:solidFill>
              </a:rPr>
              <a:t>The return value of the lambda (if any) must be implicitly convertible to the delegate's return type.</a:t>
            </a:r>
          </a:p>
          <a:p>
            <a:pPr marL="285750" indent="-285750">
              <a:buClr>
                <a:schemeClr val="accent2"/>
              </a:buClr>
              <a:buFont typeface="Arial" panose="020B0604020202020204" pitchFamily="34" charset="0"/>
              <a:buChar char="•"/>
            </a:pPr>
            <a:endParaRPr lang="en-US" dirty="0">
              <a:solidFill>
                <a:schemeClr val="tx1">
                  <a:lumMod val="50000"/>
                </a:schemeClr>
              </a:solidFill>
            </a:endParaRPr>
          </a:p>
        </p:txBody>
      </p:sp>
      <p:pic>
        <p:nvPicPr>
          <p:cNvPr id="2050" name="Picture 2" descr="Image result for lambda expression 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536" y="2592200"/>
            <a:ext cx="2990850" cy="10572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8"/>
          <a:stretch>
            <a:fillRect/>
          </a:stretch>
        </p:blipFill>
        <p:spPr>
          <a:xfrm>
            <a:off x="1390921" y="4874399"/>
            <a:ext cx="8424318" cy="891987"/>
          </a:xfrm>
          <a:prstGeom prst="rect">
            <a:avLst/>
          </a:prstGeom>
        </p:spPr>
      </p:pic>
    </p:spTree>
    <p:extLst>
      <p:ext uri="{BB962C8B-B14F-4D97-AF65-F5344CB8AC3E}">
        <p14:creationId xmlns:p14="http://schemas.microsoft.com/office/powerpoint/2010/main" val="2223093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LINQ(Language </a:t>
            </a:r>
            <a:r>
              <a:rPr lang="en-US" dirty="0">
                <a:solidFill>
                  <a:schemeClr val="tx1">
                    <a:lumMod val="50000"/>
                  </a:schemeClr>
                </a:solidFill>
              </a:rPr>
              <a:t>Integrated Query</a:t>
            </a:r>
            <a:r>
              <a:rPr lang="en-US" dirty="0" smtClean="0">
                <a:solidFill>
                  <a:schemeClr val="tx1">
                    <a:lumMod val="50000"/>
                  </a:schemeClr>
                </a:solidFill>
              </a:rPr>
              <a:t>)</a:t>
            </a:r>
            <a:endParaRPr lang="en-US" dirty="0">
              <a:solidFill>
                <a:schemeClr val="tx1">
                  <a:lumMod val="50000"/>
                </a:schemeClr>
              </a:solidFill>
            </a:endParaRPr>
          </a:p>
        </p:txBody>
      </p:sp>
      <p:sp>
        <p:nvSpPr>
          <p:cNvPr id="3" name="Content Placeholder 2"/>
          <p:cNvSpPr>
            <a:spLocks noGrp="1"/>
          </p:cNvSpPr>
          <p:nvPr>
            <p:ph idx="13"/>
          </p:nvPr>
        </p:nvSpPr>
        <p:spPr/>
        <p:txBody>
          <a:bodyPr/>
          <a:lstStyle/>
          <a:p>
            <a:pPr marL="285750" indent="-285750">
              <a:buClr>
                <a:schemeClr val="accent2"/>
              </a:buClr>
              <a:buFont typeface="Arial" panose="020B0604020202020204" pitchFamily="34" charset="0"/>
              <a:buChar char="•"/>
            </a:pPr>
            <a:r>
              <a:rPr lang="en-US" b="0" dirty="0">
                <a:solidFill>
                  <a:schemeClr val="tx1">
                    <a:lumMod val="50000"/>
                  </a:schemeClr>
                </a:solidFill>
              </a:rPr>
              <a:t>LINQ stands for </a:t>
            </a:r>
            <a:r>
              <a:rPr lang="en-US" b="0" i="1" dirty="0">
                <a:solidFill>
                  <a:schemeClr val="tx1">
                    <a:lumMod val="50000"/>
                  </a:schemeClr>
                </a:solidFill>
              </a:rPr>
              <a:t>Language Integrated Query </a:t>
            </a:r>
            <a:r>
              <a:rPr lang="en-US" b="0" dirty="0">
                <a:solidFill>
                  <a:schemeClr val="tx1">
                    <a:lumMod val="50000"/>
                  </a:schemeClr>
                </a:solidFill>
              </a:rPr>
              <a:t>and is pronounced </a:t>
            </a:r>
            <a:r>
              <a:rPr lang="en-US" b="0" i="1" dirty="0">
                <a:solidFill>
                  <a:schemeClr val="tx1">
                    <a:lumMod val="50000"/>
                  </a:schemeClr>
                </a:solidFill>
              </a:rPr>
              <a:t>link</a:t>
            </a:r>
            <a:r>
              <a:rPr lang="en-US" b="0" dirty="0">
                <a:solidFill>
                  <a:schemeClr val="tx1">
                    <a:lumMod val="50000"/>
                  </a:schemeClr>
                </a:solidFill>
              </a:rPr>
              <a:t>.</a:t>
            </a:r>
          </a:p>
          <a:p>
            <a:pPr marL="285750" indent="-285750">
              <a:buClr>
                <a:schemeClr val="accent2"/>
              </a:buClr>
              <a:buFont typeface="Arial" panose="020B0604020202020204" pitchFamily="34" charset="0"/>
              <a:buChar char="•"/>
            </a:pPr>
            <a:r>
              <a:rPr lang="en-US" b="0" dirty="0" smtClean="0">
                <a:solidFill>
                  <a:schemeClr val="tx1">
                    <a:lumMod val="50000"/>
                  </a:schemeClr>
                </a:solidFill>
              </a:rPr>
              <a:t> </a:t>
            </a:r>
            <a:r>
              <a:rPr lang="en-US" b="0" dirty="0">
                <a:solidFill>
                  <a:schemeClr val="tx1">
                    <a:lumMod val="50000"/>
                  </a:schemeClr>
                </a:solidFill>
              </a:rPr>
              <a:t>LINQ is an extension of the .NET Framework and allows you to query </a:t>
            </a:r>
            <a:r>
              <a:rPr lang="en-US" b="0" dirty="0" smtClean="0">
                <a:solidFill>
                  <a:schemeClr val="tx1">
                    <a:lumMod val="50000"/>
                  </a:schemeClr>
                </a:solidFill>
              </a:rPr>
              <a:t>collections of </a:t>
            </a:r>
            <a:r>
              <a:rPr lang="en-US" b="0" dirty="0">
                <a:solidFill>
                  <a:schemeClr val="tx1">
                    <a:lumMod val="50000"/>
                  </a:schemeClr>
                </a:solidFill>
              </a:rPr>
              <a:t>data in a manner similar to using SQL to query </a:t>
            </a:r>
            <a:r>
              <a:rPr lang="en-US" b="0" dirty="0" smtClean="0">
                <a:solidFill>
                  <a:schemeClr val="tx1">
                    <a:lumMod val="50000"/>
                  </a:schemeClr>
                </a:solidFill>
              </a:rPr>
              <a:t>.databases.</a:t>
            </a:r>
          </a:p>
          <a:p>
            <a:pPr marL="285750" indent="-285750">
              <a:buClr>
                <a:schemeClr val="accent2"/>
              </a:buClr>
              <a:buFont typeface="Arial" panose="020B0604020202020204" pitchFamily="34" charset="0"/>
              <a:buChar char="•"/>
            </a:pPr>
            <a:r>
              <a:rPr lang="en-US" b="0" dirty="0" smtClean="0">
                <a:solidFill>
                  <a:schemeClr val="tx1">
                    <a:lumMod val="50000"/>
                  </a:schemeClr>
                </a:solidFill>
              </a:rPr>
              <a:t>With </a:t>
            </a:r>
            <a:r>
              <a:rPr lang="en-US" b="0" dirty="0">
                <a:solidFill>
                  <a:schemeClr val="tx1">
                    <a:lumMod val="50000"/>
                  </a:schemeClr>
                </a:solidFill>
              </a:rPr>
              <a:t>LINQ you can query data </a:t>
            </a:r>
            <a:r>
              <a:rPr lang="en-US" b="0" dirty="0" smtClean="0">
                <a:solidFill>
                  <a:schemeClr val="tx1">
                    <a:lumMod val="50000"/>
                  </a:schemeClr>
                </a:solidFill>
              </a:rPr>
              <a:t>from databases</a:t>
            </a:r>
            <a:r>
              <a:rPr lang="en-US" b="0" dirty="0">
                <a:solidFill>
                  <a:schemeClr val="tx1">
                    <a:lumMod val="50000"/>
                  </a:schemeClr>
                </a:solidFill>
              </a:rPr>
              <a:t>, collections of program </a:t>
            </a:r>
            <a:r>
              <a:rPr lang="en-US" b="0" dirty="0" smtClean="0">
                <a:solidFill>
                  <a:schemeClr val="tx1">
                    <a:lumMod val="50000"/>
                  </a:schemeClr>
                </a:solidFill>
              </a:rPr>
              <a:t>objects, XML </a:t>
            </a:r>
            <a:r>
              <a:rPr lang="en-US" b="0" dirty="0">
                <a:solidFill>
                  <a:schemeClr val="tx1">
                    <a:lumMod val="50000"/>
                  </a:schemeClr>
                </a:solidFill>
              </a:rPr>
              <a:t>documents, and more.</a:t>
            </a:r>
            <a:endParaRPr lang="en-US" dirty="0">
              <a:solidFill>
                <a:schemeClr val="tx1">
                  <a:lumMod val="50000"/>
                </a:schemeClr>
              </a:solidFill>
            </a:endParaRPr>
          </a:p>
        </p:txBody>
      </p:sp>
      <p:pic>
        <p:nvPicPr>
          <p:cNvPr id="4" name="Picture 3"/>
          <p:cNvPicPr>
            <a:picLocks noChangeAspect="1"/>
          </p:cNvPicPr>
          <p:nvPr/>
        </p:nvPicPr>
        <p:blipFill>
          <a:blip r:embed="rId2"/>
          <a:stretch>
            <a:fillRect/>
          </a:stretch>
        </p:blipFill>
        <p:spPr>
          <a:xfrm>
            <a:off x="2192246" y="2691481"/>
            <a:ext cx="7969342" cy="3325598"/>
          </a:xfrm>
          <a:prstGeom prst="rect">
            <a:avLst/>
          </a:prstGeom>
        </p:spPr>
      </p:pic>
    </p:spTree>
    <p:extLst>
      <p:ext uri="{BB962C8B-B14F-4D97-AF65-F5344CB8AC3E}">
        <p14:creationId xmlns:p14="http://schemas.microsoft.com/office/powerpoint/2010/main" val="2535909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a:t>
            </a:r>
            <a:endParaRPr lang="en-US" dirty="0"/>
          </a:p>
        </p:txBody>
      </p:sp>
      <p:sp>
        <p:nvSpPr>
          <p:cNvPr id="3" name="Content Placeholder 2"/>
          <p:cNvSpPr>
            <a:spLocks noGrp="1"/>
          </p:cNvSpPr>
          <p:nvPr>
            <p:ph idx="13"/>
          </p:nvPr>
        </p:nvSpPr>
        <p:spPr>
          <a:xfrm>
            <a:off x="810303" y="1324949"/>
            <a:ext cx="10543495" cy="4399111"/>
          </a:xfrm>
        </p:spPr>
        <p:txBody>
          <a:bodyPr/>
          <a:lstStyle/>
          <a:p>
            <a:pPr marL="285750" indent="-285750">
              <a:buClr>
                <a:schemeClr val="accent2"/>
              </a:buClr>
              <a:buFont typeface="Arial" panose="020B0604020202020204" pitchFamily="34" charset="0"/>
              <a:buChar char="•"/>
            </a:pPr>
            <a:r>
              <a:rPr lang="en-US" b="0" dirty="0">
                <a:solidFill>
                  <a:schemeClr val="tx1">
                    <a:lumMod val="50000"/>
                  </a:schemeClr>
                </a:solidFill>
              </a:rPr>
              <a:t>Types that support </a:t>
            </a:r>
            <a:r>
              <a:rPr lang="en-US" b="0" dirty="0" err="1">
                <a:solidFill>
                  <a:schemeClr val="tx1">
                    <a:lumMod val="50000"/>
                  </a:schemeClr>
                </a:solidFill>
                <a:hlinkClick r:id="rId3"/>
              </a:rPr>
              <a:t>IEnumerable</a:t>
            </a:r>
            <a:r>
              <a:rPr lang="en-US" b="0" dirty="0">
                <a:solidFill>
                  <a:schemeClr val="tx1">
                    <a:lumMod val="50000"/>
                  </a:schemeClr>
                </a:solidFill>
                <a:hlinkClick r:id="rId3"/>
              </a:rPr>
              <a:t>&lt;T&gt;</a:t>
            </a:r>
            <a:r>
              <a:rPr lang="en-US" b="0" dirty="0">
                <a:solidFill>
                  <a:schemeClr val="tx1">
                    <a:lumMod val="50000"/>
                  </a:schemeClr>
                </a:solidFill>
              </a:rPr>
              <a:t> or a derived interface such as the generic </a:t>
            </a:r>
            <a:r>
              <a:rPr lang="en-US" b="0" dirty="0" err="1">
                <a:solidFill>
                  <a:schemeClr val="tx1">
                    <a:lumMod val="50000"/>
                  </a:schemeClr>
                </a:solidFill>
                <a:hlinkClick r:id="rId4"/>
              </a:rPr>
              <a:t>IQueryable</a:t>
            </a:r>
            <a:r>
              <a:rPr lang="en-US" b="0" dirty="0">
                <a:solidFill>
                  <a:schemeClr val="tx1">
                    <a:lumMod val="50000"/>
                  </a:schemeClr>
                </a:solidFill>
                <a:hlinkClick r:id="rId4"/>
              </a:rPr>
              <a:t>&lt;T&gt;</a:t>
            </a:r>
            <a:r>
              <a:rPr lang="en-US" b="0" dirty="0">
                <a:solidFill>
                  <a:schemeClr val="tx1">
                    <a:lumMod val="50000"/>
                  </a:schemeClr>
                </a:solidFill>
              </a:rPr>
              <a:t> are called </a:t>
            </a:r>
            <a:r>
              <a:rPr lang="en-US" i="1" dirty="0" err="1">
                <a:solidFill>
                  <a:schemeClr val="tx1">
                    <a:lumMod val="50000"/>
                  </a:schemeClr>
                </a:solidFill>
              </a:rPr>
              <a:t>queryable</a:t>
            </a:r>
            <a:r>
              <a:rPr lang="en-US" b="0" i="1" dirty="0">
                <a:solidFill>
                  <a:schemeClr val="tx1">
                    <a:lumMod val="50000"/>
                  </a:schemeClr>
                </a:solidFill>
              </a:rPr>
              <a:t> types</a:t>
            </a:r>
            <a:r>
              <a:rPr lang="en-US" b="0" dirty="0" smtClean="0">
                <a:solidFill>
                  <a:schemeClr val="tx1">
                    <a:lumMod val="50000"/>
                  </a:schemeClr>
                </a:solidFill>
              </a:rPr>
              <a:t>.</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smtClean="0">
                <a:solidFill>
                  <a:schemeClr val="tx1">
                    <a:lumMod val="50000"/>
                  </a:schemeClr>
                </a:solidFill>
              </a:rPr>
              <a:t>LINQ </a:t>
            </a:r>
            <a:r>
              <a:rPr lang="en-US" b="0" dirty="0">
                <a:solidFill>
                  <a:schemeClr val="tx1">
                    <a:lumMod val="50000"/>
                  </a:schemeClr>
                </a:solidFill>
              </a:rPr>
              <a:t>can work with many different types of data sources, such as </a:t>
            </a:r>
            <a:r>
              <a:rPr lang="en-US" b="0" dirty="0" smtClean="0">
                <a:solidFill>
                  <a:schemeClr val="tx1">
                    <a:lumMod val="50000"/>
                  </a:schemeClr>
                </a:solidFill>
              </a:rPr>
              <a:t>SQL databases</a:t>
            </a:r>
            <a:r>
              <a:rPr lang="en-US" b="0" dirty="0">
                <a:solidFill>
                  <a:schemeClr val="tx1">
                    <a:lumMod val="50000"/>
                  </a:schemeClr>
                </a:solidFill>
              </a:rPr>
              <a:t>, XML documents, and a </a:t>
            </a:r>
            <a:r>
              <a:rPr lang="en-US" b="0" dirty="0" smtClean="0">
                <a:solidFill>
                  <a:schemeClr val="tx1">
                    <a:lumMod val="50000"/>
                  </a:schemeClr>
                </a:solidFill>
              </a:rPr>
              <a:t>lot of </a:t>
            </a:r>
            <a:r>
              <a:rPr lang="en-US" b="0" dirty="0">
                <a:solidFill>
                  <a:schemeClr val="tx1">
                    <a:lumMod val="50000"/>
                  </a:schemeClr>
                </a:solidFill>
              </a:rPr>
              <a:t>others</a:t>
            </a:r>
            <a:r>
              <a:rPr lang="en-US" b="0" dirty="0" smtClean="0">
                <a:solidFill>
                  <a:schemeClr val="tx1">
                    <a:lumMod val="50000"/>
                  </a:schemeClr>
                </a:solidFill>
              </a:rPr>
              <a:t>.</a:t>
            </a:r>
          </a:p>
          <a:p>
            <a:pPr marL="285750" indent="-285750">
              <a:buClr>
                <a:schemeClr val="accent2"/>
              </a:buClr>
              <a:buFont typeface="Arial" panose="020B0604020202020204" pitchFamily="34" charset="0"/>
              <a:buChar char="•"/>
            </a:pPr>
            <a:r>
              <a:rPr lang="en-US" b="0" dirty="0">
                <a:solidFill>
                  <a:schemeClr val="tx1">
                    <a:lumMod val="50000"/>
                  </a:schemeClr>
                </a:solidFill>
              </a:rPr>
              <a:t>Microsoft provides LINQ providers for a number of common data source </a:t>
            </a:r>
            <a:r>
              <a:rPr lang="en-US" b="0" dirty="0" smtClean="0">
                <a:solidFill>
                  <a:schemeClr val="tx1">
                    <a:lumMod val="50000"/>
                  </a:schemeClr>
                </a:solidFill>
              </a:rPr>
              <a:t>types</a:t>
            </a:r>
          </a:p>
          <a:p>
            <a:pPr marL="285750" indent="-285750">
              <a:buClr>
                <a:schemeClr val="accent2"/>
              </a:buClr>
              <a:buFont typeface="Arial" panose="020B0604020202020204" pitchFamily="34" charset="0"/>
              <a:buChar char="•"/>
            </a:pPr>
            <a:r>
              <a:rPr lang="en-US" b="0" dirty="0">
                <a:solidFill>
                  <a:schemeClr val="tx1">
                    <a:lumMod val="50000"/>
                  </a:schemeClr>
                </a:solidFill>
              </a:rPr>
              <a:t>New LINQ providers are constantly being produced by third parties for all sorts </a:t>
            </a:r>
            <a:r>
              <a:rPr lang="en-US" b="0" dirty="0" smtClean="0">
                <a:solidFill>
                  <a:schemeClr val="tx1">
                    <a:lumMod val="50000"/>
                  </a:schemeClr>
                </a:solidFill>
              </a:rPr>
              <a:t>of data </a:t>
            </a:r>
            <a:r>
              <a:rPr lang="en-US" b="0" dirty="0">
                <a:solidFill>
                  <a:schemeClr val="tx1">
                    <a:lumMod val="50000"/>
                  </a:schemeClr>
                </a:solidFill>
              </a:rPr>
              <a:t>source types.</a:t>
            </a:r>
            <a:endParaRPr lang="en-US" dirty="0">
              <a:solidFill>
                <a:schemeClr val="tx1">
                  <a:lumMod val="50000"/>
                </a:schemeClr>
              </a:solidFill>
            </a:endParaRPr>
          </a:p>
        </p:txBody>
      </p:sp>
      <p:pic>
        <p:nvPicPr>
          <p:cNvPr id="4" name="Picture 3"/>
          <p:cNvPicPr>
            <a:picLocks noChangeAspect="1"/>
          </p:cNvPicPr>
          <p:nvPr/>
        </p:nvPicPr>
        <p:blipFill>
          <a:blip r:embed="rId5"/>
          <a:stretch>
            <a:fillRect/>
          </a:stretch>
        </p:blipFill>
        <p:spPr>
          <a:xfrm>
            <a:off x="2632591" y="3277054"/>
            <a:ext cx="6898917" cy="2295525"/>
          </a:xfrm>
          <a:prstGeom prst="rect">
            <a:avLst/>
          </a:prstGeom>
        </p:spPr>
      </p:pic>
    </p:spTree>
    <p:extLst>
      <p:ext uri="{BB962C8B-B14F-4D97-AF65-F5344CB8AC3E}">
        <p14:creationId xmlns:p14="http://schemas.microsoft.com/office/powerpoint/2010/main" val="4667479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LINQ</a:t>
            </a:r>
            <a:r>
              <a:rPr lang="en-US" dirty="0">
                <a:solidFill>
                  <a:schemeClr val="tx1">
                    <a:lumMod val="50000"/>
                  </a:schemeClr>
                </a:solidFill>
              </a:rPr>
              <a:t> </a:t>
            </a:r>
            <a:r>
              <a:rPr lang="en-US" dirty="0" smtClean="0">
                <a:solidFill>
                  <a:schemeClr val="tx1">
                    <a:lumMod val="50000"/>
                  </a:schemeClr>
                </a:solidFill>
              </a:rPr>
              <a:t>– Anonymous Types</a:t>
            </a:r>
            <a:endParaRPr lang="en-US" dirty="0"/>
          </a:p>
        </p:txBody>
      </p:sp>
      <p:sp>
        <p:nvSpPr>
          <p:cNvPr id="3" name="Content Placeholder 2"/>
          <p:cNvSpPr>
            <a:spLocks noGrp="1"/>
          </p:cNvSpPr>
          <p:nvPr>
            <p:ph idx="13"/>
          </p:nvPr>
        </p:nvSpPr>
        <p:spPr/>
        <p:txBody>
          <a:bodyPr/>
          <a:lstStyle/>
          <a:p>
            <a:pPr marL="285750" indent="-285750">
              <a:buClr>
                <a:schemeClr val="accent2"/>
              </a:buClr>
              <a:buFont typeface="Arial" panose="020B0604020202020204" pitchFamily="34" charset="0"/>
              <a:buChar char="•"/>
            </a:pPr>
            <a:r>
              <a:rPr lang="en-US" b="0" i="1" dirty="0">
                <a:solidFill>
                  <a:schemeClr val="tx1">
                    <a:lumMod val="50000"/>
                  </a:schemeClr>
                </a:solidFill>
              </a:rPr>
              <a:t>A</a:t>
            </a:r>
            <a:r>
              <a:rPr lang="en-US" b="0" i="1" dirty="0" smtClean="0">
                <a:solidFill>
                  <a:schemeClr val="tx1">
                    <a:lumMod val="50000"/>
                  </a:schemeClr>
                </a:solidFill>
              </a:rPr>
              <a:t>nonymous types</a:t>
            </a:r>
            <a:r>
              <a:rPr lang="en-US" b="0" dirty="0">
                <a:solidFill>
                  <a:schemeClr val="tx1">
                    <a:lumMod val="50000"/>
                  </a:schemeClr>
                </a:solidFill>
              </a:rPr>
              <a:t> </a:t>
            </a:r>
            <a:r>
              <a:rPr lang="en-US" b="0" dirty="0" smtClean="0">
                <a:solidFill>
                  <a:schemeClr val="tx1">
                    <a:lumMod val="50000"/>
                  </a:schemeClr>
                </a:solidFill>
              </a:rPr>
              <a:t>– is a language feature that allows you to create unnamed class types.</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a:buClr>
                <a:schemeClr val="accent2"/>
              </a:buCl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r>
              <a:rPr lang="en-US" b="0" dirty="0">
                <a:solidFill>
                  <a:schemeClr val="tx1">
                    <a:lumMod val="50000"/>
                  </a:schemeClr>
                </a:solidFill>
              </a:rPr>
              <a:t>Important things to know about anonymous types are the following:</a:t>
            </a:r>
          </a:p>
          <a:p>
            <a:pPr marL="1228725" lvl="2" indent="-285750">
              <a:buClr>
                <a:schemeClr val="accent2"/>
              </a:buClr>
            </a:pPr>
            <a:r>
              <a:rPr lang="en-US" b="0" dirty="0" smtClean="0">
                <a:solidFill>
                  <a:schemeClr val="tx1">
                    <a:lumMod val="50000"/>
                  </a:schemeClr>
                </a:solidFill>
              </a:rPr>
              <a:t>Anonymous </a:t>
            </a:r>
            <a:r>
              <a:rPr lang="en-US" b="0" dirty="0">
                <a:solidFill>
                  <a:schemeClr val="tx1">
                    <a:lumMod val="50000"/>
                  </a:schemeClr>
                </a:solidFill>
              </a:rPr>
              <a:t>types can be used only with local variables, not with class members.</a:t>
            </a:r>
          </a:p>
          <a:p>
            <a:pPr marL="1228725" lvl="2" indent="-285750">
              <a:buClr>
                <a:schemeClr val="accent2"/>
              </a:buClr>
            </a:pPr>
            <a:r>
              <a:rPr lang="en-US" b="0" dirty="0" smtClean="0">
                <a:solidFill>
                  <a:schemeClr val="tx1">
                    <a:lumMod val="50000"/>
                  </a:schemeClr>
                </a:solidFill>
              </a:rPr>
              <a:t>Since </a:t>
            </a:r>
            <a:r>
              <a:rPr lang="en-US" b="0" dirty="0">
                <a:solidFill>
                  <a:schemeClr val="tx1">
                    <a:lumMod val="50000"/>
                  </a:schemeClr>
                </a:solidFill>
              </a:rPr>
              <a:t>an anonymous type doesn’t have a name, you must use the </a:t>
            </a:r>
            <a:r>
              <a:rPr lang="en-US" b="0" dirty="0" err="1">
                <a:solidFill>
                  <a:schemeClr val="tx1">
                    <a:lumMod val="50000"/>
                  </a:schemeClr>
                </a:solidFill>
              </a:rPr>
              <a:t>var</a:t>
            </a:r>
            <a:r>
              <a:rPr lang="en-US" b="0" dirty="0">
                <a:solidFill>
                  <a:schemeClr val="tx1">
                    <a:lumMod val="50000"/>
                  </a:schemeClr>
                </a:solidFill>
              </a:rPr>
              <a:t> keyword </a:t>
            </a:r>
            <a:r>
              <a:rPr lang="en-US" b="0" dirty="0" smtClean="0">
                <a:solidFill>
                  <a:schemeClr val="tx1">
                    <a:lumMod val="50000"/>
                  </a:schemeClr>
                </a:solidFill>
              </a:rPr>
              <a:t>as the </a:t>
            </a:r>
            <a:r>
              <a:rPr lang="en-US" b="0" dirty="0">
                <a:solidFill>
                  <a:schemeClr val="tx1">
                    <a:lumMod val="50000"/>
                  </a:schemeClr>
                </a:solidFill>
              </a:rPr>
              <a:t>variable type.</a:t>
            </a:r>
          </a:p>
          <a:p>
            <a:pPr marL="1228725" lvl="2" indent="-285750">
              <a:buClr>
                <a:schemeClr val="accent2"/>
              </a:buClr>
            </a:pPr>
            <a:r>
              <a:rPr lang="en-US" b="0" dirty="0" smtClean="0">
                <a:solidFill>
                  <a:schemeClr val="tx1">
                    <a:lumMod val="50000"/>
                  </a:schemeClr>
                </a:solidFill>
              </a:rPr>
              <a:t>You </a:t>
            </a:r>
            <a:r>
              <a:rPr lang="en-US" b="0" dirty="0">
                <a:solidFill>
                  <a:schemeClr val="tx1">
                    <a:lumMod val="50000"/>
                  </a:schemeClr>
                </a:solidFill>
              </a:rPr>
              <a:t>cannot assign to the properties of an object of an anonymous type. </a:t>
            </a:r>
            <a:r>
              <a:rPr lang="en-US" b="0" dirty="0" smtClean="0">
                <a:solidFill>
                  <a:schemeClr val="tx1">
                    <a:lumMod val="50000"/>
                  </a:schemeClr>
                </a:solidFill>
              </a:rPr>
              <a:t>The properties </a:t>
            </a:r>
            <a:r>
              <a:rPr lang="en-US" b="0" dirty="0">
                <a:solidFill>
                  <a:schemeClr val="tx1">
                    <a:lumMod val="50000"/>
                  </a:schemeClr>
                </a:solidFill>
              </a:rPr>
              <a:t>created by the compiler for an anonymous </a:t>
            </a:r>
            <a:r>
              <a:rPr lang="en-US" b="0" dirty="0" smtClean="0">
                <a:solidFill>
                  <a:schemeClr val="tx1">
                    <a:lumMod val="50000"/>
                  </a:schemeClr>
                </a:solidFill>
              </a:rPr>
              <a:t>type </a:t>
            </a:r>
            <a:r>
              <a:rPr lang="en-US" b="0" dirty="0">
                <a:solidFill>
                  <a:schemeClr val="tx1">
                    <a:lumMod val="50000"/>
                  </a:schemeClr>
                </a:solidFill>
              </a:rPr>
              <a:t>are </a:t>
            </a:r>
            <a:r>
              <a:rPr lang="en-US" b="0" dirty="0" smtClean="0">
                <a:solidFill>
                  <a:schemeClr val="tx1">
                    <a:lumMod val="50000"/>
                  </a:schemeClr>
                </a:solidFill>
              </a:rPr>
              <a:t>read-only properties</a:t>
            </a:r>
            <a:r>
              <a:rPr lang="en-US" b="0" dirty="0">
                <a:solidFill>
                  <a:schemeClr val="tx1">
                    <a:lumMod val="50000"/>
                  </a:schemeClr>
                </a:solidFill>
              </a:rPr>
              <a:t>.</a:t>
            </a:r>
            <a:endParaRPr lang="en-US" dirty="0">
              <a:solidFill>
                <a:schemeClr val="tx1">
                  <a:lumMod val="50000"/>
                </a:schemeClr>
              </a:solidFill>
            </a:endParaRPr>
          </a:p>
        </p:txBody>
      </p:sp>
      <p:pic>
        <p:nvPicPr>
          <p:cNvPr id="4" name="Picture 3"/>
          <p:cNvPicPr>
            <a:picLocks noChangeAspect="1"/>
          </p:cNvPicPr>
          <p:nvPr/>
        </p:nvPicPr>
        <p:blipFill>
          <a:blip r:embed="rId3"/>
          <a:stretch>
            <a:fillRect/>
          </a:stretch>
        </p:blipFill>
        <p:spPr>
          <a:xfrm>
            <a:off x="3735048" y="1998968"/>
            <a:ext cx="5849481" cy="1303032"/>
          </a:xfrm>
          <a:prstGeom prst="rect">
            <a:avLst/>
          </a:prstGeom>
        </p:spPr>
      </p:pic>
    </p:spTree>
    <p:extLst>
      <p:ext uri="{BB962C8B-B14F-4D97-AF65-F5344CB8AC3E}">
        <p14:creationId xmlns:p14="http://schemas.microsoft.com/office/powerpoint/2010/main" val="271056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LINQ(Method Syntax vs Query Syntax)</a:t>
            </a:r>
            <a:endParaRPr lang="en-US" dirty="0"/>
          </a:p>
        </p:txBody>
      </p:sp>
      <p:sp>
        <p:nvSpPr>
          <p:cNvPr id="3" name="Content Placeholder 2"/>
          <p:cNvSpPr>
            <a:spLocks noGrp="1"/>
          </p:cNvSpPr>
          <p:nvPr>
            <p:ph idx="13"/>
          </p:nvPr>
        </p:nvSpPr>
        <p:spPr>
          <a:xfrm>
            <a:off x="810305" y="1617968"/>
            <a:ext cx="10543495" cy="1026807"/>
          </a:xfrm>
        </p:spPr>
        <p:txBody>
          <a:bodyPr/>
          <a:lstStyle/>
          <a:p>
            <a:pPr marL="285750" indent="-285750">
              <a:buClr>
                <a:schemeClr val="accent2"/>
              </a:buClr>
              <a:buFont typeface="Arial" panose="020B0604020202020204" pitchFamily="34" charset="0"/>
              <a:buChar char="•"/>
            </a:pPr>
            <a:r>
              <a:rPr lang="en-US" b="0" dirty="0">
                <a:solidFill>
                  <a:schemeClr val="tx1">
                    <a:lumMod val="50000"/>
                  </a:schemeClr>
                </a:solidFill>
              </a:rPr>
              <a:t>Method syntax uses standard method invocations. The methods are from a </a:t>
            </a:r>
            <a:r>
              <a:rPr lang="en-US" b="0" dirty="0" smtClean="0">
                <a:solidFill>
                  <a:schemeClr val="tx1">
                    <a:lumMod val="50000"/>
                  </a:schemeClr>
                </a:solidFill>
              </a:rPr>
              <a:t>set called </a:t>
            </a:r>
            <a:r>
              <a:rPr lang="en-US" b="0" dirty="0">
                <a:solidFill>
                  <a:schemeClr val="tx1">
                    <a:lumMod val="50000"/>
                  </a:schemeClr>
                </a:solidFill>
              </a:rPr>
              <a:t>the standard query </a:t>
            </a:r>
            <a:r>
              <a:rPr lang="en-US" b="0" dirty="0" smtClean="0">
                <a:solidFill>
                  <a:schemeClr val="tx1">
                    <a:lumMod val="50000"/>
                  </a:schemeClr>
                </a:solidFill>
              </a:rPr>
              <a:t>operators.</a:t>
            </a:r>
          </a:p>
          <a:p>
            <a:pPr marL="285750" indent="-285750">
              <a:buClr>
                <a:schemeClr val="accent2"/>
              </a:buClr>
              <a:buFont typeface="Arial" panose="020B0604020202020204" pitchFamily="34" charset="0"/>
              <a:buChar char="•"/>
            </a:pPr>
            <a:r>
              <a:rPr lang="en-US" b="0" dirty="0">
                <a:solidFill>
                  <a:schemeClr val="tx1">
                    <a:lumMod val="50000"/>
                  </a:schemeClr>
                </a:solidFill>
              </a:rPr>
              <a:t>Query syntax looks very much like an SQL statement. Query syntax is written </a:t>
            </a:r>
            <a:r>
              <a:rPr lang="en-US" b="0" dirty="0" smtClean="0">
                <a:solidFill>
                  <a:schemeClr val="tx1">
                    <a:lumMod val="50000"/>
                  </a:schemeClr>
                </a:solidFill>
              </a:rPr>
              <a:t>in the </a:t>
            </a:r>
            <a:r>
              <a:rPr lang="en-US" b="0" dirty="0">
                <a:solidFill>
                  <a:schemeClr val="tx1">
                    <a:lumMod val="50000"/>
                  </a:schemeClr>
                </a:solidFill>
              </a:rPr>
              <a:t>form of query expressions</a:t>
            </a:r>
            <a:r>
              <a:rPr lang="en-US" b="0" dirty="0" smtClean="0">
                <a:solidFill>
                  <a:schemeClr val="tx1">
                    <a:lumMod val="50000"/>
                  </a:schemeClr>
                </a:solidFill>
              </a:rPr>
              <a:t>.</a:t>
            </a:r>
          </a:p>
          <a:p>
            <a:pPr marL="285750" indent="-285750">
              <a:buClr>
                <a:schemeClr val="accent2"/>
              </a:buClr>
              <a:buFont typeface="Arial" panose="020B0604020202020204" pitchFamily="34" charset="0"/>
              <a:buChar char="•"/>
            </a:pPr>
            <a:r>
              <a:rPr lang="en-US" b="0" dirty="0" smtClean="0">
                <a:solidFill>
                  <a:schemeClr val="tx1">
                    <a:lumMod val="50000"/>
                  </a:schemeClr>
                </a:solidFill>
              </a:rPr>
              <a:t> </a:t>
            </a:r>
            <a:r>
              <a:rPr lang="en-US" b="0" dirty="0">
                <a:solidFill>
                  <a:schemeClr val="tx1">
                    <a:lumMod val="50000"/>
                  </a:schemeClr>
                </a:solidFill>
              </a:rPr>
              <a:t>You can combine both forms in a single query.</a:t>
            </a:r>
            <a:endParaRPr lang="en-US" dirty="0">
              <a:solidFill>
                <a:schemeClr val="tx1">
                  <a:lumMod val="50000"/>
                </a:schemeClr>
              </a:solidFill>
            </a:endParaRPr>
          </a:p>
        </p:txBody>
      </p:sp>
      <p:pic>
        <p:nvPicPr>
          <p:cNvPr id="4" name="Picture 3"/>
          <p:cNvPicPr>
            <a:picLocks noChangeAspect="1"/>
          </p:cNvPicPr>
          <p:nvPr/>
        </p:nvPicPr>
        <p:blipFill>
          <a:blip r:embed="rId3"/>
          <a:stretch>
            <a:fillRect/>
          </a:stretch>
        </p:blipFill>
        <p:spPr>
          <a:xfrm>
            <a:off x="3163887" y="2644774"/>
            <a:ext cx="5667349" cy="3819525"/>
          </a:xfrm>
          <a:prstGeom prst="rect">
            <a:avLst/>
          </a:prstGeom>
        </p:spPr>
      </p:pic>
    </p:spTree>
    <p:extLst>
      <p:ext uri="{BB962C8B-B14F-4D97-AF65-F5344CB8AC3E}">
        <p14:creationId xmlns:p14="http://schemas.microsoft.com/office/powerpoint/2010/main" val="4059416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6" y="233269"/>
            <a:ext cx="8513311" cy="579531"/>
          </a:xfrm>
        </p:spPr>
        <p:txBody>
          <a:bodyPr/>
          <a:lstStyle/>
          <a:p>
            <a:r>
              <a:rPr lang="en-US" dirty="0" smtClean="0"/>
              <a:t>LINQ - Query Expressions structure</a:t>
            </a:r>
            <a:endParaRPr lang="en-US" dirty="0"/>
          </a:p>
        </p:txBody>
      </p:sp>
      <p:sp>
        <p:nvSpPr>
          <p:cNvPr id="3" name="Content Placeholder 2"/>
          <p:cNvSpPr>
            <a:spLocks noGrp="1"/>
          </p:cNvSpPr>
          <p:nvPr>
            <p:ph idx="13"/>
          </p:nvPr>
        </p:nvSpPr>
        <p:spPr/>
        <p:txBody>
          <a:bodyPr/>
          <a:lstStyle/>
          <a:p>
            <a:pPr marL="285750" indent="-285750">
              <a:buClr>
                <a:schemeClr val="accent2"/>
              </a:buClr>
              <a:buFont typeface="Arial" panose="020B0604020202020204" pitchFamily="34" charset="0"/>
              <a:buChar char="•"/>
            </a:pPr>
            <a:r>
              <a:rPr lang="en-US" b="0" dirty="0">
                <a:solidFill>
                  <a:schemeClr val="tx1">
                    <a:lumMod val="50000"/>
                  </a:schemeClr>
                </a:solidFill>
              </a:rPr>
              <a:t>Q</a:t>
            </a:r>
            <a:r>
              <a:rPr lang="en-US" b="0" dirty="0" smtClean="0">
                <a:solidFill>
                  <a:schemeClr val="tx1">
                    <a:lumMod val="50000"/>
                  </a:schemeClr>
                </a:solidFill>
              </a:rPr>
              <a:t>uery </a:t>
            </a:r>
            <a:r>
              <a:rPr lang="en-US" b="0" dirty="0">
                <a:solidFill>
                  <a:schemeClr val="tx1">
                    <a:lumMod val="50000"/>
                  </a:schemeClr>
                </a:solidFill>
              </a:rPr>
              <a:t>expression consists of a from clause followed by a query </a:t>
            </a:r>
            <a:r>
              <a:rPr lang="en-US" b="0" dirty="0" smtClean="0">
                <a:solidFill>
                  <a:schemeClr val="tx1">
                    <a:lumMod val="50000"/>
                  </a:schemeClr>
                </a:solidFill>
              </a:rPr>
              <a:t>body.</a:t>
            </a:r>
            <a:r>
              <a:rPr lang="en-US" b="0" dirty="0">
                <a:solidFill>
                  <a:schemeClr val="tx1">
                    <a:lumMod val="50000"/>
                  </a:schemeClr>
                </a:solidFill>
              </a:rPr>
              <a:t> </a:t>
            </a:r>
            <a:endParaRPr lang="en-US" b="0" dirty="0" smtClean="0">
              <a:solidFill>
                <a:schemeClr val="tx1">
                  <a:lumMod val="50000"/>
                </a:schemeClr>
              </a:solidFill>
            </a:endParaRPr>
          </a:p>
          <a:p>
            <a:pPr marL="1228725" lvl="2" indent="-285750">
              <a:buClr>
                <a:schemeClr val="accent2"/>
              </a:buClr>
            </a:pPr>
            <a:r>
              <a:rPr lang="en-US" b="0" dirty="0" smtClean="0">
                <a:solidFill>
                  <a:schemeClr val="tx1">
                    <a:lumMod val="50000"/>
                  </a:schemeClr>
                </a:solidFill>
              </a:rPr>
              <a:t>The </a:t>
            </a:r>
            <a:r>
              <a:rPr lang="en-US" b="0" dirty="0">
                <a:solidFill>
                  <a:schemeClr val="tx1">
                    <a:lumMod val="50000"/>
                  </a:schemeClr>
                </a:solidFill>
              </a:rPr>
              <a:t>clauses must appear in the order shown</a:t>
            </a:r>
            <a:r>
              <a:rPr lang="en-US" b="0" dirty="0" smtClean="0">
                <a:solidFill>
                  <a:schemeClr val="tx1">
                    <a:lumMod val="50000"/>
                  </a:schemeClr>
                </a:solidFill>
              </a:rPr>
              <a:t>.</a:t>
            </a:r>
          </a:p>
          <a:p>
            <a:pPr marL="1228725" lvl="2" indent="-285750">
              <a:buClr>
                <a:schemeClr val="accent2"/>
              </a:buClr>
            </a:pPr>
            <a:r>
              <a:rPr lang="en-US" sz="1450" b="0" dirty="0" smtClean="0">
                <a:solidFill>
                  <a:schemeClr val="tx1">
                    <a:lumMod val="50000"/>
                  </a:schemeClr>
                </a:solidFill>
              </a:rPr>
              <a:t>There </a:t>
            </a:r>
            <a:r>
              <a:rPr lang="en-US" sz="1450" b="0" dirty="0">
                <a:solidFill>
                  <a:schemeClr val="tx1">
                    <a:lumMod val="50000"/>
                  </a:schemeClr>
                </a:solidFill>
              </a:rPr>
              <a:t>can be any number of from...let...where clauses</a:t>
            </a:r>
            <a:endParaRPr lang="en-US" dirty="0">
              <a:solidFill>
                <a:schemeClr val="tx1">
                  <a:lumMod val="50000"/>
                </a:schemeClr>
              </a:solidFill>
            </a:endParaRPr>
          </a:p>
        </p:txBody>
      </p:sp>
      <p:pic>
        <p:nvPicPr>
          <p:cNvPr id="5" name="Picture 4"/>
          <p:cNvPicPr>
            <a:picLocks noChangeAspect="1"/>
          </p:cNvPicPr>
          <p:nvPr/>
        </p:nvPicPr>
        <p:blipFill>
          <a:blip r:embed="rId3"/>
          <a:stretch>
            <a:fillRect/>
          </a:stretch>
        </p:blipFill>
        <p:spPr>
          <a:xfrm>
            <a:off x="3098800" y="2586386"/>
            <a:ext cx="7006478" cy="3230214"/>
          </a:xfrm>
          <a:prstGeom prst="rect">
            <a:avLst/>
          </a:prstGeom>
        </p:spPr>
      </p:pic>
    </p:spTree>
    <p:extLst>
      <p:ext uri="{BB962C8B-B14F-4D97-AF65-F5344CB8AC3E}">
        <p14:creationId xmlns:p14="http://schemas.microsoft.com/office/powerpoint/2010/main" val="2781005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 The From Clause  and Join Clause</a:t>
            </a:r>
            <a:endParaRPr lang="en-US" dirty="0"/>
          </a:p>
        </p:txBody>
      </p:sp>
      <p:sp>
        <p:nvSpPr>
          <p:cNvPr id="3" name="Content Placeholder 2"/>
          <p:cNvSpPr>
            <a:spLocks noGrp="1"/>
          </p:cNvSpPr>
          <p:nvPr>
            <p:ph idx="13"/>
          </p:nvPr>
        </p:nvSpPr>
        <p:spPr/>
        <p:txBody>
          <a:bodyPr>
            <a:normAutofit/>
          </a:bodyPr>
          <a:lstStyle/>
          <a:p>
            <a:pPr marL="285750" indent="-285750">
              <a:buClr>
                <a:schemeClr val="accent2"/>
              </a:buClr>
              <a:buFont typeface="Arial" panose="020B0604020202020204" pitchFamily="34" charset="0"/>
              <a:buChar char="•"/>
            </a:pPr>
            <a:r>
              <a:rPr lang="en-US" b="0" dirty="0">
                <a:solidFill>
                  <a:schemeClr val="tx1">
                    <a:lumMod val="50000"/>
                  </a:schemeClr>
                </a:solidFill>
              </a:rPr>
              <a:t>The </a:t>
            </a:r>
            <a:r>
              <a:rPr lang="en-US" dirty="0">
                <a:solidFill>
                  <a:schemeClr val="tx1">
                    <a:lumMod val="50000"/>
                  </a:schemeClr>
                </a:solidFill>
              </a:rPr>
              <a:t>from</a:t>
            </a:r>
            <a:r>
              <a:rPr lang="en-US" b="0" dirty="0">
                <a:solidFill>
                  <a:schemeClr val="tx1">
                    <a:lumMod val="50000"/>
                  </a:schemeClr>
                </a:solidFill>
              </a:rPr>
              <a:t> clause specifies the data collection that is to be used as the data source. It also introduces </a:t>
            </a:r>
            <a:r>
              <a:rPr lang="en-US" b="0" dirty="0" smtClean="0">
                <a:solidFill>
                  <a:schemeClr val="tx1">
                    <a:lumMod val="50000"/>
                  </a:schemeClr>
                </a:solidFill>
              </a:rPr>
              <a:t>the </a:t>
            </a:r>
            <a:r>
              <a:rPr lang="en-US" dirty="0" smtClean="0">
                <a:solidFill>
                  <a:schemeClr val="tx1">
                    <a:lumMod val="50000"/>
                  </a:schemeClr>
                </a:solidFill>
              </a:rPr>
              <a:t>iteration</a:t>
            </a:r>
            <a:r>
              <a:rPr lang="en-US" b="0" dirty="0" smtClean="0">
                <a:solidFill>
                  <a:schemeClr val="tx1">
                    <a:lumMod val="50000"/>
                  </a:schemeClr>
                </a:solidFill>
              </a:rPr>
              <a:t> </a:t>
            </a:r>
            <a:r>
              <a:rPr lang="en-US" b="0" dirty="0">
                <a:solidFill>
                  <a:schemeClr val="tx1">
                    <a:lumMod val="50000"/>
                  </a:schemeClr>
                </a:solidFill>
              </a:rPr>
              <a:t>variable. The important points about the from clause are the following:</a:t>
            </a:r>
          </a:p>
          <a:p>
            <a:pPr marL="1228725" lvl="2" indent="-285750">
              <a:buClr>
                <a:schemeClr val="accent2"/>
              </a:buClr>
            </a:pPr>
            <a:r>
              <a:rPr lang="en-US" sz="1500" b="0" dirty="0" smtClean="0">
                <a:solidFill>
                  <a:schemeClr val="tx1">
                    <a:lumMod val="50000"/>
                  </a:schemeClr>
                </a:solidFill>
              </a:rPr>
              <a:t>The </a:t>
            </a:r>
            <a:r>
              <a:rPr lang="en-US" sz="1500" b="1" i="1" dirty="0">
                <a:solidFill>
                  <a:schemeClr val="tx1">
                    <a:lumMod val="50000"/>
                  </a:schemeClr>
                </a:solidFill>
              </a:rPr>
              <a:t>iteration variable </a:t>
            </a:r>
            <a:r>
              <a:rPr lang="en-US" sz="1500" b="0" dirty="0">
                <a:solidFill>
                  <a:schemeClr val="tx1">
                    <a:lumMod val="50000"/>
                  </a:schemeClr>
                </a:solidFill>
              </a:rPr>
              <a:t>sequentially represents each element in the data source.</a:t>
            </a:r>
          </a:p>
          <a:p>
            <a:pPr marL="1228725" lvl="2" indent="-285750">
              <a:buClr>
                <a:schemeClr val="accent2"/>
              </a:buClr>
            </a:pPr>
            <a:r>
              <a:rPr lang="en-US" sz="1500" b="0" dirty="0" smtClean="0">
                <a:solidFill>
                  <a:schemeClr val="tx1">
                    <a:lumMod val="50000"/>
                  </a:schemeClr>
                </a:solidFill>
              </a:rPr>
              <a:t> </a:t>
            </a:r>
            <a:r>
              <a:rPr lang="en-US" sz="1500" b="0" i="1" dirty="0">
                <a:solidFill>
                  <a:schemeClr val="tx1">
                    <a:lumMod val="50000"/>
                  </a:schemeClr>
                </a:solidFill>
              </a:rPr>
              <a:t>Type </a:t>
            </a:r>
            <a:r>
              <a:rPr lang="en-US" sz="1500" b="0" dirty="0">
                <a:solidFill>
                  <a:schemeClr val="tx1">
                    <a:lumMod val="50000"/>
                  </a:schemeClr>
                </a:solidFill>
              </a:rPr>
              <a:t>is the type of the elements in the collection</a:t>
            </a:r>
            <a:r>
              <a:rPr lang="en-US" sz="1500" b="0" dirty="0" smtClean="0">
                <a:solidFill>
                  <a:schemeClr val="tx1">
                    <a:lumMod val="50000"/>
                  </a:schemeClr>
                </a:solidFill>
              </a:rPr>
              <a:t>.</a:t>
            </a:r>
          </a:p>
          <a:p>
            <a:pPr marL="1228725" lvl="2" indent="-285750">
              <a:buClr>
                <a:schemeClr val="accent2"/>
              </a:buClr>
            </a:pPr>
            <a:r>
              <a:rPr lang="en-US" sz="1500" b="0" dirty="0" smtClean="0">
                <a:solidFill>
                  <a:schemeClr val="tx1">
                    <a:lumMod val="50000"/>
                  </a:schemeClr>
                </a:solidFill>
              </a:rPr>
              <a:t> </a:t>
            </a:r>
            <a:r>
              <a:rPr lang="en-US" sz="1500" b="0" i="1" dirty="0" smtClean="0">
                <a:solidFill>
                  <a:schemeClr val="tx1">
                    <a:lumMod val="50000"/>
                  </a:schemeClr>
                </a:solidFill>
              </a:rPr>
              <a:t>Item </a:t>
            </a:r>
            <a:r>
              <a:rPr lang="en-US" sz="1500" b="0" dirty="0" smtClean="0">
                <a:solidFill>
                  <a:schemeClr val="tx1">
                    <a:lumMod val="50000"/>
                  </a:schemeClr>
                </a:solidFill>
              </a:rPr>
              <a:t>is the name of the iteration variable.</a:t>
            </a:r>
          </a:p>
          <a:p>
            <a:pPr marL="1228725" lvl="2" indent="-285750">
              <a:buClr>
                <a:schemeClr val="accent2"/>
              </a:buClr>
            </a:pPr>
            <a:r>
              <a:rPr lang="en-US" sz="1500" b="0" i="1" dirty="0" smtClean="0">
                <a:solidFill>
                  <a:schemeClr val="tx1">
                    <a:lumMod val="50000"/>
                  </a:schemeClr>
                </a:solidFill>
              </a:rPr>
              <a:t>Items </a:t>
            </a:r>
            <a:r>
              <a:rPr lang="en-US" sz="1500" b="0" dirty="0">
                <a:solidFill>
                  <a:schemeClr val="tx1">
                    <a:lumMod val="50000"/>
                  </a:schemeClr>
                </a:solidFill>
              </a:rPr>
              <a:t>is the name of the collection to be queried. The collection must </a:t>
            </a:r>
            <a:r>
              <a:rPr lang="en-US" sz="1500" b="0" dirty="0" smtClean="0">
                <a:solidFill>
                  <a:schemeClr val="tx1">
                    <a:lumMod val="50000"/>
                  </a:schemeClr>
                </a:solidFill>
              </a:rPr>
              <a:t>be enumerable</a:t>
            </a:r>
            <a:endParaRPr lang="en-US" sz="1500" dirty="0">
              <a:solidFill>
                <a:schemeClr val="tx1">
                  <a:lumMod val="50000"/>
                </a:schemeClr>
              </a:solidFill>
            </a:endParaRPr>
          </a:p>
          <a:p>
            <a:pPr marL="285750" lvl="1" indent="-285750">
              <a:buClr>
                <a:schemeClr val="accent2"/>
              </a:buClr>
            </a:pPr>
            <a:endParaRPr lang="en-US" dirty="0">
              <a:solidFill>
                <a:schemeClr val="tx1">
                  <a:lumMod val="50000"/>
                </a:schemeClr>
              </a:solidFill>
            </a:endParaRPr>
          </a:p>
          <a:p>
            <a:pPr marL="285750" lvl="1" indent="-285750">
              <a:buClr>
                <a:schemeClr val="accent2"/>
              </a:buClr>
            </a:pPr>
            <a:endParaRPr lang="en-US" dirty="0">
              <a:solidFill>
                <a:schemeClr val="tx1">
                  <a:lumMod val="50000"/>
                </a:schemeClr>
              </a:solidFill>
            </a:endParaRPr>
          </a:p>
          <a:p>
            <a:pPr marL="285750" lvl="1" indent="-285750">
              <a:buClr>
                <a:schemeClr val="accent2"/>
              </a:buClr>
              <a:buFont typeface="Arial" panose="020B0604020202020204" pitchFamily="34" charset="0"/>
              <a:buChar char="•"/>
            </a:pPr>
            <a:r>
              <a:rPr lang="en-US" dirty="0"/>
              <a:t>The </a:t>
            </a:r>
            <a:r>
              <a:rPr lang="en-US" b="1" dirty="0"/>
              <a:t>join</a:t>
            </a:r>
            <a:r>
              <a:rPr lang="en-US" dirty="0"/>
              <a:t> clause in LINQ is much like the JOIN clause in SQL</a:t>
            </a:r>
            <a:r>
              <a:rPr lang="en-US" dirty="0" smtClean="0"/>
              <a:t>.</a:t>
            </a:r>
          </a:p>
          <a:p>
            <a:pPr marL="1228725" lvl="2" indent="-285750">
              <a:buClr>
                <a:schemeClr val="accent2"/>
              </a:buClr>
            </a:pPr>
            <a:r>
              <a:rPr lang="en-US" sz="1500" dirty="0"/>
              <a:t>You use a join to combine data from two or more </a:t>
            </a:r>
            <a:r>
              <a:rPr lang="en-US" sz="1500" dirty="0" smtClean="0"/>
              <a:t>collections.</a:t>
            </a:r>
          </a:p>
          <a:p>
            <a:pPr marL="1228725" lvl="2" indent="-285750">
              <a:buClr>
                <a:schemeClr val="accent2"/>
              </a:buClr>
            </a:pPr>
            <a:r>
              <a:rPr lang="en-US" sz="1500" b="0" dirty="0" smtClean="0">
                <a:solidFill>
                  <a:schemeClr val="tx1">
                    <a:lumMod val="50000"/>
                  </a:schemeClr>
                </a:solidFill>
              </a:rPr>
              <a:t>A </a:t>
            </a:r>
            <a:r>
              <a:rPr lang="en-US" sz="1500" b="0" dirty="0">
                <a:solidFill>
                  <a:schemeClr val="tx1">
                    <a:lumMod val="50000"/>
                  </a:schemeClr>
                </a:solidFill>
              </a:rPr>
              <a:t>join operation takes two collections and creates a new temporary collection </a:t>
            </a:r>
            <a:r>
              <a:rPr lang="en-US" sz="1500" b="0" dirty="0" smtClean="0">
                <a:solidFill>
                  <a:schemeClr val="tx1">
                    <a:lumMod val="50000"/>
                  </a:schemeClr>
                </a:solidFill>
              </a:rPr>
              <a:t>of objects</a:t>
            </a:r>
            <a:r>
              <a:rPr lang="en-US" sz="1500" b="0" dirty="0">
                <a:solidFill>
                  <a:schemeClr val="tx1">
                    <a:lumMod val="50000"/>
                  </a:schemeClr>
                </a:solidFill>
              </a:rPr>
              <a:t>, where each object in the new collection contains all the fields from </a:t>
            </a:r>
            <a:r>
              <a:rPr lang="en-US" sz="1500" b="0" dirty="0" smtClean="0">
                <a:solidFill>
                  <a:schemeClr val="tx1">
                    <a:lumMod val="50000"/>
                  </a:schemeClr>
                </a:solidFill>
              </a:rPr>
              <a:t>an object </a:t>
            </a:r>
            <a:r>
              <a:rPr lang="en-US" sz="1500" b="0" dirty="0">
                <a:solidFill>
                  <a:schemeClr val="tx1">
                    <a:lumMod val="50000"/>
                  </a:schemeClr>
                </a:solidFill>
              </a:rPr>
              <a:t>from both initial collections</a:t>
            </a:r>
            <a:endParaRPr lang="en-US" sz="1500" dirty="0">
              <a:solidFill>
                <a:schemeClr val="tx1">
                  <a:lumMod val="50000"/>
                </a:schemeClr>
              </a:solidFill>
            </a:endParaRPr>
          </a:p>
        </p:txBody>
      </p:sp>
      <p:pic>
        <p:nvPicPr>
          <p:cNvPr id="4" name="Picture 3"/>
          <p:cNvPicPr>
            <a:picLocks noChangeAspect="1"/>
          </p:cNvPicPr>
          <p:nvPr/>
        </p:nvPicPr>
        <p:blipFill>
          <a:blip r:embed="rId3"/>
          <a:stretch>
            <a:fillRect/>
          </a:stretch>
        </p:blipFill>
        <p:spPr>
          <a:xfrm>
            <a:off x="8259762" y="2139950"/>
            <a:ext cx="3094038" cy="673180"/>
          </a:xfrm>
          <a:prstGeom prst="rect">
            <a:avLst/>
          </a:prstGeom>
        </p:spPr>
      </p:pic>
      <p:pic>
        <p:nvPicPr>
          <p:cNvPr id="6" name="Picture 5"/>
          <p:cNvPicPr>
            <a:picLocks noChangeAspect="1"/>
          </p:cNvPicPr>
          <p:nvPr/>
        </p:nvPicPr>
        <p:blipFill>
          <a:blip r:embed="rId4"/>
          <a:stretch>
            <a:fillRect/>
          </a:stretch>
        </p:blipFill>
        <p:spPr>
          <a:xfrm>
            <a:off x="4713517" y="4729162"/>
            <a:ext cx="4610100" cy="1057275"/>
          </a:xfrm>
          <a:prstGeom prst="rect">
            <a:avLst/>
          </a:prstGeom>
        </p:spPr>
      </p:pic>
    </p:spTree>
    <p:extLst>
      <p:ext uri="{BB962C8B-B14F-4D97-AF65-F5344CB8AC3E}">
        <p14:creationId xmlns:p14="http://schemas.microsoft.com/office/powerpoint/2010/main" val="2163828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LINQ(Let, Where, </a:t>
            </a:r>
            <a:r>
              <a:rPr lang="en-US" dirty="0" err="1" smtClean="0"/>
              <a:t>OrderBy</a:t>
            </a:r>
            <a:r>
              <a:rPr lang="en-US" dirty="0" smtClean="0"/>
              <a:t>, Group Clauses)</a:t>
            </a:r>
            <a:endParaRPr lang="en-US" dirty="0"/>
          </a:p>
        </p:txBody>
      </p:sp>
      <p:sp>
        <p:nvSpPr>
          <p:cNvPr id="3" name="Content Placeholder 2"/>
          <p:cNvSpPr>
            <a:spLocks noGrp="1"/>
          </p:cNvSpPr>
          <p:nvPr>
            <p:ph idx="13"/>
          </p:nvPr>
        </p:nvSpPr>
        <p:spPr>
          <a:xfrm>
            <a:off x="810306" y="987044"/>
            <a:ext cx="10543495" cy="5426456"/>
          </a:xfrm>
        </p:spPr>
        <p:txBody>
          <a:bodyPr>
            <a:normAutofit/>
          </a:bodyPr>
          <a:lstStyle/>
          <a:p>
            <a:pPr marL="285750" indent="-285750">
              <a:buClr>
                <a:schemeClr val="accent2"/>
              </a:buClr>
              <a:buFont typeface="Arial" panose="020B0604020202020204" pitchFamily="34" charset="0"/>
              <a:buChar char="•"/>
            </a:pPr>
            <a:r>
              <a:rPr lang="en-US" b="0" dirty="0">
                <a:solidFill>
                  <a:schemeClr val="tx1">
                    <a:lumMod val="50000"/>
                  </a:schemeClr>
                </a:solidFill>
              </a:rPr>
              <a:t>The </a:t>
            </a:r>
            <a:r>
              <a:rPr lang="en-US" dirty="0">
                <a:solidFill>
                  <a:schemeClr val="tx1">
                    <a:lumMod val="50000"/>
                  </a:schemeClr>
                </a:solidFill>
              </a:rPr>
              <a:t>let</a:t>
            </a:r>
            <a:r>
              <a:rPr lang="en-US" b="0" dirty="0">
                <a:solidFill>
                  <a:schemeClr val="tx1">
                    <a:lumMod val="50000"/>
                  </a:schemeClr>
                </a:solidFill>
              </a:rPr>
              <a:t> clause takes the evaluation of an expression and assigns it to an identifier to be used in </a:t>
            </a:r>
            <a:r>
              <a:rPr lang="en-US" b="0" dirty="0" smtClean="0">
                <a:solidFill>
                  <a:schemeClr val="tx1">
                    <a:lumMod val="50000"/>
                  </a:schemeClr>
                </a:solidFill>
              </a:rPr>
              <a:t>other evaluations.</a:t>
            </a:r>
          </a:p>
          <a:p>
            <a:pPr>
              <a:buClr>
                <a:schemeClr val="accent2"/>
              </a:buCl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r>
              <a:rPr lang="en-US" b="0" dirty="0" smtClean="0">
                <a:solidFill>
                  <a:schemeClr val="tx1">
                    <a:lumMod val="50000"/>
                  </a:schemeClr>
                </a:solidFill>
              </a:rPr>
              <a:t>The </a:t>
            </a:r>
            <a:r>
              <a:rPr lang="en-US" dirty="0">
                <a:solidFill>
                  <a:schemeClr val="tx1">
                    <a:lumMod val="50000"/>
                  </a:schemeClr>
                </a:solidFill>
              </a:rPr>
              <a:t>where</a:t>
            </a:r>
            <a:r>
              <a:rPr lang="en-US" b="0" dirty="0">
                <a:solidFill>
                  <a:schemeClr val="tx1">
                    <a:lumMod val="50000"/>
                  </a:schemeClr>
                </a:solidFill>
              </a:rPr>
              <a:t> clause eliminates items from further consideration if they don’t meet the specified condition</a:t>
            </a:r>
            <a:r>
              <a:rPr lang="en-US" b="0" dirty="0" smtClean="0">
                <a:solidFill>
                  <a:schemeClr val="tx1">
                    <a:lumMod val="50000"/>
                  </a:schemeClr>
                </a:solidFill>
              </a:rPr>
              <a:t>.</a:t>
            </a:r>
            <a:r>
              <a:rPr lang="en-US" b="0" dirty="0">
                <a:solidFill>
                  <a:schemeClr val="tx1">
                    <a:lumMod val="50000"/>
                  </a:schemeClr>
                </a:solidFill>
              </a:rPr>
              <a:t> An item must satisfy all the where clauses to avoid elimination from </a:t>
            </a:r>
            <a:r>
              <a:rPr lang="en-US" b="0" dirty="0" smtClean="0">
                <a:solidFill>
                  <a:schemeClr val="tx1">
                    <a:lumMod val="50000"/>
                  </a:schemeClr>
                </a:solidFill>
              </a:rPr>
              <a:t>further consideration.</a:t>
            </a: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r>
              <a:rPr lang="en-US" b="0" dirty="0" smtClean="0">
                <a:solidFill>
                  <a:schemeClr val="tx1">
                    <a:lumMod val="50000"/>
                  </a:schemeClr>
                </a:solidFill>
              </a:rPr>
              <a:t>The </a:t>
            </a:r>
            <a:r>
              <a:rPr lang="en-US" dirty="0" err="1">
                <a:solidFill>
                  <a:schemeClr val="tx1">
                    <a:lumMod val="50000"/>
                  </a:schemeClr>
                </a:solidFill>
              </a:rPr>
              <a:t>orderby</a:t>
            </a:r>
            <a:r>
              <a:rPr lang="en-US" b="0" dirty="0">
                <a:solidFill>
                  <a:schemeClr val="tx1">
                    <a:lumMod val="50000"/>
                  </a:schemeClr>
                </a:solidFill>
              </a:rPr>
              <a:t> clause takes an expression and returns the result items in order according to the </a:t>
            </a:r>
            <a:r>
              <a:rPr lang="en-US" b="0" dirty="0" smtClean="0">
                <a:solidFill>
                  <a:schemeClr val="tx1">
                    <a:lumMod val="50000"/>
                  </a:schemeClr>
                </a:solidFill>
              </a:rPr>
              <a:t>expression.</a:t>
            </a:r>
            <a:r>
              <a:rPr lang="en-US" b="0" dirty="0">
                <a:solidFill>
                  <a:schemeClr val="tx1">
                    <a:lumMod val="50000"/>
                  </a:schemeClr>
                </a:solidFill>
              </a:rPr>
              <a:t> The default ordering of an </a:t>
            </a:r>
            <a:r>
              <a:rPr lang="en-US" b="0" dirty="0" err="1">
                <a:solidFill>
                  <a:schemeClr val="tx1">
                    <a:lumMod val="50000"/>
                  </a:schemeClr>
                </a:solidFill>
              </a:rPr>
              <a:t>orderby</a:t>
            </a:r>
            <a:r>
              <a:rPr lang="en-US" b="0" dirty="0">
                <a:solidFill>
                  <a:schemeClr val="tx1">
                    <a:lumMod val="50000"/>
                  </a:schemeClr>
                </a:solidFill>
              </a:rPr>
              <a:t> clause is </a:t>
            </a:r>
            <a:r>
              <a:rPr lang="en-US" b="0" dirty="0" smtClean="0">
                <a:solidFill>
                  <a:schemeClr val="tx1">
                    <a:lumMod val="50000"/>
                  </a:schemeClr>
                </a:solidFill>
              </a:rPr>
              <a:t>ascending.</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smtClean="0">
                <a:solidFill>
                  <a:schemeClr val="tx1">
                    <a:lumMod val="50000"/>
                  </a:schemeClr>
                </a:solidFill>
              </a:rPr>
              <a:t>The </a:t>
            </a:r>
            <a:r>
              <a:rPr lang="en-US" b="0" dirty="0">
                <a:solidFill>
                  <a:schemeClr val="tx1">
                    <a:lumMod val="50000"/>
                  </a:schemeClr>
                </a:solidFill>
              </a:rPr>
              <a:t>group clause groups the selected objects according to a specified </a:t>
            </a:r>
            <a:r>
              <a:rPr lang="en-US" b="0" dirty="0" smtClean="0">
                <a:solidFill>
                  <a:schemeClr val="tx1">
                    <a:lumMod val="50000"/>
                  </a:schemeClr>
                </a:solidFill>
              </a:rPr>
              <a:t>criterion.</a:t>
            </a:r>
            <a:r>
              <a:rPr lang="en-US" b="0" dirty="0">
                <a:solidFill>
                  <a:schemeClr val="tx1">
                    <a:lumMod val="50000"/>
                  </a:schemeClr>
                </a:solidFill>
              </a:rPr>
              <a:t> When items are included in the result of the query, they’re placed in </a:t>
            </a:r>
            <a:r>
              <a:rPr lang="en-US" b="0" dirty="0" smtClean="0">
                <a:solidFill>
                  <a:schemeClr val="tx1">
                    <a:lumMod val="50000"/>
                  </a:schemeClr>
                </a:solidFill>
              </a:rPr>
              <a:t>groups according </a:t>
            </a:r>
            <a:r>
              <a:rPr lang="en-US" b="0" dirty="0">
                <a:solidFill>
                  <a:schemeClr val="tx1">
                    <a:lumMod val="50000"/>
                  </a:schemeClr>
                </a:solidFill>
              </a:rPr>
              <a:t>to the value of a particular field. The property on which items </a:t>
            </a:r>
            <a:r>
              <a:rPr lang="en-US" b="0" dirty="0" smtClean="0">
                <a:solidFill>
                  <a:schemeClr val="tx1">
                    <a:lumMod val="50000"/>
                  </a:schemeClr>
                </a:solidFill>
              </a:rPr>
              <a:t>are grouped </a:t>
            </a:r>
            <a:r>
              <a:rPr lang="en-US" b="0" dirty="0">
                <a:solidFill>
                  <a:schemeClr val="tx1">
                    <a:lumMod val="50000"/>
                  </a:schemeClr>
                </a:solidFill>
              </a:rPr>
              <a:t>is called the </a:t>
            </a:r>
            <a:r>
              <a:rPr lang="en-US" b="0" i="1" dirty="0">
                <a:solidFill>
                  <a:schemeClr val="tx1">
                    <a:lumMod val="50000"/>
                  </a:schemeClr>
                </a:solidFill>
              </a:rPr>
              <a:t>key</a:t>
            </a:r>
            <a:r>
              <a:rPr lang="en-US" b="0" dirty="0" smtClean="0">
                <a:solidFill>
                  <a:schemeClr val="tx1">
                    <a:lumMod val="50000"/>
                  </a:schemeClr>
                </a:solidFill>
              </a:rPr>
              <a:t>.</a:t>
            </a:r>
            <a:r>
              <a:rPr lang="en-US" b="0" dirty="0">
                <a:solidFill>
                  <a:schemeClr val="tx1">
                    <a:lumMod val="50000"/>
                  </a:schemeClr>
                </a:solidFill>
              </a:rPr>
              <a:t> it returns an enumerable that enumerates the </a:t>
            </a:r>
            <a:r>
              <a:rPr lang="en-US" b="0" dirty="0" smtClean="0">
                <a:solidFill>
                  <a:schemeClr val="tx1">
                    <a:lumMod val="50000"/>
                  </a:schemeClr>
                </a:solidFill>
              </a:rPr>
              <a:t>groups of </a:t>
            </a:r>
            <a:r>
              <a:rPr lang="en-US" b="0" dirty="0">
                <a:solidFill>
                  <a:schemeClr val="tx1">
                    <a:lumMod val="50000"/>
                  </a:schemeClr>
                </a:solidFill>
              </a:rPr>
              <a:t>items that have been </a:t>
            </a:r>
            <a:r>
              <a:rPr lang="en-US" b="0" dirty="0" smtClean="0">
                <a:solidFill>
                  <a:schemeClr val="tx1">
                    <a:lumMod val="50000"/>
                  </a:schemeClr>
                </a:solidFill>
              </a:rPr>
              <a:t>formed.</a:t>
            </a: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smtClean="0">
              <a:solidFill>
                <a:schemeClr val="tx1">
                  <a:lumMod val="50000"/>
                </a:schemeClr>
              </a:solidFill>
            </a:endParaRPr>
          </a:p>
          <a:p>
            <a:pPr marL="285750" indent="-285750">
              <a:buClr>
                <a:schemeClr val="accent2"/>
              </a:buClr>
              <a:buFont typeface="Arial" panose="020B0604020202020204" pitchFamily="34" charset="0"/>
              <a:buChar char="•"/>
            </a:pPr>
            <a:endParaRPr lang="en-US" b="0" dirty="0">
              <a:solidFill>
                <a:schemeClr val="tx1">
                  <a:lumMod val="50000"/>
                </a:schemeClr>
              </a:solidFill>
            </a:endParaRPr>
          </a:p>
          <a:p>
            <a:pPr marL="285750" indent="-285750">
              <a:buClr>
                <a:schemeClr val="accent2"/>
              </a:buClr>
              <a:buFont typeface="Arial" panose="020B0604020202020204" pitchFamily="34" charset="0"/>
              <a:buChar char="•"/>
            </a:pPr>
            <a:r>
              <a:rPr lang="en-US" b="0" dirty="0" smtClean="0">
                <a:solidFill>
                  <a:schemeClr val="tx1">
                    <a:lumMod val="50000"/>
                  </a:schemeClr>
                </a:solidFill>
              </a:rPr>
              <a:t>A </a:t>
            </a:r>
            <a:r>
              <a:rPr lang="en-US" b="0" dirty="0">
                <a:solidFill>
                  <a:schemeClr val="tx1">
                    <a:lumMod val="50000"/>
                  </a:schemeClr>
                </a:solidFill>
              </a:rPr>
              <a:t>query </a:t>
            </a:r>
            <a:r>
              <a:rPr lang="en-US" dirty="0">
                <a:solidFill>
                  <a:schemeClr val="tx1">
                    <a:lumMod val="50000"/>
                  </a:schemeClr>
                </a:solidFill>
              </a:rPr>
              <a:t>continuation</a:t>
            </a:r>
            <a:r>
              <a:rPr lang="en-US" b="0" dirty="0">
                <a:solidFill>
                  <a:schemeClr val="tx1">
                    <a:lumMod val="50000"/>
                  </a:schemeClr>
                </a:solidFill>
              </a:rPr>
              <a:t> clause takes the result of one part of a query and assigns it a </a:t>
            </a:r>
            <a:endParaRPr lang="en-US" b="0" dirty="0" smtClean="0">
              <a:solidFill>
                <a:schemeClr val="tx1">
                  <a:lumMod val="50000"/>
                </a:schemeClr>
              </a:solidFill>
            </a:endParaRPr>
          </a:p>
          <a:p>
            <a:pPr>
              <a:buClr>
                <a:schemeClr val="accent2"/>
              </a:buClr>
            </a:pPr>
            <a:r>
              <a:rPr lang="en-US" b="0" dirty="0" smtClean="0">
                <a:solidFill>
                  <a:schemeClr val="tx1">
                    <a:lumMod val="50000"/>
                  </a:schemeClr>
                </a:solidFill>
              </a:rPr>
              <a:t>name </a:t>
            </a:r>
            <a:r>
              <a:rPr lang="en-US" b="0" dirty="0">
                <a:solidFill>
                  <a:schemeClr val="tx1">
                    <a:lumMod val="50000"/>
                  </a:schemeClr>
                </a:solidFill>
              </a:rPr>
              <a:t>so that it can </a:t>
            </a:r>
            <a:r>
              <a:rPr lang="en-US" b="0" dirty="0" smtClean="0">
                <a:solidFill>
                  <a:schemeClr val="tx1">
                    <a:lumMod val="50000"/>
                  </a:schemeClr>
                </a:solidFill>
              </a:rPr>
              <a:t>be used </a:t>
            </a:r>
            <a:r>
              <a:rPr lang="en-US" b="0" dirty="0">
                <a:solidFill>
                  <a:schemeClr val="tx1">
                    <a:lumMod val="50000"/>
                  </a:schemeClr>
                </a:solidFill>
              </a:rPr>
              <a:t>in another part of the query</a:t>
            </a:r>
            <a:endParaRPr lang="en-US" dirty="0">
              <a:solidFill>
                <a:schemeClr val="tx1">
                  <a:lumMod val="50000"/>
                </a:schemeClr>
              </a:solidFill>
            </a:endParaRPr>
          </a:p>
        </p:txBody>
      </p:sp>
      <p:pic>
        <p:nvPicPr>
          <p:cNvPr id="4" name="Picture 3"/>
          <p:cNvPicPr>
            <a:picLocks noChangeAspect="1"/>
          </p:cNvPicPr>
          <p:nvPr/>
        </p:nvPicPr>
        <p:blipFill>
          <a:blip r:embed="rId3"/>
          <a:stretch>
            <a:fillRect/>
          </a:stretch>
        </p:blipFill>
        <p:spPr>
          <a:xfrm>
            <a:off x="6551950" y="1264806"/>
            <a:ext cx="2219325" cy="295275"/>
          </a:xfrm>
          <a:prstGeom prst="rect">
            <a:avLst/>
          </a:prstGeom>
        </p:spPr>
      </p:pic>
      <p:pic>
        <p:nvPicPr>
          <p:cNvPr id="5" name="Picture 4"/>
          <p:cNvPicPr>
            <a:picLocks noChangeAspect="1"/>
          </p:cNvPicPr>
          <p:nvPr/>
        </p:nvPicPr>
        <p:blipFill>
          <a:blip r:embed="rId4"/>
          <a:stretch>
            <a:fillRect/>
          </a:stretch>
        </p:blipFill>
        <p:spPr>
          <a:xfrm>
            <a:off x="6551950" y="1815427"/>
            <a:ext cx="1943100" cy="304800"/>
          </a:xfrm>
          <a:prstGeom prst="rect">
            <a:avLst/>
          </a:prstGeom>
        </p:spPr>
      </p:pic>
      <p:pic>
        <p:nvPicPr>
          <p:cNvPr id="6" name="Picture 5"/>
          <p:cNvPicPr>
            <a:picLocks noChangeAspect="1"/>
          </p:cNvPicPr>
          <p:nvPr/>
        </p:nvPicPr>
        <p:blipFill>
          <a:blip r:embed="rId5"/>
          <a:stretch>
            <a:fillRect/>
          </a:stretch>
        </p:blipFill>
        <p:spPr>
          <a:xfrm>
            <a:off x="5342275" y="2626989"/>
            <a:ext cx="4362450" cy="857250"/>
          </a:xfrm>
          <a:prstGeom prst="rect">
            <a:avLst/>
          </a:prstGeom>
        </p:spPr>
      </p:pic>
      <p:pic>
        <p:nvPicPr>
          <p:cNvPr id="7" name="Picture 6"/>
          <p:cNvPicPr>
            <a:picLocks noChangeAspect="1"/>
          </p:cNvPicPr>
          <p:nvPr/>
        </p:nvPicPr>
        <p:blipFill>
          <a:blip r:embed="rId6"/>
          <a:stretch>
            <a:fillRect/>
          </a:stretch>
        </p:blipFill>
        <p:spPr>
          <a:xfrm>
            <a:off x="1683259" y="4324376"/>
            <a:ext cx="2552700" cy="571500"/>
          </a:xfrm>
          <a:prstGeom prst="rect">
            <a:avLst/>
          </a:prstGeom>
        </p:spPr>
      </p:pic>
      <p:pic>
        <p:nvPicPr>
          <p:cNvPr id="8" name="Picture 7"/>
          <p:cNvPicPr>
            <a:picLocks noChangeAspect="1"/>
          </p:cNvPicPr>
          <p:nvPr/>
        </p:nvPicPr>
        <p:blipFill>
          <a:blip r:embed="rId7"/>
          <a:stretch>
            <a:fillRect/>
          </a:stretch>
        </p:blipFill>
        <p:spPr>
          <a:xfrm>
            <a:off x="7661612" y="3991001"/>
            <a:ext cx="4152900" cy="1809750"/>
          </a:xfrm>
          <a:prstGeom prst="rect">
            <a:avLst/>
          </a:prstGeom>
        </p:spPr>
      </p:pic>
      <p:pic>
        <p:nvPicPr>
          <p:cNvPr id="9" name="Picture 8"/>
          <p:cNvPicPr>
            <a:picLocks noChangeAspect="1"/>
          </p:cNvPicPr>
          <p:nvPr/>
        </p:nvPicPr>
        <p:blipFill>
          <a:blip r:embed="rId8"/>
          <a:stretch>
            <a:fillRect/>
          </a:stretch>
        </p:blipFill>
        <p:spPr>
          <a:xfrm>
            <a:off x="5795962" y="5814999"/>
            <a:ext cx="2047875" cy="904875"/>
          </a:xfrm>
          <a:prstGeom prst="rect">
            <a:avLst/>
          </a:prstGeom>
        </p:spPr>
      </p:pic>
    </p:spTree>
    <p:extLst>
      <p:ext uri="{BB962C8B-B14F-4D97-AF65-F5344CB8AC3E}">
        <p14:creationId xmlns:p14="http://schemas.microsoft.com/office/powerpoint/2010/main" val="3110840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Generics?</a:t>
            </a:r>
            <a:endParaRPr lang="en-US" dirty="0"/>
          </a:p>
        </p:txBody>
      </p:sp>
      <p:sp>
        <p:nvSpPr>
          <p:cNvPr id="3" name="Content Placeholder 2"/>
          <p:cNvSpPr>
            <a:spLocks noGrp="1"/>
          </p:cNvSpPr>
          <p:nvPr>
            <p:ph idx="13"/>
          </p:nvPr>
        </p:nvSpPr>
        <p:spPr/>
        <p:txBody>
          <a:bodyPr/>
          <a:lstStyle/>
          <a:p>
            <a:pPr marL="285750" indent="-285750">
              <a:buClr>
                <a:schemeClr val="accent2"/>
              </a:buClr>
              <a:buFont typeface="Arial" panose="020B0604020202020204" pitchFamily="34" charset="0"/>
              <a:buChar char="•"/>
            </a:pPr>
            <a:r>
              <a:rPr lang="en-US" dirty="0" smtClean="0">
                <a:solidFill>
                  <a:schemeClr val="tx1"/>
                </a:solidFill>
              </a:rPr>
              <a:t>Classes, structures, interfaces, delegates and methods that have placeholders(type parameters) for one or more of the types that they store or use.</a:t>
            </a:r>
          </a:p>
          <a:p>
            <a:pPr marL="285750" indent="-285750">
              <a:buClr>
                <a:schemeClr val="accent2"/>
              </a:buClr>
              <a:buFont typeface="Arial" panose="020B0604020202020204" pitchFamily="34" charset="0"/>
              <a:buChar char="•"/>
            </a:pPr>
            <a:r>
              <a:rPr lang="en-US" dirty="0" smtClean="0">
                <a:solidFill>
                  <a:schemeClr val="tx1"/>
                </a:solidFill>
              </a:rPr>
              <a:t>You can refactor your code and add an additional layer of abstraction so that, for certain kinds of code, the data types are not hard-coded.</a:t>
            </a:r>
          </a:p>
          <a:p>
            <a:pPr marL="285750" indent="-285750">
              <a:buClr>
                <a:schemeClr val="accent2"/>
              </a:buClr>
              <a:buFont typeface="Arial" panose="020B0604020202020204" pitchFamily="34" charset="0"/>
              <a:buChar char="•"/>
            </a:pPr>
            <a:endParaRPr lang="en-US" dirty="0" smtClean="0">
              <a:solidFill>
                <a:schemeClr val="tx1"/>
              </a:solidFill>
            </a:endParaRPr>
          </a:p>
        </p:txBody>
      </p:sp>
      <p:pic>
        <p:nvPicPr>
          <p:cNvPr id="4" name="Picture 3"/>
          <p:cNvPicPr>
            <a:picLocks noChangeAspect="1"/>
          </p:cNvPicPr>
          <p:nvPr/>
        </p:nvPicPr>
        <p:blipFill>
          <a:blip r:embed="rId3"/>
          <a:stretch>
            <a:fillRect/>
          </a:stretch>
        </p:blipFill>
        <p:spPr>
          <a:xfrm>
            <a:off x="2176768" y="2640675"/>
            <a:ext cx="2482310" cy="3269082"/>
          </a:xfrm>
          <a:prstGeom prst="rect">
            <a:avLst/>
          </a:prstGeom>
        </p:spPr>
      </p:pic>
      <p:pic>
        <p:nvPicPr>
          <p:cNvPr id="5" name="Picture 4"/>
          <p:cNvPicPr>
            <a:picLocks noChangeAspect="1"/>
          </p:cNvPicPr>
          <p:nvPr/>
        </p:nvPicPr>
        <p:blipFill>
          <a:blip r:embed="rId4"/>
          <a:stretch>
            <a:fillRect/>
          </a:stretch>
        </p:blipFill>
        <p:spPr>
          <a:xfrm>
            <a:off x="5276513" y="2640675"/>
            <a:ext cx="2455028" cy="3265020"/>
          </a:xfrm>
          <a:prstGeom prst="rect">
            <a:avLst/>
          </a:prstGeom>
        </p:spPr>
      </p:pic>
    </p:spTree>
    <p:extLst>
      <p:ext uri="{BB962C8B-B14F-4D97-AF65-F5344CB8AC3E}">
        <p14:creationId xmlns:p14="http://schemas.microsoft.com/office/powerpoint/2010/main" val="3297155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 Standard Query Operators</a:t>
            </a:r>
            <a:endParaRPr lang="en-US" dirty="0"/>
          </a:p>
        </p:txBody>
      </p:sp>
      <p:sp>
        <p:nvSpPr>
          <p:cNvPr id="3" name="Content Placeholder 2"/>
          <p:cNvSpPr>
            <a:spLocks noGrp="1"/>
          </p:cNvSpPr>
          <p:nvPr>
            <p:ph idx="13"/>
          </p:nvPr>
        </p:nvSpPr>
        <p:spPr>
          <a:xfrm>
            <a:off x="810306" y="892253"/>
            <a:ext cx="10543495" cy="2315403"/>
          </a:xfrm>
        </p:spPr>
        <p:txBody>
          <a:bodyPr>
            <a:normAutofit/>
          </a:bodyPr>
          <a:lstStyle/>
          <a:p>
            <a:pPr marL="285750" indent="-285750">
              <a:buClr>
                <a:schemeClr val="accent2"/>
              </a:buClr>
              <a:buFont typeface="Arial" panose="020B0604020202020204" pitchFamily="34" charset="0"/>
              <a:buChar char="•"/>
            </a:pPr>
            <a:r>
              <a:rPr lang="en-US" b="0" dirty="0">
                <a:solidFill>
                  <a:schemeClr val="tx1">
                    <a:lumMod val="50000"/>
                  </a:schemeClr>
                </a:solidFill>
              </a:rPr>
              <a:t>The standard query operators comprise a set of methods called an application programming </a:t>
            </a:r>
            <a:r>
              <a:rPr lang="en-US" b="0" dirty="0" smtClean="0">
                <a:solidFill>
                  <a:schemeClr val="tx1">
                    <a:lumMod val="50000"/>
                  </a:schemeClr>
                </a:solidFill>
              </a:rPr>
              <a:t>interface (API</a:t>
            </a:r>
            <a:r>
              <a:rPr lang="en-US" b="0" dirty="0">
                <a:solidFill>
                  <a:schemeClr val="tx1">
                    <a:lumMod val="50000"/>
                  </a:schemeClr>
                </a:solidFill>
              </a:rPr>
              <a:t>) that lets you query any .NET array or collection. Important characteristics of the standard </a:t>
            </a:r>
            <a:r>
              <a:rPr lang="en-US" b="0" dirty="0" smtClean="0">
                <a:solidFill>
                  <a:schemeClr val="tx1">
                    <a:lumMod val="50000"/>
                  </a:schemeClr>
                </a:solidFill>
              </a:rPr>
              <a:t>query operators </a:t>
            </a:r>
            <a:r>
              <a:rPr lang="en-US" b="0" dirty="0">
                <a:solidFill>
                  <a:schemeClr val="tx1">
                    <a:lumMod val="50000"/>
                  </a:schemeClr>
                </a:solidFill>
              </a:rPr>
              <a:t>are the following</a:t>
            </a:r>
            <a:r>
              <a:rPr lang="en-US" b="0" dirty="0" smtClean="0">
                <a:solidFill>
                  <a:schemeClr val="tx1">
                    <a:lumMod val="50000"/>
                  </a:schemeClr>
                </a:solidFill>
              </a:rPr>
              <a:t>:</a:t>
            </a:r>
          </a:p>
          <a:p>
            <a:pPr marL="1228725" lvl="2" indent="-285750">
              <a:buClr>
                <a:schemeClr val="accent2"/>
              </a:buClr>
            </a:pPr>
            <a:r>
              <a:rPr lang="en-US" sz="1500" b="0" dirty="0" smtClean="0">
                <a:solidFill>
                  <a:schemeClr val="tx1">
                    <a:lumMod val="50000"/>
                  </a:schemeClr>
                </a:solidFill>
              </a:rPr>
              <a:t> </a:t>
            </a:r>
            <a:r>
              <a:rPr lang="en-US" sz="1500" b="0" dirty="0">
                <a:solidFill>
                  <a:schemeClr val="tx1">
                    <a:lumMod val="50000"/>
                  </a:schemeClr>
                </a:solidFill>
              </a:rPr>
              <a:t>The collection objects queried are called sequences and must implement </a:t>
            </a:r>
            <a:r>
              <a:rPr lang="en-US" sz="1500" b="0" dirty="0" smtClean="0">
                <a:solidFill>
                  <a:schemeClr val="tx1">
                    <a:lumMod val="50000"/>
                  </a:schemeClr>
                </a:solidFill>
              </a:rPr>
              <a:t>the </a:t>
            </a:r>
            <a:r>
              <a:rPr lang="en-US" sz="1500" b="0" dirty="0" err="1" smtClean="0">
                <a:solidFill>
                  <a:schemeClr val="tx1">
                    <a:lumMod val="50000"/>
                  </a:schemeClr>
                </a:solidFill>
              </a:rPr>
              <a:t>IEnumerable</a:t>
            </a:r>
            <a:r>
              <a:rPr lang="en-US" sz="1500" b="0" dirty="0" smtClean="0">
                <a:solidFill>
                  <a:schemeClr val="tx1">
                    <a:lumMod val="50000"/>
                  </a:schemeClr>
                </a:solidFill>
              </a:rPr>
              <a:t>&lt;T</a:t>
            </a:r>
            <a:r>
              <a:rPr lang="en-US" sz="1500" b="0" dirty="0">
                <a:solidFill>
                  <a:schemeClr val="tx1">
                    <a:lumMod val="50000"/>
                  </a:schemeClr>
                </a:solidFill>
              </a:rPr>
              <a:t>&gt; interface, where T is a </a:t>
            </a:r>
            <a:r>
              <a:rPr lang="en-US" sz="1500" b="0" dirty="0" smtClean="0">
                <a:solidFill>
                  <a:schemeClr val="tx1">
                    <a:lumMod val="50000"/>
                  </a:schemeClr>
                </a:solidFill>
              </a:rPr>
              <a:t>type.</a:t>
            </a:r>
          </a:p>
          <a:p>
            <a:pPr marL="1228725" lvl="2" indent="-285750">
              <a:buClr>
                <a:schemeClr val="accent2"/>
              </a:buClr>
            </a:pPr>
            <a:r>
              <a:rPr lang="en-US" b="0" dirty="0" smtClean="0">
                <a:solidFill>
                  <a:schemeClr val="tx1">
                    <a:lumMod val="50000"/>
                  </a:schemeClr>
                </a:solidFill>
              </a:rPr>
              <a:t>The </a:t>
            </a:r>
            <a:r>
              <a:rPr lang="en-US" b="0" dirty="0">
                <a:solidFill>
                  <a:schemeClr val="tx1">
                    <a:lumMod val="50000"/>
                  </a:schemeClr>
                </a:solidFill>
              </a:rPr>
              <a:t>standard query operators use method syntax</a:t>
            </a:r>
            <a:r>
              <a:rPr lang="en-US" b="0" dirty="0" smtClean="0">
                <a:solidFill>
                  <a:schemeClr val="tx1">
                    <a:lumMod val="50000"/>
                  </a:schemeClr>
                </a:solidFill>
              </a:rPr>
              <a:t>.</a:t>
            </a:r>
          </a:p>
          <a:p>
            <a:pPr marL="1228725" lvl="2" indent="-285750">
              <a:buClr>
                <a:schemeClr val="accent2"/>
              </a:buClr>
            </a:pPr>
            <a:r>
              <a:rPr lang="en-US" sz="1500" b="0" dirty="0" smtClean="0">
                <a:solidFill>
                  <a:schemeClr val="tx1">
                    <a:lumMod val="50000"/>
                  </a:schemeClr>
                </a:solidFill>
              </a:rPr>
              <a:t> </a:t>
            </a:r>
            <a:r>
              <a:rPr lang="en-US" sz="1500" b="0" dirty="0">
                <a:solidFill>
                  <a:schemeClr val="tx1">
                    <a:lumMod val="50000"/>
                  </a:schemeClr>
                </a:solidFill>
              </a:rPr>
              <a:t>Some operators return </a:t>
            </a:r>
            <a:r>
              <a:rPr lang="en-US" sz="1500" b="0" dirty="0" err="1">
                <a:solidFill>
                  <a:schemeClr val="tx1">
                    <a:lumMod val="50000"/>
                  </a:schemeClr>
                </a:solidFill>
              </a:rPr>
              <a:t>IEnumerable</a:t>
            </a:r>
            <a:r>
              <a:rPr lang="en-US" sz="1500" b="0" dirty="0">
                <a:solidFill>
                  <a:schemeClr val="tx1">
                    <a:lumMod val="50000"/>
                  </a:schemeClr>
                </a:solidFill>
              </a:rPr>
              <a:t> objects (or other sequences), while </a:t>
            </a:r>
            <a:r>
              <a:rPr lang="en-US" sz="1500" b="0" dirty="0" smtClean="0">
                <a:solidFill>
                  <a:schemeClr val="tx1">
                    <a:lumMod val="50000"/>
                  </a:schemeClr>
                </a:solidFill>
              </a:rPr>
              <a:t>others return </a:t>
            </a:r>
            <a:r>
              <a:rPr lang="en-US" sz="1500" b="0" dirty="0">
                <a:solidFill>
                  <a:schemeClr val="tx1">
                    <a:lumMod val="50000"/>
                  </a:schemeClr>
                </a:solidFill>
              </a:rPr>
              <a:t>scalars. Operators that return scalars execute their queries immediately </a:t>
            </a:r>
            <a:r>
              <a:rPr lang="en-US" sz="1500" b="0" dirty="0" smtClean="0">
                <a:solidFill>
                  <a:schemeClr val="tx1">
                    <a:lumMod val="50000"/>
                  </a:schemeClr>
                </a:solidFill>
              </a:rPr>
              <a:t>and return </a:t>
            </a:r>
            <a:r>
              <a:rPr lang="en-US" sz="1500" b="0" dirty="0">
                <a:solidFill>
                  <a:schemeClr val="tx1">
                    <a:lumMod val="50000"/>
                  </a:schemeClr>
                </a:solidFill>
              </a:rPr>
              <a:t>a value instead of an enumerable object</a:t>
            </a:r>
            <a:r>
              <a:rPr lang="en-US" sz="1500" b="0" dirty="0" smtClean="0">
                <a:solidFill>
                  <a:schemeClr val="tx1">
                    <a:lumMod val="50000"/>
                  </a:schemeClr>
                </a:solidFill>
              </a:rPr>
              <a:t>.</a:t>
            </a:r>
          </a:p>
          <a:p>
            <a:pPr marL="1228725" lvl="2" indent="-285750">
              <a:buClr>
                <a:schemeClr val="accent2"/>
              </a:buClr>
            </a:pPr>
            <a:r>
              <a:rPr lang="en-US" sz="1500" b="0" dirty="0" smtClean="0">
                <a:solidFill>
                  <a:schemeClr val="tx1">
                    <a:lumMod val="50000"/>
                  </a:schemeClr>
                </a:solidFill>
              </a:rPr>
              <a:t> </a:t>
            </a:r>
            <a:r>
              <a:rPr lang="en-US" sz="1500" b="0" dirty="0">
                <a:solidFill>
                  <a:schemeClr val="tx1">
                    <a:lumMod val="50000"/>
                  </a:schemeClr>
                </a:solidFill>
              </a:rPr>
              <a:t>Many of these operators take a predicate as a parameter. A predicate is a </a:t>
            </a:r>
            <a:r>
              <a:rPr lang="en-US" sz="1500" b="0" dirty="0" smtClean="0">
                <a:solidFill>
                  <a:schemeClr val="tx1">
                    <a:lumMod val="50000"/>
                  </a:schemeClr>
                </a:solidFill>
              </a:rPr>
              <a:t>method that </a:t>
            </a:r>
            <a:r>
              <a:rPr lang="en-US" sz="1500" b="0" dirty="0">
                <a:solidFill>
                  <a:schemeClr val="tx1">
                    <a:lumMod val="50000"/>
                  </a:schemeClr>
                </a:solidFill>
              </a:rPr>
              <a:t>takes an object as a parameter and returns </a:t>
            </a:r>
            <a:r>
              <a:rPr lang="en-US" sz="1500" b="0" dirty="0" smtClean="0">
                <a:solidFill>
                  <a:schemeClr val="tx1">
                    <a:lumMod val="50000"/>
                  </a:schemeClr>
                </a:solidFill>
              </a:rPr>
              <a:t>true or </a:t>
            </a:r>
            <a:r>
              <a:rPr lang="en-US" sz="1500" b="0" dirty="0">
                <a:solidFill>
                  <a:schemeClr val="tx1">
                    <a:lumMod val="50000"/>
                  </a:schemeClr>
                </a:solidFill>
              </a:rPr>
              <a:t>false depending </a:t>
            </a:r>
            <a:r>
              <a:rPr lang="en-US" sz="1500" b="0" dirty="0" smtClean="0">
                <a:solidFill>
                  <a:schemeClr val="tx1">
                    <a:lumMod val="50000"/>
                  </a:schemeClr>
                </a:solidFill>
              </a:rPr>
              <a:t>on whether </a:t>
            </a:r>
            <a:r>
              <a:rPr lang="en-US" sz="1500" b="0" dirty="0">
                <a:solidFill>
                  <a:schemeClr val="tx1">
                    <a:lumMod val="50000"/>
                  </a:schemeClr>
                </a:solidFill>
              </a:rPr>
              <a:t>or not the object meets some criterion</a:t>
            </a:r>
            <a:r>
              <a:rPr lang="en-US" sz="1500" b="0" dirty="0" smtClean="0">
                <a:solidFill>
                  <a:schemeClr val="tx1">
                    <a:lumMod val="50000"/>
                  </a:schemeClr>
                </a:solidFill>
              </a:rPr>
              <a:t>.</a:t>
            </a:r>
          </a:p>
          <a:p>
            <a:pPr marL="1228725" lvl="2" indent="-285750">
              <a:buClr>
                <a:schemeClr val="accent2"/>
              </a:buClr>
            </a:pPr>
            <a:endParaRPr lang="en-US" sz="1500" dirty="0">
              <a:solidFill>
                <a:schemeClr val="tx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97777827"/>
              </p:ext>
            </p:extLst>
          </p:nvPr>
        </p:nvGraphicFramePr>
        <p:xfrm>
          <a:off x="1335314" y="3207656"/>
          <a:ext cx="10174514" cy="3463835"/>
        </p:xfrm>
        <a:graphic>
          <a:graphicData uri="http://schemas.openxmlformats.org/drawingml/2006/table">
            <a:tbl>
              <a:tblPr firstRow="1" bandRow="1">
                <a:tableStyleId>{5C22544A-7EE6-4342-B048-85BDC9FD1C3A}</a:tableStyleId>
              </a:tblPr>
              <a:tblGrid>
                <a:gridCol w="1362660"/>
                <a:gridCol w="8811854"/>
              </a:tblGrid>
              <a:tr h="188945">
                <a:tc>
                  <a:txBody>
                    <a:bodyPr/>
                    <a:lstStyle/>
                    <a:p>
                      <a:r>
                        <a:rPr lang="en-US" dirty="0" smtClean="0"/>
                        <a:t>Operator Name</a:t>
                      </a:r>
                      <a:endParaRPr lang="en-US" dirty="0"/>
                    </a:p>
                  </a:txBody>
                  <a:tcPr/>
                </a:tc>
                <a:tc>
                  <a:txBody>
                    <a:bodyPr/>
                    <a:lstStyle/>
                    <a:p>
                      <a:r>
                        <a:rPr lang="en-US" dirty="0" smtClean="0"/>
                        <a:t>Description</a:t>
                      </a:r>
                      <a:endParaRPr lang="en-US" dirty="0"/>
                    </a:p>
                  </a:txBody>
                  <a:tcPr/>
                </a:tc>
              </a:tr>
              <a:tr h="188945">
                <a:tc>
                  <a:txBody>
                    <a:bodyPr/>
                    <a:lstStyle/>
                    <a:p>
                      <a:r>
                        <a:rPr lang="en-US" sz="1350" b="0" i="0" u="none" strike="noStrike" kern="1200" baseline="0" dirty="0" smtClean="0">
                          <a:solidFill>
                            <a:schemeClr val="dk1"/>
                          </a:solidFill>
                          <a:latin typeface="+mn-lt"/>
                          <a:ea typeface="+mn-ea"/>
                          <a:cs typeface="+mn-cs"/>
                        </a:rPr>
                        <a:t>Where</a:t>
                      </a:r>
                      <a:endParaRPr lang="en-US" dirty="0"/>
                    </a:p>
                  </a:txBody>
                  <a:tcPr/>
                </a:tc>
                <a:tc>
                  <a:txBody>
                    <a:bodyPr/>
                    <a:lstStyle/>
                    <a:p>
                      <a:r>
                        <a:rPr lang="en-US" sz="1350" b="0" i="0" u="none" strike="noStrike" kern="1200" baseline="0" dirty="0" smtClean="0">
                          <a:solidFill>
                            <a:schemeClr val="dk1"/>
                          </a:solidFill>
                          <a:latin typeface="+mn-lt"/>
                          <a:ea typeface="+mn-ea"/>
                          <a:cs typeface="+mn-cs"/>
                        </a:rPr>
                        <a:t>Filters the sequence, given a selection predicate.</a:t>
                      </a:r>
                      <a:endParaRPr lang="en-US" dirty="0"/>
                    </a:p>
                  </a:txBody>
                  <a:tcPr/>
                </a:tc>
              </a:tr>
              <a:tr h="188945">
                <a:tc>
                  <a:txBody>
                    <a:bodyPr/>
                    <a:lstStyle/>
                    <a:p>
                      <a:r>
                        <a:rPr lang="en-US" sz="1350" b="0" i="0" u="none" strike="noStrike" kern="1200" baseline="0" dirty="0" err="1" smtClean="0">
                          <a:solidFill>
                            <a:schemeClr val="dk1"/>
                          </a:solidFill>
                          <a:latin typeface="+mn-lt"/>
                          <a:ea typeface="+mn-ea"/>
                          <a:cs typeface="+mn-cs"/>
                        </a:rPr>
                        <a:t>ToList</a:t>
                      </a:r>
                      <a:endParaRPr lang="en-US" dirty="0"/>
                    </a:p>
                  </a:txBody>
                  <a:tcPr/>
                </a:tc>
                <a:tc>
                  <a:txBody>
                    <a:bodyPr/>
                    <a:lstStyle/>
                    <a:p>
                      <a:r>
                        <a:rPr lang="en-US" sz="1350" b="0" i="0" u="none" strike="noStrike" kern="1200" baseline="0" dirty="0" smtClean="0">
                          <a:solidFill>
                            <a:schemeClr val="dk1"/>
                          </a:solidFill>
                          <a:latin typeface="+mn-lt"/>
                          <a:ea typeface="+mn-ea"/>
                          <a:cs typeface="+mn-cs"/>
                        </a:rPr>
                        <a:t>Returns the sequence as a List&lt;T&gt;.</a:t>
                      </a:r>
                      <a:endParaRPr lang="en-US" dirty="0"/>
                    </a:p>
                  </a:txBody>
                  <a:tcPr/>
                </a:tc>
              </a:tr>
              <a:tr h="331475">
                <a:tc>
                  <a:txBody>
                    <a:bodyPr/>
                    <a:lstStyle/>
                    <a:p>
                      <a:r>
                        <a:rPr lang="en-US" sz="1350" b="0" i="0" u="none" strike="noStrike" kern="1200" baseline="0" dirty="0" err="1" smtClean="0">
                          <a:solidFill>
                            <a:schemeClr val="dk1"/>
                          </a:solidFill>
                          <a:latin typeface="+mn-lt"/>
                          <a:ea typeface="+mn-ea"/>
                          <a:cs typeface="+mn-cs"/>
                        </a:rPr>
                        <a:t>FirstOrDefault</a:t>
                      </a:r>
                      <a:endParaRPr lang="en-US" dirty="0"/>
                    </a:p>
                  </a:txBody>
                  <a:tcPr/>
                </a:tc>
                <a:tc>
                  <a:txBody>
                    <a:bodyPr/>
                    <a:lstStyle/>
                    <a:p>
                      <a:r>
                        <a:rPr lang="en-US" sz="1350" b="0" i="0" u="none" strike="noStrike" kern="1200" baseline="0" dirty="0" smtClean="0">
                          <a:solidFill>
                            <a:schemeClr val="dk1"/>
                          </a:solidFill>
                          <a:latin typeface="+mn-lt"/>
                          <a:ea typeface="+mn-ea"/>
                          <a:cs typeface="+mn-cs"/>
                        </a:rPr>
                        <a:t>Returns the first element of the sequence that matches the predicate. If no predicate is given, the method returns the first element of the sequence. If no element matches the predicate, it uses the default value for that type.</a:t>
                      </a:r>
                      <a:endParaRPr lang="en-US" dirty="0"/>
                    </a:p>
                  </a:txBody>
                  <a:tcPr/>
                </a:tc>
              </a:tr>
              <a:tr h="319753">
                <a:tc>
                  <a:txBody>
                    <a:bodyPr/>
                    <a:lstStyle/>
                    <a:p>
                      <a:r>
                        <a:rPr lang="en-US" dirty="0" smtClean="0"/>
                        <a:t>Single</a:t>
                      </a:r>
                      <a:endParaRPr lang="en-US" dirty="0"/>
                    </a:p>
                  </a:txBody>
                  <a:tcPr/>
                </a:tc>
                <a:tc>
                  <a:txBody>
                    <a:bodyPr/>
                    <a:lstStyle/>
                    <a:p>
                      <a:r>
                        <a:rPr lang="en-US" sz="1350" b="0" i="0" u="none" strike="noStrike" kern="1200" baseline="0" dirty="0" smtClean="0">
                          <a:solidFill>
                            <a:schemeClr val="dk1"/>
                          </a:solidFill>
                          <a:latin typeface="+mn-lt"/>
                          <a:ea typeface="+mn-ea"/>
                          <a:cs typeface="+mn-cs"/>
                        </a:rPr>
                        <a:t>Returns the single element from the sequence that matches the predicate. If no elements match, or if more than one matches, it throws an exception.</a:t>
                      </a:r>
                      <a:endParaRPr lang="en-US" dirty="0"/>
                    </a:p>
                  </a:txBody>
                  <a:tcPr/>
                </a:tc>
              </a:tr>
              <a:tr h="450561">
                <a:tc>
                  <a:txBody>
                    <a:bodyPr/>
                    <a:lstStyle/>
                    <a:p>
                      <a:r>
                        <a:rPr lang="en-US" dirty="0" smtClean="0"/>
                        <a:t>Count</a:t>
                      </a:r>
                      <a:endParaRPr lang="en-US" dirty="0"/>
                    </a:p>
                  </a:txBody>
                  <a:tcPr/>
                </a:tc>
                <a:tc>
                  <a:txBody>
                    <a:bodyPr/>
                    <a:lstStyle/>
                    <a:p>
                      <a:r>
                        <a:rPr lang="en-US" sz="1350" b="0" i="0" u="none" strike="noStrike" kern="1200" baseline="0" dirty="0" smtClean="0">
                          <a:solidFill>
                            <a:schemeClr val="dk1"/>
                          </a:solidFill>
                          <a:latin typeface="+mn-lt"/>
                          <a:ea typeface="+mn-ea"/>
                          <a:cs typeface="+mn-cs"/>
                        </a:rPr>
                        <a:t>Returns the number of elements in the sequence as an int. One overload can</a:t>
                      </a:r>
                    </a:p>
                    <a:p>
                      <a:r>
                        <a:rPr lang="en-US" sz="1350" b="0" i="0" u="none" strike="noStrike" kern="1200" baseline="0" dirty="0" smtClean="0">
                          <a:solidFill>
                            <a:schemeClr val="dk1"/>
                          </a:solidFill>
                          <a:latin typeface="+mn-lt"/>
                          <a:ea typeface="+mn-ea"/>
                          <a:cs typeface="+mn-cs"/>
                        </a:rPr>
                        <a:t>take a predicate and returns the number of elements in the sequence for which</a:t>
                      </a:r>
                    </a:p>
                    <a:p>
                      <a:r>
                        <a:rPr lang="en-US" sz="1350" b="0" i="0" u="none" strike="noStrike" kern="1200" baseline="0" dirty="0" smtClean="0">
                          <a:solidFill>
                            <a:schemeClr val="dk1"/>
                          </a:solidFill>
                          <a:latin typeface="+mn-lt"/>
                          <a:ea typeface="+mn-ea"/>
                          <a:cs typeface="+mn-cs"/>
                        </a:rPr>
                        <a:t>the predicate is true</a:t>
                      </a:r>
                      <a:endParaRPr lang="en-US" dirty="0"/>
                    </a:p>
                  </a:txBody>
                  <a:tcPr/>
                </a:tc>
              </a:tr>
              <a:tr h="354875">
                <a:tc>
                  <a:txBody>
                    <a:bodyPr/>
                    <a:lstStyle/>
                    <a:p>
                      <a:r>
                        <a:rPr lang="en-US" dirty="0" smtClean="0"/>
                        <a:t>Max</a:t>
                      </a:r>
                      <a:endParaRPr lang="en-US" dirty="0"/>
                    </a:p>
                  </a:txBody>
                  <a:tcPr/>
                </a:tc>
                <a:tc>
                  <a:txBody>
                    <a:bodyPr/>
                    <a:lstStyle/>
                    <a:p>
                      <a:r>
                        <a:rPr lang="en-US" sz="1350" b="0" i="0" u="none" strike="noStrike" kern="1200" baseline="0" dirty="0" smtClean="0">
                          <a:solidFill>
                            <a:schemeClr val="dk1"/>
                          </a:solidFill>
                          <a:latin typeface="+mn-lt"/>
                          <a:ea typeface="+mn-ea"/>
                          <a:cs typeface="+mn-cs"/>
                        </a:rPr>
                        <a:t>Returns the maximum of the values in the sequence.</a:t>
                      </a:r>
                      <a:endParaRPr lang="en-US" dirty="0"/>
                    </a:p>
                  </a:txBody>
                  <a:tcPr/>
                </a:tc>
              </a:tr>
              <a:tr h="188945">
                <a:tc>
                  <a:txBody>
                    <a:bodyPr/>
                    <a:lstStyle/>
                    <a:p>
                      <a:r>
                        <a:rPr lang="en-US" sz="1350" b="0" i="0" u="none" strike="noStrike" kern="1200" baseline="0" dirty="0" smtClean="0">
                          <a:solidFill>
                            <a:schemeClr val="dk1"/>
                          </a:solidFill>
                          <a:latin typeface="+mn-lt"/>
                          <a:ea typeface="+mn-ea"/>
                          <a:cs typeface="+mn-cs"/>
                        </a:rPr>
                        <a:t>Any</a:t>
                      </a:r>
                      <a:endParaRPr lang="en-US" dirty="0"/>
                    </a:p>
                  </a:txBody>
                  <a:tcPr/>
                </a:tc>
                <a:tc>
                  <a:txBody>
                    <a:bodyPr/>
                    <a:lstStyle/>
                    <a:p>
                      <a:r>
                        <a:rPr lang="en-US" sz="1350" b="0" i="0" u="none" strike="noStrike" kern="1200" baseline="0" dirty="0" smtClean="0">
                          <a:solidFill>
                            <a:schemeClr val="dk1"/>
                          </a:solidFill>
                          <a:latin typeface="+mn-lt"/>
                          <a:ea typeface="+mn-ea"/>
                          <a:cs typeface="+mn-cs"/>
                        </a:rPr>
                        <a:t>Returns a Boolean value specifying whether any elements in the sequence</a:t>
                      </a:r>
                    </a:p>
                    <a:p>
                      <a:r>
                        <a:rPr lang="en-US" sz="1350" b="0" i="0" u="none" strike="noStrike" kern="1200" baseline="0" dirty="0" smtClean="0">
                          <a:solidFill>
                            <a:schemeClr val="dk1"/>
                          </a:solidFill>
                          <a:latin typeface="+mn-lt"/>
                          <a:ea typeface="+mn-ea"/>
                          <a:cs typeface="+mn-cs"/>
                        </a:rPr>
                        <a:t>return true for the predicate.</a:t>
                      </a:r>
                      <a:endParaRPr lang="en-US" dirty="0"/>
                    </a:p>
                  </a:txBody>
                  <a:tcPr/>
                </a:tc>
              </a:tr>
            </a:tbl>
          </a:graphicData>
        </a:graphic>
      </p:graphicFrame>
    </p:spTree>
    <p:extLst>
      <p:ext uri="{BB962C8B-B14F-4D97-AF65-F5344CB8AC3E}">
        <p14:creationId xmlns:p14="http://schemas.microsoft.com/office/powerpoint/2010/main" val="1302215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Signatures of the Standard Query Operators</a:t>
            </a:r>
          </a:p>
        </p:txBody>
      </p:sp>
      <p:sp>
        <p:nvSpPr>
          <p:cNvPr id="3" name="Content Placeholder 2"/>
          <p:cNvSpPr>
            <a:spLocks noGrp="1"/>
          </p:cNvSpPr>
          <p:nvPr>
            <p:ph idx="13"/>
          </p:nvPr>
        </p:nvSpPr>
        <p:spPr/>
        <p:txBody>
          <a:bodyPr/>
          <a:lstStyle/>
          <a:p>
            <a:pPr marL="285750" indent="-285750">
              <a:buClr>
                <a:schemeClr val="accent2"/>
              </a:buClr>
              <a:buFont typeface="Arial" panose="020B0604020202020204" pitchFamily="34" charset="0"/>
              <a:buChar char="•"/>
            </a:pPr>
            <a:r>
              <a:rPr lang="en-US" b="0" dirty="0">
                <a:solidFill>
                  <a:schemeClr val="tx1">
                    <a:lumMod val="50000"/>
                  </a:schemeClr>
                </a:solidFill>
              </a:rPr>
              <a:t>The standard query operators are methods declared in class </a:t>
            </a:r>
            <a:r>
              <a:rPr lang="en-US" b="0" dirty="0" err="1">
                <a:solidFill>
                  <a:schemeClr val="tx1">
                    <a:lumMod val="50000"/>
                  </a:schemeClr>
                </a:solidFill>
              </a:rPr>
              <a:t>System.Linq.Enumerable</a:t>
            </a:r>
            <a:r>
              <a:rPr lang="en-US" b="0" dirty="0">
                <a:solidFill>
                  <a:schemeClr val="tx1">
                    <a:lumMod val="50000"/>
                  </a:schemeClr>
                </a:solidFill>
              </a:rPr>
              <a:t>. These </a:t>
            </a:r>
            <a:r>
              <a:rPr lang="en-US" b="0" dirty="0" smtClean="0">
                <a:solidFill>
                  <a:schemeClr val="tx1">
                    <a:lumMod val="50000"/>
                  </a:schemeClr>
                </a:solidFill>
              </a:rPr>
              <a:t>methods, however</a:t>
            </a:r>
            <a:r>
              <a:rPr lang="en-US" b="0" dirty="0">
                <a:solidFill>
                  <a:schemeClr val="tx1">
                    <a:lumMod val="50000"/>
                  </a:schemeClr>
                </a:solidFill>
              </a:rPr>
              <a:t>, aren’t just any methods—they’re extension methods that extend generic class </a:t>
            </a:r>
            <a:r>
              <a:rPr lang="en-US" b="0" dirty="0" err="1">
                <a:solidFill>
                  <a:schemeClr val="tx1">
                    <a:lumMod val="50000"/>
                  </a:schemeClr>
                </a:solidFill>
              </a:rPr>
              <a:t>IEnumerable</a:t>
            </a:r>
            <a:r>
              <a:rPr lang="en-US" b="0" dirty="0">
                <a:solidFill>
                  <a:schemeClr val="tx1">
                    <a:lumMod val="50000"/>
                  </a:schemeClr>
                </a:solidFill>
              </a:rPr>
              <a:t>&lt;T&gt;.</a:t>
            </a:r>
            <a:endParaRPr lang="en-US" dirty="0">
              <a:solidFill>
                <a:schemeClr val="tx1">
                  <a:lumMod val="50000"/>
                </a:schemeClr>
              </a:solidFill>
            </a:endParaRPr>
          </a:p>
        </p:txBody>
      </p:sp>
      <p:pic>
        <p:nvPicPr>
          <p:cNvPr id="4" name="Picture 3"/>
          <p:cNvPicPr>
            <a:picLocks noChangeAspect="1"/>
          </p:cNvPicPr>
          <p:nvPr/>
        </p:nvPicPr>
        <p:blipFill>
          <a:blip r:embed="rId2"/>
          <a:stretch>
            <a:fillRect/>
          </a:stretch>
        </p:blipFill>
        <p:spPr>
          <a:xfrm>
            <a:off x="2887436" y="2370177"/>
            <a:ext cx="6744279" cy="1853481"/>
          </a:xfrm>
          <a:prstGeom prst="rect">
            <a:avLst/>
          </a:prstGeom>
        </p:spPr>
      </p:pic>
    </p:spTree>
    <p:extLst>
      <p:ext uri="{BB962C8B-B14F-4D97-AF65-F5344CB8AC3E}">
        <p14:creationId xmlns:p14="http://schemas.microsoft.com/office/powerpoint/2010/main" val="26182335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presentation 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770" y="917983"/>
            <a:ext cx="5021943" cy="498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04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46" y="1960468"/>
            <a:ext cx="8513311" cy="1091681"/>
          </a:xfrm>
        </p:spPr>
        <p:txBody>
          <a:bodyPr>
            <a:normAutofit/>
          </a:bodyPr>
          <a:lstStyle/>
          <a:p>
            <a:r>
              <a:rPr lang="en-US" sz="5500" dirty="0" smtClean="0"/>
              <a:t>Thanks!</a:t>
            </a:r>
            <a:endParaRPr lang="en-US" sz="5500" dirty="0"/>
          </a:p>
        </p:txBody>
      </p:sp>
      <p:sp>
        <p:nvSpPr>
          <p:cNvPr id="7" name="TextBox 6"/>
          <p:cNvSpPr txBox="1"/>
          <p:nvPr/>
        </p:nvSpPr>
        <p:spPr>
          <a:xfrm>
            <a:off x="7447280" y="5004239"/>
            <a:ext cx="4744720" cy="1261884"/>
          </a:xfrm>
          <a:prstGeom prst="rect">
            <a:avLst/>
          </a:prstGeom>
          <a:noFill/>
        </p:spPr>
        <p:txBody>
          <a:bodyPr wrap="square" rtlCol="0">
            <a:spAutoFit/>
          </a:bodyPr>
          <a:lstStyle/>
          <a:p>
            <a:r>
              <a:rPr lang="en-US" sz="2200" dirty="0" smtClean="0">
                <a:solidFill>
                  <a:srgbClr val="C00000"/>
                </a:solidFill>
              </a:rPr>
              <a:t>Serban Mihalachi</a:t>
            </a:r>
          </a:p>
          <a:p>
            <a:r>
              <a:rPr lang="en-US" dirty="0" smtClean="0">
                <a:solidFill>
                  <a:schemeClr val="tx1">
                    <a:lumMod val="50000"/>
                  </a:schemeClr>
                </a:solidFill>
              </a:rPr>
              <a:t>.NET developer</a:t>
            </a:r>
          </a:p>
          <a:p>
            <a:r>
              <a:rPr lang="fr-FR" dirty="0">
                <a:solidFill>
                  <a:schemeClr val="tx1">
                    <a:lumMod val="50000"/>
                  </a:schemeClr>
                </a:solidFill>
              </a:rPr>
              <a:t>email: </a:t>
            </a:r>
            <a:r>
              <a:rPr lang="fr-FR" dirty="0" smtClean="0">
                <a:solidFill>
                  <a:schemeClr val="tx1">
                    <a:lumMod val="50000"/>
                  </a:schemeClr>
                </a:solidFill>
                <a:hlinkClick r:id="rId3"/>
              </a:rPr>
              <a:t>serban.mihalachi@endava.com</a:t>
            </a:r>
          </a:p>
          <a:p>
            <a:r>
              <a:rPr lang="fr-FR" dirty="0" smtClean="0">
                <a:solidFill>
                  <a:schemeClr val="tx1">
                    <a:lumMod val="50000"/>
                  </a:schemeClr>
                </a:solidFill>
              </a:rPr>
              <a:t>Skype id: </a:t>
            </a:r>
            <a:r>
              <a:rPr lang="fr-FR" dirty="0" err="1" smtClean="0">
                <a:solidFill>
                  <a:schemeClr val="tx1">
                    <a:lumMod val="50000"/>
                  </a:schemeClr>
                </a:solidFill>
              </a:rPr>
              <a:t>en_serban.mihalachi</a:t>
            </a:r>
            <a:endParaRPr lang="en-US" dirty="0">
              <a:solidFill>
                <a:schemeClr val="tx1">
                  <a:lumMod val="50000"/>
                </a:schemeClr>
              </a:solidFill>
            </a:endParaRPr>
          </a:p>
        </p:txBody>
      </p:sp>
    </p:spTree>
    <p:extLst>
      <p:ext uri="{BB962C8B-B14F-4D97-AF65-F5344CB8AC3E}">
        <p14:creationId xmlns:p14="http://schemas.microsoft.com/office/powerpoint/2010/main" val="2589504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912306" y="669033"/>
            <a:ext cx="10543495" cy="5691977"/>
          </a:xfrm>
        </p:spPr>
        <p:txBody>
          <a:bodyPr>
            <a:normAutofit/>
          </a:bodyPr>
          <a:lstStyle/>
          <a:p>
            <a:r>
              <a:rPr lang="en-US" sz="2000" dirty="0" smtClean="0">
                <a:solidFill>
                  <a:schemeClr val="tx1">
                    <a:lumMod val="50000"/>
                  </a:schemeClr>
                </a:solidFill>
              </a:rPr>
              <a:t>Reading</a:t>
            </a:r>
            <a:endParaRPr lang="en-US" sz="2000" dirty="0">
              <a:solidFill>
                <a:schemeClr val="tx1">
                  <a:lumMod val="50000"/>
                </a:schemeClr>
              </a:solidFill>
            </a:endParaRPr>
          </a:p>
          <a:p>
            <a:r>
              <a:rPr lang="en-US" dirty="0">
                <a:solidFill>
                  <a:schemeClr val="tx2"/>
                </a:solidFill>
                <a:hlinkClick r:id="rId3"/>
              </a:rPr>
              <a:t>https://</a:t>
            </a:r>
            <a:r>
              <a:rPr lang="en-US" dirty="0" smtClean="0">
                <a:solidFill>
                  <a:schemeClr val="tx2"/>
                </a:solidFill>
                <a:hlinkClick r:id="rId3"/>
              </a:rPr>
              <a:t>drive.google.com/file/d/0B-1ylbHWKsNWT1RWTkluNWlnckU/view?usp=sharing</a:t>
            </a:r>
            <a:endParaRPr lang="en-US" dirty="0" smtClean="0">
              <a:solidFill>
                <a:schemeClr val="tx2"/>
              </a:solidFill>
            </a:endParaRPr>
          </a:p>
          <a:p>
            <a:r>
              <a:rPr lang="en-US" dirty="0">
                <a:solidFill>
                  <a:schemeClr val="tx2"/>
                </a:solidFill>
                <a:hlinkClick r:id="rId4"/>
              </a:rPr>
              <a:t>https://</a:t>
            </a:r>
            <a:r>
              <a:rPr lang="en-US" dirty="0" smtClean="0">
                <a:solidFill>
                  <a:schemeClr val="tx2"/>
                </a:solidFill>
                <a:hlinkClick r:id="rId4"/>
              </a:rPr>
              <a:t>www.youtube.com/playlist?list=PLdbkZkVDyKZU5ZXqp5YP1TS3irQKHZilU</a:t>
            </a:r>
            <a:endParaRPr lang="en-US" dirty="0" smtClean="0">
              <a:solidFill>
                <a:schemeClr val="tx2"/>
              </a:solidFill>
            </a:endParaRPr>
          </a:p>
          <a:p>
            <a:endParaRPr lang="en-US" dirty="0">
              <a:solidFill>
                <a:schemeClr val="tx2"/>
              </a:solidFill>
            </a:endParaRPr>
          </a:p>
          <a:p>
            <a:r>
              <a:rPr lang="en-US" dirty="0" smtClean="0">
                <a:solidFill>
                  <a:schemeClr val="tx1">
                    <a:lumMod val="50000"/>
                  </a:schemeClr>
                </a:solidFill>
              </a:rPr>
              <a:t>Chapter </a:t>
            </a:r>
            <a:r>
              <a:rPr lang="en-US" dirty="0">
                <a:solidFill>
                  <a:schemeClr val="tx1">
                    <a:lumMod val="50000"/>
                  </a:schemeClr>
                </a:solidFill>
              </a:rPr>
              <a:t>17: Generics</a:t>
            </a:r>
          </a:p>
          <a:p>
            <a:r>
              <a:rPr lang="en-US" dirty="0">
                <a:solidFill>
                  <a:schemeClr val="tx1">
                    <a:lumMod val="50000"/>
                  </a:schemeClr>
                </a:solidFill>
              </a:rPr>
              <a:t>Chapter 18: Enumerators and Iterators</a:t>
            </a:r>
          </a:p>
          <a:p>
            <a:r>
              <a:rPr lang="en-US" dirty="0">
                <a:solidFill>
                  <a:schemeClr val="tx1">
                    <a:lumMod val="50000"/>
                  </a:schemeClr>
                </a:solidFill>
              </a:rPr>
              <a:t>Chapter </a:t>
            </a:r>
            <a:r>
              <a:rPr lang="en-US" dirty="0" smtClean="0">
                <a:solidFill>
                  <a:schemeClr val="tx1">
                    <a:lumMod val="50000"/>
                  </a:schemeClr>
                </a:solidFill>
              </a:rPr>
              <a:t>19: Introduction to LINQ</a:t>
            </a:r>
          </a:p>
          <a:p>
            <a:endParaRPr lang="en-US" dirty="0"/>
          </a:p>
          <a:p>
            <a:r>
              <a:rPr lang="en-US" sz="2000" dirty="0" smtClean="0">
                <a:solidFill>
                  <a:schemeClr val="tx1">
                    <a:lumMod val="50000"/>
                  </a:schemeClr>
                </a:solidFill>
              </a:rPr>
              <a:t>Exercises</a:t>
            </a:r>
          </a:p>
          <a:p>
            <a:endParaRPr lang="en-US" dirty="0"/>
          </a:p>
          <a:p>
            <a:r>
              <a:rPr lang="en-US" dirty="0">
                <a:hlinkClick r:id="rId3"/>
              </a:rPr>
              <a:t>https://drive.google.com/open?id=1IsleoUSEmxYp79T-MgBiigrN38xpqyTeXOIbND_n1UQ</a:t>
            </a:r>
            <a:endParaRPr lang="en-US" dirty="0" smtClean="0"/>
          </a:p>
        </p:txBody>
      </p:sp>
    </p:spTree>
    <p:extLst>
      <p:ext uri="{BB962C8B-B14F-4D97-AF65-F5344CB8AC3E}">
        <p14:creationId xmlns:p14="http://schemas.microsoft.com/office/powerpoint/2010/main" val="3455609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98" y="134409"/>
            <a:ext cx="8513311" cy="565807"/>
          </a:xfrm>
        </p:spPr>
        <p:txBody>
          <a:bodyPr>
            <a:normAutofit/>
          </a:bodyPr>
          <a:lstStyle/>
          <a:p>
            <a:r>
              <a:rPr lang="en-US" dirty="0"/>
              <a:t>What are Generics?</a:t>
            </a:r>
            <a:endParaRPr lang="en-US" dirty="0">
              <a:solidFill>
                <a:srgbClr val="C00000"/>
              </a:solidFill>
            </a:endParaRPr>
          </a:p>
        </p:txBody>
      </p:sp>
      <p:sp>
        <p:nvSpPr>
          <p:cNvPr id="4" name="Content Placeholder 3"/>
          <p:cNvSpPr txBox="1">
            <a:spLocks/>
          </p:cNvSpPr>
          <p:nvPr/>
        </p:nvSpPr>
        <p:spPr>
          <a:xfrm>
            <a:off x="307798" y="617837"/>
            <a:ext cx="11059865" cy="5519352"/>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buFont typeface="Wingdings" panose="05000000000000000000" pitchFamily="2" charset="2"/>
              <a:buChar char="v"/>
            </a:pPr>
            <a:endParaRPr lang="en-US" sz="1400" dirty="0" smtClean="0">
              <a:solidFill>
                <a:schemeClr val="tx1"/>
              </a:solidFill>
            </a:endParaRPr>
          </a:p>
          <a:p>
            <a:pPr marL="1285875" lvl="2" indent="-342900">
              <a:buClr>
                <a:srgbClr val="F1600F"/>
              </a:buClr>
            </a:pPr>
            <a:endParaRPr lang="en-US" sz="1400" dirty="0" smtClean="0">
              <a:solidFill>
                <a:schemeClr val="tx1"/>
              </a:solidFill>
            </a:endParaRPr>
          </a:p>
          <a:p>
            <a:pPr marL="1285875" lvl="2" indent="-342900">
              <a:buClr>
                <a:srgbClr val="F1600F"/>
              </a:buClr>
            </a:pPr>
            <a:r>
              <a:rPr lang="en-US" sz="1400" dirty="0"/>
              <a:t>With C# 2.0, Microsoft introduced the generics features, which offer more elegant ways of using a set </a:t>
            </a:r>
            <a:r>
              <a:rPr lang="en-US" sz="1400" dirty="0" smtClean="0"/>
              <a:t>of code </a:t>
            </a:r>
            <a:r>
              <a:rPr lang="en-US" sz="1400" dirty="0"/>
              <a:t>with more than one type. </a:t>
            </a:r>
            <a:endParaRPr lang="en-US" sz="1400" dirty="0" smtClean="0"/>
          </a:p>
          <a:p>
            <a:pPr marL="1285875" lvl="2" indent="-342900">
              <a:buClr>
                <a:srgbClr val="F1600F"/>
              </a:buClr>
            </a:pPr>
            <a:endParaRPr lang="en-US" sz="1400" dirty="0"/>
          </a:p>
          <a:p>
            <a:pPr marL="1285875" lvl="2" indent="-342900">
              <a:buClr>
                <a:srgbClr val="F1600F"/>
              </a:buClr>
            </a:pPr>
            <a:r>
              <a:rPr lang="en-US" sz="1400" dirty="0" smtClean="0"/>
              <a:t>Generics </a:t>
            </a:r>
            <a:r>
              <a:rPr lang="en-US" sz="1400" dirty="0"/>
              <a:t>allow you to declare </a:t>
            </a:r>
            <a:r>
              <a:rPr lang="en-US" sz="1400" b="1" dirty="0">
                <a:solidFill>
                  <a:schemeClr val="tx1"/>
                </a:solidFill>
              </a:rPr>
              <a:t>type-parameterized code</a:t>
            </a:r>
            <a:r>
              <a:rPr lang="en-US" sz="1400" dirty="0"/>
              <a:t>, which you </a:t>
            </a:r>
            <a:r>
              <a:rPr lang="en-US" sz="1400" dirty="0" smtClean="0"/>
              <a:t>can instantiate </a:t>
            </a:r>
            <a:r>
              <a:rPr lang="en-US" sz="1400" dirty="0"/>
              <a:t>with different types. This means you can write the code with “</a:t>
            </a:r>
            <a:r>
              <a:rPr lang="en-US" sz="1400" dirty="0">
                <a:solidFill>
                  <a:schemeClr val="tx1"/>
                </a:solidFill>
              </a:rPr>
              <a:t>placeholders for </a:t>
            </a:r>
            <a:r>
              <a:rPr lang="en-US" sz="1400" dirty="0"/>
              <a:t>types” </a:t>
            </a:r>
            <a:r>
              <a:rPr lang="en-US" sz="1400" dirty="0" smtClean="0"/>
              <a:t>and then </a:t>
            </a:r>
            <a:r>
              <a:rPr lang="en-US" sz="1400" dirty="0"/>
              <a:t>supply the </a:t>
            </a:r>
            <a:r>
              <a:rPr lang="en-US" sz="1400" b="1" dirty="0">
                <a:solidFill>
                  <a:schemeClr val="tx1"/>
                </a:solidFill>
              </a:rPr>
              <a:t>actual types </a:t>
            </a:r>
            <a:r>
              <a:rPr lang="en-US" sz="1400" dirty="0"/>
              <a:t>when you create an instance of the class</a:t>
            </a:r>
            <a:r>
              <a:rPr lang="en-US" sz="1400" dirty="0" smtClean="0"/>
              <a:t>.</a:t>
            </a:r>
          </a:p>
          <a:p>
            <a:pPr marL="1285875" lvl="2" indent="-342900">
              <a:buClr>
                <a:srgbClr val="F1600F"/>
              </a:buClr>
            </a:pPr>
            <a:endParaRPr lang="en-US" sz="1400" dirty="0"/>
          </a:p>
          <a:p>
            <a:pPr marL="1285875" lvl="2" indent="-342900">
              <a:buClr>
                <a:srgbClr val="F1600F"/>
              </a:buClr>
            </a:pPr>
            <a:r>
              <a:rPr lang="en-US" sz="1400" dirty="0" smtClean="0"/>
              <a:t>You </a:t>
            </a:r>
            <a:r>
              <a:rPr lang="en-US" sz="1400" dirty="0"/>
              <a:t>should be very familiar with the concept that a </a:t>
            </a:r>
            <a:r>
              <a:rPr lang="en-US" sz="1400" b="1" dirty="0">
                <a:solidFill>
                  <a:schemeClr val="tx1"/>
                </a:solidFill>
              </a:rPr>
              <a:t>type is not an object </a:t>
            </a:r>
            <a:r>
              <a:rPr lang="en-US" sz="1400" b="1" dirty="0" smtClean="0">
                <a:solidFill>
                  <a:schemeClr val="tx1"/>
                </a:solidFill>
              </a:rPr>
              <a:t>but a </a:t>
            </a:r>
            <a:r>
              <a:rPr lang="en-US" sz="1400" b="1" dirty="0">
                <a:solidFill>
                  <a:schemeClr val="tx1"/>
                </a:solidFill>
              </a:rPr>
              <a:t>template for an object</a:t>
            </a:r>
            <a:r>
              <a:rPr lang="en-US" sz="1400" dirty="0"/>
              <a:t>. In the same way, a </a:t>
            </a:r>
            <a:r>
              <a:rPr lang="en-US" sz="1400" b="1" dirty="0">
                <a:solidFill>
                  <a:schemeClr val="tx1"/>
                </a:solidFill>
              </a:rPr>
              <a:t>generic type is not a type but a template for a type</a:t>
            </a:r>
            <a:r>
              <a:rPr lang="en-US" sz="1400" dirty="0"/>
              <a:t>. </a:t>
            </a:r>
            <a:endParaRPr lang="en-US" sz="1400" dirty="0">
              <a:solidFill>
                <a:schemeClr val="tx1"/>
              </a:solidFill>
            </a:endParaRPr>
          </a:p>
        </p:txBody>
      </p:sp>
      <p:pic>
        <p:nvPicPr>
          <p:cNvPr id="3" name="Picture 2"/>
          <p:cNvPicPr>
            <a:picLocks noChangeAspect="1"/>
          </p:cNvPicPr>
          <p:nvPr/>
        </p:nvPicPr>
        <p:blipFill>
          <a:blip r:embed="rId3"/>
          <a:stretch>
            <a:fillRect/>
          </a:stretch>
        </p:blipFill>
        <p:spPr>
          <a:xfrm>
            <a:off x="3050036" y="3245741"/>
            <a:ext cx="7172325" cy="2314575"/>
          </a:xfrm>
          <a:prstGeom prst="rect">
            <a:avLst/>
          </a:prstGeom>
        </p:spPr>
      </p:pic>
      <p:sp>
        <p:nvSpPr>
          <p:cNvPr id="5" name="TextBox 4"/>
          <p:cNvSpPr txBox="1"/>
          <p:nvPr/>
        </p:nvSpPr>
        <p:spPr>
          <a:xfrm>
            <a:off x="5628913" y="6088873"/>
            <a:ext cx="2969595" cy="307777"/>
          </a:xfrm>
          <a:prstGeom prst="rect">
            <a:avLst/>
          </a:prstGeom>
          <a:noFill/>
        </p:spPr>
        <p:txBody>
          <a:bodyPr wrap="none" rtlCol="0">
            <a:spAutoFit/>
          </a:bodyPr>
          <a:lstStyle/>
          <a:p>
            <a:r>
              <a:rPr lang="en-US" sz="1400" b="1" dirty="0">
                <a:solidFill>
                  <a:srgbClr val="F1600F"/>
                </a:solidFill>
              </a:rPr>
              <a:t>Generic types are templates for types</a:t>
            </a:r>
          </a:p>
        </p:txBody>
      </p:sp>
    </p:spTree>
    <p:extLst>
      <p:ext uri="{BB962C8B-B14F-4D97-AF65-F5344CB8AC3E}">
        <p14:creationId xmlns:p14="http://schemas.microsoft.com/office/powerpoint/2010/main" val="2103597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1020" y="140670"/>
            <a:ext cx="8513311" cy="1091681"/>
          </a:xfrm>
        </p:spPr>
        <p:txBody>
          <a:bodyPr>
            <a:normAutofit/>
          </a:bodyPr>
          <a:lstStyle/>
          <a:p>
            <a:r>
              <a:rPr lang="en-US" dirty="0" smtClean="0"/>
              <a:t>Generic Classes</a:t>
            </a:r>
            <a:endParaRPr lang="en-US" dirty="0">
              <a:solidFill>
                <a:srgbClr val="C00000"/>
              </a:solidFill>
            </a:endParaRPr>
          </a:p>
        </p:txBody>
      </p:sp>
      <p:sp>
        <p:nvSpPr>
          <p:cNvPr id="6" name="Content Placeholder 3"/>
          <p:cNvSpPr txBox="1">
            <a:spLocks/>
          </p:cNvSpPr>
          <p:nvPr/>
        </p:nvSpPr>
        <p:spPr>
          <a:xfrm>
            <a:off x="301019" y="979779"/>
            <a:ext cx="9917037" cy="208273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indent="0">
              <a:buClr>
                <a:srgbClr val="F1600F"/>
              </a:buClr>
              <a:buNone/>
            </a:pPr>
            <a:endParaRPr lang="en-US" sz="1400" dirty="0" smtClean="0">
              <a:solidFill>
                <a:schemeClr val="tx1"/>
              </a:solidFill>
            </a:endParaRPr>
          </a:p>
          <a:p>
            <a:pPr marL="1285875" lvl="2" indent="-342900">
              <a:buClr>
                <a:srgbClr val="F1600F"/>
              </a:buClr>
            </a:pPr>
            <a:r>
              <a:rPr lang="en-US" sz="1600" dirty="0" smtClean="0"/>
              <a:t>Declaring generic classes is done using the following guidelines:</a:t>
            </a:r>
          </a:p>
          <a:p>
            <a:pPr marL="1543050" lvl="3" indent="-342900">
              <a:buClr>
                <a:srgbClr val="F1600F"/>
              </a:buClr>
              <a:buFont typeface="Arial" panose="020B0604020202020204" pitchFamily="34" charset="0"/>
              <a:buChar char="•"/>
            </a:pPr>
            <a:r>
              <a:rPr lang="en-US" sz="1600" dirty="0" smtClean="0"/>
              <a:t>Place </a:t>
            </a:r>
            <a:r>
              <a:rPr lang="en-US" sz="1600" dirty="0"/>
              <a:t>a matching set of angle brackets after the class name.</a:t>
            </a:r>
          </a:p>
          <a:p>
            <a:pPr marL="1543050" lvl="3" indent="-342900">
              <a:buClr>
                <a:srgbClr val="F1600F"/>
              </a:buClr>
              <a:buFont typeface="Arial" panose="020B0604020202020204" pitchFamily="34" charset="0"/>
              <a:buChar char="•"/>
            </a:pPr>
            <a:r>
              <a:rPr lang="en-US" sz="1600" dirty="0" smtClean="0"/>
              <a:t>Between </a:t>
            </a:r>
            <a:r>
              <a:rPr lang="en-US" sz="1600" dirty="0"/>
              <a:t>the angle brackets, place a comma-separated list of the placeholder strings </a:t>
            </a:r>
            <a:r>
              <a:rPr lang="en-US" sz="1600" dirty="0" smtClean="0"/>
              <a:t>that represent </a:t>
            </a:r>
            <a:r>
              <a:rPr lang="en-US" sz="1600" dirty="0"/>
              <a:t>the types, to be supplied on demand. These are called </a:t>
            </a:r>
            <a:r>
              <a:rPr lang="en-US" sz="1600" b="1" dirty="0"/>
              <a:t>type parameters</a:t>
            </a:r>
            <a:r>
              <a:rPr lang="en-US" sz="1600" dirty="0"/>
              <a:t>.</a:t>
            </a:r>
          </a:p>
          <a:p>
            <a:pPr marL="1543050" lvl="3" indent="-342900">
              <a:buClr>
                <a:srgbClr val="F1600F"/>
              </a:buClr>
              <a:buFont typeface="Arial" panose="020B0604020202020204" pitchFamily="34" charset="0"/>
              <a:buChar char="•"/>
            </a:pPr>
            <a:r>
              <a:rPr lang="en-US" sz="1600" dirty="0" smtClean="0"/>
              <a:t>Use </a:t>
            </a:r>
            <a:r>
              <a:rPr lang="en-US" sz="1600" dirty="0"/>
              <a:t>the </a:t>
            </a:r>
            <a:r>
              <a:rPr lang="en-US" sz="1600" b="1" dirty="0"/>
              <a:t>type parameters </a:t>
            </a:r>
            <a:r>
              <a:rPr lang="en-US" sz="1600" dirty="0"/>
              <a:t>throughout the body of the declaration of the generic class to </a:t>
            </a:r>
            <a:r>
              <a:rPr lang="en-US" sz="1600" dirty="0" smtClean="0"/>
              <a:t>represent the </a:t>
            </a:r>
            <a:r>
              <a:rPr lang="en-US" sz="1600" dirty="0"/>
              <a:t>types that should be substituted in.</a:t>
            </a:r>
            <a:endParaRPr lang="en-US" sz="1600" dirty="0">
              <a:solidFill>
                <a:schemeClr val="tx1"/>
              </a:solidFill>
            </a:endParaRPr>
          </a:p>
        </p:txBody>
      </p:sp>
      <p:pic>
        <p:nvPicPr>
          <p:cNvPr id="7" name="Picture 6"/>
          <p:cNvPicPr>
            <a:picLocks noChangeAspect="1"/>
          </p:cNvPicPr>
          <p:nvPr/>
        </p:nvPicPr>
        <p:blipFill>
          <a:blip r:embed="rId3"/>
          <a:stretch>
            <a:fillRect/>
          </a:stretch>
        </p:blipFill>
        <p:spPr>
          <a:xfrm>
            <a:off x="3177465" y="3338705"/>
            <a:ext cx="5636866" cy="2240293"/>
          </a:xfrm>
          <a:prstGeom prst="rect">
            <a:avLst/>
          </a:prstGeom>
        </p:spPr>
      </p:pic>
    </p:spTree>
    <p:extLst>
      <p:ext uri="{BB962C8B-B14F-4D97-AF65-F5344CB8AC3E}">
        <p14:creationId xmlns:p14="http://schemas.microsoft.com/office/powerpoint/2010/main" val="1093614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1020" y="140670"/>
            <a:ext cx="8513311" cy="1091681"/>
          </a:xfrm>
        </p:spPr>
        <p:txBody>
          <a:bodyPr>
            <a:normAutofit/>
          </a:bodyPr>
          <a:lstStyle/>
          <a:p>
            <a:r>
              <a:rPr lang="en-US" dirty="0"/>
              <a:t>Generic Classes</a:t>
            </a:r>
            <a:endParaRPr lang="en-US" dirty="0">
              <a:solidFill>
                <a:srgbClr val="C00000"/>
              </a:solidFill>
            </a:endParaRPr>
          </a:p>
        </p:txBody>
      </p:sp>
      <p:sp>
        <p:nvSpPr>
          <p:cNvPr id="6" name="Content Placeholder 3"/>
          <p:cNvSpPr txBox="1">
            <a:spLocks/>
          </p:cNvSpPr>
          <p:nvPr/>
        </p:nvSpPr>
        <p:spPr>
          <a:xfrm>
            <a:off x="307798" y="617837"/>
            <a:ext cx="11059865" cy="5667215"/>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75" lvl="2" indent="-342900">
              <a:buClr>
                <a:srgbClr val="F1600F"/>
              </a:buClr>
            </a:pPr>
            <a:endParaRPr lang="en-US" sz="1600" dirty="0" smtClean="0">
              <a:solidFill>
                <a:schemeClr val="tx1"/>
              </a:solidFill>
            </a:endParaRPr>
          </a:p>
          <a:p>
            <a:pPr marL="1285875" lvl="2" indent="-342900">
              <a:buClr>
                <a:srgbClr val="F1600F"/>
              </a:buClr>
            </a:pPr>
            <a:r>
              <a:rPr lang="en-US" sz="1600" dirty="0" smtClean="0"/>
              <a:t>You cannot create class objects directly from a generic class</a:t>
            </a:r>
          </a:p>
          <a:p>
            <a:pPr marL="1285875" lvl="2" indent="-342900">
              <a:buClr>
                <a:srgbClr val="F1600F"/>
              </a:buClr>
            </a:pPr>
            <a:r>
              <a:rPr lang="en-US" sz="1600" dirty="0"/>
              <a:t>To construct a class type from a generic class, list the class name and supply real types between the</a:t>
            </a:r>
          </a:p>
          <a:p>
            <a:pPr marL="1228725" lvl="2" indent="-285750">
              <a:buClr>
                <a:srgbClr val="F1600F"/>
              </a:buClr>
            </a:pPr>
            <a:r>
              <a:rPr lang="en-US" sz="1600" dirty="0"/>
              <a:t>angle brackets, in place of the </a:t>
            </a:r>
            <a:r>
              <a:rPr lang="en-US" sz="1600" b="1" dirty="0"/>
              <a:t>type parameters</a:t>
            </a:r>
            <a:r>
              <a:rPr lang="en-US" sz="1600" dirty="0" smtClean="0"/>
              <a:t>.</a:t>
            </a:r>
          </a:p>
          <a:p>
            <a:pPr marL="1262063" lvl="2" indent="-319088">
              <a:buClr>
                <a:srgbClr val="F1600F"/>
              </a:buClr>
            </a:pPr>
            <a:r>
              <a:rPr lang="en-US" sz="1600" dirty="0"/>
              <a:t>The real types being substituted for the type </a:t>
            </a:r>
            <a:r>
              <a:rPr lang="en-US" sz="1600" dirty="0" smtClean="0"/>
              <a:t>parameters are </a:t>
            </a:r>
            <a:r>
              <a:rPr lang="en-US" sz="1600" dirty="0"/>
              <a:t>called </a:t>
            </a:r>
            <a:r>
              <a:rPr lang="en-US" sz="1600" b="1" dirty="0"/>
              <a:t>type arguments</a:t>
            </a:r>
            <a:r>
              <a:rPr lang="en-US" sz="1600" dirty="0" smtClean="0"/>
              <a:t>.</a:t>
            </a:r>
          </a:p>
          <a:p>
            <a:pPr marL="1262063" lvl="2" indent="-319088">
              <a:buClr>
                <a:srgbClr val="F1600F"/>
              </a:buClr>
            </a:pPr>
            <a:endParaRPr lang="en-US" sz="1600" dirty="0"/>
          </a:p>
          <a:p>
            <a:pPr marL="1262063" lvl="2" indent="-319088">
              <a:buClr>
                <a:srgbClr val="F1600F"/>
              </a:buClr>
            </a:pPr>
            <a:endParaRPr lang="en-US" sz="1600" dirty="0" smtClean="0"/>
          </a:p>
          <a:p>
            <a:pPr marL="1262063" lvl="2" indent="-319088">
              <a:buClr>
                <a:srgbClr val="F1600F"/>
              </a:buClr>
            </a:pPr>
            <a:endParaRPr lang="en-US" sz="1600" dirty="0"/>
          </a:p>
          <a:p>
            <a:pPr marL="1262063" lvl="2" indent="-319088">
              <a:buClr>
                <a:srgbClr val="F1600F"/>
              </a:buClr>
            </a:pPr>
            <a:endParaRPr lang="en-US" sz="1600" dirty="0" smtClean="0"/>
          </a:p>
          <a:p>
            <a:pPr marL="1262063" lvl="2" indent="-319088">
              <a:buClr>
                <a:srgbClr val="F1600F"/>
              </a:buClr>
            </a:pPr>
            <a:endParaRPr lang="en-US" sz="1600" dirty="0"/>
          </a:p>
          <a:p>
            <a:pPr marL="1262063" lvl="2" indent="-319088">
              <a:buClr>
                <a:srgbClr val="F1600F"/>
              </a:buClr>
            </a:pPr>
            <a:endParaRPr lang="en-US" sz="1600" dirty="0" smtClean="0"/>
          </a:p>
          <a:p>
            <a:pPr marL="1262063" lvl="2" indent="-319088">
              <a:buClr>
                <a:srgbClr val="F1600F"/>
              </a:buClr>
            </a:pPr>
            <a:endParaRPr lang="en-US" sz="1600" dirty="0"/>
          </a:p>
          <a:p>
            <a:pPr marL="1262063" lvl="2" indent="-319088">
              <a:buClr>
                <a:srgbClr val="F1600F"/>
              </a:buClr>
            </a:pPr>
            <a:endParaRPr lang="en-US" sz="1600" dirty="0" smtClean="0"/>
          </a:p>
          <a:p>
            <a:pPr marL="1262063" lvl="2" indent="-319088">
              <a:buClr>
                <a:srgbClr val="F1600F"/>
              </a:buClr>
            </a:pPr>
            <a:endParaRPr lang="en-US" sz="1600" dirty="0"/>
          </a:p>
          <a:p>
            <a:pPr marL="1262063" lvl="2" indent="-319088">
              <a:buClr>
                <a:srgbClr val="F1600F"/>
              </a:buClr>
            </a:pPr>
            <a:endParaRPr lang="en-US" sz="1600" dirty="0" smtClean="0"/>
          </a:p>
          <a:p>
            <a:pPr marL="1262063" lvl="2" indent="-319088">
              <a:buClr>
                <a:srgbClr val="F1600F"/>
              </a:buClr>
            </a:pPr>
            <a:endParaRPr lang="en-US" sz="1600" dirty="0"/>
          </a:p>
          <a:p>
            <a:pPr marL="1262063" lvl="2" indent="-319088">
              <a:buClr>
                <a:srgbClr val="F1600F"/>
              </a:buClr>
            </a:pPr>
            <a:endParaRPr lang="en-US" sz="1600" dirty="0" smtClean="0"/>
          </a:p>
          <a:p>
            <a:pPr marL="1262063" lvl="2" indent="-319088">
              <a:buClr>
                <a:srgbClr val="F1600F"/>
              </a:buClr>
            </a:pPr>
            <a:r>
              <a:rPr lang="en-US" sz="1600" dirty="0"/>
              <a:t>The compiler takes the type arguments and substitutes them for their corresponding </a:t>
            </a:r>
            <a:r>
              <a:rPr lang="en-US" sz="1600" dirty="0" smtClean="0"/>
              <a:t>type parameters </a:t>
            </a:r>
            <a:r>
              <a:rPr lang="en-US" sz="1600" dirty="0"/>
              <a:t>throughout the body of the generic class, producing the constructed type—from which </a:t>
            </a:r>
            <a:r>
              <a:rPr lang="en-US" sz="1600" dirty="0" smtClean="0"/>
              <a:t>actual class </a:t>
            </a:r>
            <a:r>
              <a:rPr lang="en-US" sz="1600" dirty="0"/>
              <a:t>instances are created.</a:t>
            </a:r>
          </a:p>
          <a:p>
            <a:pPr marL="1228725" lvl="2" indent="-285750">
              <a:buClr>
                <a:srgbClr val="F1600F"/>
              </a:buClr>
            </a:pPr>
            <a:endParaRPr lang="en-US" sz="1600" dirty="0"/>
          </a:p>
          <a:p>
            <a:pPr marL="1228725" lvl="2" indent="-285750">
              <a:buClr>
                <a:srgbClr val="F1600F"/>
              </a:buClr>
            </a:pPr>
            <a:endParaRPr lang="en-US" sz="1600" dirty="0" smtClean="0"/>
          </a:p>
          <a:p>
            <a:pPr marL="1228725" lvl="2" indent="-285750">
              <a:buClr>
                <a:srgbClr val="F1600F"/>
              </a:buClr>
            </a:pPr>
            <a:endParaRPr lang="en-US" sz="1600" dirty="0"/>
          </a:p>
          <a:p>
            <a:pPr marL="1228725" lvl="2" indent="-285750">
              <a:buClr>
                <a:srgbClr val="F1600F"/>
              </a:buClr>
            </a:pPr>
            <a:endParaRPr lang="en-US" sz="1600" dirty="0" smtClean="0"/>
          </a:p>
          <a:p>
            <a:pPr marL="1228725" lvl="2" indent="-285750">
              <a:buClr>
                <a:srgbClr val="F1600F"/>
              </a:buClr>
            </a:pPr>
            <a:endParaRPr lang="en-US" sz="1600" dirty="0"/>
          </a:p>
          <a:p>
            <a:pPr marL="1228725" lvl="2" indent="-285750">
              <a:buClr>
                <a:srgbClr val="F1600F"/>
              </a:buClr>
            </a:pPr>
            <a:endParaRPr lang="en-US" sz="1600" dirty="0" smtClean="0"/>
          </a:p>
          <a:p>
            <a:pPr marL="1228725" lvl="2" indent="-285750">
              <a:buClr>
                <a:srgbClr val="F1600F"/>
              </a:buClr>
            </a:pPr>
            <a:endParaRPr lang="en-US" sz="1600" dirty="0" smtClean="0"/>
          </a:p>
          <a:p>
            <a:pPr marL="1228725" lvl="2" indent="-285750">
              <a:buClr>
                <a:srgbClr val="F1600F"/>
              </a:buClr>
            </a:pPr>
            <a:endParaRPr lang="en-US" sz="1600" dirty="0"/>
          </a:p>
        </p:txBody>
      </p:sp>
      <p:pic>
        <p:nvPicPr>
          <p:cNvPr id="2" name="Picture 1"/>
          <p:cNvPicPr>
            <a:picLocks noChangeAspect="1"/>
          </p:cNvPicPr>
          <p:nvPr/>
        </p:nvPicPr>
        <p:blipFill>
          <a:blip r:embed="rId3"/>
          <a:stretch>
            <a:fillRect/>
          </a:stretch>
        </p:blipFill>
        <p:spPr>
          <a:xfrm>
            <a:off x="1691793" y="2534268"/>
            <a:ext cx="8978417" cy="2060882"/>
          </a:xfrm>
          <a:prstGeom prst="rect">
            <a:avLst/>
          </a:prstGeom>
        </p:spPr>
      </p:pic>
    </p:spTree>
    <p:extLst>
      <p:ext uri="{BB962C8B-B14F-4D97-AF65-F5344CB8AC3E}">
        <p14:creationId xmlns:p14="http://schemas.microsoft.com/office/powerpoint/2010/main" val="233215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accent2"/>
              </a:buClr>
            </a:pPr>
            <a:r>
              <a:rPr lang="en-US" dirty="0"/>
              <a:t>Creating Variables and Instances</a:t>
            </a:r>
          </a:p>
        </p:txBody>
      </p:sp>
      <p:sp>
        <p:nvSpPr>
          <p:cNvPr id="3" name="Content Placeholder 2"/>
          <p:cNvSpPr>
            <a:spLocks noGrp="1"/>
          </p:cNvSpPr>
          <p:nvPr>
            <p:ph idx="13"/>
          </p:nvPr>
        </p:nvSpPr>
        <p:spPr>
          <a:xfrm>
            <a:off x="810306" y="1009663"/>
            <a:ext cx="9761442" cy="467506"/>
          </a:xfrm>
        </p:spPr>
        <p:txBody>
          <a:bodyPr/>
          <a:lstStyle/>
          <a:p>
            <a:pPr marL="285750" indent="-285750">
              <a:buClr>
                <a:schemeClr val="accent2"/>
              </a:buClr>
              <a:buFont typeface="Arial" panose="020B0604020202020204" pitchFamily="34" charset="0"/>
              <a:buChar char="•"/>
            </a:pPr>
            <a:r>
              <a:rPr lang="en-US" dirty="0" smtClean="0">
                <a:solidFill>
                  <a:schemeClr val="tx1">
                    <a:lumMod val="50000"/>
                  </a:schemeClr>
                </a:solidFill>
              </a:rPr>
              <a:t>As with </a:t>
            </a:r>
            <a:r>
              <a:rPr lang="en-US" dirty="0" err="1" smtClean="0">
                <a:solidFill>
                  <a:schemeClr val="tx1">
                    <a:lumMod val="50000"/>
                  </a:schemeClr>
                </a:solidFill>
              </a:rPr>
              <a:t>nongeneric</a:t>
            </a:r>
            <a:r>
              <a:rPr lang="en-US" dirty="0" smtClean="0">
                <a:solidFill>
                  <a:schemeClr val="tx1">
                    <a:lumMod val="50000"/>
                  </a:schemeClr>
                </a:solidFill>
              </a:rPr>
              <a:t> classes, the reference and the instance can be created separately</a:t>
            </a:r>
            <a:endParaRPr lang="en-US" dirty="0">
              <a:solidFill>
                <a:schemeClr val="tx1">
                  <a:lumMod val="50000"/>
                </a:schemeClr>
              </a:solidFill>
            </a:endParaRPr>
          </a:p>
        </p:txBody>
      </p:sp>
      <p:pic>
        <p:nvPicPr>
          <p:cNvPr id="4" name="Picture 3"/>
          <p:cNvPicPr>
            <a:picLocks noChangeAspect="1"/>
          </p:cNvPicPr>
          <p:nvPr/>
        </p:nvPicPr>
        <p:blipFill>
          <a:blip r:embed="rId3"/>
          <a:stretch>
            <a:fillRect/>
          </a:stretch>
        </p:blipFill>
        <p:spPr>
          <a:xfrm>
            <a:off x="1425476" y="1477169"/>
            <a:ext cx="7934325" cy="2476500"/>
          </a:xfrm>
          <a:prstGeom prst="rect">
            <a:avLst/>
          </a:prstGeom>
        </p:spPr>
      </p:pic>
      <p:sp>
        <p:nvSpPr>
          <p:cNvPr id="5" name="Content Placeholder 2"/>
          <p:cNvSpPr txBox="1">
            <a:spLocks/>
          </p:cNvSpPr>
          <p:nvPr/>
        </p:nvSpPr>
        <p:spPr>
          <a:xfrm>
            <a:off x="810306" y="4105889"/>
            <a:ext cx="9761442" cy="467506"/>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Clr>
                <a:schemeClr val="accent2"/>
              </a:buClr>
              <a:buFont typeface="Arial" panose="020B0604020202020204" pitchFamily="34" charset="0"/>
              <a:buChar char="•"/>
            </a:pPr>
            <a:r>
              <a:rPr lang="en-US" dirty="0" smtClean="0">
                <a:solidFill>
                  <a:schemeClr val="tx1">
                    <a:lumMod val="50000"/>
                  </a:schemeClr>
                </a:solidFill>
              </a:rPr>
              <a:t>One class constructed with &lt;</a:t>
            </a:r>
            <a:r>
              <a:rPr lang="en-US" dirty="0" err="1" smtClean="0">
                <a:solidFill>
                  <a:schemeClr val="tx1">
                    <a:lumMod val="50000"/>
                  </a:schemeClr>
                </a:solidFill>
              </a:rPr>
              <a:t>Short,Int</a:t>
            </a:r>
            <a:r>
              <a:rPr lang="en-US" dirty="0" smtClean="0">
                <a:solidFill>
                  <a:schemeClr val="tx1">
                    <a:lumMod val="50000"/>
                  </a:schemeClr>
                </a:solidFill>
              </a:rPr>
              <a:t>&gt; and the other one with &lt;</a:t>
            </a:r>
            <a:r>
              <a:rPr lang="en-US" dirty="0" err="1" smtClean="0">
                <a:solidFill>
                  <a:schemeClr val="tx1">
                    <a:lumMod val="50000"/>
                  </a:schemeClr>
                </a:solidFill>
              </a:rPr>
              <a:t>Int</a:t>
            </a:r>
            <a:r>
              <a:rPr lang="en-US" dirty="0" smtClean="0">
                <a:solidFill>
                  <a:schemeClr val="tx1">
                    <a:lumMod val="50000"/>
                  </a:schemeClr>
                </a:solidFill>
              </a:rPr>
              <a:t>, Short&gt;</a:t>
            </a:r>
            <a:endParaRPr lang="en-US" dirty="0">
              <a:solidFill>
                <a:schemeClr val="tx1">
                  <a:lumMod val="50000"/>
                </a:schemeClr>
              </a:solidFill>
            </a:endParaRPr>
          </a:p>
        </p:txBody>
      </p:sp>
      <p:pic>
        <p:nvPicPr>
          <p:cNvPr id="6" name="Picture 5"/>
          <p:cNvPicPr>
            <a:picLocks noChangeAspect="1"/>
          </p:cNvPicPr>
          <p:nvPr/>
        </p:nvPicPr>
        <p:blipFill>
          <a:blip r:embed="rId4"/>
          <a:stretch>
            <a:fillRect/>
          </a:stretch>
        </p:blipFill>
        <p:spPr>
          <a:xfrm>
            <a:off x="4459819" y="4339642"/>
            <a:ext cx="7600950" cy="2686050"/>
          </a:xfrm>
          <a:prstGeom prst="rect">
            <a:avLst/>
          </a:prstGeom>
        </p:spPr>
      </p:pic>
    </p:spTree>
    <p:extLst>
      <p:ext uri="{BB962C8B-B14F-4D97-AF65-F5344CB8AC3E}">
        <p14:creationId xmlns:p14="http://schemas.microsoft.com/office/powerpoint/2010/main" val="3026623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vs Non-Generic Classes</a:t>
            </a:r>
            <a:endParaRPr lang="en-US" dirty="0"/>
          </a:p>
        </p:txBody>
      </p:sp>
      <p:pic>
        <p:nvPicPr>
          <p:cNvPr id="4" name="Picture 3"/>
          <p:cNvPicPr>
            <a:picLocks noChangeAspect="1"/>
          </p:cNvPicPr>
          <p:nvPr/>
        </p:nvPicPr>
        <p:blipFill>
          <a:blip r:embed="rId2"/>
          <a:stretch>
            <a:fillRect/>
          </a:stretch>
        </p:blipFill>
        <p:spPr>
          <a:xfrm>
            <a:off x="810306" y="2175181"/>
            <a:ext cx="10340253" cy="4142330"/>
          </a:xfrm>
          <a:prstGeom prst="rect">
            <a:avLst/>
          </a:prstGeom>
        </p:spPr>
      </p:pic>
      <p:sp>
        <p:nvSpPr>
          <p:cNvPr id="5" name="Content Placeholder 2"/>
          <p:cNvSpPr txBox="1">
            <a:spLocks/>
          </p:cNvSpPr>
          <p:nvPr/>
        </p:nvSpPr>
        <p:spPr>
          <a:xfrm>
            <a:off x="810306" y="882316"/>
            <a:ext cx="9761442" cy="1292866"/>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Clr>
                <a:schemeClr val="accent2"/>
              </a:buClr>
              <a:buFont typeface="Arial" panose="020B0604020202020204" pitchFamily="34" charset="0"/>
              <a:buChar char="•"/>
            </a:pPr>
            <a:r>
              <a:rPr lang="en-US" dirty="0" smtClean="0">
                <a:solidFill>
                  <a:schemeClr val="tx1">
                    <a:lumMod val="50000"/>
                  </a:schemeClr>
                </a:solidFill>
              </a:rPr>
              <a:t>Non-Generic code is larger then the Generic Code;</a:t>
            </a:r>
          </a:p>
          <a:p>
            <a:pPr marL="285750" indent="-285750">
              <a:buClr>
                <a:schemeClr val="accent2"/>
              </a:buClr>
              <a:buFont typeface="Arial" panose="020B0604020202020204" pitchFamily="34" charset="0"/>
              <a:buChar char="•"/>
            </a:pPr>
            <a:r>
              <a:rPr lang="en-US" dirty="0" smtClean="0">
                <a:solidFill>
                  <a:schemeClr val="tx1">
                    <a:lumMod val="50000"/>
                  </a:schemeClr>
                </a:solidFill>
              </a:rPr>
              <a:t>Non-Generic(compiled version of each class is present) vs Generic(only types for which there is a constructed type get included)</a:t>
            </a:r>
          </a:p>
          <a:p>
            <a:pPr marL="285750" indent="-285750">
              <a:buClr>
                <a:schemeClr val="accent2"/>
              </a:buClr>
              <a:buFont typeface="Arial" panose="020B0604020202020204" pitchFamily="34" charset="0"/>
              <a:buChar char="•"/>
            </a:pPr>
            <a:r>
              <a:rPr lang="en-US" dirty="0" smtClean="0">
                <a:solidFill>
                  <a:schemeClr val="tx1">
                    <a:lumMod val="50000"/>
                  </a:schemeClr>
                </a:solidFill>
              </a:rPr>
              <a:t>Non-Generic classes easier to write then Generic classes, but harder to maintain.</a:t>
            </a:r>
            <a:endParaRPr lang="en-US" dirty="0">
              <a:solidFill>
                <a:schemeClr val="tx1">
                  <a:lumMod val="50000"/>
                </a:schemeClr>
              </a:solidFill>
            </a:endParaRPr>
          </a:p>
        </p:txBody>
      </p:sp>
    </p:spTree>
    <p:extLst>
      <p:ext uri="{BB962C8B-B14F-4D97-AF65-F5344CB8AC3E}">
        <p14:creationId xmlns:p14="http://schemas.microsoft.com/office/powerpoint/2010/main" val="1687863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accent2"/>
              </a:buClr>
            </a:pPr>
            <a:r>
              <a:rPr lang="en-US" dirty="0"/>
              <a:t>Constraints on Type Parameters</a:t>
            </a:r>
          </a:p>
        </p:txBody>
      </p:sp>
      <p:sp>
        <p:nvSpPr>
          <p:cNvPr id="3" name="Content Placeholder 2"/>
          <p:cNvSpPr>
            <a:spLocks noGrp="1"/>
          </p:cNvSpPr>
          <p:nvPr>
            <p:ph idx="13"/>
          </p:nvPr>
        </p:nvSpPr>
        <p:spPr>
          <a:xfrm>
            <a:off x="810304" y="1025060"/>
            <a:ext cx="10543495" cy="451464"/>
          </a:xfrm>
        </p:spPr>
        <p:txBody>
          <a:bodyPr/>
          <a:lstStyle/>
          <a:p>
            <a:pPr marL="285750" indent="-285750">
              <a:buClr>
                <a:schemeClr val="accent2"/>
              </a:buClr>
              <a:buFont typeface="Arial" panose="020B0604020202020204" pitchFamily="34" charset="0"/>
              <a:buChar char="•"/>
            </a:pPr>
            <a:r>
              <a:rPr lang="en-US" b="0" dirty="0">
                <a:solidFill>
                  <a:schemeClr val="tx1">
                    <a:lumMod val="50000"/>
                  </a:schemeClr>
                </a:solidFill>
              </a:rPr>
              <a:t>All C# objects, however, are ultimately derived from class </a:t>
            </a:r>
            <a:r>
              <a:rPr lang="en-US" b="0" dirty="0" smtClean="0">
                <a:solidFill>
                  <a:schemeClr val="tx1">
                    <a:lumMod val="50000"/>
                  </a:schemeClr>
                </a:solidFill>
              </a:rPr>
              <a:t>object, so has access to methods like </a:t>
            </a:r>
            <a:r>
              <a:rPr lang="en-US" b="0" dirty="0" err="1">
                <a:solidFill>
                  <a:schemeClr val="tx1">
                    <a:lumMod val="50000"/>
                  </a:schemeClr>
                </a:solidFill>
              </a:rPr>
              <a:t>ToString</a:t>
            </a:r>
            <a:r>
              <a:rPr lang="en-US" b="0" dirty="0">
                <a:solidFill>
                  <a:schemeClr val="tx1">
                    <a:lumMod val="50000"/>
                  </a:schemeClr>
                </a:solidFill>
              </a:rPr>
              <a:t>, Equals, and </a:t>
            </a:r>
            <a:r>
              <a:rPr lang="en-US" b="0" dirty="0" err="1">
                <a:solidFill>
                  <a:schemeClr val="tx1">
                    <a:lumMod val="50000"/>
                  </a:schemeClr>
                </a:solidFill>
              </a:rPr>
              <a:t>GetType</a:t>
            </a:r>
            <a:r>
              <a:rPr lang="en-US" b="0" dirty="0">
                <a:solidFill>
                  <a:schemeClr val="tx1">
                    <a:lumMod val="50000"/>
                  </a:schemeClr>
                </a:solidFill>
              </a:rPr>
              <a:t>.</a:t>
            </a:r>
            <a:endParaRPr lang="en-US" dirty="0">
              <a:solidFill>
                <a:schemeClr val="tx1">
                  <a:lumMod val="50000"/>
                </a:schemeClr>
              </a:solidFill>
            </a:endParaRPr>
          </a:p>
        </p:txBody>
      </p:sp>
      <p:pic>
        <p:nvPicPr>
          <p:cNvPr id="4" name="Picture 3"/>
          <p:cNvPicPr>
            <a:picLocks noChangeAspect="1"/>
          </p:cNvPicPr>
          <p:nvPr/>
        </p:nvPicPr>
        <p:blipFill>
          <a:blip r:embed="rId2"/>
          <a:stretch>
            <a:fillRect/>
          </a:stretch>
        </p:blipFill>
        <p:spPr>
          <a:xfrm>
            <a:off x="1942752" y="1434352"/>
            <a:ext cx="8278598" cy="1665564"/>
          </a:xfrm>
          <a:prstGeom prst="rect">
            <a:avLst/>
          </a:prstGeom>
        </p:spPr>
      </p:pic>
      <p:sp>
        <p:nvSpPr>
          <p:cNvPr id="6" name="Content Placeholder 2"/>
          <p:cNvSpPr txBox="1">
            <a:spLocks/>
          </p:cNvSpPr>
          <p:nvPr/>
        </p:nvSpPr>
        <p:spPr>
          <a:xfrm>
            <a:off x="810303" y="3099916"/>
            <a:ext cx="10948559" cy="1889179"/>
          </a:xfrm>
          <a:prstGeom prst="rect">
            <a:avLst/>
          </a:prstGeom>
        </p:spPr>
        <p:txBody>
          <a:bodyPr vert="horz" lIns="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500" b="1" kern="1200">
                <a:solidFill>
                  <a:srgbClr val="AA0B19"/>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500" kern="1200">
                <a:solidFill>
                  <a:srgbClr val="4A4E52"/>
                </a:solidFill>
                <a:latin typeface="+mn-lt"/>
                <a:ea typeface="+mn-ea"/>
                <a:cs typeface="+mn-cs"/>
              </a:defRPr>
            </a:lvl2pPr>
            <a:lvl3pPr marL="942975" indent="-257175" algn="l" defTabSz="685800" rtl="0" eaLnBrk="1" latinLnBrk="0" hangingPunct="1">
              <a:lnSpc>
                <a:spcPct val="90000"/>
              </a:lnSpc>
              <a:spcBef>
                <a:spcPts val="375"/>
              </a:spcBef>
              <a:buClr>
                <a:srgbClr val="81ADB5"/>
              </a:buClr>
              <a:buFont typeface="Arial" panose="020B0604020202020204" pitchFamily="34" charset="0"/>
              <a:buChar char="•"/>
              <a:defRPr sz="1350" kern="1200">
                <a:solidFill>
                  <a:srgbClr val="4A4E52"/>
                </a:solidFill>
                <a:latin typeface="+mn-lt"/>
                <a:ea typeface="+mn-ea"/>
                <a:cs typeface="+mn-cs"/>
              </a:defRPr>
            </a:lvl3pPr>
            <a:lvl4pPr marL="1200150" indent="-171450" algn="l" defTabSz="685800" rtl="0" eaLnBrk="1" latinLnBrk="0" hangingPunct="1">
              <a:lnSpc>
                <a:spcPct val="90000"/>
              </a:lnSpc>
              <a:spcBef>
                <a:spcPts val="375"/>
              </a:spcBef>
              <a:buFont typeface="Calibri" panose="020F0502020204030204" pitchFamily="34" charset="0"/>
              <a:buChar char="-"/>
              <a:defRPr sz="1200" kern="1200">
                <a:solidFill>
                  <a:srgbClr val="4A4E5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A4E5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Clr>
                <a:schemeClr val="accent2"/>
              </a:buClr>
              <a:buFont typeface="Arial" panose="020B0604020202020204" pitchFamily="34" charset="0"/>
              <a:buChar char="•"/>
            </a:pPr>
            <a:r>
              <a:rPr lang="en-US" b="0" dirty="0">
                <a:solidFill>
                  <a:schemeClr val="tx1">
                    <a:lumMod val="50000"/>
                  </a:schemeClr>
                </a:solidFill>
              </a:rPr>
              <a:t>To make generics more useful, you need to be able to supply additional information to the compiler about what kinds of types are acceptable as arguments. These additional bits of information are called constraints. </a:t>
            </a:r>
            <a:r>
              <a:rPr lang="en-US" b="0" i="1" dirty="0">
                <a:solidFill>
                  <a:schemeClr val="tx1">
                    <a:lumMod val="50000"/>
                  </a:schemeClr>
                </a:solidFill>
              </a:rPr>
              <a:t>Only types that meet the constraints can be substituted for the given type parameter</a:t>
            </a:r>
            <a:r>
              <a:rPr lang="en-US" b="0" i="1" dirty="0" smtClean="0">
                <a:solidFill>
                  <a:schemeClr val="tx1">
                    <a:lumMod val="50000"/>
                  </a:schemeClr>
                </a:solidFill>
              </a:rPr>
              <a:t>.</a:t>
            </a:r>
          </a:p>
          <a:p>
            <a:pPr marL="285750" indent="-285750">
              <a:buClr>
                <a:schemeClr val="accent2"/>
              </a:buClr>
              <a:buFont typeface="Arial" panose="020B0604020202020204" pitchFamily="34" charset="0"/>
              <a:buChar char="•"/>
            </a:pPr>
            <a:endParaRPr lang="en-US" b="0" i="1" dirty="0" smtClean="0">
              <a:solidFill>
                <a:schemeClr val="tx1">
                  <a:lumMod val="50000"/>
                </a:schemeClr>
              </a:solidFill>
            </a:endParaRPr>
          </a:p>
          <a:p>
            <a:pPr marL="285750" indent="-285750">
              <a:buClr>
                <a:schemeClr val="accent2"/>
              </a:buClr>
              <a:buFont typeface="Arial" panose="020B0604020202020204" pitchFamily="34" charset="0"/>
              <a:buChar char="•"/>
            </a:pPr>
            <a:r>
              <a:rPr lang="en-US" b="0" dirty="0" smtClean="0">
                <a:solidFill>
                  <a:schemeClr val="tx1">
                    <a:lumMod val="50000"/>
                  </a:schemeClr>
                </a:solidFill>
              </a:rPr>
              <a:t>Constraints are listed as where clauses:</a:t>
            </a:r>
          </a:p>
          <a:p>
            <a:pPr marL="1228725" lvl="2" indent="-285750">
              <a:buClr>
                <a:schemeClr val="accent2"/>
              </a:buClr>
            </a:pPr>
            <a:r>
              <a:rPr lang="en-US" sz="1500" dirty="0" smtClean="0">
                <a:solidFill>
                  <a:schemeClr val="tx1">
                    <a:lumMod val="50000"/>
                  </a:schemeClr>
                </a:solidFill>
              </a:rPr>
              <a:t>Each type parameter that has constraints has its own where clause</a:t>
            </a:r>
          </a:p>
          <a:p>
            <a:pPr marL="1228725" lvl="2" indent="-285750">
              <a:buClr>
                <a:schemeClr val="accent2"/>
              </a:buClr>
            </a:pPr>
            <a:r>
              <a:rPr lang="en-US" sz="1500" b="0" dirty="0" smtClean="0">
                <a:solidFill>
                  <a:schemeClr val="tx1">
                    <a:lumMod val="50000"/>
                  </a:schemeClr>
                </a:solidFill>
              </a:rPr>
              <a:t>If a parameter has multiple constraints, they are listed in the where clause, separated by commas.</a:t>
            </a:r>
            <a:endParaRPr lang="en-US" sz="1500" b="0" dirty="0">
              <a:solidFill>
                <a:schemeClr val="tx1">
                  <a:lumMod val="50000"/>
                </a:schemeClr>
              </a:solidFill>
            </a:endParaRPr>
          </a:p>
        </p:txBody>
      </p:sp>
      <p:pic>
        <p:nvPicPr>
          <p:cNvPr id="7" name="Picture 6"/>
          <p:cNvPicPr>
            <a:picLocks noChangeAspect="1"/>
          </p:cNvPicPr>
          <p:nvPr/>
        </p:nvPicPr>
        <p:blipFill>
          <a:blip r:embed="rId3"/>
          <a:stretch>
            <a:fillRect/>
          </a:stretch>
        </p:blipFill>
        <p:spPr>
          <a:xfrm>
            <a:off x="3709134" y="4874883"/>
            <a:ext cx="6512216" cy="1636318"/>
          </a:xfrm>
          <a:prstGeom prst="rect">
            <a:avLst/>
          </a:prstGeom>
        </p:spPr>
      </p:pic>
    </p:spTree>
    <p:extLst>
      <p:ext uri="{BB962C8B-B14F-4D97-AF65-F5344CB8AC3E}">
        <p14:creationId xmlns:p14="http://schemas.microsoft.com/office/powerpoint/2010/main" val="2990135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id="{A7503AA6-F6A9-497E-BBA6-20EBC0273E99}" vid="{9E51C122-CA0A-426C-A74D-A3E609FDD41A}"/>
    </a:ext>
  </a:extLst>
</a:theme>
</file>

<file path=ppt/theme/theme2.xml><?xml version="1.0" encoding="utf-8"?>
<a:theme xmlns:a="http://schemas.openxmlformats.org/drawingml/2006/main" name="2_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id="{A7503AA6-F6A9-497E-BBA6-20EBC0273E99}" vid="{9E51C122-CA0A-426C-A74D-A3E609FDD4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7970</TotalTime>
  <Words>2866</Words>
  <Application>Microsoft Office PowerPoint</Application>
  <PresentationFormat>Widescreen</PresentationFormat>
  <Paragraphs>338</Paragraphs>
  <Slides>34</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Calibri</vt:lpstr>
      <vt:lpstr>Symbol</vt:lpstr>
      <vt:lpstr>Wingdings</vt:lpstr>
      <vt:lpstr>1_Office Theme</vt:lpstr>
      <vt:lpstr>2_Office Theme</vt:lpstr>
      <vt:lpstr>Endava .NET Training</vt:lpstr>
      <vt:lpstr>Content</vt:lpstr>
      <vt:lpstr>What are Generics?</vt:lpstr>
      <vt:lpstr>What are Generics?</vt:lpstr>
      <vt:lpstr>Generic Classes</vt:lpstr>
      <vt:lpstr>Generic Classes</vt:lpstr>
      <vt:lpstr>Creating Variables and Instances</vt:lpstr>
      <vt:lpstr>Generic vs Non-Generic Classes</vt:lpstr>
      <vt:lpstr>Constraints on Type Parameters</vt:lpstr>
      <vt:lpstr>Constraints on Type Parameters: Where Clauses</vt:lpstr>
      <vt:lpstr>Constraint Types and Order</vt:lpstr>
      <vt:lpstr>Generic methods</vt:lpstr>
      <vt:lpstr>Generic structs</vt:lpstr>
      <vt:lpstr>Generic Interfaces</vt:lpstr>
      <vt:lpstr>Collections</vt:lpstr>
      <vt:lpstr>Collections vs Generic Collections</vt:lpstr>
      <vt:lpstr>Types of collection</vt:lpstr>
      <vt:lpstr>Enumerable and Enumerator</vt:lpstr>
      <vt:lpstr>IEnumerable&lt;T&gt; and IEnumerator&lt;T&gt;</vt:lpstr>
      <vt:lpstr>Iterators</vt:lpstr>
      <vt:lpstr>Dictionaries</vt:lpstr>
      <vt:lpstr>Lambda expressions – Short Intro</vt:lpstr>
      <vt:lpstr>LINQ(Language Integrated Query)</vt:lpstr>
      <vt:lpstr>LINQ</vt:lpstr>
      <vt:lpstr>LINQ – Anonymous Types</vt:lpstr>
      <vt:lpstr>LINQ(Method Syntax vs Query Syntax)</vt:lpstr>
      <vt:lpstr>LINQ - Query Expressions structure</vt:lpstr>
      <vt:lpstr>LINQ – The From Clause  and Join Clause</vt:lpstr>
      <vt:lpstr>LINQ(Let, Where, OrderBy, Group Clauses)</vt:lpstr>
      <vt:lpstr>LINQ – Standard Query Operators</vt:lpstr>
      <vt:lpstr>Signatures of the Standard Query Operators</vt:lpstr>
      <vt:lpstr>PowerPoint Presentation</vt:lpstr>
      <vt:lpstr>Thanks!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Endava SQL Training</dc:title>
  <dc:creator>Vlad Ungureanu</dc:creator>
  <cp:lastModifiedBy>Serban Mihalachi</cp:lastModifiedBy>
  <cp:revision>713</cp:revision>
  <dcterms:created xsi:type="dcterms:W3CDTF">2014-03-18T14:39:41Z</dcterms:created>
  <dcterms:modified xsi:type="dcterms:W3CDTF">2017-07-21T07:43:30Z</dcterms:modified>
</cp:coreProperties>
</file>