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856" r:id="rId5"/>
    <p:sldId id="867" r:id="rId6"/>
    <p:sldId id="871" r:id="rId7"/>
    <p:sldId id="873" r:id="rId8"/>
    <p:sldId id="880" r:id="rId9"/>
    <p:sldId id="881" r:id="rId10"/>
    <p:sldId id="882" r:id="rId11"/>
    <p:sldId id="883" r:id="rId12"/>
    <p:sldId id="884" r:id="rId13"/>
    <p:sldId id="885" r:id="rId14"/>
    <p:sldId id="886" r:id="rId15"/>
    <p:sldId id="887" r:id="rId16"/>
    <p:sldId id="888" r:id="rId17"/>
    <p:sldId id="890" r:id="rId18"/>
    <p:sldId id="891" r:id="rId19"/>
    <p:sldId id="892" r:id="rId20"/>
    <p:sldId id="889" r:id="rId21"/>
    <p:sldId id="866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83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4724" autoAdjust="0"/>
  </p:normalViewPr>
  <p:slideViewPr>
    <p:cSldViewPr snapToGrid="0" snapToObjects="1" showGuides="1">
      <p:cViewPr varScale="1">
        <p:scale>
          <a:sx n="55" d="100"/>
          <a:sy n="55" d="100"/>
        </p:scale>
        <p:origin x="816" y="78"/>
      </p:cViewPr>
      <p:guideLst>
        <p:guide orient="horz" pos="4320"/>
        <p:guide pos="7680"/>
        <p:guide orient="horz" pos="8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BA6BB2-F759-4EA1-B92A-6E5EF0C38D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1D656-F5E0-41A9-86E3-998D79CBA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E95DF-8AB1-4CF6-A8A9-3979D3FE60A7}" type="datetimeFigureOut">
              <a:rPr lang="en-US" smtClean="0"/>
              <a:t>22-Jul-22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64B9A-07A3-41E8-8674-03315475FB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86BC5-02C1-48C4-9E10-968ABB4DA1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15A45-0BE1-45AF-B2BB-4C5971424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7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9" name="Shape 6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</p:spPr>
        <p:txBody>
          <a:bodyPr/>
          <a:lstStyle>
            <a:lvl1pPr algn="ctr">
              <a:defRPr sz="24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B6A64-0381-AB42-A5D0-0BAF47E6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1087E-286A-536B-9B0B-1B5F5EA1FA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34816" y="271100"/>
            <a:ext cx="2320143" cy="1737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32870-E4AD-BFF3-1D91-52609E2356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8704" y="221024"/>
            <a:ext cx="2932963" cy="1737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A6114-2515-4534-25A4-4B310740BB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79481" y="221024"/>
            <a:ext cx="3017520" cy="1717481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195158D4-8733-F51A-088A-418D3F5C501E}"/>
              </a:ext>
            </a:extLst>
          </p:cNvPr>
          <p:cNvSpPr txBox="1"/>
          <p:nvPr userDrawn="1"/>
        </p:nvSpPr>
        <p:spPr>
          <a:xfrm>
            <a:off x="6885271" y="12627574"/>
            <a:ext cx="979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  <a:defRPr/>
            </a:pP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Proiect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cofinantat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Fondul Social European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Programul Operaţional Capital Uman 2014-2020 </a:t>
            </a: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C8DC23-B4C2-AFD1-6D0D-E63E259A68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296882" y="12170468"/>
            <a:ext cx="2472111" cy="129042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c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</p:spPr>
        <p:txBody>
          <a:bodyPr/>
          <a:lstStyle>
            <a:lvl1pPr algn="ctr">
              <a:defRPr sz="24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B6A64-0381-AB42-A5D0-0BAF47E6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2832482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Client Name  Presentation Title  -  1. Chapter Nam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703286" y="210051"/>
            <a:ext cx="3249286" cy="390491"/>
          </a:xfrm>
          <a:prstGeom prst="rect">
            <a:avLst/>
          </a:prstGeom>
        </p:spPr>
        <p:txBody>
          <a:bodyPr wrap="none" lIns="71437" tIns="71437" rIns="71437" bIns="71437">
            <a:spAutoFit/>
          </a:bodyPr>
          <a:lstStyle>
            <a:lvl1pPr>
              <a:defRPr/>
            </a:lvl1pPr>
          </a:lstStyle>
          <a:p>
            <a:pPr marL="0" indent="0">
              <a:buSzTx/>
              <a:buNone/>
              <a:defRPr sz="1600"/>
            </a:pPr>
            <a:r>
              <a:rPr b="1" dirty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 dirty="0">
                <a:solidFill>
                  <a:srgbClr val="929292"/>
                </a:solidFill>
              </a:rPr>
              <a:t>- </a:t>
            </a:r>
            <a:r>
              <a:rPr dirty="0"/>
              <a:t> </a:t>
            </a:r>
            <a:r>
              <a:rPr b="1" dirty="0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C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Client Name  Presentation Title  -  1. Chapter Nam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703286" y="210051"/>
            <a:ext cx="3249286" cy="390491"/>
          </a:xfrm>
          <a:prstGeom prst="rect">
            <a:avLst/>
          </a:prstGeom>
        </p:spPr>
        <p:txBody>
          <a:bodyPr wrap="none" lIns="71437" tIns="71437" rIns="71437" bIns="71437">
            <a:spAutoFit/>
          </a:bodyPr>
          <a:lstStyle>
            <a:lvl1pPr>
              <a:defRPr/>
            </a:lvl1pPr>
          </a:lstStyle>
          <a:p>
            <a:pPr marL="0" indent="0">
              <a:buSzTx/>
              <a:buNone/>
              <a:defRPr sz="1600"/>
            </a:pPr>
            <a:r>
              <a:rPr b="1" dirty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 dirty="0">
                <a:solidFill>
                  <a:srgbClr val="929292"/>
                </a:solidFill>
              </a:rPr>
              <a:t>- </a:t>
            </a:r>
            <a:r>
              <a:rPr dirty="0"/>
              <a:t> </a:t>
            </a:r>
            <a:r>
              <a:rPr b="1" dirty="0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9CAA5-1096-7CC1-44D9-C19975A31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96882" y="273826"/>
            <a:ext cx="2069770" cy="1549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03D69-D2EE-7AFA-3D38-039EB03A0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640" y="273826"/>
            <a:ext cx="2876031" cy="1703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CC136-7B59-210B-9579-B93DE09EF5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063936" y="210051"/>
            <a:ext cx="2631155" cy="1497574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805ABCEA-606F-7E91-C28F-91DB179AC5F3}"/>
              </a:ext>
            </a:extLst>
          </p:cNvPr>
          <p:cNvSpPr txBox="1"/>
          <p:nvPr userDrawn="1"/>
        </p:nvSpPr>
        <p:spPr>
          <a:xfrm>
            <a:off x="6885271" y="12765066"/>
            <a:ext cx="979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  <a:defRPr/>
            </a:pP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Proiect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cofinantat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Fondul Social European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Programul Operaţional Capital Uman 2014-2020 </a:t>
            </a: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2A6FB-D816-1F5B-A22D-68789B0930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296882" y="12170468"/>
            <a:ext cx="2472111" cy="12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739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eader and Minimal Footer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Client Name  Presentation Title  -  1. Chapter Name"/>
          <p:cNvSpPr txBox="1"/>
          <p:nvPr/>
        </p:nvSpPr>
        <p:spPr>
          <a:xfrm>
            <a:off x="1703286" y="210051"/>
            <a:ext cx="4959690" cy="39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  <a:defRPr sz="16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 b="0" i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Title  -  </a:t>
            </a:r>
            <a:r>
              <a:rPr b="1" dirty="0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A24C2-0663-FA45-9B66-5259AB40B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07" y="13292245"/>
            <a:ext cx="430558" cy="320676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6920B2FF-C52B-DD8D-CF4E-4245E904DE69}"/>
              </a:ext>
            </a:extLst>
          </p:cNvPr>
          <p:cNvSpPr txBox="1"/>
          <p:nvPr userDrawn="1"/>
        </p:nvSpPr>
        <p:spPr>
          <a:xfrm>
            <a:off x="6598210" y="12726215"/>
            <a:ext cx="11896505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</a:pPr>
            <a:r>
              <a:rPr lang="en-US" sz="1600" spc="-50" dirty="0" err="1"/>
              <a:t>Proiect</a:t>
            </a:r>
            <a:r>
              <a:rPr lang="en-US" sz="1600" spc="-50" dirty="0"/>
              <a:t> </a:t>
            </a:r>
            <a:r>
              <a:rPr lang="en-US" sz="1600" spc="-50" dirty="0" err="1"/>
              <a:t>cofinantat</a:t>
            </a:r>
            <a:r>
              <a:rPr lang="en-US" sz="1600" spc="-50" dirty="0"/>
              <a:t> din </a:t>
            </a:r>
            <a:r>
              <a:rPr lang="ro-RO" sz="1600" spc="-50" dirty="0"/>
              <a:t>Fondul Social European</a:t>
            </a:r>
            <a:r>
              <a:rPr lang="en-US" sz="1600" spc="-50" dirty="0"/>
              <a:t> </a:t>
            </a:r>
            <a:r>
              <a:rPr lang="en-US" sz="1600" spc="-50" dirty="0" err="1"/>
              <a:t>prin</a:t>
            </a:r>
            <a:r>
              <a:rPr lang="en-US" sz="1600" spc="-50" dirty="0"/>
              <a:t> </a:t>
            </a:r>
            <a:r>
              <a:rPr lang="ro-RO" sz="1600" spc="-50" dirty="0"/>
              <a:t>Programul Operaţional Capital Uman 2014-2020 </a:t>
            </a:r>
            <a:endParaRPr lang="en-US" sz="1600" spc="-50" dirty="0"/>
          </a:p>
          <a:p>
            <a:pPr algn="ctr"/>
            <a:endParaRPr lang="en-US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09747E0-F169-0170-D633-C6D24CEC13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497" y="477095"/>
            <a:ext cx="5837426" cy="94496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984F717-EEF1-E0B9-7A3B-B5FC972C4B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972" y="11693197"/>
            <a:ext cx="2514951" cy="131463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inimal Footer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8CF83-0BCF-FB4F-A59E-E902A63447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07" y="13292245"/>
            <a:ext cx="430558" cy="32067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652-873B-6043-8DB0-461CF8A8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F97BD-94D3-3944-ADD5-D3B1C3A23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9732142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C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652-873B-6043-8DB0-461CF8A8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F97BD-94D3-3944-ADD5-D3B1C3A23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RO" smtClean="0"/>
              <a:t>‹#›</a:t>
            </a:fld>
            <a:endParaRPr lang="en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B3B1A-2759-3085-87C1-43417E640C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825" y="324802"/>
            <a:ext cx="5724525" cy="81089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80910-2F98-A3EB-320A-40A166680C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96882" y="12170468"/>
            <a:ext cx="2472111" cy="129042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6D919493-08FC-CE2F-DAC7-6D5F7890795B}"/>
              </a:ext>
            </a:extLst>
          </p:cNvPr>
          <p:cNvSpPr txBox="1"/>
          <p:nvPr userDrawn="1"/>
        </p:nvSpPr>
        <p:spPr>
          <a:xfrm>
            <a:off x="6885271" y="12765066"/>
            <a:ext cx="979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  <a:defRPr/>
            </a:pP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Proiect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cofinantat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Fondul Social European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Programul Operaţional Capital Uman 2014-2020 </a:t>
            </a: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2427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932923" y="13289446"/>
            <a:ext cx="340321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825500">
              <a:lnSpc>
                <a:spcPct val="100000"/>
              </a:lnSpc>
              <a:defRPr sz="1600" cap="none" spc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Client name  //  presentation name  //  © Copyright 2020 Endava  //  Confidential and Proprietary  //  Version 1.0"/>
          <p:cNvSpPr txBox="1"/>
          <p:nvPr/>
        </p:nvSpPr>
        <p:spPr>
          <a:xfrm>
            <a:off x="674088" y="13300557"/>
            <a:ext cx="21322861" cy="320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defTabSz="821531">
              <a:defRPr sz="1200" b="0" spc="119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Name of the presentation</a:t>
            </a:r>
            <a:r>
              <a:rPr b="0" i="0" dirty="0">
                <a:latin typeface="Arial" panose="020B0604020202020204" pitchFamily="34" charset="0"/>
                <a:cs typeface="Arial" panose="020B0604020202020204" pitchFamily="34" charset="0"/>
              </a:rPr>
              <a:t>//  © Copyright 2020 Endava  //  Confidential and Proprietary  //  Version 1.0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D3690-743F-304B-BC3C-3FB1778AF88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607" y="13292245"/>
            <a:ext cx="430558" cy="320676"/>
          </a:xfrm>
          <a:prstGeom prst="rect">
            <a:avLst/>
          </a:prstGeom>
        </p:spPr>
      </p:pic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9A51FF35-04BE-EC4C-98ED-E33A427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RO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5" r:id="rId5"/>
    <p:sldLayoutId id="2147483657" r:id="rId6"/>
    <p:sldLayoutId id="2147483660" r:id="rId7"/>
    <p:sldLayoutId id="2147483663" r:id="rId8"/>
  </p:sldLayoutIdLst>
  <p:transition spd="med"/>
  <p:txStyles>
    <p:titleStyle>
      <a:lvl1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chemeClr val="bg2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6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1pPr>
      <a:lvl2pPr marL="89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2pPr>
      <a:lvl3pPr marL="153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3pPr>
      <a:lvl4pPr marL="216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4pPr>
      <a:lvl5pPr marL="280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5pPr>
      <a:lvl6pPr marL="343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07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470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34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.last@endav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Picture 13">
            <a:extLst>
              <a:ext uri="{FF2B5EF4-FFF2-40B4-BE49-F238E27FC236}">
                <a16:creationId xmlns:a16="http://schemas.microsoft.com/office/drawing/2014/main" id="{F4161CC8-76A1-A34C-B367-38F9FEB5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70" y="4147661"/>
            <a:ext cx="2716574" cy="898445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Endava Presentation…"/>
          <p:cNvSpPr txBox="1"/>
          <p:nvPr/>
        </p:nvSpPr>
        <p:spPr>
          <a:xfrm>
            <a:off x="1235252" y="6375816"/>
            <a:ext cx="22328133" cy="2041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/>
            <a:endParaRPr lang="en-US" sz="7000" i="0" u="none" strike="noStrike" baseline="0" dirty="0">
              <a:solidFill>
                <a:srgbClr val="000000"/>
              </a:solidFill>
            </a:endParaRPr>
          </a:p>
          <a:p>
            <a:r>
              <a:rPr lang="en-US" sz="7000" i="0" u="none" strike="noStrike" baseline="0" dirty="0">
                <a:solidFill>
                  <a:srgbClr val="000000"/>
                </a:solidFill>
              </a:rPr>
              <a:t> DEPENDENCY INJECTION &amp; DESIGN PATTERNS </a:t>
            </a:r>
            <a:endParaRPr lang="en-US" sz="7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7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Better way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75862" y="4727426"/>
            <a:ext cx="17125475" cy="5176267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public class </a:t>
            </a:r>
            <a:r>
              <a:rPr lang="en-US" sz="2800" dirty="0" err="1">
                <a:latin typeface="+mn-lt"/>
              </a:rPr>
              <a:t>BankAccount</a:t>
            </a:r>
            <a:r>
              <a:rPr lang="en-US" sz="2800" dirty="0">
                <a:latin typeface="+mn-lt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private </a:t>
            </a:r>
            <a:r>
              <a:rPr lang="en-US" sz="2800" dirty="0" err="1">
                <a:latin typeface="+mn-lt"/>
              </a:rPr>
              <a:t>IBankAccount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private </a:t>
            </a:r>
            <a:r>
              <a:rPr lang="en-US" sz="2800" dirty="0" err="1">
                <a:latin typeface="+mn-lt"/>
              </a:rPr>
              <a:t>IBankAccount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savingsAccount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public </a:t>
            </a:r>
            <a:r>
              <a:rPr lang="en-US" sz="2800" dirty="0" err="1">
                <a:latin typeface="+mn-lt"/>
              </a:rPr>
              <a:t>BankAccount</a:t>
            </a:r>
            <a:r>
              <a:rPr lang="en-US" sz="2800" dirty="0">
                <a:latin typeface="+mn-lt"/>
              </a:rPr>
              <a:t> (</a:t>
            </a:r>
            <a:r>
              <a:rPr lang="en-US" sz="2800" dirty="0" err="1">
                <a:latin typeface="+mn-lt"/>
              </a:rPr>
              <a:t>IBankAccount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IBankAccount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savingsAccount</a:t>
            </a:r>
            <a:r>
              <a:rPr lang="en-US" sz="2800" dirty="0">
                <a:latin typeface="+mn-lt"/>
              </a:rPr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	</a:t>
            </a:r>
            <a:r>
              <a:rPr lang="en-US" sz="2800" dirty="0" err="1">
                <a:latin typeface="+mn-lt"/>
              </a:rPr>
              <a:t>this.currentAccount</a:t>
            </a:r>
            <a:r>
              <a:rPr lang="en-US" sz="2800" dirty="0">
                <a:latin typeface="+mn-lt"/>
              </a:rPr>
              <a:t> =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	</a:t>
            </a:r>
            <a:r>
              <a:rPr lang="en-US" sz="2800" dirty="0" err="1">
                <a:latin typeface="+mn-lt"/>
              </a:rPr>
              <a:t>this.savingsAccount</a:t>
            </a:r>
            <a:r>
              <a:rPr lang="en-US" sz="2800" dirty="0">
                <a:latin typeface="+mn-lt"/>
              </a:rPr>
              <a:t> = </a:t>
            </a:r>
            <a:r>
              <a:rPr lang="en-US" sz="2800" dirty="0" err="1">
                <a:latin typeface="+mn-lt"/>
              </a:rPr>
              <a:t>savingsAccount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424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75862" y="4727426"/>
            <a:ext cx="17125475" cy="5176267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Most common DI – antipattern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Default way of creating instances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No effort to introduce abstractions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We can’t change implementations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We can’t develop in parallel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The Most Problematic in terms of coupling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Every time when directly or indirectly use the new keyword !</a:t>
            </a:r>
          </a:p>
        </p:txBody>
      </p:sp>
      <p:sp>
        <p:nvSpPr>
          <p:cNvPr id="5" name="Endava Presentation…">
            <a:extLst>
              <a:ext uri="{FF2B5EF4-FFF2-40B4-BE49-F238E27FC236}">
                <a16:creationId xmlns:a16="http://schemas.microsoft.com/office/drawing/2014/main" id="{61B7CA5F-6CBB-1401-3525-86AA50655D81}"/>
              </a:ext>
            </a:extLst>
          </p:cNvPr>
          <p:cNvSpPr txBox="1"/>
          <p:nvPr/>
        </p:nvSpPr>
        <p:spPr>
          <a:xfrm>
            <a:off x="2375862" y="2878707"/>
            <a:ext cx="21055079" cy="18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chemeClr val="bg2"/>
                </a:solidFill>
                <a:latin typeface="Arial Narrow" panose="020B0606020202030204" pitchFamily="34" charset="0"/>
              </a:rPr>
              <a:t>3.DI </a:t>
            </a:r>
            <a:r>
              <a:rPr lang="en-US" sz="7200" dirty="0" err="1">
                <a:solidFill>
                  <a:schemeClr val="bg2"/>
                </a:solidFill>
                <a:latin typeface="Arial Narrow" panose="020B0606020202030204" pitchFamily="34" charset="0"/>
              </a:rPr>
              <a:t>antipatern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defRPr sz="7000" cap="none" spc="-209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75862" y="4727427"/>
            <a:ext cx="17125475" cy="2007482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Programming style where a framework or runtime controls the program flow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You let a framework to take care of instance creation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You move somewhere else the decisions of which concrete class to use</a:t>
            </a:r>
          </a:p>
        </p:txBody>
      </p:sp>
      <p:sp>
        <p:nvSpPr>
          <p:cNvPr id="5" name="Endava Presentation…">
            <a:extLst>
              <a:ext uri="{FF2B5EF4-FFF2-40B4-BE49-F238E27FC236}">
                <a16:creationId xmlns:a16="http://schemas.microsoft.com/office/drawing/2014/main" id="{61B7CA5F-6CBB-1401-3525-86AA50655D81}"/>
              </a:ext>
            </a:extLst>
          </p:cNvPr>
          <p:cNvSpPr txBox="1"/>
          <p:nvPr/>
        </p:nvSpPr>
        <p:spPr>
          <a:xfrm>
            <a:off x="2375862" y="2878707"/>
            <a:ext cx="21055079" cy="18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chemeClr val="bg2"/>
                </a:solidFill>
                <a:latin typeface="Arial Narrow" panose="020B0606020202030204" pitchFamily="34" charset="0"/>
              </a:rPr>
              <a:t>4. Inversion of control</a:t>
            </a:r>
          </a:p>
          <a:p>
            <a:pPr>
              <a:lnSpc>
                <a:spcPct val="80000"/>
              </a:lnSpc>
              <a:defRPr sz="7000" cap="none" spc="-209"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33560-2DBA-0962-1906-EF1397C3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81" y="7315560"/>
            <a:ext cx="113157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52417" y="4028775"/>
            <a:ext cx="17125475" cy="2588133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Subset of Inversion of Control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Refers to dependency management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The idea is to have a mechanism that provides concrete implementation over an abstraction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Helps with Single Responsibility (SR) and Separation of Concerns (SoC).</a:t>
            </a:r>
          </a:p>
        </p:txBody>
      </p:sp>
      <p:sp>
        <p:nvSpPr>
          <p:cNvPr id="5" name="Endava Presentation…">
            <a:extLst>
              <a:ext uri="{FF2B5EF4-FFF2-40B4-BE49-F238E27FC236}">
                <a16:creationId xmlns:a16="http://schemas.microsoft.com/office/drawing/2014/main" id="{61B7CA5F-6CBB-1401-3525-86AA50655D81}"/>
              </a:ext>
            </a:extLst>
          </p:cNvPr>
          <p:cNvSpPr txBox="1"/>
          <p:nvPr/>
        </p:nvSpPr>
        <p:spPr>
          <a:xfrm>
            <a:off x="2375862" y="2878707"/>
            <a:ext cx="21055079" cy="18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chemeClr val="bg2"/>
                </a:solidFill>
                <a:latin typeface="Arial Narrow" panose="020B0606020202030204" pitchFamily="34" charset="0"/>
              </a:rPr>
              <a:t>5. Dependency injection</a:t>
            </a:r>
          </a:p>
          <a:p>
            <a:pPr>
              <a:lnSpc>
                <a:spcPct val="80000"/>
              </a:lnSpc>
              <a:defRPr sz="7000" cap="none" spc="-209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1B924C7-8E87-3ED9-6CA4-8D694682ED1C}"/>
              </a:ext>
            </a:extLst>
          </p:cNvPr>
          <p:cNvSpPr txBox="1">
            <a:spLocks/>
          </p:cNvSpPr>
          <p:nvPr/>
        </p:nvSpPr>
        <p:spPr>
          <a:xfrm>
            <a:off x="2352416" y="6472909"/>
            <a:ext cx="17125475" cy="2588133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Why?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Loose coupling (Extensibility, Testability, Reusability)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DRY – write less boiler plate code</a:t>
            </a:r>
          </a:p>
          <a:p>
            <a:pPr>
              <a:spcBef>
                <a:spcPts val="600"/>
              </a:spcBef>
            </a:pPr>
            <a:r>
              <a:rPr lang="en-US" sz="2800" dirty="0" err="1">
                <a:latin typeface="+mn-lt"/>
              </a:rPr>
              <a:t>Mockability</a:t>
            </a:r>
            <a:r>
              <a:rPr lang="en-US" sz="2800" dirty="0">
                <a:latin typeface="+mn-lt"/>
              </a:rPr>
              <a:t> (yes, that’s a word)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You don’t pull your dependencies, they are pushed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C2AFF0E-3DED-1010-03FC-AD8C281525BB}"/>
              </a:ext>
            </a:extLst>
          </p:cNvPr>
          <p:cNvSpPr txBox="1">
            <a:spLocks/>
          </p:cNvSpPr>
          <p:nvPr/>
        </p:nvSpPr>
        <p:spPr>
          <a:xfrm>
            <a:off x="2375862" y="9330441"/>
            <a:ext cx="21203855" cy="3260144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The mindset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It’s not a goal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It’s one of the best ways to enable loose coupling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If used right, gives you more maintainable code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It’s more a way of thinking and designing code than a collection of tools and techniques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Not the supreme approach, but should be the norm</a:t>
            </a:r>
          </a:p>
        </p:txBody>
      </p:sp>
    </p:spTree>
    <p:extLst>
      <p:ext uri="{BB962C8B-B14F-4D97-AF65-F5344CB8AC3E}">
        <p14:creationId xmlns:p14="http://schemas.microsoft.com/office/powerpoint/2010/main" val="241114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52417" y="4997244"/>
            <a:ext cx="17125475" cy="5572425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latin typeface="+mn-lt"/>
              </a:rPr>
              <a:t>Constructor injection</a:t>
            </a:r>
            <a:r>
              <a:rPr lang="en-US" sz="2800" dirty="0">
                <a:latin typeface="+mn-lt"/>
              </a:rPr>
              <a:t> (best one, should always be used despite having 2 more options in the bag)</a:t>
            </a:r>
          </a:p>
          <a:p>
            <a:pPr>
              <a:spcBef>
                <a:spcPts val="600"/>
              </a:spcBef>
            </a:pPr>
            <a:endParaRPr lang="en-US" sz="2800" dirty="0">
              <a:latin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+mn-lt"/>
              </a:rPr>
              <a:t>public class </a:t>
            </a:r>
            <a:r>
              <a:rPr lang="en-US" sz="2800" dirty="0" err="1">
                <a:latin typeface="+mn-lt"/>
              </a:rPr>
              <a:t>CustomerBusinessLogic</a:t>
            </a: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</a:t>
            </a:r>
            <a:r>
              <a:rPr lang="en-US" sz="2800" dirty="0" err="1">
                <a:latin typeface="+mn-lt"/>
              </a:rPr>
              <a:t>ICustomerDataAccess</a:t>
            </a:r>
            <a:r>
              <a:rPr lang="en-US" sz="2800" dirty="0">
                <a:latin typeface="+mn-lt"/>
              </a:rPr>
              <a:t> _</a:t>
            </a:r>
            <a:r>
              <a:rPr lang="en-US" sz="2800" dirty="0" err="1">
                <a:latin typeface="+mn-lt"/>
              </a:rPr>
              <a:t>dataAccess</a:t>
            </a:r>
            <a:r>
              <a:rPr lang="en-US" sz="2800" dirty="0">
                <a:latin typeface="+mn-lt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public </a:t>
            </a:r>
            <a:r>
              <a:rPr lang="en-US" sz="2800" dirty="0" err="1">
                <a:latin typeface="+mn-lt"/>
              </a:rPr>
              <a:t>CustomerBusinessLogic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ICustomerDataAccess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custDataAccess</a:t>
            </a:r>
            <a:r>
              <a:rPr lang="en-US" sz="2800" dirty="0">
                <a:latin typeface="+mn-lt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    _</a:t>
            </a:r>
            <a:r>
              <a:rPr lang="en-US" sz="2800" dirty="0" err="1">
                <a:latin typeface="+mn-lt"/>
              </a:rPr>
              <a:t>dataAccess</a:t>
            </a:r>
            <a:r>
              <a:rPr lang="en-US" sz="2800" dirty="0">
                <a:latin typeface="+mn-lt"/>
              </a:rPr>
              <a:t> = </a:t>
            </a:r>
            <a:r>
              <a:rPr lang="en-US" sz="2800" dirty="0" err="1">
                <a:latin typeface="+mn-lt"/>
              </a:rPr>
              <a:t>custDataAccess</a:t>
            </a:r>
            <a:r>
              <a:rPr lang="en-US" sz="2800" dirty="0">
                <a:latin typeface="+mn-lt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5" name="Endava Presentation…">
            <a:extLst>
              <a:ext uri="{FF2B5EF4-FFF2-40B4-BE49-F238E27FC236}">
                <a16:creationId xmlns:a16="http://schemas.microsoft.com/office/drawing/2014/main" id="{61B7CA5F-6CBB-1401-3525-86AA50655D81}"/>
              </a:ext>
            </a:extLst>
          </p:cNvPr>
          <p:cNvSpPr txBox="1"/>
          <p:nvPr/>
        </p:nvSpPr>
        <p:spPr>
          <a:xfrm>
            <a:off x="2352417" y="3000027"/>
            <a:ext cx="21055079" cy="18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chemeClr val="bg2"/>
                </a:solidFill>
                <a:latin typeface="Arial Narrow" panose="020B0606020202030204" pitchFamily="34" charset="0"/>
              </a:rPr>
              <a:t>Types of injection</a:t>
            </a:r>
          </a:p>
          <a:p>
            <a:pPr>
              <a:lnSpc>
                <a:spcPct val="80000"/>
              </a:lnSpc>
              <a:defRPr sz="7000" cap="none" spc="-209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5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52417" y="4668060"/>
            <a:ext cx="17125475" cy="7877508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latin typeface="+mn-lt"/>
              </a:rPr>
              <a:t>Property injection</a:t>
            </a:r>
            <a:r>
              <a:rPr lang="en-US" sz="2800" dirty="0">
                <a:latin typeface="+mn-lt"/>
              </a:rPr>
              <a:t> (bad, should be avoided, </a:t>
            </a:r>
            <a:r>
              <a:rPr lang="en-US" sz="2800" dirty="0" err="1">
                <a:latin typeface="+mn-lt"/>
              </a:rPr>
              <a:t>antipatern</a:t>
            </a:r>
            <a:r>
              <a:rPr lang="en-US" sz="2800" dirty="0">
                <a:latin typeface="+mn-lt"/>
              </a:rPr>
              <a:t>)</a:t>
            </a:r>
          </a:p>
          <a:p>
            <a:pPr>
              <a:spcBef>
                <a:spcPts val="600"/>
              </a:spcBef>
            </a:pP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public class </a:t>
            </a:r>
            <a:r>
              <a:rPr lang="en-US" sz="2800" dirty="0" err="1">
                <a:latin typeface="+mn-lt"/>
              </a:rPr>
              <a:t>CustomerBusinessLogic</a:t>
            </a: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public </a:t>
            </a:r>
            <a:r>
              <a:rPr lang="en-US" sz="2800" dirty="0" err="1">
                <a:latin typeface="+mn-lt"/>
              </a:rPr>
              <a:t>CustomerBusinessLogic</a:t>
            </a:r>
            <a:r>
              <a:rPr lang="en-US" sz="2800" dirty="0">
                <a:latin typeface="+mn-lt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</a:t>
            </a:r>
            <a:r>
              <a:rPr lang="en-US" sz="2800" dirty="0"/>
              <a:t>public </a:t>
            </a:r>
            <a:r>
              <a:rPr lang="en-US" sz="2800" dirty="0" err="1"/>
              <a:t>ICustomerDataAccess</a:t>
            </a:r>
            <a:r>
              <a:rPr lang="en-US" sz="2800" dirty="0"/>
              <a:t> </a:t>
            </a:r>
            <a:r>
              <a:rPr lang="en-US" sz="2800" dirty="0" err="1"/>
              <a:t>DataAccess</a:t>
            </a:r>
            <a:r>
              <a:rPr lang="en-US" sz="2800" dirty="0"/>
              <a:t> { get; set;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public string </a:t>
            </a:r>
            <a:r>
              <a:rPr lang="en-US" sz="2800" dirty="0" err="1">
                <a:latin typeface="+mn-lt"/>
              </a:rPr>
              <a:t>GetCustomerName</a:t>
            </a:r>
            <a:r>
              <a:rPr lang="en-US" sz="2800" dirty="0">
                <a:latin typeface="+mn-lt"/>
              </a:rPr>
              <a:t>(int id)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    return </a:t>
            </a:r>
            <a:r>
              <a:rPr lang="en-US" sz="2800" dirty="0" err="1">
                <a:latin typeface="+mn-lt"/>
              </a:rPr>
              <a:t>DataAccess.GetCustomerName</a:t>
            </a:r>
            <a:r>
              <a:rPr lang="en-US" sz="2800" dirty="0">
                <a:latin typeface="+mn-lt"/>
              </a:rPr>
              <a:t>(id);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5" name="Endava Presentation…">
            <a:extLst>
              <a:ext uri="{FF2B5EF4-FFF2-40B4-BE49-F238E27FC236}">
                <a16:creationId xmlns:a16="http://schemas.microsoft.com/office/drawing/2014/main" id="{61B7CA5F-6CBB-1401-3525-86AA50655D81}"/>
              </a:ext>
            </a:extLst>
          </p:cNvPr>
          <p:cNvSpPr txBox="1"/>
          <p:nvPr/>
        </p:nvSpPr>
        <p:spPr>
          <a:xfrm>
            <a:off x="2352417" y="3000027"/>
            <a:ext cx="21055079" cy="18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chemeClr val="bg2"/>
                </a:solidFill>
                <a:latin typeface="Arial Narrow" panose="020B0606020202030204" pitchFamily="34" charset="0"/>
              </a:rPr>
              <a:t>Types of injection</a:t>
            </a:r>
          </a:p>
          <a:p>
            <a:pPr>
              <a:lnSpc>
                <a:spcPct val="80000"/>
              </a:lnSpc>
              <a:defRPr sz="7000" cap="none" spc="-209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52417" y="4387228"/>
            <a:ext cx="17125475" cy="7877508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b="1" dirty="0">
                <a:latin typeface="+mn-lt"/>
              </a:rPr>
              <a:t>Method injection</a:t>
            </a:r>
            <a:r>
              <a:rPr lang="en-US" sz="2800" dirty="0">
                <a:latin typeface="+mn-lt"/>
              </a:rPr>
              <a:t> (bad, should be also avoided, </a:t>
            </a:r>
            <a:r>
              <a:rPr lang="en-US" sz="2800" dirty="0" err="1">
                <a:latin typeface="+mn-lt"/>
              </a:rPr>
              <a:t>antipatern</a:t>
            </a:r>
            <a:r>
              <a:rPr lang="en-US" sz="2800" dirty="0">
                <a:latin typeface="+mn-lt"/>
              </a:rPr>
              <a:t>)</a:t>
            </a:r>
          </a:p>
          <a:p>
            <a:pPr>
              <a:spcBef>
                <a:spcPts val="0"/>
              </a:spcBef>
            </a:pP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public class </a:t>
            </a:r>
            <a:r>
              <a:rPr lang="en-US" sz="2800" dirty="0" err="1">
                <a:latin typeface="+mn-lt"/>
              </a:rPr>
              <a:t>CustomerBusinessLogic</a:t>
            </a: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</a:t>
            </a:r>
            <a:r>
              <a:rPr lang="en-US" sz="2800" dirty="0" err="1">
                <a:latin typeface="+mn-lt"/>
              </a:rPr>
              <a:t>ICustomerDataAccess</a:t>
            </a:r>
            <a:r>
              <a:rPr lang="en-US" sz="2800" dirty="0">
                <a:latin typeface="+mn-lt"/>
              </a:rPr>
              <a:t> _</a:t>
            </a:r>
            <a:r>
              <a:rPr lang="en-US" sz="2800" dirty="0" err="1">
                <a:latin typeface="+mn-lt"/>
              </a:rPr>
              <a:t>dataAccess</a:t>
            </a:r>
            <a:r>
              <a:rPr lang="en-US" sz="2800" dirty="0">
                <a:latin typeface="+mn-lt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public </a:t>
            </a:r>
            <a:r>
              <a:rPr lang="en-US" sz="2800" dirty="0" err="1">
                <a:latin typeface="+mn-lt"/>
              </a:rPr>
              <a:t>CustomerBusinessLogic</a:t>
            </a:r>
            <a:r>
              <a:rPr lang="en-US" sz="2800" dirty="0">
                <a:latin typeface="+mn-lt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</a:t>
            </a:r>
            <a:r>
              <a:rPr lang="en-US" sz="2800" dirty="0"/>
              <a:t>public void </a:t>
            </a:r>
            <a:r>
              <a:rPr lang="en-US" sz="2800" dirty="0" err="1"/>
              <a:t>SetDependency</a:t>
            </a:r>
            <a:r>
              <a:rPr lang="en-US" sz="2800" dirty="0"/>
              <a:t>(</a:t>
            </a:r>
            <a:r>
              <a:rPr lang="en-US" sz="2800" dirty="0" err="1"/>
              <a:t>ICustomerDataAccess</a:t>
            </a:r>
            <a:r>
              <a:rPr lang="en-US" sz="2800" dirty="0"/>
              <a:t> </a:t>
            </a:r>
            <a:r>
              <a:rPr lang="en-US" sz="2800" dirty="0" err="1"/>
              <a:t>customerDataAccess</a:t>
            </a:r>
            <a:r>
              <a:rPr lang="en-US" sz="2800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        _</a:t>
            </a:r>
            <a:r>
              <a:rPr lang="en-US" sz="2800" dirty="0" err="1"/>
              <a:t>dataAccess</a:t>
            </a:r>
            <a:r>
              <a:rPr lang="en-US" sz="2800" dirty="0"/>
              <a:t> = </a:t>
            </a:r>
            <a:r>
              <a:rPr lang="en-US" sz="2800" dirty="0" err="1"/>
              <a:t>customerDataAccess</a:t>
            </a:r>
            <a:r>
              <a:rPr lang="en-US" sz="2800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    }</a:t>
            </a: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public string </a:t>
            </a:r>
            <a:r>
              <a:rPr lang="en-US" sz="2800" dirty="0" err="1">
                <a:latin typeface="+mn-lt"/>
              </a:rPr>
              <a:t>GetCustomerName</a:t>
            </a:r>
            <a:r>
              <a:rPr lang="en-US" sz="2800" dirty="0">
                <a:latin typeface="+mn-lt"/>
              </a:rPr>
              <a:t>(int id)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    return _</a:t>
            </a:r>
            <a:r>
              <a:rPr lang="en-US" sz="2800" dirty="0" err="1">
                <a:latin typeface="+mn-lt"/>
              </a:rPr>
              <a:t>dataAccess.GetCustomerName</a:t>
            </a:r>
            <a:r>
              <a:rPr lang="en-US" sz="2800" dirty="0">
                <a:latin typeface="+mn-lt"/>
              </a:rPr>
              <a:t>(id);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}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5" name="Endava Presentation…">
            <a:extLst>
              <a:ext uri="{FF2B5EF4-FFF2-40B4-BE49-F238E27FC236}">
                <a16:creationId xmlns:a16="http://schemas.microsoft.com/office/drawing/2014/main" id="{61B7CA5F-6CBB-1401-3525-86AA50655D81}"/>
              </a:ext>
            </a:extLst>
          </p:cNvPr>
          <p:cNvSpPr txBox="1"/>
          <p:nvPr/>
        </p:nvSpPr>
        <p:spPr>
          <a:xfrm>
            <a:off x="2352417" y="3000027"/>
            <a:ext cx="21055079" cy="18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chemeClr val="bg2"/>
                </a:solidFill>
                <a:latin typeface="Arial Narrow" panose="020B0606020202030204" pitchFamily="34" charset="0"/>
              </a:rPr>
              <a:t>Types of injection</a:t>
            </a:r>
          </a:p>
          <a:p>
            <a:pPr>
              <a:lnSpc>
                <a:spcPct val="80000"/>
              </a:lnSpc>
              <a:defRPr sz="7000" cap="none" spc="-209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52417" y="5081749"/>
            <a:ext cx="17125475" cy="2588133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A software design pattern is a general, reusable solution to a commonly occurring problem within a giving context in software design.</a:t>
            </a:r>
          </a:p>
          <a:p>
            <a:pPr>
              <a:spcBef>
                <a:spcPts val="600"/>
              </a:spcBef>
            </a:pPr>
            <a:endParaRPr lang="en-US" sz="2800" dirty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Strategy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Builder</a:t>
            </a:r>
          </a:p>
        </p:txBody>
      </p:sp>
      <p:sp>
        <p:nvSpPr>
          <p:cNvPr id="5" name="Endava Presentation…">
            <a:extLst>
              <a:ext uri="{FF2B5EF4-FFF2-40B4-BE49-F238E27FC236}">
                <a16:creationId xmlns:a16="http://schemas.microsoft.com/office/drawing/2014/main" id="{61B7CA5F-6CBB-1401-3525-86AA50655D81}"/>
              </a:ext>
            </a:extLst>
          </p:cNvPr>
          <p:cNvSpPr txBox="1"/>
          <p:nvPr/>
        </p:nvSpPr>
        <p:spPr>
          <a:xfrm>
            <a:off x="2375862" y="2878707"/>
            <a:ext cx="21055079" cy="18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chemeClr val="bg2"/>
                </a:solidFill>
                <a:latin typeface="Arial Narrow" panose="020B0606020202030204" pitchFamily="34" charset="0"/>
              </a:rPr>
              <a:t>6. Design patterns</a:t>
            </a:r>
          </a:p>
          <a:p>
            <a:pPr>
              <a:lnSpc>
                <a:spcPct val="80000"/>
              </a:lnSpc>
              <a:defRPr sz="7000" cap="none" spc="-209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5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821531"/>
          </a:lstStyle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656" name="Insert Name…"/>
          <p:cNvSpPr txBox="1"/>
          <p:nvPr/>
        </p:nvSpPr>
        <p:spPr>
          <a:xfrm>
            <a:off x="1417621" y="7501849"/>
            <a:ext cx="4647914" cy="86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251" tIns="52251" rIns="52251" bIns="52251"/>
          <a:lstStyle>
            <a:lvl1pPr algn="ctr">
              <a:lnSpc>
                <a:spcPct val="100000"/>
              </a:lnSpc>
              <a:defRPr sz="2800" cap="none" spc="-84">
                <a:solidFill>
                  <a:srgbClr val="000000"/>
                </a:solidFill>
              </a:defRPr>
            </a:lvl1pPr>
            <a:lvl2pPr indent="0" algn="ctr" defTabSz="825500">
              <a:spcBef>
                <a:spcPts val="800"/>
              </a:spcBef>
              <a:defRPr sz="1400" spc="153">
                <a:solidFill>
                  <a:srgbClr val="48545B"/>
                </a:solidFill>
              </a:defRPr>
            </a:lvl2pPr>
          </a:lstStyle>
          <a:p>
            <a:r>
              <a:rPr lang="en-US" dirty="0"/>
              <a:t>Mirel Aioanei</a:t>
            </a:r>
            <a:endParaRPr dirty="0"/>
          </a:p>
        </p:txBody>
      </p:sp>
      <p:sp>
        <p:nvSpPr>
          <p:cNvPr id="657" name="Line"/>
          <p:cNvSpPr/>
          <p:nvPr/>
        </p:nvSpPr>
        <p:spPr>
          <a:xfrm flipV="1">
            <a:off x="11061700" y="4745022"/>
            <a:ext cx="1" cy="4090608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11" name="&quot;What is simply dummy text of the printing and typesetting industry has been the industry's standard dummy text ever since the 1500s when an unknown printer took a galley of type and scrambled it to make a type specimen book it has. What is simply dummy ">
            <a:extLst>
              <a:ext uri="{FF2B5EF4-FFF2-40B4-BE49-F238E27FC236}">
                <a16:creationId xmlns:a16="http://schemas.microsoft.com/office/drawing/2014/main" id="{145EABFA-107E-4186-9B2F-0B80D1BD60CE}"/>
              </a:ext>
            </a:extLst>
          </p:cNvPr>
          <p:cNvSpPr txBox="1"/>
          <p:nvPr/>
        </p:nvSpPr>
        <p:spPr>
          <a:xfrm>
            <a:off x="2331962" y="8031152"/>
            <a:ext cx="3733572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21531">
              <a:lnSpc>
                <a:spcPct val="100000"/>
              </a:lnSpc>
              <a:defRPr sz="1400" b="0" cap="none" spc="0">
                <a:solidFill>
                  <a:srgbClr val="5E5E5E"/>
                </a:solidFill>
              </a:defRPr>
            </a:pPr>
            <a:r>
              <a:rPr lang="en-US" sz="2000" dirty="0">
                <a:hlinkClick r:id="rId3"/>
              </a:rPr>
              <a:t>Mirel.Aioanei</a:t>
            </a:r>
            <a:r>
              <a:rPr sz="2000" dirty="0">
                <a:hlinkClick r:id="rId3"/>
              </a:rPr>
              <a:t>@endava.com</a:t>
            </a:r>
          </a:p>
        </p:txBody>
      </p:sp>
      <p:sp>
        <p:nvSpPr>
          <p:cNvPr id="18" name="Title Goes Here…">
            <a:extLst>
              <a:ext uri="{FF2B5EF4-FFF2-40B4-BE49-F238E27FC236}">
                <a16:creationId xmlns:a16="http://schemas.microsoft.com/office/drawing/2014/main" id="{DFBCCFDC-DBCB-4330-8F57-E90D7861822F}"/>
              </a:ext>
            </a:extLst>
          </p:cNvPr>
          <p:cNvSpPr txBox="1"/>
          <p:nvPr/>
        </p:nvSpPr>
        <p:spPr>
          <a:xfrm>
            <a:off x="6065535" y="4136418"/>
            <a:ext cx="36004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5000" cap="none" spc="-150">
                <a:solidFill>
                  <a:srgbClr val="1D1D1D"/>
                </a:solidFill>
              </a:defRPr>
            </a:pPr>
            <a:r>
              <a:rPr lang="en-US" dirty="0"/>
              <a:t>Thank you!</a:t>
            </a:r>
          </a:p>
        </p:txBody>
      </p:sp>
      <p:pic>
        <p:nvPicPr>
          <p:cNvPr id="3" name="Picture 2" descr="A koala bear in a tree&#10;&#10;Description automatically generated with medium confidence">
            <a:extLst>
              <a:ext uri="{FF2B5EF4-FFF2-40B4-BE49-F238E27FC236}">
                <a16:creationId xmlns:a16="http://schemas.microsoft.com/office/drawing/2014/main" id="{BE9E1BDD-20C0-B8B7-422F-775609A23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89" y="5290226"/>
            <a:ext cx="2466975" cy="1847850"/>
          </a:xfrm>
          <a:prstGeom prst="rect">
            <a:avLst/>
          </a:prstGeom>
        </p:spPr>
      </p:pic>
      <p:pic>
        <p:nvPicPr>
          <p:cNvPr id="1026" name="Picture 2" descr="That's all folks! by Jian Wei on Dribbble">
            <a:extLst>
              <a:ext uri="{FF2B5EF4-FFF2-40B4-BE49-F238E27FC236}">
                <a16:creationId xmlns:a16="http://schemas.microsoft.com/office/drawing/2014/main" id="{1ECEA35C-CA73-EBC4-5F20-F300208C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064" y="4854563"/>
            <a:ext cx="4412401" cy="33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nsert Name…">
            <a:extLst>
              <a:ext uri="{FF2B5EF4-FFF2-40B4-BE49-F238E27FC236}">
                <a16:creationId xmlns:a16="http://schemas.microsoft.com/office/drawing/2014/main" id="{004FFF1F-8178-3983-7328-AE711691F868}"/>
              </a:ext>
            </a:extLst>
          </p:cNvPr>
          <p:cNvSpPr txBox="1"/>
          <p:nvPr/>
        </p:nvSpPr>
        <p:spPr>
          <a:xfrm>
            <a:off x="5893381" y="7501849"/>
            <a:ext cx="4647914" cy="86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251" tIns="52251" rIns="52251" bIns="52251"/>
          <a:lstStyle>
            <a:lvl1pPr algn="ctr">
              <a:lnSpc>
                <a:spcPct val="100000"/>
              </a:lnSpc>
              <a:defRPr sz="2800" cap="none" spc="-84">
                <a:solidFill>
                  <a:srgbClr val="000000"/>
                </a:solidFill>
              </a:defRPr>
            </a:lvl1pPr>
            <a:lvl2pPr indent="0" algn="ctr" defTabSz="825500">
              <a:spcBef>
                <a:spcPts val="800"/>
              </a:spcBef>
              <a:defRPr sz="1400" spc="153">
                <a:solidFill>
                  <a:srgbClr val="48545B"/>
                </a:solidFill>
              </a:defRPr>
            </a:lvl2pPr>
          </a:lstStyle>
          <a:p>
            <a:r>
              <a:rPr lang="en-US" dirty="0"/>
              <a:t>Alina Anton</a:t>
            </a:r>
            <a:endParaRPr dirty="0"/>
          </a:p>
        </p:txBody>
      </p:sp>
      <p:sp>
        <p:nvSpPr>
          <p:cNvPr id="10" name="&quot;What is simply dummy text of the printing and typesetting industry has been the industry's standard dummy text ever since the 1500s when an unknown printer took a galley of type and scrambled it to make a type specimen book it has. What is simply dummy ">
            <a:extLst>
              <a:ext uri="{FF2B5EF4-FFF2-40B4-BE49-F238E27FC236}">
                <a16:creationId xmlns:a16="http://schemas.microsoft.com/office/drawing/2014/main" id="{79955AAD-81D6-F7D0-20C5-E148076001B0}"/>
              </a:ext>
            </a:extLst>
          </p:cNvPr>
          <p:cNvSpPr txBox="1"/>
          <p:nvPr/>
        </p:nvSpPr>
        <p:spPr>
          <a:xfrm>
            <a:off x="6807722" y="8031152"/>
            <a:ext cx="3733572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21531">
              <a:lnSpc>
                <a:spcPct val="100000"/>
              </a:lnSpc>
              <a:defRPr sz="1400" b="0" cap="none" spc="0">
                <a:solidFill>
                  <a:srgbClr val="5E5E5E"/>
                </a:solidFill>
              </a:defRPr>
            </a:pPr>
            <a:r>
              <a:rPr lang="en-US" sz="2000" dirty="0">
                <a:hlinkClick r:id="rId3"/>
              </a:rPr>
              <a:t>Alina.Anton@endava.com</a:t>
            </a:r>
            <a:endParaRPr sz="2000" dirty="0">
              <a:hlinkClick r:id="rId3"/>
            </a:endParaRPr>
          </a:p>
        </p:txBody>
      </p:sp>
      <p:pic>
        <p:nvPicPr>
          <p:cNvPr id="4" name="Picture 3" descr="A person taking a selfie&#10;&#10;Description automatically generated">
            <a:extLst>
              <a:ext uri="{FF2B5EF4-FFF2-40B4-BE49-F238E27FC236}">
                <a16:creationId xmlns:a16="http://schemas.microsoft.com/office/drawing/2014/main" id="{1A17E2F7-EA56-B593-03F5-5BC1921B7E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6" y="5020385"/>
            <a:ext cx="1861098" cy="2481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8" y="4556459"/>
            <a:ext cx="21055079" cy="18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chemeClr val="bg2"/>
                </a:solidFill>
                <a:latin typeface="Arial Narrow" panose="020B0606020202030204" pitchFamily="34" charset="0"/>
              </a:rPr>
              <a:t>AGENDA</a:t>
            </a:r>
          </a:p>
          <a:p>
            <a:pPr>
              <a:lnSpc>
                <a:spcPct val="80000"/>
              </a:lnSpc>
              <a:defRPr sz="7000" cap="none" spc="-209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/>
          <p:nvPr/>
        </p:nvSpPr>
        <p:spPr>
          <a:xfrm>
            <a:off x="2524638" y="6375816"/>
            <a:ext cx="21055079" cy="4879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1500" indent="-571500">
              <a:lnSpc>
                <a:spcPct val="100000"/>
              </a:lnSpc>
              <a:buFont typeface="+mj-lt"/>
              <a:buAutoNum type="arabicPeriod"/>
              <a:defRPr sz="7000" cap="none" spc="-209"/>
            </a:pPr>
            <a:r>
              <a:rPr lang="en-US" sz="4800" dirty="0">
                <a:solidFill>
                  <a:schemeClr val="bg2"/>
                </a:solidFill>
                <a:latin typeface="Arial Narrow" panose="020B0606020202030204" pitchFamily="34" charset="0"/>
              </a:rPr>
              <a:t>What is a dependency?</a:t>
            </a:r>
          </a:p>
          <a:p>
            <a:pPr marL="571500" indent="-571500">
              <a:lnSpc>
                <a:spcPct val="100000"/>
              </a:lnSpc>
              <a:buFont typeface="+mj-lt"/>
              <a:buAutoNum type="arabicPeriod"/>
              <a:defRPr sz="7000" cap="none" spc="-209"/>
            </a:pPr>
            <a:r>
              <a:rPr lang="en-US" sz="4800" dirty="0">
                <a:solidFill>
                  <a:schemeClr val="bg2"/>
                </a:solidFill>
                <a:latin typeface="Arial Narrow" panose="020B0606020202030204" pitchFamily="34" charset="0"/>
              </a:rPr>
              <a:t>Types of dependencies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 sz="7000" cap="none" spc="-209"/>
            </a:pPr>
            <a:r>
              <a:rPr lang="en-US" sz="4800" dirty="0">
                <a:solidFill>
                  <a:schemeClr val="bg2"/>
                </a:solidFill>
                <a:latin typeface="Arial Narrow" panose="020B0606020202030204" pitchFamily="34" charset="0"/>
              </a:rPr>
              <a:t>DI </a:t>
            </a:r>
            <a:r>
              <a:rPr lang="en-US" sz="4800" dirty="0" err="1">
                <a:solidFill>
                  <a:schemeClr val="bg2"/>
                </a:solidFill>
                <a:latin typeface="Arial Narrow" panose="020B0606020202030204" pitchFamily="34" charset="0"/>
              </a:rPr>
              <a:t>antipatern</a:t>
            </a:r>
            <a:endParaRPr lang="en-US" sz="4800" dirty="0">
              <a:solidFill>
                <a:schemeClr val="bg2"/>
              </a:solidFill>
              <a:latin typeface="Arial Narrow" panose="020B0606020202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 sz="7000" cap="none" spc="-209"/>
            </a:pPr>
            <a:r>
              <a:rPr lang="en-US" sz="4800" dirty="0">
                <a:solidFill>
                  <a:schemeClr val="bg2"/>
                </a:solidFill>
                <a:latin typeface="Arial Narrow" panose="020B0606020202030204" pitchFamily="34" charset="0"/>
              </a:rPr>
              <a:t>Inversion of control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 sz="7000" cap="none" spc="-209"/>
            </a:pPr>
            <a:r>
              <a:rPr lang="en-US" sz="4800" dirty="0">
                <a:solidFill>
                  <a:schemeClr val="bg2"/>
                </a:solidFill>
                <a:latin typeface="Arial Narrow" panose="020B0606020202030204" pitchFamily="34" charset="0"/>
              </a:rPr>
              <a:t>Dependency injection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 sz="7000" cap="none" spc="-209"/>
            </a:pPr>
            <a:r>
              <a:rPr lang="en-US" sz="4800" dirty="0">
                <a:solidFill>
                  <a:schemeClr val="bg2"/>
                </a:solidFill>
                <a:latin typeface="Arial Narrow" panose="020B0606020202030204" pitchFamily="34" charset="0"/>
              </a:rPr>
              <a:t>Design patterns</a:t>
            </a:r>
          </a:p>
          <a:p>
            <a:pPr marL="514350" indent="-514350">
              <a:lnSpc>
                <a:spcPct val="80000"/>
              </a:lnSpc>
              <a:buFont typeface="+mj-lt"/>
              <a:buAutoNum type="romanU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2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8" y="4556459"/>
            <a:ext cx="21055079" cy="1850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dirty="0">
                <a:solidFill>
                  <a:schemeClr val="bg2"/>
                </a:solidFill>
                <a:latin typeface="Arial Narrow" panose="020B0606020202030204" pitchFamily="34" charset="0"/>
              </a:rPr>
              <a:t>1.What is a dependency?</a:t>
            </a:r>
          </a:p>
          <a:p>
            <a:pPr>
              <a:lnSpc>
                <a:spcPct val="80000"/>
              </a:lnSpc>
              <a:defRPr sz="7000" cap="none" spc="-209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65808-4F62-F62D-C716-CAD698C1111C}"/>
              </a:ext>
            </a:extLst>
          </p:cNvPr>
          <p:cNvSpPr txBox="1"/>
          <p:nvPr/>
        </p:nvSpPr>
        <p:spPr>
          <a:xfrm>
            <a:off x="2524638" y="6125868"/>
            <a:ext cx="202826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Introduces a level of coupling in your code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0" kern="1200" cap="none" spc="0" dirty="0">
                <a:solidFill>
                  <a:srgbClr val="000000"/>
                </a:solidFill>
              </a:rPr>
              <a:t>Sometimes your code becomes resistant to change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You can’t test anything in isolation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You can’t reuse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Code readability - bad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Bigger code source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Low code quality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b="0" kern="1200" cap="none" spc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8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2.Types of dependencies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9BAA894-D509-CF5E-1C52-AD556DA9CB5A}"/>
              </a:ext>
            </a:extLst>
          </p:cNvPr>
          <p:cNvSpPr txBox="1">
            <a:spLocks/>
          </p:cNvSpPr>
          <p:nvPr/>
        </p:nvSpPr>
        <p:spPr>
          <a:xfrm>
            <a:off x="2375862" y="4913610"/>
            <a:ext cx="21187697" cy="584775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+mn-lt"/>
              </a:rPr>
              <a:t>Visible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75862" y="6218564"/>
            <a:ext cx="17125475" cy="4681854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public class </a:t>
            </a:r>
            <a:r>
              <a:rPr lang="en-US" sz="2800" dirty="0" err="1">
                <a:latin typeface="+mn-lt"/>
              </a:rPr>
              <a:t>CustomerAccount</a:t>
            </a: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private </a:t>
            </a:r>
            <a:r>
              <a:rPr lang="en-US" sz="2800" dirty="0" err="1">
                <a:latin typeface="+mn-lt"/>
              </a:rPr>
              <a:t>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    public </a:t>
            </a:r>
            <a:r>
              <a:rPr lang="en-US" sz="2800" dirty="0" err="1">
                <a:latin typeface="+mn-lt"/>
              </a:rPr>
              <a:t>CustomerAccount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  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	</a:t>
            </a:r>
            <a:r>
              <a:rPr lang="en-US" sz="2800" dirty="0" err="1">
                <a:latin typeface="+mn-lt"/>
              </a:rPr>
              <a:t>this.currentAccount</a:t>
            </a:r>
            <a:r>
              <a:rPr lang="en-US" sz="2800" dirty="0">
                <a:latin typeface="+mn-lt"/>
              </a:rPr>
              <a:t> =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  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}</a:t>
            </a:r>
          </a:p>
          <a:p>
            <a:pPr marL="0" indent="0" hangingPunct="1">
              <a:spcBef>
                <a:spcPts val="600"/>
              </a:spcBef>
              <a:buNone/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733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2.Types of dependencies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9BAA894-D509-CF5E-1C52-AD556DA9CB5A}"/>
              </a:ext>
            </a:extLst>
          </p:cNvPr>
          <p:cNvSpPr txBox="1">
            <a:spLocks/>
          </p:cNvSpPr>
          <p:nvPr/>
        </p:nvSpPr>
        <p:spPr>
          <a:xfrm>
            <a:off x="2375862" y="4913610"/>
            <a:ext cx="21187697" cy="12054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+mn-lt"/>
              </a:rPr>
              <a:t>Hidden</a:t>
            </a:r>
          </a:p>
          <a:p>
            <a:pPr algn="l"/>
            <a:endParaRPr lang="en-US" sz="32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75862" y="6218564"/>
            <a:ext cx="17125475" cy="5176267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public class </a:t>
            </a:r>
            <a:r>
              <a:rPr lang="en-US" sz="2800" dirty="0" err="1">
                <a:latin typeface="+mn-lt"/>
              </a:rPr>
              <a:t>SurvivalAccount</a:t>
            </a: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private </a:t>
            </a:r>
            <a:r>
              <a:rPr lang="en-US" sz="2800" dirty="0" err="1">
                <a:latin typeface="+mn-lt"/>
              </a:rPr>
              <a:t>IBankAccount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shoesAccount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private </a:t>
            </a:r>
            <a:r>
              <a:rPr lang="en-US" sz="2800" dirty="0" err="1">
                <a:latin typeface="+mn-lt"/>
              </a:rPr>
              <a:t>IBankAccount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handBagsAccount</a:t>
            </a:r>
            <a:r>
              <a:rPr lang="en-US" sz="2800" dirty="0">
                <a:latin typeface="+mn-lt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public </a:t>
            </a:r>
            <a:r>
              <a:rPr lang="en-US" sz="2800" dirty="0" err="1">
                <a:latin typeface="+mn-lt"/>
              </a:rPr>
              <a:t>SurvivalAccount</a:t>
            </a:r>
            <a:r>
              <a:rPr lang="en-US" sz="2800" dirty="0">
                <a:latin typeface="+mn-lt"/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	</a:t>
            </a:r>
            <a:r>
              <a:rPr lang="en-US" sz="2800" dirty="0" err="1">
                <a:latin typeface="+mn-lt"/>
              </a:rPr>
              <a:t>this.shoesAccount</a:t>
            </a:r>
            <a:r>
              <a:rPr lang="en-US" sz="2800" dirty="0">
                <a:latin typeface="+mn-lt"/>
              </a:rPr>
              <a:t> = new </a:t>
            </a:r>
            <a:r>
              <a:rPr lang="en-US" sz="2800" dirty="0" err="1">
                <a:latin typeface="+mn-lt"/>
              </a:rPr>
              <a:t>ShoesAccount</a:t>
            </a:r>
            <a:r>
              <a:rPr lang="en-US" sz="2800" dirty="0">
                <a:latin typeface="+mn-lt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	</a:t>
            </a:r>
            <a:r>
              <a:rPr lang="en-US" sz="2800" dirty="0" err="1">
                <a:latin typeface="+mn-lt"/>
              </a:rPr>
              <a:t>this.handBagsAccount</a:t>
            </a:r>
            <a:r>
              <a:rPr lang="en-US" sz="2800" dirty="0">
                <a:latin typeface="+mn-lt"/>
              </a:rPr>
              <a:t> = new </a:t>
            </a:r>
            <a:r>
              <a:rPr lang="en-US" sz="2800" dirty="0" err="1">
                <a:latin typeface="+mn-lt"/>
              </a:rPr>
              <a:t>HandBagsAccount</a:t>
            </a:r>
            <a:r>
              <a:rPr lang="en-US" sz="2800" dirty="0">
                <a:latin typeface="+mn-lt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554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2.Types of dependencies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9BAA894-D509-CF5E-1C52-AD556DA9CB5A}"/>
              </a:ext>
            </a:extLst>
          </p:cNvPr>
          <p:cNvSpPr txBox="1">
            <a:spLocks/>
          </p:cNvSpPr>
          <p:nvPr/>
        </p:nvSpPr>
        <p:spPr>
          <a:xfrm>
            <a:off x="2375862" y="4913610"/>
            <a:ext cx="21187697" cy="1205458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latin typeface="+mn-lt"/>
              </a:rPr>
              <a:t>Volatile</a:t>
            </a:r>
          </a:p>
          <a:p>
            <a:pPr algn="l"/>
            <a:endParaRPr lang="en-US" sz="32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75862" y="6218564"/>
            <a:ext cx="17125475" cy="5176267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Require setup or a configuration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Implementation of dependency hasn’t been created yet.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Can be a third party library that requires a license.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Have non-deterministic behavior =&gt; can’t be tested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Looked at from the environment perspective</a:t>
            </a:r>
          </a:p>
        </p:txBody>
      </p:sp>
    </p:spTree>
    <p:extLst>
      <p:ext uri="{BB962C8B-B14F-4D97-AF65-F5344CB8AC3E}">
        <p14:creationId xmlns:p14="http://schemas.microsoft.com/office/powerpoint/2010/main" val="375534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Tight coupling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75862" y="4688703"/>
            <a:ext cx="21203854" cy="7321589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public class </a:t>
            </a:r>
            <a:r>
              <a:rPr lang="en-US" sz="2800" dirty="0" err="1">
                <a:latin typeface="+mn-lt"/>
              </a:rPr>
              <a:t>BankAccount</a:t>
            </a:r>
            <a:r>
              <a:rPr lang="en-US" sz="2800" dirty="0">
                <a:latin typeface="+mn-lt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private </a:t>
            </a:r>
            <a:r>
              <a:rPr lang="en-US" sz="2800" dirty="0" err="1">
                <a:latin typeface="+mn-lt"/>
              </a:rPr>
              <a:t>SavingsAccount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savingsAccount</a:t>
            </a:r>
            <a:r>
              <a:rPr lang="en-US" sz="2800" dirty="0">
                <a:latin typeface="+mn-lt"/>
              </a:rPr>
              <a:t> = new </a:t>
            </a:r>
            <a:r>
              <a:rPr lang="en-US" sz="2800" dirty="0" err="1">
                <a:latin typeface="+mn-lt"/>
              </a:rPr>
              <a:t>SavingsAccount</a:t>
            </a:r>
            <a:r>
              <a:rPr lang="en-US" sz="2800" dirty="0">
                <a:latin typeface="+mn-lt"/>
              </a:rPr>
              <a:t>();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private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 = new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();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public decimal </a:t>
            </a:r>
            <a:r>
              <a:rPr lang="en-US" sz="2800" dirty="0" err="1">
                <a:latin typeface="+mn-lt"/>
              </a:rPr>
              <a:t>GetTotalForAccount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Guid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accountNumber</a:t>
            </a:r>
            <a:r>
              <a:rPr lang="en-US" sz="2800" dirty="0">
                <a:latin typeface="+mn-lt"/>
              </a:rPr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	decimal </a:t>
            </a:r>
            <a:r>
              <a:rPr lang="en-US" sz="2800" dirty="0" err="1">
                <a:latin typeface="+mn-lt"/>
              </a:rPr>
              <a:t>currentAccountMoney</a:t>
            </a:r>
            <a:r>
              <a:rPr lang="en-US" sz="2800" dirty="0">
                <a:latin typeface="+mn-lt"/>
              </a:rPr>
              <a:t> = </a:t>
            </a:r>
            <a:r>
              <a:rPr lang="en-US" sz="2800" dirty="0" err="1">
                <a:latin typeface="+mn-lt"/>
              </a:rPr>
              <a:t>this.currentAccount.GetMoneyByAccountNumber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accountNumber</a:t>
            </a:r>
            <a:r>
              <a:rPr lang="en-US" sz="2800" dirty="0">
                <a:latin typeface="+mn-lt"/>
              </a:rPr>
              <a:t>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	decimal </a:t>
            </a:r>
            <a:r>
              <a:rPr lang="en-US" sz="2800" dirty="0" err="1">
                <a:latin typeface="+mn-lt"/>
              </a:rPr>
              <a:t>savingsAccountMoney</a:t>
            </a:r>
            <a:r>
              <a:rPr lang="en-US" sz="2800" dirty="0">
                <a:latin typeface="+mn-lt"/>
              </a:rPr>
              <a:t> = </a:t>
            </a:r>
            <a:r>
              <a:rPr lang="en-US" sz="2800" dirty="0" err="1">
                <a:latin typeface="+mn-lt"/>
              </a:rPr>
              <a:t>this.savingsAccount.GetMoneyByAccountNumber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accountNumber</a:t>
            </a:r>
            <a:r>
              <a:rPr lang="en-US" sz="2800" dirty="0">
                <a:latin typeface="+mn-lt"/>
              </a:rPr>
              <a:t>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	return </a:t>
            </a:r>
            <a:r>
              <a:rPr lang="en-US" sz="2800" dirty="0" err="1">
                <a:latin typeface="+mn-lt"/>
              </a:rPr>
              <a:t>currentAccountMoney</a:t>
            </a:r>
            <a:r>
              <a:rPr lang="en-US" sz="2800" dirty="0">
                <a:latin typeface="+mn-lt"/>
              </a:rPr>
              <a:t> + </a:t>
            </a:r>
            <a:r>
              <a:rPr lang="en-US" sz="2800" dirty="0" err="1">
                <a:latin typeface="+mn-lt"/>
              </a:rPr>
              <a:t>savingsAccountMoney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}	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8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Loose coupling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75862" y="4583195"/>
            <a:ext cx="17125475" cy="5176267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public class </a:t>
            </a:r>
            <a:r>
              <a:rPr lang="en-US" sz="2800" dirty="0" err="1">
                <a:latin typeface="+mn-lt"/>
              </a:rPr>
              <a:t>BankAccount</a:t>
            </a:r>
            <a:r>
              <a:rPr lang="en-US" sz="2800" dirty="0">
                <a:latin typeface="+mn-lt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private </a:t>
            </a:r>
            <a:r>
              <a:rPr lang="en-US" sz="2800" dirty="0" err="1">
                <a:latin typeface="+mn-lt"/>
              </a:rPr>
              <a:t>IBankAccount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private </a:t>
            </a:r>
            <a:r>
              <a:rPr lang="en-US" sz="2800" dirty="0" err="1">
                <a:latin typeface="+mn-lt"/>
              </a:rPr>
              <a:t>IBankAccount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savingsAccount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public </a:t>
            </a:r>
            <a:r>
              <a:rPr lang="en-US" sz="2800" dirty="0" err="1">
                <a:latin typeface="+mn-lt"/>
              </a:rPr>
              <a:t>BankAccount</a:t>
            </a:r>
            <a:r>
              <a:rPr lang="en-US" sz="2800" dirty="0">
                <a:latin typeface="+mn-lt"/>
              </a:rPr>
              <a:t> (</a:t>
            </a:r>
            <a:r>
              <a:rPr lang="en-US" sz="2800" dirty="0" err="1">
                <a:latin typeface="+mn-lt"/>
              </a:rPr>
              <a:t>IBankAccount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IBankAccount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savingsAccount</a:t>
            </a:r>
            <a:r>
              <a:rPr lang="en-US" sz="2800" dirty="0">
                <a:latin typeface="+mn-lt"/>
              </a:rPr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	</a:t>
            </a:r>
            <a:r>
              <a:rPr lang="en-US" sz="2800" dirty="0" err="1">
                <a:latin typeface="+mn-lt"/>
              </a:rPr>
              <a:t>this.currentAccount</a:t>
            </a:r>
            <a:r>
              <a:rPr lang="en-US" sz="2800" dirty="0">
                <a:latin typeface="+mn-lt"/>
              </a:rPr>
              <a:t> =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	</a:t>
            </a:r>
            <a:r>
              <a:rPr lang="en-US" sz="2800" dirty="0" err="1">
                <a:latin typeface="+mn-lt"/>
              </a:rPr>
              <a:t>this.savingsAccount</a:t>
            </a:r>
            <a:r>
              <a:rPr lang="en-US" sz="2800" dirty="0">
                <a:latin typeface="+mn-lt"/>
              </a:rPr>
              <a:t> = </a:t>
            </a:r>
            <a:r>
              <a:rPr lang="en-US" sz="2800" dirty="0" err="1">
                <a:latin typeface="+mn-lt"/>
              </a:rPr>
              <a:t>savingsAccount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02EEB7A-97BE-7C99-C7D8-078210F8A8FD}"/>
              </a:ext>
            </a:extLst>
          </p:cNvPr>
          <p:cNvSpPr txBox="1">
            <a:spLocks/>
          </p:cNvSpPr>
          <p:nvPr/>
        </p:nvSpPr>
        <p:spPr>
          <a:xfrm>
            <a:off x="2375861" y="10822321"/>
            <a:ext cx="17125475" cy="1459523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latin typeface="+mn-lt"/>
              </a:rPr>
              <a:t>Loose coupling is achieved through interfaces because you can inject any implementation you want!</a:t>
            </a:r>
          </a:p>
        </p:txBody>
      </p:sp>
    </p:spTree>
    <p:extLst>
      <p:ext uri="{BB962C8B-B14F-4D97-AF65-F5344CB8AC3E}">
        <p14:creationId xmlns:p14="http://schemas.microsoft.com/office/powerpoint/2010/main" val="16235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7" y="2815582"/>
            <a:ext cx="21055079" cy="98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7200" b="1" i="0" u="none" strike="noStrike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Another bad one</a:t>
            </a:r>
            <a:endParaRPr lang="en-US" sz="72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939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rules that enable developers to write software that is easily extendable, maintainable, easy to read and easy to adapt to changing requirements.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800" dirty="0"/>
              <a:t>Are a set of </a:t>
            </a:r>
            <a:r>
              <a:rPr lang="en-US" sz="3200" b="0" dirty="0">
                <a:latin typeface="Arial Narrow" panose="020B0606020202030204" pitchFamily="34" charset="0"/>
              </a:rPr>
              <a:t>rules that enable developers to write software that is easily extendable, maintainable, easy to read and easy to adapt to changing requirements.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58CA94A-6A2B-519E-3154-6749BA64CB13}"/>
              </a:ext>
            </a:extLst>
          </p:cNvPr>
          <p:cNvSpPr txBox="1">
            <a:spLocks/>
          </p:cNvSpPr>
          <p:nvPr/>
        </p:nvSpPr>
        <p:spPr>
          <a:xfrm>
            <a:off x="2375862" y="4727426"/>
            <a:ext cx="17125475" cy="5176267"/>
          </a:xfrm>
          <a:prstGeom prst="rect">
            <a:avLst/>
          </a:prstGeom>
        </p:spPr>
        <p:txBody>
          <a:bodyPr/>
          <a:lstStyle>
            <a:lvl1pPr marL="26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1pPr>
            <a:lvl2pPr marL="89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2pPr>
            <a:lvl3pPr marL="153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3pPr>
            <a:lvl4pPr marL="216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4pPr>
            <a:lvl5pPr marL="280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Light"/>
              </a:defRPr>
            </a:lvl5pPr>
            <a:lvl6pPr marL="343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407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4709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5344583" marR="0" indent="-264583" algn="l" defTabSz="821531" rtl="0" latinLnBrk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public class </a:t>
            </a:r>
            <a:r>
              <a:rPr lang="en-US" sz="2800" dirty="0" err="1">
                <a:latin typeface="+mn-lt"/>
              </a:rPr>
              <a:t>BankAccount</a:t>
            </a:r>
            <a:r>
              <a:rPr lang="en-US" sz="2800" dirty="0">
                <a:latin typeface="+mn-lt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private </a:t>
            </a:r>
            <a:r>
              <a:rPr lang="en-US" sz="2800" dirty="0" err="1">
                <a:latin typeface="+mn-lt"/>
              </a:rPr>
              <a:t>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private </a:t>
            </a:r>
            <a:r>
              <a:rPr lang="en-US" sz="2800" dirty="0" err="1">
                <a:latin typeface="+mn-lt"/>
              </a:rPr>
              <a:t>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savingsAccount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dirty="0">
              <a:latin typeface="+mn-lt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public </a:t>
            </a:r>
            <a:r>
              <a:rPr lang="en-US" sz="2800" dirty="0" err="1">
                <a:latin typeface="+mn-lt"/>
              </a:rPr>
              <a:t>BankAccount</a:t>
            </a:r>
            <a:r>
              <a:rPr lang="en-US" sz="2800" dirty="0">
                <a:latin typeface="+mn-lt"/>
              </a:rPr>
              <a:t> (</a:t>
            </a:r>
            <a:r>
              <a:rPr lang="en-US" sz="2800" dirty="0" err="1">
                <a:latin typeface="+mn-lt"/>
              </a:rPr>
              <a:t>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BankAccount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savingsAccount</a:t>
            </a:r>
            <a:r>
              <a:rPr lang="en-US" sz="2800" dirty="0">
                <a:latin typeface="+mn-lt"/>
              </a:rPr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	</a:t>
            </a:r>
            <a:r>
              <a:rPr lang="en-US" sz="2800" dirty="0" err="1">
                <a:latin typeface="+mn-lt"/>
              </a:rPr>
              <a:t>this.currentAccount</a:t>
            </a:r>
            <a:r>
              <a:rPr lang="en-US" sz="2800" dirty="0">
                <a:latin typeface="+mn-lt"/>
              </a:rPr>
              <a:t> = </a:t>
            </a:r>
            <a:r>
              <a:rPr lang="en-US" sz="2800" dirty="0" err="1">
                <a:latin typeface="+mn-lt"/>
              </a:rPr>
              <a:t>currentAccount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	</a:t>
            </a:r>
            <a:r>
              <a:rPr lang="en-US" sz="2800" dirty="0" err="1">
                <a:latin typeface="+mn-lt"/>
              </a:rPr>
              <a:t>this.savingsAccount</a:t>
            </a:r>
            <a:r>
              <a:rPr lang="en-US" sz="2800" dirty="0">
                <a:latin typeface="+mn-lt"/>
              </a:rPr>
              <a:t> = </a:t>
            </a:r>
            <a:r>
              <a:rPr lang="en-US" sz="2800" dirty="0" err="1">
                <a:latin typeface="+mn-lt"/>
              </a:rPr>
              <a:t>savingsAccount</a:t>
            </a:r>
            <a:r>
              <a:rPr lang="en-US" sz="2800" dirty="0">
                <a:latin typeface="+mn-lt"/>
              </a:rPr>
              <a:t>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	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999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Endava 2020">
      <a:dk1>
        <a:srgbClr val="48535B"/>
      </a:dk1>
      <a:lt1>
        <a:srgbClr val="FFFFFF"/>
      </a:lt1>
      <a:dk2>
        <a:srgbClr val="000000"/>
      </a:dk2>
      <a:lt2>
        <a:srgbClr val="F0F3F3"/>
      </a:lt2>
      <a:accent1>
        <a:srgbClr val="DE411A"/>
      </a:accent1>
      <a:accent2>
        <a:srgbClr val="379BD7"/>
      </a:accent2>
      <a:accent3>
        <a:srgbClr val="233237"/>
      </a:accent3>
      <a:accent4>
        <a:srgbClr val="C31900"/>
      </a:accent4>
      <a:accent5>
        <a:srgbClr val="EC6861"/>
      </a:accent5>
      <a:accent6>
        <a:srgbClr val="0AC3E6"/>
      </a:accent6>
      <a:hlink>
        <a:srgbClr val="285078"/>
      </a:hlink>
      <a:folHlink>
        <a:srgbClr val="7151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>
          <a:miter lim="400000"/>
        </a:ln>
        <a:extLst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lIns="71437" tIns="71437" rIns="71437" bIns="71437">
        <a:spAutoFit/>
      </a:bodyPr>
      <a:lstStyle>
        <a:defPPr algn="l" defTabSz="821531">
          <a:lnSpc>
            <a:spcPct val="100000"/>
          </a:lnSpc>
          <a:spcBef>
            <a:spcPts val="3000"/>
          </a:spcBef>
          <a:defRPr sz="2000" b="0" cap="none" spc="0" dirty="0">
            <a:solidFill>
              <a:srgbClr val="5E5E5E"/>
            </a:solidFill>
            <a:latin typeface="Arial" panose="020B0604020202020204" pitchFamily="34" charset="0"/>
            <a:ea typeface="Helvetica Light"/>
            <a:cs typeface="Arial" panose="020B0604020202020204" pitchFamily="34" charset="0"/>
            <a:sym typeface="Helvetica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70262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all" spc="18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9EAC874ACE640A81F9D3E00C097E3" ma:contentTypeVersion="4" ma:contentTypeDescription="Create a new document." ma:contentTypeScope="" ma:versionID="ec4bbc7cd0e91f0a108b5199d0d751e6">
  <xsd:schema xmlns:xsd="http://www.w3.org/2001/XMLSchema" xmlns:xs="http://www.w3.org/2001/XMLSchema" xmlns:p="http://schemas.microsoft.com/office/2006/metadata/properties" xmlns:ns2="cbc0fb4e-eef0-406e-b295-5b3dc90e28eb" targetNamespace="http://schemas.microsoft.com/office/2006/metadata/properties" ma:root="true" ma:fieldsID="4a35f08d3a23ab13d829116f02f53173" ns2:_="">
    <xsd:import namespace="cbc0fb4e-eef0-406e-b295-5b3dc90e2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0fb4e-eef0-406e-b295-5b3dc90e2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252F39-48A3-44C1-A017-18E80F9E3DED}">
  <ds:schemaRefs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274df27e-4aba-4b06-8c8a-a0211f2f3712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34ff38e-bfc9-4a31-9d6c-a7833dcba625"/>
    <ds:schemaRef ds:uri="9a90466d-298e-42c6-9514-fada4205df45"/>
    <ds:schemaRef ds:uri="b00bdadb-5151-4b9a-bcb6-794e3648a446"/>
  </ds:schemaRefs>
</ds:datastoreItem>
</file>

<file path=customXml/itemProps2.xml><?xml version="1.0" encoding="utf-8"?>
<ds:datastoreItem xmlns:ds="http://schemas.openxmlformats.org/officeDocument/2006/customXml" ds:itemID="{05BDF74B-9CF7-4AA9-9E46-A5E60BA267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E9BD0B-F83A-4CEE-8248-7D66A0745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c0fb4e-eef0-406e-b295-5b3dc90e28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1674</Words>
  <Application>Microsoft Office PowerPoint</Application>
  <PresentationFormat>Custom</PresentationFormat>
  <Paragraphs>215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Roxana Perju</dc:creator>
  <cp:lastModifiedBy>Mirel Aioanei</cp:lastModifiedBy>
  <cp:revision>81</cp:revision>
  <dcterms:modified xsi:type="dcterms:W3CDTF">2022-07-22T11:13:51Z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0x010100C099EAC874ACE640A81F9D3E00C097E3</vt:lpwstr>
  </property>
  <property fmtid="{D5CDD505-2E9C-101B-9397-08002B2CF9AE}" pid="3" name="_dlc_DocIdItemGuid">
    <vt:lpwstr>cdb6bf2c-0d7e-4270-8902-829be0d9bc4b</vt:lpwstr>
  </property>
  <property fmtid="{D5CDD505-2E9C-101B-9397-08002B2CF9AE}" pid="4" name="_dlc_policyId">
    <vt:lpwstr/>
  </property>
  <property fmtid="{D5CDD505-2E9C-101B-9397-08002B2CF9AE}" pid="5" name="ItemRetentionFormula">
    <vt:lpwstr/>
  </property>
</Properties>
</file>