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856" r:id="rId5"/>
    <p:sldId id="867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66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8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724" autoAdjust="0"/>
  </p:normalViewPr>
  <p:slideViewPr>
    <p:cSldViewPr snapToGrid="0" snapToObjects="1" showGuides="1">
      <p:cViewPr varScale="1">
        <p:scale>
          <a:sx n="55" d="100"/>
          <a:sy n="55" d="100"/>
        </p:scale>
        <p:origin x="816" y="78"/>
      </p:cViewPr>
      <p:guideLst>
        <p:guide orient="horz" pos="4320"/>
        <p:guide pos="7680"/>
        <p:guide orient="horz" pos="8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BA6BB2-F759-4EA1-B92A-6E5EF0C38D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D656-F5E0-41A9-86E3-998D79CBA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95DF-8AB1-4CF6-A8A9-3979D3FE60A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64B9A-07A3-41E8-8674-03315475F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6BC5-02C1-48C4-9E10-968ABB4DA1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5A45-0BE1-45AF-B2BB-4C5971424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9" name="Shape 6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87E-286A-536B-9B0B-1B5F5EA1F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34816" y="271100"/>
            <a:ext cx="2320143" cy="173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32870-E4AD-BFF3-1D91-52609E2356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8704" y="221024"/>
            <a:ext cx="2932963" cy="1737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A6114-2515-4534-25A4-4B310740B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9481" y="221024"/>
            <a:ext cx="3017520" cy="1717481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95158D4-8733-F51A-088A-418D3F5C501E}"/>
              </a:ext>
            </a:extLst>
          </p:cNvPr>
          <p:cNvSpPr txBox="1"/>
          <p:nvPr userDrawn="1"/>
        </p:nvSpPr>
        <p:spPr>
          <a:xfrm>
            <a:off x="6885271" y="12627574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8DC23-B4C2-AFD1-6D0D-E63E259A68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c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283248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9CAA5-1096-7CC1-44D9-C19975A31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96882" y="273826"/>
            <a:ext cx="2069770" cy="1549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03D69-D2EE-7AFA-3D38-039EB03A0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640" y="273826"/>
            <a:ext cx="2876031" cy="170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CC136-7B59-210B-9579-B93DE09EF5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063936" y="210051"/>
            <a:ext cx="2631155" cy="149757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05ABCEA-606F-7E91-C28F-91DB179AC5F3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2A6FB-D816-1F5B-A22D-68789B0930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39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and 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Client Name  Presentation Title  -  1. Chapter Name"/>
          <p:cNvSpPr txBox="1"/>
          <p:nvPr/>
        </p:nvSpPr>
        <p:spPr>
          <a:xfrm>
            <a:off x="1703286" y="210051"/>
            <a:ext cx="4959690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16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b="0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  - 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A24C2-0663-FA45-9B66-5259AB40B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920B2FF-C52B-DD8D-CF4E-4245E904DE69}"/>
              </a:ext>
            </a:extLst>
          </p:cNvPr>
          <p:cNvSpPr txBox="1"/>
          <p:nvPr userDrawn="1"/>
        </p:nvSpPr>
        <p:spPr>
          <a:xfrm>
            <a:off x="6598210" y="12726215"/>
            <a:ext cx="1189650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</a:pPr>
            <a:r>
              <a:rPr lang="en-US" sz="1600" spc="-50" dirty="0" err="1"/>
              <a:t>Proiect</a:t>
            </a:r>
            <a:r>
              <a:rPr lang="en-US" sz="1600" spc="-50" dirty="0"/>
              <a:t> </a:t>
            </a:r>
            <a:r>
              <a:rPr lang="en-US" sz="1600" spc="-50" dirty="0" err="1"/>
              <a:t>cofinantat</a:t>
            </a:r>
            <a:r>
              <a:rPr lang="en-US" sz="1600" spc="-50" dirty="0"/>
              <a:t> din </a:t>
            </a:r>
            <a:r>
              <a:rPr lang="ro-RO" sz="1600" spc="-50" dirty="0"/>
              <a:t>Fondul Social European</a:t>
            </a:r>
            <a:r>
              <a:rPr lang="en-US" sz="1600" spc="-50" dirty="0"/>
              <a:t> </a:t>
            </a:r>
            <a:r>
              <a:rPr lang="en-US" sz="1600" spc="-50" dirty="0" err="1"/>
              <a:t>prin</a:t>
            </a:r>
            <a:r>
              <a:rPr lang="en-US" sz="1600" spc="-50" dirty="0"/>
              <a:t> </a:t>
            </a:r>
            <a:r>
              <a:rPr lang="ro-RO" sz="1600" spc="-50" dirty="0"/>
              <a:t>Programul Operaţional Capital Uman 2014-2020 </a:t>
            </a:r>
            <a:endParaRPr lang="en-US" sz="1600" spc="-50" dirty="0"/>
          </a:p>
          <a:p>
            <a:pPr algn="ctr"/>
            <a:endParaRPr lang="en-US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9747E0-F169-0170-D633-C6D24CEC13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97" y="477095"/>
            <a:ext cx="5837426" cy="94496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984F717-EEF1-E0B9-7A3B-B5FC972C4B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72" y="11693197"/>
            <a:ext cx="2514951" cy="13146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CF83-0BCF-FB4F-A59E-E902A6344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9732142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3B1A-2759-3085-87C1-43417E640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825" y="324802"/>
            <a:ext cx="5724525" cy="81089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80910-2F98-A3EB-320A-40A166680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D919493-08FC-CE2F-DAC7-6D5F7890795B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427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32923" y="13289446"/>
            <a:ext cx="340321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defRPr sz="1600" cap="none" spc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lient name  //  presentation name  //  © Copyright 2020 Endava  //  Confidential and Proprietary  //  Version 1.0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821531">
              <a:defRPr sz="1200" b="0" spc="119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Name of the presentation</a:t>
            </a:r>
            <a:r>
              <a:rPr b="0" i="0" dirty="0">
                <a:latin typeface="Arial" panose="020B0604020202020204" pitchFamily="34" charset="0"/>
                <a:cs typeface="Arial" panose="020B0604020202020204" pitchFamily="34" charset="0"/>
              </a:rPr>
              <a:t>//  © Copyright 2020 Endava  //  Confidential and Proprietary  //  Version 1.0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D3690-743F-304B-BC3C-3FB1778AF8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A51FF35-04BE-EC4C-98ED-E33A427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5" r:id="rId5"/>
    <p:sldLayoutId id="2147483657" r:id="rId6"/>
    <p:sldLayoutId id="2147483660" r:id="rId7"/>
    <p:sldLayoutId id="2147483663" r:id="rId8"/>
  </p:sldLayoutIdLst>
  <p:transition spd="med"/>
  <p:txStyles>
    <p:titleStyle>
      <a:lvl1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chemeClr val="bg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6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1pPr>
      <a:lvl2pPr marL="89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2pPr>
      <a:lvl3pPr marL="153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3pPr>
      <a:lvl4pPr marL="216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4pPr>
      <a:lvl5pPr marL="280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5pPr>
      <a:lvl6pPr marL="343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07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70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34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last@endav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Picture 13">
            <a:extLst>
              <a:ext uri="{FF2B5EF4-FFF2-40B4-BE49-F238E27FC236}">
                <a16:creationId xmlns:a16="http://schemas.microsoft.com/office/drawing/2014/main" id="{F4161CC8-76A1-A34C-B367-38F9FEB5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70" y="4147661"/>
            <a:ext cx="2716574" cy="89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Endava Presentation…"/>
          <p:cNvSpPr txBox="1"/>
          <p:nvPr/>
        </p:nvSpPr>
        <p:spPr>
          <a:xfrm>
            <a:off x="1235252" y="6375816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ctr"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SOLID Principles &amp; Clean Code</a:t>
            </a:r>
          </a:p>
        </p:txBody>
      </p:sp>
    </p:spTree>
    <p:extLst>
      <p:ext uri="{BB962C8B-B14F-4D97-AF65-F5344CB8AC3E}">
        <p14:creationId xmlns:p14="http://schemas.microsoft.com/office/powerpoint/2010/main" val="27817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rgbClr val="000000"/>
                </a:solidFill>
                <a:latin typeface="Arial Narrow" panose="020B0606020202030204" pitchFamily="34" charset="0"/>
              </a:rPr>
              <a:t>CLEAN CODE GUIDELINES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6AB00F6-DC66-11C3-8E35-FF225A0285F6}"/>
              </a:ext>
            </a:extLst>
          </p:cNvPr>
          <p:cNvSpPr txBox="1">
            <a:spLocks/>
          </p:cNvSpPr>
          <p:nvPr/>
        </p:nvSpPr>
        <p:spPr>
          <a:xfrm>
            <a:off x="2524638" y="4985691"/>
            <a:ext cx="10350624" cy="3708708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Follow S.O.L.I.D Principles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Code should readable (spacing, formatting)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Code should be easy to understand (naming conventions)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Code should be well structured (solutions, namespaces, folders)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Code should be highly testable, extendable and easy to maintain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Be consistent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Avoid comments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Try to write code that unfolds like a story when is read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rgbClr val="000000"/>
                </a:solidFill>
                <a:latin typeface="Arial Narrow" panose="020B0606020202030204" pitchFamily="34" charset="0"/>
              </a:rPr>
              <a:t>REFERENCES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7C838A5-6AE6-A6B8-BD0D-DFAF04530529}"/>
              </a:ext>
            </a:extLst>
          </p:cNvPr>
          <p:cNvSpPr txBox="1">
            <a:spLocks/>
          </p:cNvSpPr>
          <p:nvPr/>
        </p:nvSpPr>
        <p:spPr>
          <a:xfrm>
            <a:off x="2524636" y="5486400"/>
            <a:ext cx="19245117" cy="889416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3200" dirty="0">
                <a:latin typeface="Arial Narrow" panose="020B0606020202030204" pitchFamily="34" charset="0"/>
              </a:rPr>
              <a:t>Clean Code A Handbook of Agile Software Craftsmanship by </a:t>
            </a:r>
            <a:r>
              <a:rPr lang="en-US" sz="3200" b="1" dirty="0">
                <a:latin typeface="Arial Narrow" panose="020B0606020202030204" pitchFamily="34" charset="0"/>
              </a:rPr>
              <a:t>Robert C. Martin </a:t>
            </a:r>
            <a:r>
              <a:rPr lang="en-US" sz="3200" dirty="0">
                <a:latin typeface="Arial Narrow" panose="020B0606020202030204" pitchFamily="34" charset="0"/>
              </a:rPr>
              <a:t>(added with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21564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56" name="Insert Name…"/>
          <p:cNvSpPr txBox="1"/>
          <p:nvPr/>
        </p:nvSpPr>
        <p:spPr>
          <a:xfrm>
            <a:off x="1417621" y="7501849"/>
            <a:ext cx="4647914" cy="8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251" tIns="52251" rIns="52251" bIns="52251"/>
          <a:lstStyle>
            <a:lvl1pPr algn="ctr">
              <a:lnSpc>
                <a:spcPct val="100000"/>
              </a:lnSpc>
              <a:defRPr sz="2800" cap="none" spc="-84">
                <a:solidFill>
                  <a:srgbClr val="000000"/>
                </a:solidFill>
              </a:defRPr>
            </a:lvl1pPr>
            <a:lvl2pPr indent="0" algn="ctr" defTabSz="825500">
              <a:spcBef>
                <a:spcPts val="800"/>
              </a:spcBef>
              <a:defRPr sz="1400" spc="153">
                <a:solidFill>
                  <a:srgbClr val="48545B"/>
                </a:solidFill>
              </a:defRPr>
            </a:lvl2pPr>
          </a:lstStyle>
          <a:p>
            <a:r>
              <a:rPr lang="en-US" dirty="0"/>
              <a:t>Mirel Aioanei</a:t>
            </a:r>
            <a:endParaRPr dirty="0"/>
          </a:p>
        </p:txBody>
      </p:sp>
      <p:sp>
        <p:nvSpPr>
          <p:cNvPr id="657" name="Line"/>
          <p:cNvSpPr/>
          <p:nvPr/>
        </p:nvSpPr>
        <p:spPr>
          <a:xfrm flipV="1">
            <a:off x="11061700" y="4745022"/>
            <a:ext cx="1" cy="40906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1" name="&quot;What is simply dummy text of the printing and typesetting industry has been the industry's standard dummy text ever since the 1500s when an unknown printer took a galley of type and scrambled it to make a type specimen book it has. What is simply dummy ">
            <a:extLst>
              <a:ext uri="{FF2B5EF4-FFF2-40B4-BE49-F238E27FC236}">
                <a16:creationId xmlns:a16="http://schemas.microsoft.com/office/drawing/2014/main" id="{145EABFA-107E-4186-9B2F-0B80D1BD60CE}"/>
              </a:ext>
            </a:extLst>
          </p:cNvPr>
          <p:cNvSpPr txBox="1"/>
          <p:nvPr/>
        </p:nvSpPr>
        <p:spPr>
          <a:xfrm>
            <a:off x="2331962" y="8031152"/>
            <a:ext cx="3733572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defRPr sz="1400" b="0" cap="none" spc="0">
                <a:solidFill>
                  <a:srgbClr val="5E5E5E"/>
                </a:solidFill>
              </a:defRPr>
            </a:pPr>
            <a:r>
              <a:rPr lang="en-US" sz="2000" dirty="0">
                <a:hlinkClick r:id="rId3"/>
              </a:rPr>
              <a:t>Mirel.Aioanei</a:t>
            </a:r>
            <a:r>
              <a:rPr sz="2000" dirty="0">
                <a:hlinkClick r:id="rId3"/>
              </a:rPr>
              <a:t>@endava.com</a:t>
            </a:r>
          </a:p>
        </p:txBody>
      </p:sp>
      <p:sp>
        <p:nvSpPr>
          <p:cNvPr id="18" name="Title Goes Here…">
            <a:extLst>
              <a:ext uri="{FF2B5EF4-FFF2-40B4-BE49-F238E27FC236}">
                <a16:creationId xmlns:a16="http://schemas.microsoft.com/office/drawing/2014/main" id="{DFBCCFDC-DBCB-4330-8F57-E90D7861822F}"/>
              </a:ext>
            </a:extLst>
          </p:cNvPr>
          <p:cNvSpPr txBox="1"/>
          <p:nvPr/>
        </p:nvSpPr>
        <p:spPr>
          <a:xfrm>
            <a:off x="6065535" y="4136418"/>
            <a:ext cx="36004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dirty="0"/>
              <a:t>Thank you!</a:t>
            </a:r>
          </a:p>
        </p:txBody>
      </p:sp>
      <p:pic>
        <p:nvPicPr>
          <p:cNvPr id="3" name="Picture 2" descr="A koala bear in a tree&#10;&#10;Description automatically generated with medium confidence">
            <a:extLst>
              <a:ext uri="{FF2B5EF4-FFF2-40B4-BE49-F238E27FC236}">
                <a16:creationId xmlns:a16="http://schemas.microsoft.com/office/drawing/2014/main" id="{BE9E1BDD-20C0-B8B7-422F-775609A2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89" y="5290226"/>
            <a:ext cx="2466975" cy="1847850"/>
          </a:xfrm>
          <a:prstGeom prst="rect">
            <a:avLst/>
          </a:prstGeom>
        </p:spPr>
      </p:pic>
      <p:pic>
        <p:nvPicPr>
          <p:cNvPr id="1026" name="Picture 2" descr="That's all folks! by Jian Wei on Dribbble">
            <a:extLst>
              <a:ext uri="{FF2B5EF4-FFF2-40B4-BE49-F238E27FC236}">
                <a16:creationId xmlns:a16="http://schemas.microsoft.com/office/drawing/2014/main" id="{1ECEA35C-CA73-EBC4-5F20-F300208C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064" y="4854563"/>
            <a:ext cx="4412401" cy="33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sert Name…">
            <a:extLst>
              <a:ext uri="{FF2B5EF4-FFF2-40B4-BE49-F238E27FC236}">
                <a16:creationId xmlns:a16="http://schemas.microsoft.com/office/drawing/2014/main" id="{004FFF1F-8178-3983-7328-AE711691F868}"/>
              </a:ext>
            </a:extLst>
          </p:cNvPr>
          <p:cNvSpPr txBox="1"/>
          <p:nvPr/>
        </p:nvSpPr>
        <p:spPr>
          <a:xfrm>
            <a:off x="5893381" y="7501849"/>
            <a:ext cx="4647914" cy="8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251" tIns="52251" rIns="52251" bIns="52251"/>
          <a:lstStyle>
            <a:lvl1pPr algn="ctr">
              <a:lnSpc>
                <a:spcPct val="100000"/>
              </a:lnSpc>
              <a:defRPr sz="2800" cap="none" spc="-84">
                <a:solidFill>
                  <a:srgbClr val="000000"/>
                </a:solidFill>
              </a:defRPr>
            </a:lvl1pPr>
            <a:lvl2pPr indent="0" algn="ctr" defTabSz="825500">
              <a:spcBef>
                <a:spcPts val="800"/>
              </a:spcBef>
              <a:defRPr sz="1400" spc="153">
                <a:solidFill>
                  <a:srgbClr val="48545B"/>
                </a:solidFill>
              </a:defRPr>
            </a:lvl2pPr>
          </a:lstStyle>
          <a:p>
            <a:r>
              <a:rPr lang="en-US" dirty="0"/>
              <a:t>Cristian </a:t>
            </a:r>
            <a:r>
              <a:rPr lang="en-US" dirty="0" err="1"/>
              <a:t>Tugui</a:t>
            </a:r>
            <a:endParaRPr dirty="0"/>
          </a:p>
        </p:txBody>
      </p:sp>
      <p:sp>
        <p:nvSpPr>
          <p:cNvPr id="10" name="&quot;What is simply dummy text of the printing and typesetting industry has been the industry's standard dummy text ever since the 1500s when an unknown printer took a galley of type and scrambled it to make a type specimen book it has. What is simply dummy ">
            <a:extLst>
              <a:ext uri="{FF2B5EF4-FFF2-40B4-BE49-F238E27FC236}">
                <a16:creationId xmlns:a16="http://schemas.microsoft.com/office/drawing/2014/main" id="{79955AAD-81D6-F7D0-20C5-E148076001B0}"/>
              </a:ext>
            </a:extLst>
          </p:cNvPr>
          <p:cNvSpPr txBox="1"/>
          <p:nvPr/>
        </p:nvSpPr>
        <p:spPr>
          <a:xfrm>
            <a:off x="6807722" y="8031152"/>
            <a:ext cx="3733572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defRPr sz="1400" b="0" cap="none" spc="0">
                <a:solidFill>
                  <a:srgbClr val="5E5E5E"/>
                </a:solidFill>
              </a:defRPr>
            </a:pPr>
            <a:r>
              <a:rPr lang="en-US" sz="2000" dirty="0">
                <a:hlinkClick r:id="rId3"/>
              </a:rPr>
              <a:t>Stefan.Tugui</a:t>
            </a:r>
            <a:r>
              <a:rPr sz="2000" dirty="0">
                <a:hlinkClick r:id="rId3"/>
              </a:rPr>
              <a:t>@endava.com</a:t>
            </a:r>
          </a:p>
        </p:txBody>
      </p:sp>
      <p:pic>
        <p:nvPicPr>
          <p:cNvPr id="6" name="Picture 5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B1C2B906-1CCB-2AE4-85F3-FF0FDB549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90" y="4989724"/>
            <a:ext cx="1884094" cy="251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AGENDA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/>
          <p:nvPr/>
        </p:nvSpPr>
        <p:spPr>
          <a:xfrm>
            <a:off x="2524638" y="6375816"/>
            <a:ext cx="21055079" cy="4140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Why and what is S.O.L.I.D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S.O.L.I.D. deep dive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Bonus clean code principles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Clean code guidelines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References</a:t>
            </a:r>
          </a:p>
          <a:p>
            <a:pPr marL="514350" indent="-51435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Why and what is S.O.L.I.D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65808-4F62-F62D-C716-CAD698C1111C}"/>
              </a:ext>
            </a:extLst>
          </p:cNvPr>
          <p:cNvSpPr txBox="1"/>
          <p:nvPr/>
        </p:nvSpPr>
        <p:spPr>
          <a:xfrm>
            <a:off x="2524638" y="7308779"/>
            <a:ext cx="202826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Are a set of rules that enable developers to write software that is easily extendable, maintainable easy to read and easy to adapt to changing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kern="1200" cap="none" spc="0" dirty="0">
                <a:solidFill>
                  <a:srgbClr val="000000"/>
                </a:solidFill>
                <a:latin typeface="Arial Narrow" panose="020B0606020202030204" pitchFamily="34" charset="0"/>
              </a:rPr>
              <a:t>If we don’t conform to these standards the code can become inflexible and more brittle, small changes in the software can result in bugs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SINGLE RESPONSIBILITY PRINCIPLE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D20E5-DD36-3BF7-1362-07372BE39163}"/>
              </a:ext>
            </a:extLst>
          </p:cNvPr>
          <p:cNvSpPr txBox="1"/>
          <p:nvPr/>
        </p:nvSpPr>
        <p:spPr>
          <a:xfrm>
            <a:off x="2524638" y="3934735"/>
            <a:ext cx="107398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A class or method has more than one responsibility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7CA7318-156A-49F3-1E90-F64A5AF076BB}"/>
              </a:ext>
            </a:extLst>
          </p:cNvPr>
          <p:cNvSpPr txBox="1">
            <a:spLocks/>
          </p:cNvSpPr>
          <p:nvPr/>
        </p:nvSpPr>
        <p:spPr>
          <a:xfrm>
            <a:off x="2524636" y="5265868"/>
            <a:ext cx="20265025" cy="1461939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3200" dirty="0">
                <a:latin typeface="Arial Narrow" panose="020B0606020202030204" pitchFamily="34" charset="0"/>
              </a:rPr>
              <a:t>Good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Less complexity(one thing per class, more readable, easy to test)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Methods become highly related (work together to do one thing well - coherent)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Classes less dependent on each other(decupled)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F05955-3142-9CEC-6D38-4804EF0F7004}"/>
              </a:ext>
            </a:extLst>
          </p:cNvPr>
          <p:cNvSpPr txBox="1">
            <a:spLocks/>
          </p:cNvSpPr>
          <p:nvPr/>
        </p:nvSpPr>
        <p:spPr>
          <a:xfrm>
            <a:off x="2524638" y="9430785"/>
            <a:ext cx="20511208" cy="2446824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 Narrow" panose="020B0606020202030204" pitchFamily="34" charset="0"/>
              </a:rPr>
              <a:t>Downsides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What is "one reason to change"? Where to draw the line?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In legacy projects is difficult to implement, takes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Explosion of tiny methods, take in consideration better organizing and grouping of files</a:t>
            </a:r>
          </a:p>
        </p:txBody>
      </p:sp>
    </p:spTree>
    <p:extLst>
      <p:ext uri="{BB962C8B-B14F-4D97-AF65-F5344CB8AC3E}">
        <p14:creationId xmlns:p14="http://schemas.microsoft.com/office/powerpoint/2010/main" val="240274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OPEN CLOSE PRINCIPLE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9BAA894-D509-CF5E-1C52-AD556DA9CB5A}"/>
              </a:ext>
            </a:extLst>
          </p:cNvPr>
          <p:cNvSpPr txBox="1">
            <a:spLocks/>
          </p:cNvSpPr>
          <p:nvPr/>
        </p:nvSpPr>
        <p:spPr>
          <a:xfrm>
            <a:off x="2540795" y="4540698"/>
            <a:ext cx="21187697" cy="2446824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How to identify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dirty="0">
                <a:latin typeface="Arial Narrow" panose="020B0606020202030204" pitchFamily="34" charset="0"/>
              </a:rPr>
              <a:t>class</a:t>
            </a:r>
            <a:r>
              <a:rPr lang="en-US" sz="3200" dirty="0"/>
              <a:t> or function is always open for modification, in other words always allows adding more logic to it</a:t>
            </a:r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6218564"/>
            <a:ext cx="17125475" cy="108747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3200" dirty="0">
                <a:latin typeface="Arial Narrow" panose="020B0606020202030204" pitchFamily="34" charset="0"/>
              </a:rPr>
              <a:t>Good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Lower chances to introduce bugs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Only test and deploy new features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5877EBA-F26C-F761-8174-CA833A412CA1}"/>
              </a:ext>
            </a:extLst>
          </p:cNvPr>
          <p:cNvSpPr txBox="1">
            <a:spLocks/>
          </p:cNvSpPr>
          <p:nvPr/>
        </p:nvSpPr>
        <p:spPr>
          <a:xfrm>
            <a:off x="2540794" y="8995764"/>
            <a:ext cx="19914759" cy="3067506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 Narrow" panose="020B0606020202030204" pitchFamily="34" charset="0"/>
              </a:rPr>
              <a:t>Downsides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Sometimes just can't be applied and you need to modify existing functionality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When that happens try to make as few changes as possible</a:t>
            </a: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rgbClr val="000000"/>
                </a:solidFill>
                <a:latin typeface="Arial Narrow" panose="020B0606020202030204" pitchFamily="34" charset="0"/>
              </a:rPr>
              <a:t>LISKOV SUBSTITUTION </a:t>
            </a: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PRINCIPLE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D8BF-B570-069B-7F53-77339BF0EE2D}"/>
              </a:ext>
            </a:extLst>
          </p:cNvPr>
          <p:cNvSpPr txBox="1"/>
          <p:nvPr/>
        </p:nvSpPr>
        <p:spPr>
          <a:xfrm>
            <a:off x="2312295" y="5664184"/>
            <a:ext cx="206707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dirty="0">
                <a:solidFill>
                  <a:srgbClr val="000000"/>
                </a:solidFill>
                <a:latin typeface="Arial Narrow" panose="020B0606020202030204" pitchFamily="34" charset="0"/>
              </a:rPr>
              <a:t>Create a behavior that is not specified in the base class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dirty="0">
                <a:solidFill>
                  <a:srgbClr val="000000"/>
                </a:solidFill>
                <a:latin typeface="Arial Narrow" panose="020B0606020202030204" pitchFamily="34" charset="0"/>
              </a:rPr>
              <a:t>Use unexpected behaviors that do not pose an issue at runtime, but don’t work functionally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E7E4518-80B1-9F6D-4994-C961CDFC0C5B}"/>
              </a:ext>
            </a:extLst>
          </p:cNvPr>
          <p:cNvSpPr txBox="1">
            <a:spLocks/>
          </p:cNvSpPr>
          <p:nvPr/>
        </p:nvSpPr>
        <p:spPr>
          <a:xfrm>
            <a:off x="2321005" y="8427789"/>
            <a:ext cx="20802764" cy="2446824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 Narrow" panose="020B0606020202030204" pitchFamily="34" charset="0"/>
              </a:rPr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Keep functionality intact and still be able to use a subclass as a substitute for a base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Code reusability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Prevents problems emerging at runtime but rather at build time</a:t>
            </a:r>
          </a:p>
        </p:txBody>
      </p:sp>
    </p:spTree>
    <p:extLst>
      <p:ext uri="{BB962C8B-B14F-4D97-AF65-F5344CB8AC3E}">
        <p14:creationId xmlns:p14="http://schemas.microsoft.com/office/powerpoint/2010/main" val="4123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INTERFACE SEGRAGATION PRINCIPLE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69B55-AABC-1EFF-9580-C3969541B8FA}"/>
              </a:ext>
            </a:extLst>
          </p:cNvPr>
          <p:cNvSpPr txBox="1"/>
          <p:nvPr/>
        </p:nvSpPr>
        <p:spPr>
          <a:xfrm>
            <a:off x="2524638" y="4421087"/>
            <a:ext cx="199836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Classes </a:t>
            </a:r>
            <a:r>
              <a:rPr lang="en-US" sz="3200" b="0" dirty="0">
                <a:solidFill>
                  <a:srgbClr val="000000"/>
                </a:solidFill>
                <a:latin typeface="Arial Narrow" panose="020B0606020202030204" pitchFamily="34" charset="0"/>
              </a:rPr>
              <a:t>must implement parts of interface that the not need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dirty="0">
                <a:solidFill>
                  <a:srgbClr val="000000"/>
                </a:solidFill>
                <a:latin typeface="Arial Narrow" panose="020B0606020202030204" pitchFamily="34" charset="0"/>
              </a:rPr>
              <a:t>We pass null (or similar) as a parameter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dirty="0">
                <a:solidFill>
                  <a:srgbClr val="000000"/>
                </a:solidFill>
                <a:latin typeface="Arial Narrow" panose="020B0606020202030204" pitchFamily="34" charset="0"/>
              </a:rPr>
              <a:t>Method throws not implemented exception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66E331F-2B61-75D0-74DE-F5736DD54E75}"/>
              </a:ext>
            </a:extLst>
          </p:cNvPr>
          <p:cNvSpPr txBox="1">
            <a:spLocks/>
          </p:cNvSpPr>
          <p:nvPr/>
        </p:nvSpPr>
        <p:spPr>
          <a:xfrm>
            <a:off x="2524638" y="6693184"/>
            <a:ext cx="19473716" cy="2109099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3200" dirty="0">
                <a:latin typeface="Arial Narrow" panose="020B0606020202030204" pitchFamily="34" charset="0"/>
              </a:rPr>
              <a:t>Good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A client is not forced to implement parts of interfaces that are not used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Easier to implement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Methods are highly related to each other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Better readability and maintainability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Easier to test, not need to mock so much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DA45-D3C2-197F-624B-DA50670EB5C7}"/>
              </a:ext>
            </a:extLst>
          </p:cNvPr>
          <p:cNvSpPr txBox="1"/>
          <p:nvPr/>
        </p:nvSpPr>
        <p:spPr>
          <a:xfrm>
            <a:off x="2524638" y="11674332"/>
            <a:ext cx="107398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dirty="0">
                <a:solidFill>
                  <a:srgbClr val="000000"/>
                </a:solidFill>
                <a:latin typeface="Arial Narrow" panose="020B0606020202030204" pitchFamily="34" charset="0"/>
              </a:rPr>
              <a:t>Observations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By violating this we also violate 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0384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DEPENDENCY INVERSION PRINCIPLE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A6B8CB9-1D6A-A540-D900-A997E03A02C3}"/>
              </a:ext>
            </a:extLst>
          </p:cNvPr>
          <p:cNvSpPr txBox="1">
            <a:spLocks/>
          </p:cNvSpPr>
          <p:nvPr/>
        </p:nvSpPr>
        <p:spPr>
          <a:xfrm>
            <a:off x="2524638" y="3804571"/>
            <a:ext cx="10350624" cy="2959785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3200" dirty="0">
                <a:latin typeface="Arial Narrow" panose="020B0606020202030204" pitchFamily="34" charset="0"/>
              </a:rPr>
              <a:t>Good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Easy to swap implementations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Easy to test (mock dependencies you don't care of)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Avoid using new in code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Don't be tight coupled to other classes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Parallel development is possible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Can use DI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Can use a container to register all dependencies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FC4A0F2-6886-34C1-27BC-236833E8E379}"/>
              </a:ext>
            </a:extLst>
          </p:cNvPr>
          <p:cNvSpPr txBox="1">
            <a:spLocks/>
          </p:cNvSpPr>
          <p:nvPr/>
        </p:nvSpPr>
        <p:spPr>
          <a:xfrm>
            <a:off x="2524638" y="10341243"/>
            <a:ext cx="10350624" cy="2446824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 Narrow" panose="020B0606020202030204" pitchFamily="34" charset="0"/>
              </a:rPr>
              <a:t>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Use 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Dependency inversion is the principle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Dependency injection is used to make the principle work</a:t>
            </a:r>
          </a:p>
        </p:txBody>
      </p:sp>
    </p:spTree>
    <p:extLst>
      <p:ext uri="{BB962C8B-B14F-4D97-AF65-F5344CB8AC3E}">
        <p14:creationId xmlns:p14="http://schemas.microsoft.com/office/powerpoint/2010/main" val="34962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rgbClr val="000000"/>
                </a:solidFill>
                <a:latin typeface="Arial Narrow" panose="020B0606020202030204" pitchFamily="34" charset="0"/>
              </a:rPr>
              <a:t>BONUS CLEAN CODE </a:t>
            </a: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PRINCIPLES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F488FF7-7DB8-86B8-C555-48A8BDC402B0}"/>
              </a:ext>
            </a:extLst>
          </p:cNvPr>
          <p:cNvSpPr txBox="1">
            <a:spLocks/>
          </p:cNvSpPr>
          <p:nvPr/>
        </p:nvSpPr>
        <p:spPr>
          <a:xfrm>
            <a:off x="2524637" y="5662800"/>
            <a:ext cx="10350624" cy="713016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3200" dirty="0">
                <a:latin typeface="Arial Narrow" panose="020B0606020202030204" pitchFamily="34" charset="0"/>
              </a:rPr>
              <a:t>DRY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Don’t Repeat Yourself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AFCFBB6-E3B1-77C9-4ACF-B1389D825F2B}"/>
              </a:ext>
            </a:extLst>
          </p:cNvPr>
          <p:cNvSpPr txBox="1">
            <a:spLocks/>
          </p:cNvSpPr>
          <p:nvPr/>
        </p:nvSpPr>
        <p:spPr>
          <a:xfrm>
            <a:off x="2701552" y="7877537"/>
            <a:ext cx="10350624" cy="1205458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 Narrow" panose="020B0606020202030204" pitchFamily="34" charset="0"/>
              </a:rPr>
              <a:t>KISS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Keep It Simple Stupid/ Keep It Stupid Simple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40AB5CC-FD3C-E22C-5BA8-F20A10F6A4C3}"/>
              </a:ext>
            </a:extLst>
          </p:cNvPr>
          <p:cNvSpPr txBox="1">
            <a:spLocks/>
          </p:cNvSpPr>
          <p:nvPr/>
        </p:nvSpPr>
        <p:spPr>
          <a:xfrm>
            <a:off x="2701552" y="9735766"/>
            <a:ext cx="10350624" cy="1205458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 Narrow" panose="020B0606020202030204" pitchFamily="34" charset="0"/>
              </a:rPr>
              <a:t>YAGNI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You Aren’t </a:t>
            </a:r>
            <a:r>
              <a:rPr lang="en-US" sz="3200" dirty="0" err="1">
                <a:latin typeface="Arial Narrow" panose="020B0606020202030204" pitchFamily="34" charset="0"/>
              </a:rPr>
              <a:t>Gonna</a:t>
            </a:r>
            <a:r>
              <a:rPr lang="en-US" sz="3200" dirty="0">
                <a:latin typeface="Arial Narrow" panose="020B0606020202030204" pitchFamily="34" charset="0"/>
              </a:rPr>
              <a:t> Need It</a:t>
            </a:r>
          </a:p>
        </p:txBody>
      </p:sp>
    </p:spTree>
    <p:extLst>
      <p:ext uri="{BB962C8B-B14F-4D97-AF65-F5344CB8AC3E}">
        <p14:creationId xmlns:p14="http://schemas.microsoft.com/office/powerpoint/2010/main" val="6711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Endava 2020">
      <a:dk1>
        <a:srgbClr val="48535B"/>
      </a:dk1>
      <a:lt1>
        <a:srgbClr val="FFFFFF"/>
      </a:lt1>
      <a:dk2>
        <a:srgbClr val="000000"/>
      </a:dk2>
      <a:lt2>
        <a:srgbClr val="F0F3F3"/>
      </a:lt2>
      <a:accent1>
        <a:srgbClr val="DE411A"/>
      </a:accent1>
      <a:accent2>
        <a:srgbClr val="379BD7"/>
      </a:accent2>
      <a:accent3>
        <a:srgbClr val="233237"/>
      </a:accent3>
      <a:accent4>
        <a:srgbClr val="C31900"/>
      </a:accent4>
      <a:accent5>
        <a:srgbClr val="EC6861"/>
      </a:accent5>
      <a:accent6>
        <a:srgbClr val="0AC3E6"/>
      </a:accent6>
      <a:hlink>
        <a:srgbClr val="285078"/>
      </a:hlink>
      <a:folHlink>
        <a:srgbClr val="7151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71437" tIns="71437" rIns="71437" bIns="71437">
        <a:spAutoFit/>
      </a:bodyPr>
      <a:lstStyle>
        <a:defPPr algn="l" defTabSz="821531">
          <a:lnSpc>
            <a:spcPct val="100000"/>
          </a:lnSpc>
          <a:spcBef>
            <a:spcPts val="3000"/>
          </a:spcBef>
          <a:defRPr sz="2000" b="0" cap="none" spc="0" dirty="0">
            <a:solidFill>
              <a:srgbClr val="5E5E5E"/>
            </a:solidFill>
            <a:latin typeface="Arial" panose="020B0604020202020204" pitchFamily="34" charset="0"/>
            <a:ea typeface="Helvetica Light"/>
            <a:cs typeface="Arial" panose="020B0604020202020204" pitchFamily="34" charset="0"/>
            <a:sym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70262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all" spc="18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9EAC874ACE640A81F9D3E00C097E3" ma:contentTypeVersion="4" ma:contentTypeDescription="Create a new document." ma:contentTypeScope="" ma:versionID="ec4bbc7cd0e91f0a108b5199d0d751e6">
  <xsd:schema xmlns:xsd="http://www.w3.org/2001/XMLSchema" xmlns:xs="http://www.w3.org/2001/XMLSchema" xmlns:p="http://schemas.microsoft.com/office/2006/metadata/properties" xmlns:ns2="cbc0fb4e-eef0-406e-b295-5b3dc90e28eb" targetNamespace="http://schemas.microsoft.com/office/2006/metadata/properties" ma:root="true" ma:fieldsID="4a35f08d3a23ab13d829116f02f53173" ns2:_="">
    <xsd:import namespace="cbc0fb4e-eef0-406e-b295-5b3dc90e2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0fb4e-eef0-406e-b295-5b3dc90e2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252F39-48A3-44C1-A017-18E80F9E3DED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274df27e-4aba-4b06-8c8a-a0211f2f371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34ff38e-bfc9-4a31-9d6c-a7833dcba625"/>
    <ds:schemaRef ds:uri="9a90466d-298e-42c6-9514-fada4205df45"/>
    <ds:schemaRef ds:uri="b00bdadb-5151-4b9a-bcb6-794e3648a446"/>
  </ds:schemaRefs>
</ds:datastoreItem>
</file>

<file path=customXml/itemProps2.xml><?xml version="1.0" encoding="utf-8"?>
<ds:datastoreItem xmlns:ds="http://schemas.openxmlformats.org/officeDocument/2006/customXml" ds:itemID="{05BDF74B-9CF7-4AA9-9E46-A5E60BA26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9BD0B-F83A-4CEE-8248-7D66A0745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0fb4e-eef0-406e-b295-5b3dc90e2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1068</Words>
  <Application>Microsoft Office PowerPoint</Application>
  <PresentationFormat>Custom</PresentationFormat>
  <Paragraphs>131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 Perju</dc:creator>
  <cp:lastModifiedBy>Mirel Aioanei</cp:lastModifiedBy>
  <cp:revision>76</cp:revision>
  <dcterms:modified xsi:type="dcterms:W3CDTF">2022-07-18T14:29:28Z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0x010100C099EAC874ACE640A81F9D3E00C097E3</vt:lpwstr>
  </property>
  <property fmtid="{D5CDD505-2E9C-101B-9397-08002B2CF9AE}" pid="3" name="_dlc_DocIdItemGuid">
    <vt:lpwstr>cdb6bf2c-0d7e-4270-8902-829be0d9bc4b</vt:lpwstr>
  </property>
  <property fmtid="{D5CDD505-2E9C-101B-9397-08002B2CF9AE}" pid="4" name="_dlc_policyId">
    <vt:lpwstr/>
  </property>
  <property fmtid="{D5CDD505-2E9C-101B-9397-08002B2CF9AE}" pid="5" name="ItemRetentionFormula">
    <vt:lpwstr/>
  </property>
</Properties>
</file>