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70" r:id="rId4"/>
    <p:sldId id="273" r:id="rId5"/>
    <p:sldId id="271" r:id="rId6"/>
    <p:sldId id="272" r:id="rId7"/>
    <p:sldId id="275" r:id="rId8"/>
    <p:sldId id="274" r:id="rId9"/>
    <p:sldId id="277" r:id="rId10"/>
    <p:sldId id="276" r:id="rId11"/>
    <p:sldId id="278" r:id="rId12"/>
    <p:sldId id="279" r:id="rId13"/>
    <p:sldId id="280" r:id="rId14"/>
    <p:sldId id="263" r:id="rId15"/>
    <p:sldId id="281" r:id="rId16"/>
    <p:sldId id="284" r:id="rId17"/>
    <p:sldId id="282" r:id="rId18"/>
    <p:sldId id="285" r:id="rId19"/>
    <p:sldId id="286" r:id="rId20"/>
    <p:sldId id="288" r:id="rId21"/>
    <p:sldId id="287" r:id="rId22"/>
    <p:sldId id="289" r:id="rId23"/>
    <p:sldId id="291" r:id="rId24"/>
    <p:sldId id="293" r:id="rId25"/>
    <p:sldId id="296" r:id="rId26"/>
    <p:sldId id="292" r:id="rId27"/>
    <p:sldId id="297" r:id="rId28"/>
    <p:sldId id="294" r:id="rId29"/>
    <p:sldId id="295" r:id="rId30"/>
    <p:sldId id="299" r:id="rId31"/>
    <p:sldId id="300" r:id="rId32"/>
    <p:sldId id="301" r:id="rId33"/>
    <p:sldId id="302" r:id="rId34"/>
    <p:sldId id="298" r:id="rId35"/>
    <p:sldId id="304" r:id="rId36"/>
    <p:sldId id="303" r:id="rId37"/>
    <p:sldId id="306" r:id="rId38"/>
    <p:sldId id="305" r:id="rId39"/>
    <p:sldId id="307" r:id="rId40"/>
    <p:sldId id="308" r:id="rId41"/>
    <p:sldId id="309" r:id="rId42"/>
    <p:sldId id="310" r:id="rId43"/>
    <p:sldId id="311" r:id="rId44"/>
    <p:sldId id="312" r:id="rId45"/>
    <p:sldId id="314" r:id="rId46"/>
    <p:sldId id="313" r:id="rId47"/>
    <p:sldId id="315" r:id="rId48"/>
    <p:sldId id="316" r:id="rId49"/>
    <p:sldId id="317" r:id="rId50"/>
    <p:sldId id="319" r:id="rId51"/>
    <p:sldId id="318" r:id="rId52"/>
    <p:sldId id="262" r:id="rId53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22/10/2020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819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63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66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629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156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415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531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557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57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90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37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38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743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312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213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648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567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69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579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87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240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217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5231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0692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234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62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668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0986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9209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232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48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4434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616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370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570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3222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366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4551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1665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3588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1805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41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8250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7080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7543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22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14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52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6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98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22/10/2020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1804" y="2924944"/>
            <a:ext cx="10044609" cy="1647056"/>
          </a:xfrm>
        </p:spPr>
        <p:txBody>
          <a:bodyPr rtlCol="0"/>
          <a:lstStyle/>
          <a:p>
            <a:r>
              <a:rPr lang="fr-FR" dirty="0"/>
              <a:t>COURS ALGORITHMIQUE ET PROGRAMMATION INFORMATIQUE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0500" y="5157192"/>
            <a:ext cx="9143999" cy="1066800"/>
          </a:xfrm>
        </p:spPr>
        <p:txBody>
          <a:bodyPr rtlCol="0"/>
          <a:lstStyle/>
          <a:p>
            <a:pPr rtl="0"/>
            <a:r>
              <a:rPr lang="fr-FR" dirty="0"/>
              <a:t>GRETA CFA PROVENCE – CICALA Lionel - </a:t>
            </a:r>
            <a:r>
              <a:rPr lang="fr-FR" sz="3200" dirty="0"/>
              <a:t>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EXEMPLE D’ALGORITHMES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b="1" dirty="0">
                <a:solidFill>
                  <a:srgbClr val="92D050"/>
                </a:solidFill>
              </a:rPr>
              <a:t>Mathématiques</a:t>
            </a:r>
            <a:r>
              <a:rPr lang="fr-FR" dirty="0"/>
              <a:t> : problème 3n+1: élémentaire mais redoutable </a:t>
            </a:r>
          </a:p>
          <a:p>
            <a:r>
              <a:rPr lang="fr-FR" dirty="0"/>
              <a:t>Si n est pair, on le divise par 2 ; </a:t>
            </a:r>
          </a:p>
          <a:p>
            <a:r>
              <a:rPr lang="fr-FR" dirty="0"/>
              <a:t>Si n est impair, on le multiplie par 3 et on ajoute 1. </a:t>
            </a:r>
          </a:p>
          <a:p>
            <a:r>
              <a:rPr lang="fr-FR" dirty="0"/>
              <a:t>Est-il vrai que l’on finira tôt ou tard par tomber sur 1 ?</a:t>
            </a:r>
          </a:p>
        </p:txBody>
      </p:sp>
    </p:spTree>
    <p:extLst>
      <p:ext uri="{BB962C8B-B14F-4D97-AF65-F5344CB8AC3E}">
        <p14:creationId xmlns:p14="http://schemas.microsoft.com/office/powerpoint/2010/main" val="243300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LES PROBLÈMES FONDAMENTAUX EN ALGORITHMIQUE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b="1" dirty="0">
                <a:solidFill>
                  <a:srgbClr val="FFFF00"/>
                </a:solidFill>
              </a:rPr>
              <a:t>Complexité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En combien de temps un algorithme va -t-il atteindre le résultat escompté? </a:t>
            </a:r>
          </a:p>
          <a:p>
            <a:pPr lvl="1"/>
            <a:r>
              <a:rPr lang="fr-FR" dirty="0"/>
              <a:t>De quel espace a-t-il besoin? </a:t>
            </a:r>
          </a:p>
          <a:p>
            <a:r>
              <a:rPr lang="fr-FR" b="1" dirty="0">
                <a:solidFill>
                  <a:srgbClr val="FFFF00"/>
                </a:solidFill>
              </a:rPr>
              <a:t>Calculabilité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Existe-t-il des tâches pour lesquelles il n'existe aucun algorithme ? </a:t>
            </a:r>
          </a:p>
          <a:p>
            <a:pPr lvl="1"/>
            <a:r>
              <a:rPr lang="fr-FR" dirty="0"/>
              <a:t>Etant donnée une tâche, peut-on dire s'il existe un algorithme qui la résolve ? </a:t>
            </a:r>
          </a:p>
          <a:p>
            <a:r>
              <a:rPr lang="fr-FR" b="1" dirty="0">
                <a:solidFill>
                  <a:srgbClr val="FFFF00"/>
                </a:solidFill>
              </a:rPr>
              <a:t>Correction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Peut-on être sûr qu'un algorithme réponde au problème pour lequel il a été conçu ? </a:t>
            </a:r>
          </a:p>
        </p:txBody>
      </p:sp>
    </p:spTree>
    <p:extLst>
      <p:ext uri="{BB962C8B-B14F-4D97-AF65-F5344CB8AC3E}">
        <p14:creationId xmlns:p14="http://schemas.microsoft.com/office/powerpoint/2010/main" val="20563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EXEMPLE DE LANGAGE ALGORITHMIQUE </a:t>
            </a:r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65" y="1937488"/>
            <a:ext cx="8585495" cy="4202224"/>
          </a:xfrm>
        </p:spPr>
      </p:pic>
    </p:spTree>
    <p:extLst>
      <p:ext uri="{BB962C8B-B14F-4D97-AF65-F5344CB8AC3E}">
        <p14:creationId xmlns:p14="http://schemas.microsoft.com/office/powerpoint/2010/main" val="63309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ETAPES D’UN ALGORITHME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>
                <a:solidFill>
                  <a:srgbClr val="FFFF00"/>
                </a:solidFill>
              </a:rPr>
              <a:t>Préparation du traitement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Données nécessaires à la résolution du problème. </a:t>
            </a:r>
          </a:p>
          <a:p>
            <a:r>
              <a:rPr lang="fr-FR" dirty="0">
                <a:solidFill>
                  <a:srgbClr val="FFFF00"/>
                </a:solidFill>
              </a:rPr>
              <a:t>Traitement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Résolution pas à pas.</a:t>
            </a:r>
          </a:p>
          <a:p>
            <a:pPr lvl="1"/>
            <a:r>
              <a:rPr lang="fr-FR" dirty="0"/>
              <a:t>Après décomposition en sous-problèmes si nécessaire. </a:t>
            </a:r>
          </a:p>
          <a:p>
            <a:r>
              <a:rPr lang="fr-FR" dirty="0">
                <a:solidFill>
                  <a:srgbClr val="FFFF00"/>
                </a:solidFill>
              </a:rPr>
              <a:t>Edition des résultats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Impression à l’écran.</a:t>
            </a:r>
          </a:p>
          <a:p>
            <a:pPr lvl="1"/>
            <a:r>
              <a:rPr lang="fr-FR" dirty="0"/>
              <a:t>Dans un fichier, etc.</a:t>
            </a:r>
          </a:p>
        </p:txBody>
      </p:sp>
    </p:spTree>
    <p:extLst>
      <p:ext uri="{BB962C8B-B14F-4D97-AF65-F5344CB8AC3E}">
        <p14:creationId xmlns:p14="http://schemas.microsoft.com/office/powerpoint/2010/main" val="37443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LANGAGE ALGORITHMIQUE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28599" y="1912580"/>
            <a:ext cx="2743200" cy="4252724"/>
          </a:xfrm>
        </p:spPr>
        <p:txBody>
          <a:bodyPr rtlCol="0">
            <a:normAutofit/>
          </a:bodyPr>
          <a:lstStyle/>
          <a:p>
            <a:r>
              <a:rPr lang="fr-FR" sz="1800" dirty="0"/>
              <a:t>• Il faut avoir une </a:t>
            </a:r>
            <a:r>
              <a:rPr lang="fr-FR" sz="1800" b="1" dirty="0">
                <a:solidFill>
                  <a:srgbClr val="FFFF00"/>
                </a:solidFill>
              </a:rPr>
              <a:t>écriture rigoureuse.</a:t>
            </a:r>
            <a:r>
              <a:rPr lang="fr-FR" sz="1800" dirty="0"/>
              <a:t> </a:t>
            </a:r>
          </a:p>
          <a:p>
            <a:r>
              <a:rPr lang="fr-FR" sz="1800" dirty="0"/>
              <a:t>• Il faut avoir une écriture soignée : respecter </a:t>
            </a:r>
            <a:r>
              <a:rPr lang="fr-FR" sz="1800" b="1" dirty="0">
                <a:solidFill>
                  <a:srgbClr val="FFFF00"/>
                </a:solidFill>
              </a:rPr>
              <a:t>l’indentation.</a:t>
            </a:r>
            <a:r>
              <a:rPr lang="fr-FR" sz="1800" dirty="0"/>
              <a:t> </a:t>
            </a:r>
          </a:p>
          <a:p>
            <a:r>
              <a:rPr lang="fr-FR" sz="1800" dirty="0"/>
              <a:t>• Il est nécessaire de </a:t>
            </a:r>
            <a:r>
              <a:rPr lang="fr-FR" sz="1800" b="1" dirty="0">
                <a:solidFill>
                  <a:srgbClr val="FFFF00"/>
                </a:solidFill>
              </a:rPr>
              <a:t>commenter</a:t>
            </a:r>
            <a:r>
              <a:rPr lang="fr-FR" sz="1800" dirty="0">
                <a:solidFill>
                  <a:srgbClr val="FFFF00"/>
                </a:solidFill>
              </a:rPr>
              <a:t> </a:t>
            </a:r>
            <a:r>
              <a:rPr lang="fr-FR" sz="1800" dirty="0"/>
              <a:t>les algorithmes. </a:t>
            </a:r>
          </a:p>
          <a:p>
            <a:r>
              <a:rPr lang="fr-FR" sz="1800" dirty="0"/>
              <a:t>• </a:t>
            </a:r>
            <a:r>
              <a:rPr lang="fr-FR" sz="1800" b="1" dirty="0">
                <a:solidFill>
                  <a:srgbClr val="FFFF00"/>
                </a:solidFill>
              </a:rPr>
              <a:t>Il existe plusieurs solutions algorithmiques à un problème posé.</a:t>
            </a:r>
            <a:r>
              <a:rPr lang="fr-FR" sz="1800" dirty="0"/>
              <a:t> </a:t>
            </a:r>
          </a:p>
          <a:p>
            <a:r>
              <a:rPr lang="fr-FR" sz="1800" dirty="0"/>
              <a:t>• X Il faut rechercher </a:t>
            </a:r>
            <a:r>
              <a:rPr lang="fr-FR" sz="1800" b="1" dirty="0">
                <a:solidFill>
                  <a:srgbClr val="FFFF00"/>
                </a:solidFill>
              </a:rPr>
              <a:t>l’efficacité</a:t>
            </a:r>
            <a:r>
              <a:rPr lang="fr-FR" sz="1800" dirty="0">
                <a:solidFill>
                  <a:srgbClr val="FFFF00"/>
                </a:solidFill>
              </a:rPr>
              <a:t> </a:t>
            </a:r>
            <a:r>
              <a:rPr lang="fr-FR" sz="1800" dirty="0"/>
              <a:t>de ce que l’on écrit.</a:t>
            </a:r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>
          <a:xfrm>
            <a:off x="4654252" y="1905000"/>
            <a:ext cx="2880320" cy="4038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1800" dirty="0"/>
              <a:t>Algorithme </a:t>
            </a:r>
            <a:r>
              <a:rPr lang="fr-FR" sz="1800" dirty="0" err="1"/>
              <a:t>NomAlgorithme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/>
              <a:t>{ ceci est un commentaire} </a:t>
            </a:r>
          </a:p>
          <a:p>
            <a:pPr marL="0" indent="0">
              <a:buNone/>
            </a:pPr>
            <a:r>
              <a:rPr lang="fr-FR" sz="1800" dirty="0"/>
              <a:t>Début </a:t>
            </a:r>
          </a:p>
          <a:p>
            <a:pPr marL="0" indent="0">
              <a:buNone/>
            </a:pPr>
            <a:r>
              <a:rPr lang="fr-FR" sz="1800" dirty="0"/>
              <a:t>... Actions </a:t>
            </a:r>
          </a:p>
          <a:p>
            <a:pPr marL="0" indent="0">
              <a:buNone/>
            </a:pPr>
            <a:r>
              <a:rPr lang="fr-FR" sz="1800" dirty="0"/>
              <a:t>Fin</a:t>
            </a:r>
          </a:p>
        </p:txBody>
      </p:sp>
      <p:sp>
        <p:nvSpPr>
          <p:cNvPr id="5" name="Espace réservé du contenu 5"/>
          <p:cNvSpPr txBox="1">
            <a:spLocks/>
          </p:cNvSpPr>
          <p:nvPr/>
        </p:nvSpPr>
        <p:spPr>
          <a:xfrm>
            <a:off x="7678588" y="1915297"/>
            <a:ext cx="2808312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Algorithme Bonjour </a:t>
            </a:r>
          </a:p>
          <a:p>
            <a:pPr marL="0" indent="0">
              <a:buNone/>
            </a:pPr>
            <a:r>
              <a:rPr lang="fr-FR" sz="1800" dirty="0"/>
              <a:t>{il dit juste bonjour mais … en anglais !} </a:t>
            </a:r>
          </a:p>
          <a:p>
            <a:pPr marL="0" indent="0">
              <a:buNone/>
            </a:pPr>
            <a:r>
              <a:rPr lang="fr-FR" sz="1800" dirty="0"/>
              <a:t>Début </a:t>
            </a:r>
          </a:p>
          <a:p>
            <a:pPr marL="0" indent="0">
              <a:buNone/>
            </a:pPr>
            <a:r>
              <a:rPr lang="fr-FR" sz="1800" dirty="0"/>
              <a:t>afficher('Hello world !!!') </a:t>
            </a:r>
            <a:r>
              <a:rPr lang="fr-FR" sz="1800" dirty="0" err="1"/>
              <a:t>ALaLigne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/>
              <a:t>Fin 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DÉCLARATION DES DONNÉES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>
                <a:solidFill>
                  <a:srgbClr val="FFFF00"/>
                </a:solidFill>
              </a:rPr>
              <a:t>Variable</a:t>
            </a:r>
            <a:r>
              <a:rPr lang="fr-FR" dirty="0"/>
              <a:t> : &lt;nom de donnée&gt; : </a:t>
            </a:r>
            <a:r>
              <a:rPr lang="fr-FR" b="1" dirty="0">
                <a:solidFill>
                  <a:srgbClr val="FFFF00"/>
                </a:solidFill>
              </a:rPr>
              <a:t>type </a:t>
            </a:r>
          </a:p>
          <a:p>
            <a:r>
              <a:rPr lang="fr-FR" dirty="0"/>
              <a:t>Instruction permettant de réserver de l’espace mémoire pour stocker des données </a:t>
            </a:r>
          </a:p>
          <a:p>
            <a:r>
              <a:rPr lang="fr-FR" dirty="0"/>
              <a:t>Dépendant du type des données : entiers, réels, caractères, etc.) </a:t>
            </a:r>
          </a:p>
          <a:p>
            <a:r>
              <a:rPr lang="fr-FR" dirty="0"/>
              <a:t>Exemples : </a:t>
            </a:r>
          </a:p>
          <a:p>
            <a:pPr marL="274320" lvl="1" indent="0">
              <a:buNone/>
            </a:pPr>
            <a:r>
              <a:rPr lang="fr-FR" b="1" dirty="0">
                <a:solidFill>
                  <a:srgbClr val="FFFF00"/>
                </a:solidFill>
              </a:rPr>
              <a:t>Variables</a:t>
            </a:r>
            <a:r>
              <a:rPr lang="fr-FR" dirty="0"/>
              <a:t> val, </a:t>
            </a:r>
            <a:r>
              <a:rPr lang="fr-FR" dirty="0" err="1"/>
              <a:t>unNombre</a:t>
            </a:r>
            <a:r>
              <a:rPr lang="fr-FR" dirty="0"/>
              <a:t>: </a:t>
            </a:r>
            <a:r>
              <a:rPr lang="fr-FR" b="1" dirty="0">
                <a:solidFill>
                  <a:srgbClr val="FFFF00"/>
                </a:solidFill>
              </a:rPr>
              <a:t>entiers </a:t>
            </a:r>
          </a:p>
          <a:p>
            <a:pPr marL="548640" lvl="2" indent="0">
              <a:buNone/>
            </a:pPr>
            <a:r>
              <a:rPr lang="fr-FR" dirty="0"/>
              <a:t>	nom, prénom : </a:t>
            </a:r>
            <a:r>
              <a:rPr lang="fr-FR" b="1" dirty="0">
                <a:solidFill>
                  <a:srgbClr val="FFFF00"/>
                </a:solidFill>
              </a:rPr>
              <a:t>chaînes de caractères </a:t>
            </a:r>
          </a:p>
        </p:txBody>
      </p:sp>
    </p:spTree>
    <p:extLst>
      <p:ext uri="{BB962C8B-B14F-4D97-AF65-F5344CB8AC3E}">
        <p14:creationId xmlns:p14="http://schemas.microsoft.com/office/powerpoint/2010/main" val="26322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DÉCLARATION DES DONNÉES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b="1" dirty="0">
                <a:solidFill>
                  <a:srgbClr val="FFFF00"/>
                </a:solidFill>
              </a:rPr>
              <a:t>Constante</a:t>
            </a:r>
            <a:r>
              <a:rPr lang="fr-FR" dirty="0"/>
              <a:t>: &lt;nom de donnée&gt; : </a:t>
            </a:r>
            <a:r>
              <a:rPr lang="fr-FR" b="1" dirty="0">
                <a:solidFill>
                  <a:srgbClr val="FFFF00"/>
                </a:solidFill>
              </a:rPr>
              <a:t>type </a:t>
            </a:r>
            <a:r>
              <a:rPr lang="fr-FR" dirty="0">
                <a:solidFill>
                  <a:srgbClr val="FF0000"/>
                </a:solidFill>
              </a:rPr>
              <a:t>←</a:t>
            </a:r>
            <a:r>
              <a:rPr lang="fr-FR" dirty="0"/>
              <a:t> </a:t>
            </a:r>
            <a:r>
              <a:rPr lang="fr-FR" dirty="0">
                <a:solidFill>
                  <a:srgbClr val="92D050"/>
                </a:solidFill>
              </a:rPr>
              <a:t>valeur ou expression </a:t>
            </a:r>
            <a:endParaRPr lang="fr-FR" b="1" dirty="0">
              <a:solidFill>
                <a:srgbClr val="92D050"/>
              </a:solidFill>
            </a:endParaRPr>
          </a:p>
          <a:p>
            <a:r>
              <a:rPr lang="fr-FR" dirty="0"/>
              <a:t>Instruction permettant de réserver de l’espace mémoire pour stocker une constante dont la valeur ne varie pas.</a:t>
            </a:r>
          </a:p>
          <a:p>
            <a:r>
              <a:rPr lang="fr-FR" dirty="0"/>
              <a:t>Dépendant du type des données : entiers, réels, caractères, etc.) </a:t>
            </a:r>
          </a:p>
          <a:p>
            <a:r>
              <a:rPr lang="fr-FR" dirty="0"/>
              <a:t>Exemples : </a:t>
            </a:r>
          </a:p>
          <a:p>
            <a:pPr marL="274320" lvl="1" indent="0">
              <a:buNone/>
            </a:pPr>
            <a:r>
              <a:rPr lang="fr-FR" b="1" dirty="0">
                <a:solidFill>
                  <a:srgbClr val="FFFF00"/>
                </a:solidFill>
              </a:rPr>
              <a:t>Constante </a:t>
            </a:r>
            <a:r>
              <a:rPr lang="fr-FR" dirty="0"/>
              <a:t>MAX : </a:t>
            </a:r>
            <a:r>
              <a:rPr lang="fr-FR" b="1" dirty="0">
                <a:solidFill>
                  <a:srgbClr val="FFFF00"/>
                </a:solidFill>
              </a:rPr>
              <a:t>entier</a:t>
            </a:r>
            <a:r>
              <a:rPr lang="fr-FR" dirty="0"/>
              <a:t> ← </a:t>
            </a:r>
            <a:r>
              <a:rPr lang="fr-FR" b="1" dirty="0">
                <a:solidFill>
                  <a:srgbClr val="92D050"/>
                </a:solidFill>
              </a:rPr>
              <a:t>10 </a:t>
            </a:r>
          </a:p>
          <a:p>
            <a:pPr marL="274320" lvl="1" indent="0">
              <a:buNone/>
            </a:pPr>
            <a:r>
              <a:rPr lang="fr-FR" dirty="0"/>
              <a:t>	          DEUXFOISMAX : </a:t>
            </a:r>
            <a:r>
              <a:rPr lang="fr-FR" b="1" dirty="0">
                <a:solidFill>
                  <a:srgbClr val="FFFF00"/>
                </a:solidFill>
              </a:rPr>
              <a:t>entier</a:t>
            </a:r>
            <a:r>
              <a:rPr lang="fr-FR" dirty="0"/>
              <a:t> ← </a:t>
            </a:r>
            <a:r>
              <a:rPr lang="fr-FR" b="1" dirty="0">
                <a:solidFill>
                  <a:srgbClr val="92D050"/>
                </a:solidFill>
              </a:rPr>
              <a:t>MAX x 2</a:t>
            </a:r>
          </a:p>
        </p:txBody>
      </p:sp>
    </p:spTree>
    <p:extLst>
      <p:ext uri="{BB962C8B-B14F-4D97-AF65-F5344CB8AC3E}">
        <p14:creationId xmlns:p14="http://schemas.microsoft.com/office/powerpoint/2010/main" val="14431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LECTURE ÉCRITURE DE DONNÉES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b="1" dirty="0">
                <a:solidFill>
                  <a:srgbClr val="FFFF00"/>
                </a:solidFill>
              </a:rPr>
              <a:t>Saisir</a:t>
            </a:r>
            <a:r>
              <a:rPr lang="fr-FR" dirty="0"/>
              <a:t> &lt;nom de donnée, …&gt;</a:t>
            </a:r>
          </a:p>
          <a:p>
            <a:r>
              <a:rPr lang="fr-FR" b="1" dirty="0">
                <a:solidFill>
                  <a:srgbClr val="FFFF00"/>
                </a:solidFill>
              </a:rPr>
              <a:t>Afficher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/>
              <a:t>&lt;nom de donnée, …&gt;</a:t>
            </a:r>
          </a:p>
          <a:p>
            <a:r>
              <a:rPr lang="fr-FR" b="1" dirty="0">
                <a:solidFill>
                  <a:srgbClr val="FFFF00"/>
                </a:solidFill>
              </a:rPr>
              <a:t>Fonction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/>
              <a:t>: Instructions permettant </a:t>
            </a:r>
          </a:p>
          <a:p>
            <a:pPr lvl="1"/>
            <a:r>
              <a:rPr lang="fr-FR" dirty="0"/>
              <a:t>• de placer en mémoire les informations fournies par l'utilisateur. </a:t>
            </a:r>
          </a:p>
          <a:p>
            <a:pPr lvl="1"/>
            <a:r>
              <a:rPr lang="fr-FR" dirty="0"/>
              <a:t>• De visualiser des données placées en mémoire </a:t>
            </a:r>
          </a:p>
          <a:p>
            <a:r>
              <a:rPr lang="fr-FR" b="1" dirty="0">
                <a:solidFill>
                  <a:srgbClr val="FFFF00"/>
                </a:solidFill>
              </a:rPr>
              <a:t>Exemples</a:t>
            </a:r>
            <a:r>
              <a:rPr lang="fr-FR" dirty="0"/>
              <a:t>: </a:t>
            </a:r>
          </a:p>
          <a:p>
            <a:pPr marL="548640" lvl="2" indent="0">
              <a:buNone/>
            </a:pPr>
            <a:r>
              <a:rPr lang="fr-FR" dirty="0"/>
              <a:t>Saisir (</a:t>
            </a:r>
            <a:r>
              <a:rPr lang="fr-FR" dirty="0" err="1"/>
              <a:t>unNombre</a:t>
            </a:r>
            <a:r>
              <a:rPr lang="fr-FR" dirty="0"/>
              <a:t>) </a:t>
            </a:r>
          </a:p>
          <a:p>
            <a:pPr marL="548640" lvl="2" indent="0">
              <a:buNone/>
            </a:pPr>
            <a:r>
              <a:rPr lang="fr-FR" dirty="0"/>
              <a:t>Afficher (« le nom est » , nom, « et le prénom est » , prénom ) </a:t>
            </a:r>
          </a:p>
          <a:p>
            <a:pPr marL="548640" lvl="2" indent="0">
              <a:buNone/>
            </a:pPr>
            <a:r>
              <a:rPr lang="fr-FR" dirty="0"/>
              <a:t>Saisir (val)</a:t>
            </a:r>
          </a:p>
        </p:txBody>
      </p:sp>
    </p:spTree>
    <p:extLst>
      <p:ext uri="{BB962C8B-B14F-4D97-AF65-F5344CB8AC3E}">
        <p14:creationId xmlns:p14="http://schemas.microsoft.com/office/powerpoint/2010/main" val="15541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PHASE D’ANALYSE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Consiste à extraire de l’énoncé du problème (cahier des charges) les éléments de modélisation. </a:t>
            </a:r>
          </a:p>
          <a:p>
            <a:r>
              <a:rPr lang="fr-FR" b="1" dirty="0"/>
              <a:t>Technique</a:t>
            </a:r>
            <a:r>
              <a:rPr lang="fr-FR" dirty="0"/>
              <a:t> : Distinguer en soulignant de différentes couleurs quelles sont ces éléments :</a:t>
            </a:r>
          </a:p>
          <a:p>
            <a:pPr lvl="1"/>
            <a:r>
              <a:rPr lang="fr-FR" dirty="0"/>
              <a:t>Quel est le but du programme (</a:t>
            </a:r>
            <a:r>
              <a:rPr lang="fr-FR" b="1" dirty="0">
                <a:solidFill>
                  <a:srgbClr val="00B0F0"/>
                </a:solidFill>
              </a:rPr>
              <a:t>traitement à réaliser</a:t>
            </a:r>
            <a:r>
              <a:rPr lang="fr-FR" dirty="0"/>
              <a:t>).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Données en entrée </a:t>
            </a:r>
            <a:r>
              <a:rPr lang="fr-FR" dirty="0"/>
              <a:t>du problème. </a:t>
            </a:r>
          </a:p>
          <a:p>
            <a:pPr lvl="1"/>
            <a:r>
              <a:rPr lang="fr-FR" dirty="0"/>
              <a:t>Où vont se situer les </a:t>
            </a:r>
            <a:r>
              <a:rPr lang="fr-FR" b="1" dirty="0">
                <a:solidFill>
                  <a:srgbClr val="92D050"/>
                </a:solidFill>
              </a:rPr>
              <a:t>résultats en sortie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EXEMPLE D’ÉNONCÉ D’UN PROBLÈME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On souhaite calculer et afficher , à partir d’un prix hors taxe saisi, la TVA ainsi que le prix TTC </a:t>
            </a:r>
          </a:p>
          <a:p>
            <a:r>
              <a:rPr lang="fr-FR" dirty="0"/>
              <a:t>Le montant TTC dépend de : </a:t>
            </a:r>
          </a:p>
          <a:p>
            <a:pPr lvl="1"/>
            <a:r>
              <a:rPr lang="fr-FR" dirty="0"/>
              <a:t>Du prix HT </a:t>
            </a:r>
          </a:p>
          <a:p>
            <a:pPr lvl="1"/>
            <a:r>
              <a:rPr lang="fr-FR" dirty="0"/>
              <a:t>Du taux de TVA de 20,6 %</a:t>
            </a:r>
          </a:p>
        </p:txBody>
      </p:sp>
    </p:spTree>
    <p:extLst>
      <p:ext uri="{BB962C8B-B14F-4D97-AF65-F5344CB8AC3E}">
        <p14:creationId xmlns:p14="http://schemas.microsoft.com/office/powerpoint/2010/main" val="39783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RÉFÉRENCES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Algorithmes D.E </a:t>
            </a:r>
            <a:r>
              <a:rPr lang="fr-FR" dirty="0" err="1"/>
              <a:t>Knuth</a:t>
            </a:r>
            <a:r>
              <a:rPr lang="fr-FR" dirty="0"/>
              <a:t> CSLI Publications 2011. </a:t>
            </a:r>
          </a:p>
          <a:p>
            <a:r>
              <a:rPr lang="fr-FR" dirty="0"/>
              <a:t>Introduction a la science informatique G. </a:t>
            </a:r>
            <a:r>
              <a:rPr lang="fr-FR" dirty="0" err="1"/>
              <a:t>Dowek</a:t>
            </a:r>
            <a:r>
              <a:rPr lang="fr-FR" dirty="0"/>
              <a:t> Ed RPA 2010. </a:t>
            </a:r>
          </a:p>
          <a:p>
            <a:r>
              <a:rPr lang="fr-FR" dirty="0"/>
              <a:t>Eléments pour une histoire de l’informatique, D.E </a:t>
            </a:r>
            <a:r>
              <a:rPr lang="fr-FR" dirty="0" err="1"/>
              <a:t>Knuth</a:t>
            </a:r>
            <a:r>
              <a:rPr lang="fr-FR" dirty="0"/>
              <a:t> CSLI Publications 2011. </a:t>
            </a:r>
          </a:p>
          <a:p>
            <a:r>
              <a:rPr lang="fr-FR" dirty="0"/>
              <a:t>Cours et exercices corrigés d’algorithmique- J. </a:t>
            </a:r>
            <a:r>
              <a:rPr lang="fr-FR" dirty="0" err="1"/>
              <a:t>Julliand</a:t>
            </a:r>
            <a:r>
              <a:rPr lang="fr-FR" dirty="0"/>
              <a:t> Ed Vuibert </a:t>
            </a:r>
            <a:r>
              <a:rPr lang="fr-FR" dirty="0" err="1"/>
              <a:t>Fev</a:t>
            </a:r>
            <a:r>
              <a:rPr lang="fr-FR" dirty="0"/>
              <a:t> 2010. </a:t>
            </a:r>
          </a:p>
          <a:p>
            <a:r>
              <a:rPr lang="fr-FR" dirty="0" err="1"/>
              <a:t>Algorthmique</a:t>
            </a:r>
            <a:r>
              <a:rPr lang="fr-FR" dirty="0"/>
              <a:t> méthodes et modèles , P </a:t>
            </a:r>
            <a:r>
              <a:rPr lang="fr-FR" dirty="0" err="1"/>
              <a:t>Lignelet</a:t>
            </a:r>
            <a:r>
              <a:rPr lang="fr-FR" dirty="0"/>
              <a:t> Ed Masson 1988.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EXEMPLE D’ÉNONCÉ D’UN PROBLÈME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On souhaite </a:t>
            </a:r>
            <a:r>
              <a:rPr lang="fr-FR" b="1" dirty="0">
                <a:solidFill>
                  <a:srgbClr val="00B0F0"/>
                </a:solidFill>
              </a:rPr>
              <a:t>calculer</a:t>
            </a:r>
            <a:r>
              <a:rPr lang="fr-FR" dirty="0"/>
              <a:t> et </a:t>
            </a:r>
            <a:r>
              <a:rPr lang="fr-FR" b="1" dirty="0">
                <a:solidFill>
                  <a:srgbClr val="00B0F0"/>
                </a:solidFill>
              </a:rPr>
              <a:t>afficher</a:t>
            </a:r>
            <a:r>
              <a:rPr lang="fr-FR" dirty="0"/>
              <a:t> , à partir </a:t>
            </a:r>
            <a:r>
              <a:rPr lang="fr-FR" b="1" dirty="0">
                <a:solidFill>
                  <a:srgbClr val="FF0000"/>
                </a:solidFill>
              </a:rPr>
              <a:t>d’un prix hors taxe </a:t>
            </a:r>
            <a:r>
              <a:rPr lang="fr-FR" dirty="0"/>
              <a:t>saisi, </a:t>
            </a:r>
            <a:r>
              <a:rPr lang="fr-FR" b="1" dirty="0">
                <a:solidFill>
                  <a:srgbClr val="92D050"/>
                </a:solidFill>
              </a:rPr>
              <a:t>la TVA ainsi que le prix TTC</a:t>
            </a:r>
            <a:r>
              <a:rPr lang="fr-FR" dirty="0">
                <a:solidFill>
                  <a:srgbClr val="92D050"/>
                </a:solidFill>
              </a:rPr>
              <a:t> </a:t>
            </a:r>
          </a:p>
          <a:p>
            <a:r>
              <a:rPr lang="fr-FR" dirty="0"/>
              <a:t>Le montant TTC dépend de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Du prix HT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Du taux de TVA de 20,6 %</a:t>
            </a:r>
          </a:p>
          <a:p>
            <a:pPr lvl="1"/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Données en entrée</a:t>
            </a:r>
          </a:p>
          <a:p>
            <a:pPr lvl="1"/>
            <a:r>
              <a:rPr lang="fr-FR" b="1" dirty="0">
                <a:solidFill>
                  <a:srgbClr val="92D050"/>
                </a:solidFill>
              </a:rPr>
              <a:t>Données en sortie</a:t>
            </a:r>
          </a:p>
          <a:p>
            <a:pPr lvl="1"/>
            <a:r>
              <a:rPr lang="fr-FR" b="1" dirty="0">
                <a:solidFill>
                  <a:srgbClr val="00B0F0"/>
                </a:solidFill>
              </a:rPr>
              <a:t>Traitement à réaliser</a:t>
            </a:r>
          </a:p>
          <a:p>
            <a:pPr marL="274320" lvl="1" indent="0">
              <a:buNone/>
            </a:pPr>
            <a:endParaRPr lang="fr-F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EXEMPLE ALGORITHME TVA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628800"/>
            <a:ext cx="6804246" cy="5112568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b="1" dirty="0"/>
              <a:t>Algorithme</a:t>
            </a:r>
            <a:r>
              <a:rPr lang="fr-FR" dirty="0"/>
              <a:t> </a:t>
            </a:r>
            <a:r>
              <a:rPr lang="fr-FR" dirty="0" err="1"/>
              <a:t>CalculTVA</a:t>
            </a:r>
            <a:r>
              <a:rPr lang="fr-FR" dirty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/>
              <a:t>{Saisit un prix HT et affiche le prix TTC correspondant}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b="1" dirty="0">
                <a:solidFill>
                  <a:srgbClr val="FF0000"/>
                </a:solidFill>
              </a:rPr>
              <a:t>Constantes (TVA : réel) ←20.6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b="1" dirty="0">
                <a:solidFill>
                  <a:srgbClr val="FF0000"/>
                </a:solidFill>
              </a:rPr>
              <a:t>	      (Titre : chaîne) ←"Résultat"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b="1" dirty="0">
                <a:solidFill>
                  <a:srgbClr val="FF0000"/>
                </a:solidFill>
              </a:rPr>
              <a:t>Variables </a:t>
            </a:r>
            <a:r>
              <a:rPr lang="fr-FR" b="1" dirty="0" err="1">
                <a:solidFill>
                  <a:srgbClr val="FF0000"/>
                </a:solidFill>
              </a:rPr>
              <a:t>prixHT</a:t>
            </a:r>
            <a:r>
              <a:rPr lang="fr-FR" b="1" dirty="0">
                <a:solidFill>
                  <a:srgbClr val="FF0000"/>
                </a:solidFill>
              </a:rPr>
              <a:t> : réel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b="1" dirty="0">
                <a:solidFill>
                  <a:srgbClr val="92D050"/>
                </a:solidFill>
              </a:rPr>
              <a:t>Variable </a:t>
            </a:r>
            <a:r>
              <a:rPr lang="fr-FR" b="1" dirty="0" err="1">
                <a:solidFill>
                  <a:srgbClr val="92D050"/>
                </a:solidFill>
              </a:rPr>
              <a:t>prixTTC</a:t>
            </a:r>
            <a:r>
              <a:rPr lang="fr-FR" b="1" dirty="0">
                <a:solidFill>
                  <a:srgbClr val="92D050"/>
                </a:solidFill>
              </a:rPr>
              <a:t>, </a:t>
            </a:r>
            <a:r>
              <a:rPr lang="fr-FR" b="1" dirty="0" err="1">
                <a:solidFill>
                  <a:srgbClr val="92D050"/>
                </a:solidFill>
              </a:rPr>
              <a:t>montantTVA</a:t>
            </a:r>
            <a:r>
              <a:rPr lang="fr-FR" b="1" dirty="0">
                <a:solidFill>
                  <a:srgbClr val="92D050"/>
                </a:solidFill>
              </a:rPr>
              <a:t> : réels {déclarations}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b="1" dirty="0"/>
              <a:t>Début</a:t>
            </a:r>
            <a:r>
              <a:rPr lang="fr-FR" dirty="0"/>
              <a:t> {préparation du traitement}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>
                <a:solidFill>
                  <a:srgbClr val="00B0F0"/>
                </a:solidFill>
              </a:rPr>
              <a:t>afficher("Donnez-moi le prix hors taxe :")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>
                <a:solidFill>
                  <a:srgbClr val="00B0F0"/>
                </a:solidFill>
              </a:rPr>
              <a:t>saisir(</a:t>
            </a:r>
            <a:r>
              <a:rPr lang="fr-FR" dirty="0" err="1">
                <a:solidFill>
                  <a:srgbClr val="00B0F0"/>
                </a:solidFill>
              </a:rPr>
              <a:t>prixHT</a:t>
            </a:r>
            <a:r>
              <a:rPr lang="fr-FR" dirty="0">
                <a:solidFill>
                  <a:srgbClr val="00B0F0"/>
                </a:solidFill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 err="1">
                <a:solidFill>
                  <a:srgbClr val="00B0F0"/>
                </a:solidFill>
              </a:rPr>
              <a:t>prixTTC</a:t>
            </a:r>
            <a:r>
              <a:rPr lang="fr-FR" dirty="0">
                <a:solidFill>
                  <a:srgbClr val="00B0F0"/>
                </a:solidFill>
              </a:rPr>
              <a:t> ←</a:t>
            </a:r>
            <a:r>
              <a:rPr lang="fr-FR" dirty="0" err="1">
                <a:solidFill>
                  <a:srgbClr val="00B0F0"/>
                </a:solidFill>
              </a:rPr>
              <a:t>prixHT</a:t>
            </a:r>
            <a:r>
              <a:rPr lang="fr-FR" dirty="0">
                <a:solidFill>
                  <a:srgbClr val="00B0F0"/>
                </a:solidFill>
              </a:rPr>
              <a:t>* (1+TVA/100) {calcul du prix TTC} </a:t>
            </a:r>
            <a:r>
              <a:rPr lang="fr-FR" dirty="0" err="1">
                <a:solidFill>
                  <a:srgbClr val="00B0F0"/>
                </a:solidFill>
              </a:rPr>
              <a:t>montantTVA</a:t>
            </a:r>
            <a:r>
              <a:rPr lang="fr-FR" dirty="0">
                <a:solidFill>
                  <a:srgbClr val="00B0F0"/>
                </a:solidFill>
              </a:rPr>
              <a:t> ← </a:t>
            </a:r>
            <a:r>
              <a:rPr lang="fr-FR" dirty="0" err="1">
                <a:solidFill>
                  <a:srgbClr val="00B0F0"/>
                </a:solidFill>
              </a:rPr>
              <a:t>prixTTC</a:t>
            </a:r>
            <a:r>
              <a:rPr lang="fr-FR" dirty="0">
                <a:solidFill>
                  <a:srgbClr val="00B0F0"/>
                </a:solidFill>
              </a:rPr>
              <a:t>- </a:t>
            </a:r>
            <a:r>
              <a:rPr lang="fr-FR" dirty="0" err="1">
                <a:solidFill>
                  <a:srgbClr val="00B0F0"/>
                </a:solidFill>
              </a:rPr>
              <a:t>prixHT</a:t>
            </a:r>
            <a:r>
              <a:rPr lang="fr-FR" dirty="0">
                <a:solidFill>
                  <a:srgbClr val="00B0F0"/>
                </a:solidFill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>
                <a:solidFill>
                  <a:srgbClr val="00B0F0"/>
                </a:solidFill>
              </a:rPr>
              <a:t>afficher(Titre) {présentation du résultat}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>
                <a:solidFill>
                  <a:srgbClr val="00B0F0"/>
                </a:solidFill>
              </a:rPr>
              <a:t>afficher(</a:t>
            </a:r>
            <a:r>
              <a:rPr lang="fr-FR" dirty="0" err="1">
                <a:solidFill>
                  <a:srgbClr val="00B0F0"/>
                </a:solidFill>
              </a:rPr>
              <a:t>prixHT</a:t>
            </a:r>
            <a:r>
              <a:rPr lang="fr-FR" dirty="0">
                <a:solidFill>
                  <a:srgbClr val="00B0F0"/>
                </a:solidFill>
              </a:rPr>
              <a:t>, «euros H.T. + TVA ,  devient » ,</a:t>
            </a:r>
            <a:r>
              <a:rPr lang="fr-FR" dirty="0" err="1">
                <a:solidFill>
                  <a:srgbClr val="00B0F0"/>
                </a:solidFill>
              </a:rPr>
              <a:t>prixTTC</a:t>
            </a:r>
            <a:r>
              <a:rPr lang="fr-FR" dirty="0">
                <a:solidFill>
                  <a:srgbClr val="00B0F0"/>
                </a:solidFill>
              </a:rPr>
              <a:t>, «</a:t>
            </a:r>
            <a:r>
              <a:rPr lang="fr-FR" dirty="0" err="1">
                <a:solidFill>
                  <a:srgbClr val="00B0F0"/>
                </a:solidFill>
              </a:rPr>
              <a:t>eurosT.T.C</a:t>
            </a:r>
            <a:r>
              <a:rPr lang="fr-FR" dirty="0">
                <a:solidFill>
                  <a:srgbClr val="00B0F0"/>
                </a:solidFill>
              </a:rPr>
              <a:t>. (dont TVA )» , </a:t>
            </a:r>
            <a:r>
              <a:rPr lang="fr-FR" dirty="0" err="1">
                <a:solidFill>
                  <a:srgbClr val="00B0F0"/>
                </a:solidFill>
              </a:rPr>
              <a:t>montantTVA</a:t>
            </a:r>
            <a:r>
              <a:rPr lang="fr-FR" dirty="0">
                <a:solidFill>
                  <a:srgbClr val="00B0F0"/>
                </a:solidFill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42669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INSTRUCTIONS SÉQUENTIELLES </a:t>
            </a:r>
            <a:br>
              <a:rPr lang="fr-FR" dirty="0"/>
            </a:br>
            <a:r>
              <a:rPr lang="fr-FR" dirty="0"/>
              <a:t>RÉSULTAT D’UN ALGORITHME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	Constante</a:t>
            </a:r>
            <a:r>
              <a:rPr lang="fr-FR" dirty="0"/>
              <a:t> </a:t>
            </a:r>
            <a:r>
              <a:rPr lang="fr-FR" sz="2100" dirty="0"/>
              <a:t>(SEUIL : réel) ←13,25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	Variables</a:t>
            </a:r>
            <a:r>
              <a:rPr lang="fr-FR" dirty="0"/>
              <a:t>  </a:t>
            </a:r>
            <a:r>
              <a:rPr lang="fr-FR" sz="2100" dirty="0" err="1"/>
              <a:t>valA</a:t>
            </a:r>
            <a:r>
              <a:rPr lang="fr-FR" sz="2100" dirty="0"/>
              <a:t>, </a:t>
            </a:r>
            <a:r>
              <a:rPr lang="fr-FR" sz="2100" dirty="0" err="1"/>
              <a:t>valB</a:t>
            </a:r>
            <a:r>
              <a:rPr lang="fr-FR" sz="2100" dirty="0"/>
              <a:t>: réels </a:t>
            </a:r>
          </a:p>
          <a:p>
            <a:pPr marL="274320" lvl="1" indent="0">
              <a:buNone/>
            </a:pPr>
            <a:r>
              <a:rPr lang="fr-FR" dirty="0"/>
              <a:t>		      compteur : entier </a:t>
            </a:r>
          </a:p>
          <a:p>
            <a:pPr marL="274320" lvl="1" indent="0">
              <a:buNone/>
            </a:pPr>
            <a:r>
              <a:rPr lang="fr-FR" dirty="0"/>
              <a:t>	     	      mot , tom : chaînes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valA←0,56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dirty="0" err="1"/>
              <a:t>valB←valA</a:t>
            </a:r>
            <a:r>
              <a:rPr lang="fr-FR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dirty="0" err="1"/>
              <a:t>valA←valA</a:t>
            </a:r>
            <a:r>
              <a:rPr lang="fr-FR" dirty="0"/>
              <a:t>×(10,5 + SEUIL)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compteur ←1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compteur ←compteur + 10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mot ←" Bonjour "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tom ←"Au revoir ! " 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00B0F0"/>
                </a:solidFill>
              </a:rPr>
              <a:t>Quelles sont les différentes valeurs des variables ?</a:t>
            </a:r>
          </a:p>
        </p:txBody>
      </p:sp>
    </p:spTree>
    <p:extLst>
      <p:ext uri="{BB962C8B-B14F-4D97-AF65-F5344CB8AC3E}">
        <p14:creationId xmlns:p14="http://schemas.microsoft.com/office/powerpoint/2010/main" val="842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SIMULATION D’UN ALGORITHME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Algorithme</a:t>
            </a:r>
            <a:r>
              <a:rPr lang="fr-FR" dirty="0"/>
              <a:t> </a:t>
            </a:r>
            <a:r>
              <a:rPr lang="fr-FR" dirty="0" err="1"/>
              <a:t>CaDoitEchanger</a:t>
            </a:r>
            <a:r>
              <a:rPr lang="fr-FR" dirty="0"/>
              <a:t>?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{Cet algorithme .........................................}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Variables</a:t>
            </a:r>
            <a:r>
              <a:rPr lang="fr-FR" dirty="0"/>
              <a:t> </a:t>
            </a:r>
            <a:r>
              <a:rPr lang="fr-FR" dirty="0" err="1"/>
              <a:t>valA</a:t>
            </a:r>
            <a:r>
              <a:rPr lang="fr-FR" dirty="0"/>
              <a:t>, </a:t>
            </a:r>
            <a:r>
              <a:rPr lang="fr-FR" dirty="0" err="1"/>
              <a:t>valB</a:t>
            </a:r>
            <a:r>
              <a:rPr lang="fr-FR" dirty="0"/>
              <a:t>: </a:t>
            </a:r>
            <a:r>
              <a:rPr lang="fr-FR" b="1" dirty="0"/>
              <a:t>réels</a:t>
            </a:r>
            <a:r>
              <a:rPr lang="fr-FR" dirty="0"/>
              <a:t> {déclarations}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Début</a:t>
            </a:r>
            <a:r>
              <a:rPr lang="fr-FR" dirty="0"/>
              <a:t> {préparation du traitement}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Afficher</a:t>
            </a:r>
            <a:r>
              <a:rPr lang="fr-FR" dirty="0"/>
              <a:t> ("Donnez-moi deux valeurs :")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Saisir</a:t>
            </a:r>
            <a:r>
              <a:rPr lang="fr-FR" dirty="0"/>
              <a:t> (</a:t>
            </a:r>
            <a:r>
              <a:rPr lang="fr-FR" dirty="0" err="1"/>
              <a:t>valA</a:t>
            </a:r>
            <a:r>
              <a:rPr lang="fr-FR" dirty="0"/>
              <a:t>, </a:t>
            </a:r>
            <a:r>
              <a:rPr lang="fr-FR" dirty="0" err="1"/>
              <a:t>valB</a:t>
            </a:r>
            <a:r>
              <a:rPr lang="fr-FR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Afficher</a:t>
            </a:r>
            <a:r>
              <a:rPr lang="fr-FR" dirty="0"/>
              <a:t> ("Vous m'avez donné ", </a:t>
            </a:r>
            <a:r>
              <a:rPr lang="fr-FR" dirty="0" err="1"/>
              <a:t>valA</a:t>
            </a:r>
            <a:r>
              <a:rPr lang="fr-FR" dirty="0"/>
              <a:t>, " et ", </a:t>
            </a:r>
            <a:r>
              <a:rPr lang="fr-FR" dirty="0" err="1"/>
              <a:t>valB</a:t>
            </a:r>
            <a:r>
              <a:rPr lang="fr-FR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{traitement mystère}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dirty="0" err="1"/>
              <a:t>valA←valB</a:t>
            </a:r>
            <a:r>
              <a:rPr lang="fr-FR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dirty="0" err="1"/>
              <a:t>valB←valA</a:t>
            </a:r>
            <a:r>
              <a:rPr lang="fr-FR" dirty="0"/>
              <a:t> {présentation du résultat}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Afficher </a:t>
            </a:r>
            <a:r>
              <a:rPr lang="fr-FR" dirty="0"/>
              <a:t>("Maintenant , mes données sont : ", </a:t>
            </a:r>
            <a:r>
              <a:rPr lang="fr-FR" dirty="0" err="1"/>
              <a:t>valA</a:t>
            </a:r>
            <a:r>
              <a:rPr lang="fr-FR" dirty="0"/>
              <a:t>, " et ", </a:t>
            </a:r>
            <a:r>
              <a:rPr lang="fr-FR" dirty="0" err="1"/>
              <a:t>valB</a:t>
            </a:r>
            <a:r>
              <a:rPr lang="fr-FR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 </a:t>
            </a:r>
            <a:r>
              <a:rPr lang="fr-FR" b="1" dirty="0"/>
              <a:t>Fin</a:t>
            </a:r>
            <a:r>
              <a:rPr lang="fr-FR" dirty="0"/>
              <a:t>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b="1" dirty="0">
                <a:solidFill>
                  <a:srgbClr val="00B0F0"/>
                </a:solidFill>
              </a:rPr>
              <a:t>Que fait cet algorithme ? Pas ce qui est prévu !</a:t>
            </a:r>
          </a:p>
        </p:txBody>
      </p:sp>
    </p:spTree>
    <p:extLst>
      <p:ext uri="{BB962C8B-B14F-4D97-AF65-F5344CB8AC3E}">
        <p14:creationId xmlns:p14="http://schemas.microsoft.com/office/powerpoint/2010/main" val="209350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CE QU’IL MANQUE !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Déclarer une variable supplémentaire </a:t>
            </a:r>
          </a:p>
          <a:p>
            <a:pPr marL="0" indent="0">
              <a:buNone/>
            </a:pPr>
            <a:r>
              <a:rPr lang="fr-FR" b="1" dirty="0"/>
              <a:t>Variables</a:t>
            </a:r>
            <a:r>
              <a:rPr lang="fr-FR" dirty="0"/>
              <a:t> </a:t>
            </a:r>
            <a:r>
              <a:rPr lang="fr-FR" dirty="0" err="1"/>
              <a:t>valA</a:t>
            </a:r>
            <a:r>
              <a:rPr lang="fr-FR" dirty="0"/>
              <a:t>, </a:t>
            </a:r>
            <a:r>
              <a:rPr lang="fr-FR" dirty="0" err="1"/>
              <a:t>valB</a:t>
            </a:r>
            <a:r>
              <a:rPr lang="fr-FR" dirty="0"/>
              <a:t>, </a:t>
            </a:r>
            <a:r>
              <a:rPr lang="fr-FR" dirty="0" err="1"/>
              <a:t>valTemp</a:t>
            </a:r>
            <a:r>
              <a:rPr lang="fr-FR" dirty="0"/>
              <a:t>: </a:t>
            </a:r>
            <a:r>
              <a:rPr lang="fr-FR" b="1" dirty="0"/>
              <a:t>entiers </a:t>
            </a:r>
          </a:p>
          <a:p>
            <a:r>
              <a:rPr lang="fr-FR" dirty="0"/>
              <a:t>Utiliser cette variable pour stocker provisoirement une des valeurs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b="1" dirty="0"/>
              <a:t>Saisir</a:t>
            </a:r>
            <a:r>
              <a:rPr lang="fr-FR" dirty="0"/>
              <a:t> (</a:t>
            </a:r>
            <a:r>
              <a:rPr lang="fr-FR" dirty="0" err="1"/>
              <a:t>valA</a:t>
            </a:r>
            <a:r>
              <a:rPr lang="fr-FR" dirty="0"/>
              <a:t>, </a:t>
            </a:r>
            <a:r>
              <a:rPr lang="fr-FR" dirty="0" err="1"/>
              <a:t>valB</a:t>
            </a:r>
            <a:r>
              <a:rPr lang="fr-FR" dirty="0"/>
              <a:t>) </a:t>
            </a:r>
          </a:p>
          <a:p>
            <a:pPr marL="0" indent="0">
              <a:buNone/>
            </a:pPr>
            <a:r>
              <a:rPr lang="fr-FR" dirty="0" err="1"/>
              <a:t>valTemp←valA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valA←valB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valB←valTemp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8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STRUCTURE ALTERNATIVE </a:t>
            </a:r>
            <a:br>
              <a:rPr lang="fr-FR" dirty="0"/>
            </a:br>
            <a:r>
              <a:rPr lang="fr-FR" dirty="0"/>
              <a:t>« SI … ALORS … SINON … FSI » (1)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fr-FR" dirty="0"/>
              <a:t>instruction conditionnelle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F0"/>
                </a:solidFill>
              </a:rPr>
              <a:t>si</a:t>
            </a:r>
            <a:r>
              <a:rPr lang="fr-FR" dirty="0"/>
              <a:t> &lt;expression logique&gt;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	</a:t>
            </a:r>
            <a:r>
              <a:rPr lang="fr-FR" dirty="0">
                <a:solidFill>
                  <a:srgbClr val="00B0F0"/>
                </a:solidFill>
              </a:rPr>
              <a:t>alors</a:t>
            </a:r>
            <a:r>
              <a:rPr lang="fr-FR" dirty="0"/>
              <a:t> instructions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	[</a:t>
            </a:r>
            <a:r>
              <a:rPr lang="fr-FR" dirty="0">
                <a:solidFill>
                  <a:srgbClr val="00B0F0"/>
                </a:solidFill>
              </a:rPr>
              <a:t>sinon</a:t>
            </a:r>
            <a:r>
              <a:rPr lang="fr-FR" dirty="0"/>
              <a:t> instructions]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dirty="0" err="1">
                <a:solidFill>
                  <a:srgbClr val="00B0F0"/>
                </a:solidFill>
              </a:rPr>
              <a:t>fsi</a:t>
            </a:r>
            <a:endParaRPr lang="fr-FR" dirty="0">
              <a:solidFill>
                <a:srgbClr val="00B0F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fr-FR" dirty="0">
              <a:solidFill>
                <a:srgbClr val="00B0F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• Si l’expression logique (la condition) prend la valeur </a:t>
            </a:r>
            <a:r>
              <a:rPr lang="fr-FR" b="1" dirty="0">
                <a:solidFill>
                  <a:srgbClr val="92D050"/>
                </a:solidFill>
              </a:rPr>
              <a:t>vrai</a:t>
            </a:r>
            <a:r>
              <a:rPr lang="fr-FR" dirty="0"/>
              <a:t>, le premier bloc d’instructions est exécuté.</a:t>
            </a:r>
          </a:p>
          <a:p>
            <a:pPr marL="0" indent="0">
              <a:spcBef>
                <a:spcPts val="600"/>
              </a:spcBef>
              <a:buNone/>
            </a:pPr>
            <a:endParaRPr lang="fr-FR" dirty="0"/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• Si elle prend la valeur </a:t>
            </a:r>
            <a:r>
              <a:rPr lang="fr-FR" b="1" dirty="0">
                <a:solidFill>
                  <a:srgbClr val="FF0000"/>
                </a:solidFill>
              </a:rPr>
              <a:t>faux</a:t>
            </a:r>
            <a:r>
              <a:rPr lang="fr-FR" dirty="0"/>
              <a:t>, le second bloc est exécuté (s’il est présent, sinon, rien).</a:t>
            </a:r>
            <a:endParaRPr lang="fr-FR" b="1" dirty="0">
              <a:solidFill>
                <a:srgbClr val="00B0F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2638028" y="2780928"/>
            <a:ext cx="0" cy="50405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STRUCTURE ALTERNATIVE </a:t>
            </a:r>
            <a:br>
              <a:rPr lang="fr-FR" dirty="0"/>
            </a:br>
            <a:r>
              <a:rPr lang="fr-FR" dirty="0"/>
              <a:t>« SI … ALORS … SINON … FSI » (2)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fr-FR" b="1" u="sng" dirty="0"/>
              <a:t>Exemple : </a:t>
            </a:r>
          </a:p>
          <a:p>
            <a:pPr>
              <a:spcBef>
                <a:spcPts val="600"/>
              </a:spcBef>
            </a:pPr>
            <a:endParaRPr lang="fr-FR" b="1" u="sng" dirty="0"/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Algorithme</a:t>
            </a:r>
            <a:r>
              <a:rPr lang="fr-FR" dirty="0"/>
              <a:t> </a:t>
            </a:r>
            <a:r>
              <a:rPr lang="fr-FR" dirty="0" err="1"/>
              <a:t>SimpleOuDouble</a:t>
            </a:r>
            <a:r>
              <a:rPr lang="fr-FR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{Cet algorithme saisit une valeur entière et affiche son double si cette donnée est inférieure à un seuil donné.)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constante</a:t>
            </a:r>
            <a:r>
              <a:rPr lang="fr-FR" dirty="0"/>
              <a:t> (SEUIL : </a:t>
            </a:r>
            <a:r>
              <a:rPr lang="fr-FR" b="1" dirty="0"/>
              <a:t>entier</a:t>
            </a:r>
            <a:r>
              <a:rPr lang="fr-FR" dirty="0"/>
              <a:t>) ←10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Variable</a:t>
            </a:r>
            <a:r>
              <a:rPr lang="fr-FR" dirty="0"/>
              <a:t> val : </a:t>
            </a:r>
            <a:r>
              <a:rPr lang="fr-FR" b="1" dirty="0"/>
              <a:t>entier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début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	Afficher</a:t>
            </a:r>
            <a:r>
              <a:rPr lang="fr-FR" dirty="0"/>
              <a:t>("Donnez-moi un entier : ") { saisie de la valeur entière}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	Saisir(val</a:t>
            </a:r>
            <a:r>
              <a:rPr lang="fr-FR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		</a:t>
            </a:r>
            <a:r>
              <a:rPr lang="fr-FR" b="1" dirty="0">
                <a:solidFill>
                  <a:srgbClr val="00B0F0"/>
                </a:solidFill>
              </a:rPr>
              <a:t>si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val &lt; SEUIL { comparaison avec le seuil}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			</a:t>
            </a:r>
            <a:r>
              <a:rPr lang="fr-FR" b="1" dirty="0">
                <a:solidFill>
                  <a:srgbClr val="00B0F0"/>
                </a:solidFill>
              </a:rPr>
              <a:t>alors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Afficher ("Voici son double :" , val ×2)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			</a:t>
            </a:r>
            <a:r>
              <a:rPr lang="fr-FR" b="1" dirty="0">
                <a:solidFill>
                  <a:srgbClr val="00B0F0"/>
                </a:solidFill>
              </a:rPr>
              <a:t>sinon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Afficher ("Voici la valeur inchangée :" , val)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		</a:t>
            </a:r>
            <a:r>
              <a:rPr lang="fr-FR" b="1" dirty="0" err="1">
                <a:solidFill>
                  <a:srgbClr val="00B0F0"/>
                </a:solidFill>
              </a:rPr>
              <a:t>fsi</a:t>
            </a:r>
            <a:r>
              <a:rPr lang="fr-FR" b="1" dirty="0">
                <a:solidFill>
                  <a:srgbClr val="00B0F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fin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3502124" y="4869160"/>
            <a:ext cx="0" cy="50405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STRUCTURE ALTERNATIVE </a:t>
            </a:r>
            <a:br>
              <a:rPr lang="fr-FR" dirty="0"/>
            </a:br>
            <a:r>
              <a:rPr lang="fr-FR" dirty="0"/>
              <a:t>« SI … ALORS … SINON … FSI » (3)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fr-FR" b="1" u="sng" dirty="0"/>
              <a:t>Autre écriture de l’exemple </a:t>
            </a:r>
            <a:r>
              <a:rPr lang="fr-FR" dirty="0"/>
              <a:t>: </a:t>
            </a:r>
          </a:p>
          <a:p>
            <a:pPr>
              <a:spcBef>
                <a:spcPts val="600"/>
              </a:spcBef>
            </a:pPr>
            <a:endParaRPr lang="fr-FR" dirty="0"/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Algorithme</a:t>
            </a:r>
            <a:r>
              <a:rPr lang="fr-FR" dirty="0"/>
              <a:t> </a:t>
            </a:r>
            <a:r>
              <a:rPr lang="fr-FR" dirty="0" err="1"/>
              <a:t>SimpleOuDouble</a:t>
            </a:r>
            <a:r>
              <a:rPr lang="fr-FR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{Cet algorithme saisit une valeur entière et affiche son double si cette donnée est inférieure à un seuil donné.)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constante</a:t>
            </a:r>
            <a:r>
              <a:rPr lang="fr-FR" dirty="0"/>
              <a:t> (SEUIL : entier) ←10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Variable</a:t>
            </a:r>
            <a:r>
              <a:rPr lang="fr-FR" dirty="0"/>
              <a:t> val : </a:t>
            </a:r>
            <a:r>
              <a:rPr lang="fr-FR" b="1" dirty="0"/>
              <a:t>entier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début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Afficher</a:t>
            </a:r>
            <a:r>
              <a:rPr lang="fr-FR" dirty="0"/>
              <a:t>("Donnez-moi un entier : ") { saisie de la valeur entière} 	</a:t>
            </a:r>
            <a:r>
              <a:rPr lang="fr-FR" b="1" dirty="0"/>
              <a:t>Saisir(val</a:t>
            </a:r>
            <a:r>
              <a:rPr lang="fr-FR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>
                <a:solidFill>
                  <a:srgbClr val="00B0F0"/>
                </a:solidFill>
              </a:rPr>
              <a:t>si</a:t>
            </a:r>
            <a:r>
              <a:rPr lang="fr-FR" dirty="0"/>
              <a:t> val &lt; SEUIL { comparaison avec le seuil}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	</a:t>
            </a:r>
            <a:r>
              <a:rPr lang="fr-FR" b="1" dirty="0">
                <a:solidFill>
                  <a:srgbClr val="00B0F0"/>
                </a:solidFill>
              </a:rPr>
              <a:t>alors</a:t>
            </a:r>
            <a:r>
              <a:rPr lang="fr-FR" dirty="0"/>
              <a:t> val ← val ×2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 err="1">
                <a:solidFill>
                  <a:srgbClr val="00B0F0"/>
                </a:solidFill>
              </a:rPr>
              <a:t>Fsi</a:t>
            </a:r>
            <a:r>
              <a:rPr lang="fr-FR" b="1" dirty="0">
                <a:solidFill>
                  <a:srgbClr val="00B0F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Afficher</a:t>
            </a:r>
            <a:r>
              <a:rPr lang="fr-FR" dirty="0"/>
              <a:t> ("Voici la valeur val :" , val)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fin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STRUCTURES ALTERNATIVES IMBRIQUÉES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044606" cy="4267200"/>
          </a:xfrm>
        </p:spPr>
        <p:txBody>
          <a:bodyPr rtlCol="0"/>
          <a:lstStyle/>
          <a:p>
            <a:pPr marL="274320" lvl="1" indent="0">
              <a:buNone/>
            </a:pPr>
            <a:r>
              <a:rPr lang="fr-FR" sz="2800" dirty="0"/>
              <a:t>Afficher : </a:t>
            </a:r>
          </a:p>
          <a:p>
            <a:pPr marL="274320" lvl="1" indent="0">
              <a:buNone/>
            </a:pPr>
            <a:endParaRPr lang="fr-FR" dirty="0"/>
          </a:p>
          <a:p>
            <a:pPr lvl="1">
              <a:buFontTx/>
              <a:buChar char="-"/>
            </a:pPr>
            <a:r>
              <a:rPr lang="fr-FR" sz="2400" dirty="0"/>
              <a:t>"Reçu avec mention Assez Bien " si une note est supérieure ou égale à 12.</a:t>
            </a:r>
          </a:p>
          <a:p>
            <a:pPr lvl="1">
              <a:buFontTx/>
              <a:buChar char="-"/>
            </a:pPr>
            <a:r>
              <a:rPr lang="fr-FR" sz="2400" dirty="0"/>
              <a:t>" Reçu mention Passable" si elle est supérieure à 10 et inférieure à 12.</a:t>
            </a:r>
          </a:p>
          <a:p>
            <a:pPr lvl="1">
              <a:buFontTx/>
              <a:buChar char="-"/>
            </a:pPr>
            <a:r>
              <a:rPr lang="fr-FR" sz="2400" dirty="0"/>
              <a:t>"Insuffisant" dans tous les autres cas. </a:t>
            </a:r>
          </a:p>
        </p:txBody>
      </p:sp>
    </p:spTree>
    <p:extLst>
      <p:ext uri="{BB962C8B-B14F-4D97-AF65-F5344CB8AC3E}">
        <p14:creationId xmlns:p14="http://schemas.microsoft.com/office/powerpoint/2010/main" val="4845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STRUCTURES ALTERNATIVES IMBRIQUÉES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si</a:t>
            </a:r>
            <a:r>
              <a:rPr lang="fr-FR" dirty="0"/>
              <a:t> note ≥12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alors</a:t>
            </a:r>
            <a:r>
              <a:rPr lang="fr-FR" dirty="0"/>
              <a:t> afficher( "Reçu avec mention AB" )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sinon</a:t>
            </a:r>
            <a:r>
              <a:rPr lang="fr-FR" dirty="0"/>
              <a:t>   </a:t>
            </a:r>
            <a:r>
              <a:rPr lang="fr-FR" b="1" dirty="0">
                <a:solidFill>
                  <a:srgbClr val="FFFF00"/>
                </a:solidFill>
              </a:rPr>
              <a:t>si</a:t>
            </a:r>
            <a:r>
              <a:rPr lang="fr-FR" dirty="0"/>
              <a:t> </a:t>
            </a:r>
            <a:r>
              <a:rPr lang="fr-FR"/>
              <a:t>note &gt; 10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b="1" dirty="0">
                <a:solidFill>
                  <a:srgbClr val="FFFF00"/>
                </a:solidFill>
              </a:rPr>
              <a:t>alors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/>
              <a:t>afficher( « Reçu mention Passable" ) </a:t>
            </a:r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b="1" dirty="0">
                <a:solidFill>
                  <a:srgbClr val="FFFF00"/>
                </a:solidFill>
              </a:rPr>
              <a:t>sinon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/>
              <a:t>afficher("Insuffisant" )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b="1" dirty="0" err="1">
                <a:solidFill>
                  <a:srgbClr val="FFFF00"/>
                </a:solidFill>
              </a:rPr>
              <a:t>fsi</a:t>
            </a:r>
            <a:r>
              <a:rPr lang="fr-FR" b="1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FF0000"/>
                </a:solidFill>
              </a:rPr>
              <a:t>fsi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3502124" y="3429000"/>
            <a:ext cx="0" cy="12241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629916" y="2348880"/>
            <a:ext cx="0" cy="280831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OBJECTIF DU COURS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fr-FR" dirty="0"/>
              <a:t>Notions de base en algorithmique. </a:t>
            </a:r>
          </a:p>
          <a:p>
            <a:r>
              <a:rPr lang="fr-FR" dirty="0"/>
              <a:t>Types de données et lien avec la machine. </a:t>
            </a:r>
          </a:p>
          <a:p>
            <a:r>
              <a:rPr lang="fr-FR" dirty="0"/>
              <a:t>Notion de sous-programmes et lien avec la compilation. </a:t>
            </a:r>
          </a:p>
          <a:p>
            <a:r>
              <a:rPr lang="fr-FR" dirty="0"/>
              <a:t>Qualité : </a:t>
            </a:r>
          </a:p>
          <a:p>
            <a:pPr lvl="1"/>
            <a:r>
              <a:rPr lang="fr-FR" dirty="0"/>
              <a:t>nommage des variables, assertions, documentation … </a:t>
            </a:r>
          </a:p>
          <a:p>
            <a:pPr lvl="1"/>
            <a:r>
              <a:rPr lang="fr-FR" dirty="0"/>
              <a:t>pré et post conditions. </a:t>
            </a:r>
          </a:p>
          <a:p>
            <a:r>
              <a:rPr lang="fr-FR" dirty="0"/>
              <a:t>Structures algorithmiques fondamentales : </a:t>
            </a:r>
          </a:p>
          <a:p>
            <a:r>
              <a:rPr lang="fr-FR" dirty="0"/>
              <a:t>Implantation des algorithmes dans un langage de programmation. </a:t>
            </a:r>
          </a:p>
          <a:p>
            <a:r>
              <a:rPr lang="fr-FR" dirty="0"/>
              <a:t>Introduction au test unitaire, boîte noire. </a:t>
            </a:r>
          </a:p>
          <a:p>
            <a:r>
              <a:rPr lang="fr-FR" dirty="0"/>
              <a:t>Algorithmes fondamentaux de recherche d’un élément, parcours, tri, … </a:t>
            </a:r>
          </a:p>
          <a:p>
            <a:r>
              <a:rPr lang="fr-FR" dirty="0"/>
              <a:t>Avoir une première notion des performances des algorithmes utilisés. </a:t>
            </a:r>
          </a:p>
        </p:txBody>
      </p:sp>
    </p:spTree>
    <p:extLst>
      <p:ext uri="{BB962C8B-B14F-4D97-AF65-F5344CB8AC3E}">
        <p14:creationId xmlns:p14="http://schemas.microsoft.com/office/powerpoint/2010/main" val="10627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SELECTION CHOIX MULTIPLES </a:t>
            </a:r>
            <a:br>
              <a:rPr lang="fr-FR" dirty="0"/>
            </a:br>
            <a:r>
              <a:rPr lang="fr-FR" dirty="0"/>
              <a:t>« SELON » (1)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selon</a:t>
            </a:r>
            <a:r>
              <a:rPr lang="fr-FR" dirty="0"/>
              <a:t> &lt;identificateur&gt;</a:t>
            </a:r>
          </a:p>
          <a:p>
            <a:pPr marL="0" indent="0">
              <a:buNone/>
            </a:pPr>
            <a:r>
              <a:rPr lang="fr-FR" dirty="0"/>
              <a:t>	(liste de) valeur(s) : instructions </a:t>
            </a:r>
          </a:p>
          <a:p>
            <a:pPr marL="0" indent="0">
              <a:buNone/>
            </a:pPr>
            <a:r>
              <a:rPr lang="fr-FR" dirty="0"/>
              <a:t>	(liste de) valeur(s) : instructions </a:t>
            </a:r>
          </a:p>
          <a:p>
            <a:pPr marL="0" indent="0">
              <a:buNone/>
            </a:pPr>
            <a:r>
              <a:rPr lang="fr-FR" dirty="0"/>
              <a:t>	… </a:t>
            </a:r>
          </a:p>
          <a:p>
            <a:pPr marL="0" indent="0">
              <a:buNone/>
            </a:pPr>
            <a:r>
              <a:rPr lang="fr-FR" dirty="0"/>
              <a:t>	[</a:t>
            </a:r>
            <a:r>
              <a:rPr lang="fr-FR" b="1" dirty="0">
                <a:solidFill>
                  <a:srgbClr val="FF0000"/>
                </a:solidFill>
              </a:rPr>
              <a:t>autres</a:t>
            </a:r>
            <a:r>
              <a:rPr lang="fr-FR" dirty="0"/>
              <a:t>: instructions]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S’il y a plus de deux choix possibles, l’instruction </a:t>
            </a:r>
            <a:r>
              <a:rPr lang="fr-FR" b="1" dirty="0">
                <a:solidFill>
                  <a:srgbClr val="FF0000"/>
                </a:solidFill>
              </a:rPr>
              <a:t>selon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permet une facilité d’écriture</a:t>
            </a:r>
          </a:p>
        </p:txBody>
      </p:sp>
    </p:spTree>
    <p:extLst>
      <p:ext uri="{BB962C8B-B14F-4D97-AF65-F5344CB8AC3E}">
        <p14:creationId xmlns:p14="http://schemas.microsoft.com/office/powerpoint/2010/main" val="17821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SELECTION CHOIX MULTIPLES </a:t>
            </a:r>
            <a:br>
              <a:rPr lang="fr-FR" dirty="0"/>
            </a:br>
            <a:r>
              <a:rPr lang="fr-FR" dirty="0"/>
              <a:t>« SELON » (2)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0" y="1831869"/>
            <a:ext cx="5400600" cy="4267200"/>
          </a:xfrm>
        </p:spPr>
        <p:txBody>
          <a:bodyPr rtlCol="0"/>
          <a:lstStyle/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FF0000"/>
                </a:solidFill>
              </a:rPr>
              <a:t>selon</a:t>
            </a:r>
            <a:r>
              <a:rPr lang="fr-FR" sz="2000" dirty="0"/>
              <a:t> abréviation</a:t>
            </a:r>
          </a:p>
          <a:p>
            <a:pPr marL="0" indent="0">
              <a:buNone/>
            </a:pPr>
            <a:r>
              <a:rPr lang="fr-FR" sz="2000" dirty="0"/>
              <a:t>	"M" : afficher ( " Monsieur " ) </a:t>
            </a:r>
          </a:p>
          <a:p>
            <a:pPr marL="0" indent="0">
              <a:buNone/>
            </a:pPr>
            <a:r>
              <a:rPr lang="fr-FR" sz="2000" dirty="0"/>
              <a:t>	"Mme" :afficher ( " Madame " ) </a:t>
            </a:r>
          </a:p>
          <a:p>
            <a:pPr marL="0" indent="0">
              <a:buNone/>
            </a:pPr>
            <a:r>
              <a:rPr lang="fr-FR" sz="2000" dirty="0"/>
              <a:t>	"Mlle" : afficher ( " Mademoiselle " ) </a:t>
            </a:r>
          </a:p>
          <a:p>
            <a:pPr marL="0" indent="0">
              <a:buNone/>
            </a:pPr>
            <a:r>
              <a:rPr lang="fr-FR" sz="2000" dirty="0"/>
              <a:t>	autres : afficher( " Monsieur, Madame " ) </a:t>
            </a:r>
          </a:p>
        </p:txBody>
      </p:sp>
      <p:sp>
        <p:nvSpPr>
          <p:cNvPr id="4" name="Espace réservé du contenu 13"/>
          <p:cNvSpPr txBox="1">
            <a:spLocks/>
          </p:cNvSpPr>
          <p:nvPr/>
        </p:nvSpPr>
        <p:spPr>
          <a:xfrm>
            <a:off x="5302324" y="1831869"/>
            <a:ext cx="67687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Équivalent avec instruction Conditionnelle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FF0000"/>
                </a:solidFill>
              </a:rPr>
              <a:t>si</a:t>
            </a:r>
            <a:r>
              <a:rPr lang="fr-FR" sz="1800" dirty="0"/>
              <a:t> abréviation = "M "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alors afficher( "Monsieur" 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sinon </a:t>
            </a:r>
            <a:r>
              <a:rPr lang="fr-FR" sz="1800" b="1" dirty="0">
                <a:solidFill>
                  <a:srgbClr val="92D050"/>
                </a:solidFill>
              </a:rPr>
              <a:t>si</a:t>
            </a:r>
            <a:r>
              <a:rPr lang="fr-FR" sz="1800" dirty="0"/>
              <a:t> abréviation = « Mlle »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alors afficher("Mademoiselle")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sinon </a:t>
            </a:r>
            <a:r>
              <a:rPr lang="fr-FR" sz="1800" b="1" dirty="0">
                <a:solidFill>
                  <a:srgbClr val="FFFF00"/>
                </a:solidFill>
              </a:rPr>
              <a:t>si</a:t>
            </a:r>
            <a:r>
              <a:rPr lang="fr-FR" sz="1800" dirty="0"/>
              <a:t> abréviation = "Mme"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	alors afficher( "Madame" 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	sinon afficher( "</a:t>
            </a:r>
            <a:r>
              <a:rPr lang="fr-FR" sz="1800" dirty="0" err="1"/>
              <a:t>Monsieur,Madame</a:t>
            </a:r>
            <a:r>
              <a:rPr lang="fr-FR" sz="1800" dirty="0"/>
              <a:t> " 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           </a:t>
            </a:r>
            <a:r>
              <a:rPr lang="fr-FR" sz="1800" b="1" dirty="0" err="1">
                <a:solidFill>
                  <a:srgbClr val="FFFF00"/>
                </a:solidFill>
              </a:rPr>
              <a:t>fsi</a:t>
            </a:r>
            <a:r>
              <a:rPr lang="fr-FR" sz="1800" b="1" dirty="0">
                <a:solidFill>
                  <a:srgbClr val="FFFF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           </a:t>
            </a:r>
            <a:r>
              <a:rPr lang="fr-FR" sz="1800" b="1" dirty="0" err="1">
                <a:solidFill>
                  <a:srgbClr val="92D050"/>
                </a:solidFill>
              </a:rPr>
              <a:t>fsi</a:t>
            </a:r>
            <a:r>
              <a:rPr lang="fr-FR" sz="1800" b="1" dirty="0">
                <a:solidFill>
                  <a:srgbClr val="92D05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 err="1">
                <a:solidFill>
                  <a:srgbClr val="FF0000"/>
                </a:solidFill>
              </a:rPr>
              <a:t>fsi</a:t>
            </a:r>
            <a:endParaRPr lang="fr-FR" sz="18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7822604" y="4149080"/>
            <a:ext cx="0" cy="64807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6886500" y="3501008"/>
            <a:ext cx="0" cy="158417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446340" y="2924944"/>
            <a:ext cx="0" cy="244827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SELECTION CHOIX MULTIPLES </a:t>
            </a:r>
            <a:br>
              <a:rPr lang="fr-FR" dirty="0"/>
            </a:br>
            <a:r>
              <a:rPr lang="fr-FR" dirty="0"/>
              <a:t>« SELON » (3) AVEC INVERSION DES TESTS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0" y="1831869"/>
            <a:ext cx="5400600" cy="4267200"/>
          </a:xfrm>
        </p:spPr>
        <p:txBody>
          <a:bodyPr rtlCol="0"/>
          <a:lstStyle/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FF0000"/>
                </a:solidFill>
              </a:rPr>
              <a:t>selon</a:t>
            </a:r>
            <a:r>
              <a:rPr lang="fr-FR" sz="2000" dirty="0"/>
              <a:t> abréviation</a:t>
            </a:r>
          </a:p>
          <a:p>
            <a:pPr marL="0" indent="0">
              <a:buNone/>
            </a:pPr>
            <a:r>
              <a:rPr lang="fr-FR" sz="2000" dirty="0"/>
              <a:t>	"M" : afficher ( " Monsieur " ) </a:t>
            </a:r>
          </a:p>
          <a:p>
            <a:pPr marL="0" indent="0">
              <a:buNone/>
            </a:pPr>
            <a:r>
              <a:rPr lang="fr-FR" sz="2000" dirty="0"/>
              <a:t>	"Mme" :afficher ( " Madame " ) </a:t>
            </a:r>
          </a:p>
          <a:p>
            <a:pPr marL="0" indent="0">
              <a:buNone/>
            </a:pPr>
            <a:r>
              <a:rPr lang="fr-FR" sz="2000" dirty="0"/>
              <a:t>	"Mlle" : afficher ( " Mademoiselle " ) </a:t>
            </a:r>
          </a:p>
          <a:p>
            <a:pPr marL="0" indent="0">
              <a:buNone/>
            </a:pPr>
            <a:r>
              <a:rPr lang="fr-FR" sz="2000" dirty="0"/>
              <a:t>	autres : afficher( " Monsieur, Madame " ) </a:t>
            </a:r>
          </a:p>
        </p:txBody>
      </p:sp>
      <p:sp>
        <p:nvSpPr>
          <p:cNvPr id="4" name="Espace réservé du contenu 13"/>
          <p:cNvSpPr txBox="1">
            <a:spLocks/>
          </p:cNvSpPr>
          <p:nvPr/>
        </p:nvSpPr>
        <p:spPr>
          <a:xfrm>
            <a:off x="5302324" y="1831869"/>
            <a:ext cx="67687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Équivalent avec instruction Conditionnelle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FF0000"/>
                </a:solidFill>
              </a:rPr>
              <a:t>si</a:t>
            </a:r>
            <a:r>
              <a:rPr lang="fr-FR" sz="1800" dirty="0"/>
              <a:t> abréviation = " Mme "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alors afficher( " Madame " 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sinon </a:t>
            </a:r>
            <a:r>
              <a:rPr lang="fr-FR" sz="1800" b="1" dirty="0">
                <a:solidFill>
                  <a:srgbClr val="92D050"/>
                </a:solidFill>
              </a:rPr>
              <a:t>si</a:t>
            </a:r>
            <a:r>
              <a:rPr lang="fr-FR" sz="1800" dirty="0"/>
              <a:t> abréviation = « Mlle »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alors afficher("Mademoiselle")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sinon </a:t>
            </a:r>
            <a:r>
              <a:rPr lang="fr-FR" sz="1800" b="1" dirty="0">
                <a:solidFill>
                  <a:srgbClr val="FFFF00"/>
                </a:solidFill>
              </a:rPr>
              <a:t>si</a:t>
            </a:r>
            <a:r>
              <a:rPr lang="fr-FR" sz="1800" dirty="0"/>
              <a:t> abréviation = "M"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	alors afficher( "Monsieur" 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	sinon afficher( "</a:t>
            </a:r>
            <a:r>
              <a:rPr lang="fr-FR" sz="1800" dirty="0" err="1"/>
              <a:t>Monsieur,Madame</a:t>
            </a:r>
            <a:r>
              <a:rPr lang="fr-FR" sz="1800" dirty="0"/>
              <a:t> " 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	           </a:t>
            </a:r>
            <a:r>
              <a:rPr lang="fr-FR" sz="1800" b="1" dirty="0" err="1">
                <a:solidFill>
                  <a:srgbClr val="FFFF00"/>
                </a:solidFill>
              </a:rPr>
              <a:t>fsi</a:t>
            </a:r>
            <a:r>
              <a:rPr lang="fr-FR" sz="1800" b="1" dirty="0">
                <a:solidFill>
                  <a:srgbClr val="FFFF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           </a:t>
            </a:r>
            <a:r>
              <a:rPr lang="fr-FR" sz="1800" b="1" dirty="0" err="1">
                <a:solidFill>
                  <a:srgbClr val="92D050"/>
                </a:solidFill>
              </a:rPr>
              <a:t>fsi</a:t>
            </a:r>
            <a:r>
              <a:rPr lang="fr-FR" sz="1800" b="1" dirty="0">
                <a:solidFill>
                  <a:srgbClr val="92D05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 err="1">
                <a:solidFill>
                  <a:srgbClr val="FF0000"/>
                </a:solidFill>
              </a:rPr>
              <a:t>fsi</a:t>
            </a:r>
            <a:endParaRPr lang="fr-FR" sz="18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7822604" y="4149080"/>
            <a:ext cx="0" cy="64807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6886500" y="3501008"/>
            <a:ext cx="0" cy="158417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446340" y="2924944"/>
            <a:ext cx="0" cy="244827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/>
              <a:t>SELECTION CHOIX MULTIPLES (4) </a:t>
            </a:r>
            <a:br>
              <a:rPr lang="fr-FR" dirty="0"/>
            </a:br>
            <a:r>
              <a:rPr lang="fr-FR" dirty="0"/>
              <a:t>AVEC SI … ALORS … FSI SÉQUENTIELS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0" y="1831869"/>
            <a:ext cx="5400600" cy="4267200"/>
          </a:xfrm>
        </p:spPr>
        <p:txBody>
          <a:bodyPr rtlCol="0"/>
          <a:lstStyle/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FF0000"/>
                </a:solidFill>
              </a:rPr>
              <a:t>selon</a:t>
            </a:r>
            <a:r>
              <a:rPr lang="fr-FR" sz="2000" dirty="0"/>
              <a:t> abréviation</a:t>
            </a:r>
          </a:p>
          <a:p>
            <a:pPr marL="0" indent="0">
              <a:buNone/>
            </a:pPr>
            <a:r>
              <a:rPr lang="fr-FR" sz="2000" dirty="0"/>
              <a:t>	"M" : afficher ( " Monsieur " ) </a:t>
            </a:r>
          </a:p>
          <a:p>
            <a:pPr marL="0" indent="0">
              <a:buNone/>
            </a:pPr>
            <a:r>
              <a:rPr lang="fr-FR" sz="2000" dirty="0"/>
              <a:t>	"Mme" :afficher ( " Madame " ) </a:t>
            </a:r>
          </a:p>
          <a:p>
            <a:pPr marL="0" indent="0">
              <a:buNone/>
            </a:pPr>
            <a:r>
              <a:rPr lang="fr-FR" sz="2000" dirty="0"/>
              <a:t>	"Mlle" : afficher ( " Mademoiselle " ) </a:t>
            </a:r>
          </a:p>
          <a:p>
            <a:pPr marL="0" indent="0">
              <a:buNone/>
            </a:pPr>
            <a:r>
              <a:rPr lang="fr-FR" sz="2000" dirty="0"/>
              <a:t>	autres : afficher( " Monsieur, Madame " ) </a:t>
            </a:r>
          </a:p>
        </p:txBody>
      </p:sp>
      <p:sp>
        <p:nvSpPr>
          <p:cNvPr id="4" name="Espace réservé du contenu 13"/>
          <p:cNvSpPr txBox="1">
            <a:spLocks/>
          </p:cNvSpPr>
          <p:nvPr/>
        </p:nvSpPr>
        <p:spPr>
          <a:xfrm>
            <a:off x="5302324" y="1831869"/>
            <a:ext cx="67687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Équivalent avec instruction Conditionnelle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FF0000"/>
                </a:solidFill>
              </a:rPr>
              <a:t>si</a:t>
            </a:r>
            <a:r>
              <a:rPr lang="fr-FR" sz="1800" dirty="0"/>
              <a:t> abréviation = " Mme "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FF0000"/>
                </a:solidFill>
              </a:rPr>
              <a:t>alors</a:t>
            </a:r>
            <a:r>
              <a:rPr lang="fr-FR" sz="1800" dirty="0">
                <a:solidFill>
                  <a:srgbClr val="FF0000"/>
                </a:solidFill>
              </a:rPr>
              <a:t> </a:t>
            </a:r>
            <a:r>
              <a:rPr lang="fr-FR" sz="1800" dirty="0"/>
              <a:t>afficher( " Madame " 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 err="1">
                <a:solidFill>
                  <a:srgbClr val="FF0000"/>
                </a:solidFill>
              </a:rPr>
              <a:t>fsi</a:t>
            </a: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92D050"/>
                </a:solidFill>
              </a:rPr>
              <a:t>si</a:t>
            </a:r>
            <a:r>
              <a:rPr lang="fr-FR" sz="1800" dirty="0"/>
              <a:t> abréviation = « Mlle »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92D050"/>
                </a:solidFill>
              </a:rPr>
              <a:t>alors</a:t>
            </a:r>
            <a:r>
              <a:rPr lang="fr-FR" sz="1800" dirty="0"/>
              <a:t> afficher("Mademoiselle")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 err="1">
                <a:solidFill>
                  <a:srgbClr val="92D050"/>
                </a:solidFill>
              </a:rPr>
              <a:t>fsi</a:t>
            </a: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FFFF00"/>
                </a:solidFill>
              </a:rPr>
              <a:t>si</a:t>
            </a:r>
            <a:r>
              <a:rPr lang="fr-FR" sz="1800" dirty="0"/>
              <a:t> abréviation = "M"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FFFF00"/>
                </a:solidFill>
              </a:rPr>
              <a:t>alors</a:t>
            </a:r>
            <a:r>
              <a:rPr lang="fr-FR" sz="1800" dirty="0">
                <a:solidFill>
                  <a:srgbClr val="FFFF00"/>
                </a:solidFill>
              </a:rPr>
              <a:t> </a:t>
            </a:r>
            <a:r>
              <a:rPr lang="fr-FR" sz="1800" dirty="0"/>
              <a:t>afficher( "Monsieur" 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FFFF00"/>
                </a:solidFill>
              </a:rPr>
              <a:t>sinon</a:t>
            </a:r>
            <a:r>
              <a:rPr lang="fr-FR" sz="1800" dirty="0">
                <a:solidFill>
                  <a:srgbClr val="FFFF00"/>
                </a:solidFill>
              </a:rPr>
              <a:t> </a:t>
            </a:r>
            <a:r>
              <a:rPr lang="fr-FR" sz="1800" dirty="0"/>
              <a:t>afficher( "</a:t>
            </a:r>
            <a:r>
              <a:rPr lang="fr-FR" sz="1800" dirty="0" err="1"/>
              <a:t>Monsieur,Madame</a:t>
            </a:r>
            <a:r>
              <a:rPr lang="fr-FR" sz="1800" dirty="0"/>
              <a:t> " 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 err="1">
                <a:solidFill>
                  <a:srgbClr val="FFFF00"/>
                </a:solidFill>
              </a:rPr>
              <a:t>fsi</a:t>
            </a:r>
            <a:r>
              <a:rPr lang="fr-FR" sz="1800" b="1" dirty="0">
                <a:solidFill>
                  <a:srgbClr val="FFFF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</a:t>
            </a:r>
            <a:endParaRPr lang="fr-FR" sz="1800" b="1" dirty="0">
              <a:solidFill>
                <a:srgbClr val="92D05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fr-F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LES BOUCLES </a:t>
            </a:r>
            <a:br>
              <a:rPr lang="fr-FR" dirty="0"/>
            </a:br>
            <a:r>
              <a:rPr lang="fr-FR" dirty="0"/>
              <a:t>« POUR »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pour</a:t>
            </a:r>
            <a:r>
              <a:rPr lang="fr-FR" dirty="0"/>
              <a:t> &lt;var&gt; </a:t>
            </a:r>
            <a:r>
              <a:rPr lang="fr-FR" i="1" dirty="0">
                <a:solidFill>
                  <a:srgbClr val="FF0000"/>
                </a:solidFill>
              </a:rPr>
              <a:t>←</a:t>
            </a:r>
            <a:r>
              <a:rPr lang="fr-FR" i="1" dirty="0"/>
              <a:t> </a:t>
            </a:r>
            <a:r>
              <a:rPr lang="fr-FR" i="1" dirty="0" err="1"/>
              <a:t>valInit</a:t>
            </a:r>
            <a:r>
              <a:rPr lang="fr-FR" i="1" dirty="0"/>
              <a:t> </a:t>
            </a:r>
            <a:r>
              <a:rPr lang="fr-FR" b="1" i="1" dirty="0">
                <a:solidFill>
                  <a:srgbClr val="FF0000"/>
                </a:solidFill>
              </a:rPr>
              <a:t>à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/>
              <a:t>valfin</a:t>
            </a:r>
            <a:r>
              <a:rPr lang="fr-FR" i="1" dirty="0"/>
              <a:t> [</a:t>
            </a:r>
            <a:r>
              <a:rPr lang="fr-FR" b="1" i="1" dirty="0">
                <a:solidFill>
                  <a:srgbClr val="FF0000"/>
                </a:solidFill>
              </a:rPr>
              <a:t>par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/>
              <a:t>&lt;pas&gt;] </a:t>
            </a:r>
            <a:r>
              <a:rPr lang="fr-FR" b="1" i="1" dirty="0">
                <a:solidFill>
                  <a:srgbClr val="FF0000"/>
                </a:solidFill>
              </a:rPr>
              <a:t>faire </a:t>
            </a:r>
          </a:p>
          <a:p>
            <a:pPr marL="0" indent="0">
              <a:buNone/>
            </a:pPr>
            <a:r>
              <a:rPr lang="fr-FR" i="1" dirty="0"/>
              <a:t>traitement {suite d’instructions}</a:t>
            </a:r>
          </a:p>
          <a:p>
            <a:pPr marL="0" indent="0">
              <a:buNone/>
            </a:pPr>
            <a:r>
              <a:rPr lang="fr-FR" b="1" i="1" dirty="0" err="1">
                <a:solidFill>
                  <a:srgbClr val="FF0000"/>
                </a:solidFill>
              </a:rPr>
              <a:t>fpour</a:t>
            </a:r>
            <a:endParaRPr lang="fr-FR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FFFF00"/>
                </a:solidFill>
              </a:rPr>
              <a:t>Fonction</a:t>
            </a:r>
            <a:r>
              <a:rPr lang="fr-FR" dirty="0"/>
              <a:t>: répéter une suite d’instructions un certain nombre de fois 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Pour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utilisée </a:t>
            </a:r>
            <a:r>
              <a:rPr lang="fr-FR" b="1" dirty="0">
                <a:solidFill>
                  <a:srgbClr val="FF0000"/>
                </a:solidFill>
              </a:rPr>
              <a:t>quand le nombre d’itération </a:t>
            </a:r>
            <a:r>
              <a:rPr lang="fr-FR" dirty="0"/>
              <a:t>est connu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3934172" y="785019"/>
            <a:ext cx="1512167" cy="1119981"/>
            <a:chOff x="3934172" y="785019"/>
            <a:chExt cx="1512167" cy="1119981"/>
          </a:xfrm>
        </p:grpSpPr>
        <p:grpSp>
          <p:nvGrpSpPr>
            <p:cNvPr id="4" name="Groupe 3"/>
            <p:cNvGrpSpPr/>
            <p:nvPr/>
          </p:nvGrpSpPr>
          <p:grpSpPr>
            <a:xfrm>
              <a:off x="4222204" y="785019"/>
              <a:ext cx="1224135" cy="576064"/>
              <a:chOff x="7030516" y="620688"/>
              <a:chExt cx="1224135" cy="576064"/>
            </a:xfrm>
          </p:grpSpPr>
          <p:sp>
            <p:nvSpPr>
              <p:cNvPr id="2" name="Ellipse 1"/>
              <p:cNvSpPr/>
              <p:nvPr/>
            </p:nvSpPr>
            <p:spPr>
              <a:xfrm>
                <a:off x="7030516" y="620688"/>
                <a:ext cx="1224135" cy="576064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/>
              <p:cNvSpPr txBox="1"/>
              <p:nvPr/>
            </p:nvSpPr>
            <p:spPr>
              <a:xfrm>
                <a:off x="7030516" y="764704"/>
                <a:ext cx="1224135" cy="28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1400" dirty="0"/>
                  <a:t>Valeur initiale</a:t>
                </a:r>
              </a:p>
            </p:txBody>
          </p:sp>
        </p:grpSp>
        <p:cxnSp>
          <p:nvCxnSpPr>
            <p:cNvPr id="6" name="Connecteur droit avec flèche 5"/>
            <p:cNvCxnSpPr/>
            <p:nvPr/>
          </p:nvCxnSpPr>
          <p:spPr>
            <a:xfrm flipH="1">
              <a:off x="3934172" y="1312168"/>
              <a:ext cx="720080" cy="592832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5230316" y="817863"/>
            <a:ext cx="1512167" cy="1119981"/>
            <a:chOff x="3934172" y="785019"/>
            <a:chExt cx="1512167" cy="1119981"/>
          </a:xfrm>
        </p:grpSpPr>
        <p:grpSp>
          <p:nvGrpSpPr>
            <p:cNvPr id="11" name="Groupe 10"/>
            <p:cNvGrpSpPr/>
            <p:nvPr/>
          </p:nvGrpSpPr>
          <p:grpSpPr>
            <a:xfrm>
              <a:off x="4222204" y="785019"/>
              <a:ext cx="1224135" cy="576064"/>
              <a:chOff x="7030516" y="620688"/>
              <a:chExt cx="1224135" cy="576064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7030516" y="620688"/>
                <a:ext cx="1224135" cy="576064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7030516" y="764704"/>
                <a:ext cx="1224135" cy="28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1400" dirty="0"/>
                  <a:t>Valeur finale</a:t>
                </a:r>
              </a:p>
            </p:txBody>
          </p:sp>
        </p:grpSp>
        <p:cxnSp>
          <p:nvCxnSpPr>
            <p:cNvPr id="12" name="Connecteur droit avec flèche 11"/>
            <p:cNvCxnSpPr/>
            <p:nvPr/>
          </p:nvCxnSpPr>
          <p:spPr>
            <a:xfrm flipH="1">
              <a:off x="3934172" y="1312168"/>
              <a:ext cx="720080" cy="592832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6238428" y="2340496"/>
            <a:ext cx="3222357" cy="1505173"/>
            <a:chOff x="3646140" y="416595"/>
            <a:chExt cx="3222357" cy="1505173"/>
          </a:xfrm>
        </p:grpSpPr>
        <p:grpSp>
          <p:nvGrpSpPr>
            <p:cNvPr id="18" name="Groupe 17"/>
            <p:cNvGrpSpPr/>
            <p:nvPr/>
          </p:nvGrpSpPr>
          <p:grpSpPr>
            <a:xfrm>
              <a:off x="4024182" y="994328"/>
              <a:ext cx="2844315" cy="927440"/>
              <a:chOff x="6832494" y="829997"/>
              <a:chExt cx="2844315" cy="927440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6832494" y="829997"/>
                <a:ext cx="2844315" cy="927440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7174531" y="975240"/>
                <a:ext cx="2160240" cy="67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fr-FR" sz="1400" dirty="0"/>
                  <a:t>Valeur à ajouter à &lt;var&gt; à chaque passage dans la boucle</a:t>
                </a:r>
              </a:p>
            </p:txBody>
          </p:sp>
        </p:grpSp>
        <p:cxnSp>
          <p:nvCxnSpPr>
            <p:cNvPr id="19" name="Connecteur droit avec flèche 18"/>
            <p:cNvCxnSpPr/>
            <p:nvPr/>
          </p:nvCxnSpPr>
          <p:spPr>
            <a:xfrm flipH="1" flipV="1">
              <a:off x="3646140" y="416595"/>
              <a:ext cx="1008112" cy="895573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3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SÉMANTIQUE BOUCLE </a:t>
            </a:r>
            <a:br>
              <a:rPr lang="fr-FR" dirty="0"/>
            </a:br>
            <a:r>
              <a:rPr lang="fr-FR" dirty="0"/>
              <a:t>« POUR »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fr-FR" dirty="0"/>
              <a:t>l’instruction </a:t>
            </a:r>
            <a:r>
              <a:rPr lang="fr-FR" b="1" dirty="0">
                <a:solidFill>
                  <a:srgbClr val="FF0000"/>
                </a:solidFill>
              </a:rPr>
              <a:t>pour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initialise une variable de boucle (le compteur) </a:t>
            </a:r>
          </a:p>
          <a:p>
            <a:pPr lvl="1"/>
            <a:r>
              <a:rPr lang="fr-FR" dirty="0"/>
              <a:t>incrémente cette variable de la valeur de « pas » </a:t>
            </a:r>
          </a:p>
          <a:p>
            <a:pPr lvl="1"/>
            <a:r>
              <a:rPr lang="fr-FR" dirty="0"/>
              <a:t>vérifie que cette variable ne dépasse pas la borne supérieure </a:t>
            </a:r>
          </a:p>
          <a:p>
            <a:r>
              <a:rPr lang="fr-FR" dirty="0"/>
              <a:t>Attention : •</a:t>
            </a:r>
          </a:p>
          <a:p>
            <a:pPr lvl="1"/>
            <a:r>
              <a:rPr lang="fr-FR" dirty="0"/>
              <a:t>Le traitement ne doit pas modifier la variable de boucle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	Pour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cpt ← 1 à MAX </a:t>
            </a:r>
            <a:r>
              <a:rPr lang="fr-FR" b="1" dirty="0">
                <a:solidFill>
                  <a:srgbClr val="FF0000"/>
                </a:solidFill>
              </a:rPr>
              <a:t>faire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		si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(…) </a:t>
            </a:r>
            <a:r>
              <a:rPr lang="fr-FR" b="1" dirty="0">
                <a:solidFill>
                  <a:srgbClr val="FF0000"/>
                </a:solidFill>
              </a:rPr>
              <a:t>alors 			</a:t>
            </a:r>
            <a:r>
              <a:rPr lang="fr-FR" sz="3900" b="1" dirty="0">
                <a:solidFill>
                  <a:srgbClr val="FF0000"/>
                </a:solidFill>
              </a:rPr>
              <a:t>INTERDIT !</a:t>
            </a:r>
          </a:p>
          <a:p>
            <a:pPr marL="0" indent="0">
              <a:buNone/>
            </a:pPr>
            <a:r>
              <a:rPr lang="fr-FR" dirty="0"/>
              <a:t>			cpt ← MAX 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	</a:t>
            </a:r>
            <a:r>
              <a:rPr lang="fr-FR" b="1" dirty="0" err="1">
                <a:solidFill>
                  <a:srgbClr val="FF0000"/>
                </a:solidFill>
              </a:rPr>
              <a:t>fpour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2710036" y="4077072"/>
            <a:ext cx="2736304" cy="1872208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>
            <a:off x="2566020" y="4077072"/>
            <a:ext cx="2664296" cy="2095128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RÉPÉTITION D’UN TRAITEMENT </a:t>
            </a:r>
            <a:br>
              <a:rPr lang="fr-FR" dirty="0"/>
            </a:br>
            <a:r>
              <a:rPr lang="fr-FR" dirty="0"/>
              <a:t>BOUCLE « POUR »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968552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dirty="0">
                <a:solidFill>
                  <a:srgbClr val="FF0000"/>
                </a:solidFill>
              </a:rPr>
              <a:t>Exemple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Algorithme</a:t>
            </a:r>
            <a:r>
              <a:rPr lang="fr-FR" dirty="0"/>
              <a:t> </a:t>
            </a:r>
            <a:r>
              <a:rPr lang="fr-FR" dirty="0" err="1"/>
              <a:t>FaitLeTotal</a:t>
            </a:r>
            <a:r>
              <a:rPr lang="fr-FR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{Cet algorithme fait la somme des </a:t>
            </a:r>
            <a:r>
              <a:rPr lang="fr-FR" dirty="0" err="1"/>
              <a:t>nbVal</a:t>
            </a:r>
            <a:r>
              <a:rPr lang="fr-FR" dirty="0"/>
              <a:t> données qu'il saisit}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variables</a:t>
            </a:r>
            <a:r>
              <a:rPr lang="fr-FR" dirty="0"/>
              <a:t> 	</a:t>
            </a:r>
            <a:r>
              <a:rPr lang="fr-FR" dirty="0" err="1"/>
              <a:t>nbVal</a:t>
            </a:r>
            <a:r>
              <a:rPr lang="fr-FR" dirty="0"/>
              <a:t>, cpt : </a:t>
            </a:r>
            <a:r>
              <a:rPr lang="fr-FR" b="1" dirty="0"/>
              <a:t>entiers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valeur, </a:t>
            </a:r>
            <a:r>
              <a:rPr lang="fr-FR" dirty="0" err="1"/>
              <a:t>totalValeurs</a:t>
            </a:r>
            <a:r>
              <a:rPr lang="fr-FR" dirty="0"/>
              <a:t>: </a:t>
            </a:r>
            <a:r>
              <a:rPr lang="fr-FR" b="1" dirty="0"/>
              <a:t>réels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début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{initialisation du traitement}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afficher</a:t>
            </a:r>
            <a:r>
              <a:rPr lang="fr-FR" dirty="0"/>
              <a:t>("Combien de valeurs voulez-vous saisir ?")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saisir(</a:t>
            </a:r>
            <a:r>
              <a:rPr lang="fr-FR" b="1" dirty="0" err="1"/>
              <a:t>nbVal</a:t>
            </a:r>
            <a:r>
              <a:rPr lang="fr-FR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{initialisation du total à 0 avant cumul}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totalValeurs←0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{traitement qui se répète </a:t>
            </a:r>
            <a:r>
              <a:rPr lang="fr-FR" dirty="0" err="1"/>
              <a:t>nbVal</a:t>
            </a:r>
            <a:r>
              <a:rPr lang="fr-FR" dirty="0"/>
              <a:t> fois}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pour</a:t>
            </a:r>
            <a:r>
              <a:rPr lang="fr-FR" dirty="0"/>
              <a:t> cpt ←1 </a:t>
            </a:r>
            <a:r>
              <a:rPr lang="fr-FR" b="1" dirty="0">
                <a:solidFill>
                  <a:srgbClr val="FF0000"/>
                </a:solidFill>
              </a:rPr>
              <a:t>à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/>
              <a:t>nbVal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faire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	</a:t>
            </a:r>
            <a:r>
              <a:rPr lang="fr-FR" b="1" dirty="0"/>
              <a:t>afficher</a:t>
            </a:r>
            <a:r>
              <a:rPr lang="fr-FR" dirty="0"/>
              <a:t>("Donnez une valeur :")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	</a:t>
            </a:r>
            <a:r>
              <a:rPr lang="fr-FR" b="1" dirty="0"/>
              <a:t>saisir(valeur</a:t>
            </a:r>
            <a:r>
              <a:rPr lang="fr-FR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	</a:t>
            </a:r>
            <a:r>
              <a:rPr lang="fr-FR" dirty="0" err="1"/>
              <a:t>totalValeurs←totalValeurs</a:t>
            </a:r>
            <a:r>
              <a:rPr lang="fr-FR" dirty="0"/>
              <a:t>+ valeur {cumul}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 err="1">
                <a:solidFill>
                  <a:srgbClr val="FF0000"/>
                </a:solidFill>
              </a:rPr>
              <a:t>fpour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{édition des résultats}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afficher</a:t>
            </a:r>
            <a:r>
              <a:rPr lang="fr-FR" dirty="0"/>
              <a:t>("Le total des ", </a:t>
            </a:r>
            <a:r>
              <a:rPr lang="fr-FR" dirty="0" err="1"/>
              <a:t>nbVal</a:t>
            </a:r>
            <a:r>
              <a:rPr lang="fr-FR" dirty="0"/>
              <a:t>, "valeurs est " , </a:t>
            </a:r>
            <a:r>
              <a:rPr lang="fr-FR" dirty="0" err="1"/>
              <a:t>totalValeurs</a:t>
            </a:r>
            <a:r>
              <a:rPr lang="fr-FR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fin </a:t>
            </a:r>
          </a:p>
        </p:txBody>
      </p:sp>
    </p:spTree>
    <p:extLst>
      <p:ext uri="{BB962C8B-B14F-4D97-AF65-F5344CB8AC3E}">
        <p14:creationId xmlns:p14="http://schemas.microsoft.com/office/powerpoint/2010/main" val="39996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LES BOUCLES </a:t>
            </a:r>
            <a:br>
              <a:rPr lang="fr-FR" dirty="0"/>
            </a:br>
            <a:r>
              <a:rPr lang="fr-FR" dirty="0"/>
              <a:t>« TANT QUE … FAIRE »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fr-FR" dirty="0"/>
              <a:t>amorçage 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tant que </a:t>
            </a:r>
            <a:r>
              <a:rPr lang="fr-FR" dirty="0"/>
              <a:t>&lt;expression logique (vraie)&gt; </a:t>
            </a:r>
            <a:r>
              <a:rPr lang="fr-FR" b="1" dirty="0">
                <a:solidFill>
                  <a:srgbClr val="FFFF00"/>
                </a:solidFill>
              </a:rPr>
              <a:t>faire </a:t>
            </a:r>
          </a:p>
          <a:p>
            <a:pPr marL="0" indent="0">
              <a:buNone/>
            </a:pPr>
            <a:r>
              <a:rPr lang="fr-FR" dirty="0"/>
              <a:t>traitement </a:t>
            </a:r>
          </a:p>
          <a:p>
            <a:pPr marL="0" indent="0">
              <a:buNone/>
            </a:pPr>
            <a:r>
              <a:rPr lang="fr-FR" dirty="0"/>
              <a:t>relance 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FF0000"/>
                </a:solidFill>
              </a:rPr>
              <a:t>ftq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 </a:t>
            </a:r>
            <a:r>
              <a:rPr lang="fr-FR" b="1" dirty="0"/>
              <a:t>Fonction</a:t>
            </a:r>
            <a:r>
              <a:rPr lang="fr-FR" dirty="0"/>
              <a:t>: répéter une suite d’instructions un certain nombre de fois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2638028" y="3646693"/>
            <a:ext cx="7470829" cy="927440"/>
            <a:chOff x="-602332" y="994328"/>
            <a:chExt cx="7470829" cy="927440"/>
          </a:xfrm>
        </p:grpSpPr>
        <p:grpSp>
          <p:nvGrpSpPr>
            <p:cNvPr id="5" name="Groupe 4"/>
            <p:cNvGrpSpPr/>
            <p:nvPr/>
          </p:nvGrpSpPr>
          <p:grpSpPr>
            <a:xfrm>
              <a:off x="4024182" y="994328"/>
              <a:ext cx="2844315" cy="927440"/>
              <a:chOff x="6832494" y="829997"/>
              <a:chExt cx="2844315" cy="927440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6832494" y="829997"/>
                <a:ext cx="2844315" cy="927440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7157045" y="1034567"/>
                <a:ext cx="2160240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fr-FR" sz="1400" dirty="0" err="1"/>
                  <a:t>Ré-affectation</a:t>
                </a:r>
                <a:r>
                  <a:rPr lang="fr-FR" sz="1400" dirty="0"/>
                  <a:t> de la (des) variable(s) de condition </a:t>
                </a:r>
              </a:p>
            </p:txBody>
          </p:sp>
        </p:grpSp>
        <p:cxnSp>
          <p:nvCxnSpPr>
            <p:cNvPr id="6" name="Connecteur droit avec flèche 5"/>
            <p:cNvCxnSpPr/>
            <p:nvPr/>
          </p:nvCxnSpPr>
          <p:spPr>
            <a:xfrm flipH="1" flipV="1">
              <a:off x="-602332" y="1171908"/>
              <a:ext cx="4752528" cy="286140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3070076" y="2646631"/>
            <a:ext cx="8307921" cy="927440"/>
            <a:chOff x="-1439424" y="994328"/>
            <a:chExt cx="8307921" cy="927440"/>
          </a:xfrm>
        </p:grpSpPr>
        <p:grpSp>
          <p:nvGrpSpPr>
            <p:cNvPr id="11" name="Groupe 10"/>
            <p:cNvGrpSpPr/>
            <p:nvPr/>
          </p:nvGrpSpPr>
          <p:grpSpPr>
            <a:xfrm>
              <a:off x="4024182" y="994328"/>
              <a:ext cx="2844315" cy="927440"/>
              <a:chOff x="6832494" y="829997"/>
              <a:chExt cx="2844315" cy="927440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6832494" y="829997"/>
                <a:ext cx="2844315" cy="927440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7160778" y="1027067"/>
                <a:ext cx="2160240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fr-FR" sz="1400" dirty="0"/>
                  <a:t>Suite d’instructions à exécuter si condition vraie</a:t>
                </a:r>
              </a:p>
            </p:txBody>
          </p:sp>
        </p:grpSp>
        <p:cxnSp>
          <p:nvCxnSpPr>
            <p:cNvPr id="12" name="Connecteur droit avec flèche 11"/>
            <p:cNvCxnSpPr/>
            <p:nvPr/>
          </p:nvCxnSpPr>
          <p:spPr>
            <a:xfrm flipH="1">
              <a:off x="-1439424" y="1458048"/>
              <a:ext cx="5599137" cy="161177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2998068" y="1630166"/>
            <a:ext cx="6660739" cy="927440"/>
            <a:chOff x="99746" y="1449864"/>
            <a:chExt cx="6660739" cy="927440"/>
          </a:xfrm>
        </p:grpSpPr>
        <p:grpSp>
          <p:nvGrpSpPr>
            <p:cNvPr id="18" name="Groupe 17"/>
            <p:cNvGrpSpPr/>
            <p:nvPr/>
          </p:nvGrpSpPr>
          <p:grpSpPr>
            <a:xfrm>
              <a:off x="3916170" y="1449864"/>
              <a:ext cx="2844315" cy="927440"/>
              <a:chOff x="6724482" y="1285533"/>
              <a:chExt cx="2844315" cy="927440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6724482" y="1285533"/>
                <a:ext cx="2844315" cy="927440"/>
              </a:xfrm>
              <a:prstGeom prst="ellipse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7174532" y="1454628"/>
                <a:ext cx="2160240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fr-FR" sz="1400" dirty="0"/>
                  <a:t>Initialisation de la (des) variable(s) de condition </a:t>
                </a:r>
              </a:p>
            </p:txBody>
          </p:sp>
        </p:grpSp>
        <p:cxnSp>
          <p:nvCxnSpPr>
            <p:cNvPr id="19" name="Connecteur droit avec flèche 18"/>
            <p:cNvCxnSpPr/>
            <p:nvPr/>
          </p:nvCxnSpPr>
          <p:spPr>
            <a:xfrm flipH="1">
              <a:off x="99746" y="1913584"/>
              <a:ext cx="4032449" cy="38970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80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LES BOUCLES </a:t>
            </a:r>
            <a:br>
              <a:rPr lang="fr-FR" dirty="0"/>
            </a:br>
            <a:r>
              <a:rPr lang="fr-FR" dirty="0"/>
              <a:t>« TANT QUE … FAIRE »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fr-FR" sz="2800" dirty="0"/>
          </a:p>
          <a:p>
            <a:r>
              <a:rPr lang="fr-FR" sz="2800" dirty="0"/>
              <a:t>Structure itérative "universelle" </a:t>
            </a:r>
          </a:p>
          <a:p>
            <a:pPr lvl="1"/>
            <a:r>
              <a:rPr lang="fr-FR" sz="2800" dirty="0"/>
              <a:t>n'importe quel contrôle d'itération peut se traduire par le « </a:t>
            </a:r>
            <a:r>
              <a:rPr lang="fr-FR" sz="2800" b="1" dirty="0">
                <a:solidFill>
                  <a:srgbClr val="FFFF00"/>
                </a:solidFill>
              </a:rPr>
              <a:t>tant que</a:t>
            </a:r>
            <a:r>
              <a:rPr lang="fr-FR" sz="2800" dirty="0"/>
              <a:t> » </a:t>
            </a:r>
          </a:p>
          <a:p>
            <a:pPr marL="274320" lvl="1" indent="0">
              <a:buNone/>
            </a:pPr>
            <a:r>
              <a:rPr lang="fr-FR" sz="2800" dirty="0"/>
              <a:t> </a:t>
            </a:r>
          </a:p>
          <a:p>
            <a:r>
              <a:rPr lang="fr-FR" sz="2800" dirty="0"/>
              <a:t>Structure itérative irremplaçable dès que la </a:t>
            </a:r>
            <a:r>
              <a:rPr lang="fr-FR" sz="2800" b="1" dirty="0">
                <a:solidFill>
                  <a:srgbClr val="FF0000"/>
                </a:solidFill>
              </a:rPr>
              <a:t>condition d'itération </a:t>
            </a:r>
            <a:r>
              <a:rPr lang="fr-FR" sz="2800" dirty="0"/>
              <a:t>devient </a:t>
            </a:r>
            <a:r>
              <a:rPr lang="fr-FR" sz="2800" b="1" dirty="0">
                <a:solidFill>
                  <a:srgbClr val="FF0000"/>
                </a:solidFill>
              </a:rPr>
              <a:t>complexe </a:t>
            </a:r>
          </a:p>
        </p:txBody>
      </p:sp>
    </p:spTree>
    <p:extLst>
      <p:ext uri="{BB962C8B-B14F-4D97-AF65-F5344CB8AC3E}">
        <p14:creationId xmlns:p14="http://schemas.microsoft.com/office/powerpoint/2010/main" val="30890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2414" y="116632"/>
            <a:ext cx="9143998" cy="1368152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RÉPÉTITION D’UN TRAITEMENT À NOMBRE ITÉRATIONS INCONNU </a:t>
            </a:r>
            <a:br>
              <a:rPr lang="fr-FR" dirty="0"/>
            </a:br>
            <a:r>
              <a:rPr lang="fr-FR" dirty="0"/>
              <a:t>« TANT QUE … FAIRE »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fr-FR" sz="2000" b="1" dirty="0"/>
              <a:t>Exemple</a:t>
            </a:r>
            <a:r>
              <a:rPr lang="fr-FR" sz="2000" dirty="0"/>
              <a:t>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Algorithme</a:t>
            </a:r>
            <a:r>
              <a:rPr lang="fr-FR" sz="2000" dirty="0"/>
              <a:t> </a:t>
            </a:r>
            <a:r>
              <a:rPr lang="fr-FR" sz="2000" dirty="0" err="1"/>
              <a:t>FaitLeTotal</a:t>
            </a:r>
            <a:r>
              <a:rPr lang="fr-FR" sz="20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{Cet algorithme fait la somme des </a:t>
            </a:r>
            <a:r>
              <a:rPr lang="fr-FR" sz="2000" dirty="0" err="1"/>
              <a:t>nbVal</a:t>
            </a:r>
            <a:r>
              <a:rPr lang="fr-FR" sz="2000" dirty="0"/>
              <a:t> données qu'il saisit, arrêt à la lecture de -1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constante</a:t>
            </a:r>
            <a:r>
              <a:rPr lang="fr-FR" sz="2000" dirty="0"/>
              <a:t> (STOP : </a:t>
            </a:r>
            <a:r>
              <a:rPr lang="fr-FR" sz="2000" b="1" dirty="0"/>
              <a:t>entier</a:t>
            </a:r>
            <a:r>
              <a:rPr lang="fr-FR" sz="2000" dirty="0"/>
              <a:t>) ←-1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variables</a:t>
            </a:r>
            <a:r>
              <a:rPr lang="fr-FR" sz="2000" dirty="0"/>
              <a:t> val, </a:t>
            </a:r>
            <a:r>
              <a:rPr lang="fr-FR" sz="2000" dirty="0" err="1"/>
              <a:t>totalValeurs</a:t>
            </a:r>
            <a:r>
              <a:rPr lang="fr-FR" sz="2000" dirty="0"/>
              <a:t>: </a:t>
            </a:r>
            <a:r>
              <a:rPr lang="fr-FR" sz="2000" b="1" dirty="0"/>
              <a:t>entiers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début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totalValeurs←0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	afficher</a:t>
            </a:r>
            <a:r>
              <a:rPr lang="fr-FR" sz="2000" dirty="0"/>
              <a:t>("Donnez une valeur,", STOP, " pour finir.") {amorçage}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	saisir(val</a:t>
            </a:r>
            <a:r>
              <a:rPr lang="fr-FR" sz="2000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>
                <a:solidFill>
                  <a:srgbClr val="FF0000"/>
                </a:solidFill>
              </a:rPr>
              <a:t>	tant que </a:t>
            </a:r>
            <a:r>
              <a:rPr lang="fr-FR" sz="2000" b="1" dirty="0">
                <a:solidFill>
                  <a:srgbClr val="FFFF00"/>
                </a:solidFill>
              </a:rPr>
              <a:t>val ≠STOP </a:t>
            </a:r>
            <a:r>
              <a:rPr lang="fr-FR" sz="2000" b="1" dirty="0">
                <a:solidFill>
                  <a:srgbClr val="FF0000"/>
                </a:solidFill>
              </a:rPr>
              <a:t>faire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	</a:t>
            </a:r>
            <a:r>
              <a:rPr lang="fr-FR" sz="2000" dirty="0" err="1"/>
              <a:t>totalValeurs←totalValeurs</a:t>
            </a:r>
            <a:r>
              <a:rPr lang="fr-FR" sz="2000" dirty="0"/>
              <a:t>+ val </a:t>
            </a:r>
            <a:r>
              <a:rPr lang="fr-FR" sz="2000" b="1" dirty="0">
                <a:solidFill>
                  <a:srgbClr val="00B0F0"/>
                </a:solidFill>
              </a:rPr>
              <a:t>{traitement}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		Afficher </a:t>
            </a:r>
            <a:r>
              <a:rPr lang="fr-FR" sz="2000" dirty="0"/>
              <a:t>("Donnez une autre valeur,", STOP, " pour finir.")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		Saisir</a:t>
            </a:r>
            <a:r>
              <a:rPr lang="fr-FR" sz="2000" dirty="0"/>
              <a:t> (val) </a:t>
            </a:r>
            <a:r>
              <a:rPr lang="fr-FR" sz="2000" b="1" dirty="0">
                <a:solidFill>
                  <a:srgbClr val="92D050"/>
                </a:solidFill>
              </a:rPr>
              <a:t>{relance}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>
                <a:solidFill>
                  <a:srgbClr val="FF0000"/>
                </a:solidFill>
              </a:rPr>
              <a:t>	</a:t>
            </a:r>
            <a:r>
              <a:rPr lang="fr-FR" sz="2000" b="1" dirty="0" err="1">
                <a:solidFill>
                  <a:srgbClr val="FF0000"/>
                </a:solidFill>
              </a:rPr>
              <a:t>ftq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	afficher</a:t>
            </a:r>
            <a:r>
              <a:rPr lang="fr-FR" sz="2000" dirty="0"/>
              <a:t>("La somme des valeurs saisies est", </a:t>
            </a:r>
            <a:r>
              <a:rPr lang="fr-FR" sz="2000" dirty="0" err="1"/>
              <a:t>totalValeurs</a:t>
            </a:r>
            <a:r>
              <a:rPr lang="fr-FR" sz="2000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fin 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2566020" y="4509120"/>
            <a:ext cx="0" cy="64807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1804" y="2924944"/>
            <a:ext cx="10044609" cy="1647056"/>
          </a:xfrm>
        </p:spPr>
        <p:txBody>
          <a:bodyPr rtlCol="0"/>
          <a:lstStyle/>
          <a:p>
            <a:r>
              <a:rPr lang="fr-FR" sz="4400" dirty="0"/>
              <a:t>NOTION DE BASE EN ALGORITHMIQUE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0500" y="5157192"/>
            <a:ext cx="9143999" cy="1066800"/>
          </a:xfrm>
        </p:spPr>
        <p:txBody>
          <a:bodyPr rtlCol="0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928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LES BOUCLES </a:t>
            </a:r>
            <a:br>
              <a:rPr lang="fr-FR" dirty="0"/>
            </a:br>
            <a:r>
              <a:rPr lang="fr-FR" dirty="0"/>
              <a:t>« TANT QUE … FAIRE »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fr-FR" sz="2000" b="1" dirty="0"/>
              <a:t>Exemple : </a:t>
            </a:r>
          </a:p>
          <a:p>
            <a:pPr lvl="1"/>
            <a:r>
              <a:rPr lang="fr-FR" sz="1600" dirty="0"/>
              <a:t>Saisir des valeurs, les traiter, et s’arrêter à la saisie de la valeur d’arrêt –1 ou après avoir saisi 5 données.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Constantes 	(STOP : entier) ←-1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	(MAX : entier) ←5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Variables </a:t>
            </a:r>
            <a:r>
              <a:rPr lang="fr-FR" sz="2000" dirty="0" err="1"/>
              <a:t>nbVal</a:t>
            </a:r>
            <a:r>
              <a:rPr lang="fr-FR" sz="2000" dirty="0"/>
              <a:t>, val : entiers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Début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nbVal←0 {</a:t>
            </a:r>
            <a:r>
              <a:rPr lang="fr-FR" sz="2000" b="1" dirty="0">
                <a:solidFill>
                  <a:srgbClr val="FFFF00"/>
                </a:solidFill>
              </a:rPr>
              <a:t>compte les saisies traitées</a:t>
            </a:r>
            <a:r>
              <a:rPr lang="fr-FR" sz="2000" dirty="0"/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saisir(val</a:t>
            </a:r>
            <a:r>
              <a:rPr lang="fr-FR" sz="2000" dirty="0"/>
              <a:t>) {saisie de la 1ère donnée}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>
                <a:solidFill>
                  <a:srgbClr val="FF0000"/>
                </a:solidFill>
              </a:rPr>
              <a:t>tant que </a:t>
            </a:r>
            <a:r>
              <a:rPr lang="fr-FR" sz="2000" dirty="0"/>
              <a:t>val ≠STOP </a:t>
            </a:r>
            <a:r>
              <a:rPr lang="fr-FR" sz="2000" b="1" dirty="0">
                <a:solidFill>
                  <a:srgbClr val="FF0000"/>
                </a:solidFill>
              </a:rPr>
              <a:t>et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/>
              <a:t>nbVal</a:t>
            </a:r>
            <a:r>
              <a:rPr lang="fr-FR" sz="2000" dirty="0"/>
              <a:t>&lt; MAX </a:t>
            </a:r>
            <a:r>
              <a:rPr lang="fr-FR" sz="2000" b="1" dirty="0">
                <a:solidFill>
                  <a:srgbClr val="FF0000"/>
                </a:solidFill>
              </a:rPr>
              <a:t>faire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</a:t>
            </a:r>
            <a:r>
              <a:rPr lang="fr-FR" sz="2000" dirty="0" err="1"/>
              <a:t>nbVal←nbVal</a:t>
            </a:r>
            <a:r>
              <a:rPr lang="fr-FR" sz="2000" dirty="0"/>
              <a:t>+ 1 {traitement de la valeur saisie}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	saisir(val</a:t>
            </a:r>
            <a:r>
              <a:rPr lang="fr-FR" sz="2000" dirty="0"/>
              <a:t>) {relance}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 err="1">
                <a:solidFill>
                  <a:srgbClr val="FF0000"/>
                </a:solidFill>
              </a:rPr>
              <a:t>Ftq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afficher(val</a:t>
            </a:r>
            <a:r>
              <a:rPr lang="fr-FR" sz="2000" dirty="0"/>
              <a:t>, </a:t>
            </a:r>
            <a:r>
              <a:rPr lang="fr-FR" sz="2000" dirty="0" err="1"/>
              <a:t>nbVal</a:t>
            </a:r>
            <a:r>
              <a:rPr lang="fr-FR" sz="2000" dirty="0"/>
              <a:t>) {valeurs en sortie de boucle} </a:t>
            </a:r>
          </a:p>
          <a:p>
            <a:pPr marL="0" indent="0">
              <a:spcBef>
                <a:spcPts val="600"/>
              </a:spcBef>
              <a:buNone/>
            </a:pPr>
            <a:endParaRPr lang="fr-FR" sz="2000" dirty="0"/>
          </a:p>
          <a:p>
            <a:pPr>
              <a:spcBef>
                <a:spcPts val="600"/>
              </a:spcBef>
            </a:pPr>
            <a:r>
              <a:rPr lang="fr-FR" sz="2000" b="1" dirty="0"/>
              <a:t>Remarque</a:t>
            </a:r>
            <a:r>
              <a:rPr lang="fr-FR" sz="2000" dirty="0"/>
              <a:t> : La valeur d’arrêt n’est jamais traitée (et donc, jamais comptabilisée) 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1629916" y="4653136"/>
            <a:ext cx="0" cy="50405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LES BOUCLES </a:t>
            </a:r>
            <a:br>
              <a:rPr lang="fr-FR" dirty="0"/>
            </a:br>
            <a:r>
              <a:rPr lang="fr-FR" dirty="0"/>
              <a:t>« TANT QUE … FAIRE »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fr-FR" sz="2000" b="1" dirty="0">
                <a:solidFill>
                  <a:srgbClr val="FF0000"/>
                </a:solidFill>
              </a:rPr>
              <a:t>Interpréter l'arrêt des itérations</a:t>
            </a:r>
            <a:r>
              <a:rPr lang="fr-FR" sz="20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……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nbVal←0 {compte les saisies traitées}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saisir(val</a:t>
            </a:r>
            <a:r>
              <a:rPr lang="fr-FR" sz="2000" dirty="0"/>
              <a:t>) {saisie de la 1ère donnée}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tant que </a:t>
            </a:r>
            <a:r>
              <a:rPr lang="fr-FR" sz="2000" dirty="0"/>
              <a:t>val ≠STOP </a:t>
            </a:r>
            <a:r>
              <a:rPr lang="fr-FR" sz="2000" b="1" dirty="0"/>
              <a:t>et</a:t>
            </a:r>
            <a:r>
              <a:rPr lang="fr-FR" sz="2000" dirty="0"/>
              <a:t> </a:t>
            </a:r>
            <a:r>
              <a:rPr lang="fr-FR" sz="2000" dirty="0" err="1"/>
              <a:t>nbVal</a:t>
            </a:r>
            <a:r>
              <a:rPr lang="fr-FR" sz="2000" dirty="0"/>
              <a:t>&lt; MAX </a:t>
            </a:r>
            <a:r>
              <a:rPr lang="fr-FR" sz="2000" b="1" dirty="0"/>
              <a:t>faire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 err="1"/>
              <a:t>nbVal←nbVal</a:t>
            </a:r>
            <a:r>
              <a:rPr lang="fr-FR" sz="2000" dirty="0"/>
              <a:t>+ 1…{traitement de la valeur saisie}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/>
              <a:t>saisir(val</a:t>
            </a:r>
            <a:r>
              <a:rPr lang="fr-FR" sz="2000" dirty="0"/>
              <a:t>) {relance}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 err="1"/>
              <a:t>Ftq</a:t>
            </a:r>
            <a:r>
              <a:rPr lang="fr-FR" sz="2000" b="1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>
                <a:solidFill>
                  <a:srgbClr val="FF0000"/>
                </a:solidFill>
              </a:rPr>
              <a:t>si</a:t>
            </a:r>
            <a:r>
              <a:rPr lang="fr-FR" sz="2000" dirty="0"/>
              <a:t> val = STOP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</a:t>
            </a:r>
            <a:r>
              <a:rPr lang="fr-FR" sz="2000" b="1" dirty="0">
                <a:solidFill>
                  <a:srgbClr val="FF0000"/>
                </a:solidFill>
              </a:rPr>
              <a:t>alors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b="1" dirty="0">
                <a:solidFill>
                  <a:srgbClr val="FF0000"/>
                </a:solidFill>
              </a:rPr>
              <a:t>{la dernière valeur testée était la valeur d’arrêt}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	</a:t>
            </a:r>
            <a:r>
              <a:rPr lang="fr-FR" sz="2000" b="1" dirty="0"/>
              <a:t>afficher</a:t>
            </a:r>
            <a:r>
              <a:rPr lang="fr-FR" sz="2000" dirty="0"/>
              <a:t>(«Sortie de boucle car saisie de la valeur d’arrêt »)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	{toutes les données significatives ont été traitées.}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</a:t>
            </a:r>
            <a:r>
              <a:rPr lang="fr-FR" sz="2000" b="1" dirty="0">
                <a:solidFill>
                  <a:srgbClr val="FF0000"/>
                </a:solidFill>
              </a:rPr>
              <a:t>sinon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{il y avait plus de 5 valeurs à tester}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	</a:t>
            </a:r>
            <a:r>
              <a:rPr lang="fr-FR" sz="2000" b="1" dirty="0"/>
              <a:t>afficher</a:t>
            </a:r>
            <a:r>
              <a:rPr lang="fr-FR" sz="2000" dirty="0"/>
              <a:t>(«Sortie de boucle car nombre maximum de valeurs à traiter atteint »)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	{ des données significatives n’ont pas pu été traitées.}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 err="1">
                <a:solidFill>
                  <a:srgbClr val="FF0000"/>
                </a:solidFill>
              </a:rPr>
              <a:t>fsi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1629916" y="4221088"/>
            <a:ext cx="0" cy="144016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COMPARAISON BOUCLES </a:t>
            </a:r>
            <a:br>
              <a:rPr lang="fr-FR" dirty="0"/>
            </a:br>
            <a:r>
              <a:rPr lang="fr-FR" dirty="0"/>
              <a:t>« POUR » ET « TANT QUE » (1)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FF0000"/>
                </a:solidFill>
              </a:rPr>
              <a:t>pour</a:t>
            </a:r>
            <a:r>
              <a:rPr lang="fr-FR" sz="1800" dirty="0">
                <a:solidFill>
                  <a:srgbClr val="FF0000"/>
                </a:solidFill>
              </a:rPr>
              <a:t> </a:t>
            </a:r>
            <a:r>
              <a:rPr lang="fr-FR" sz="1800" dirty="0"/>
              <a:t>cpt ←1 </a:t>
            </a:r>
            <a:r>
              <a:rPr lang="fr-FR" sz="1800" b="1" dirty="0">
                <a:solidFill>
                  <a:srgbClr val="FF0000"/>
                </a:solidFill>
              </a:rPr>
              <a:t>à</a:t>
            </a:r>
            <a:r>
              <a:rPr lang="fr-FR" sz="1800" dirty="0">
                <a:solidFill>
                  <a:srgbClr val="FF0000"/>
                </a:solidFill>
              </a:rPr>
              <a:t> </a:t>
            </a:r>
            <a:r>
              <a:rPr lang="fr-FR" sz="1800" dirty="0" err="1"/>
              <a:t>nbVal</a:t>
            </a:r>
            <a:r>
              <a:rPr lang="fr-FR" sz="1800" dirty="0"/>
              <a:t> </a:t>
            </a:r>
            <a:r>
              <a:rPr lang="fr-FR" sz="1800" b="1" dirty="0">
                <a:solidFill>
                  <a:srgbClr val="FF0000"/>
                </a:solidFill>
              </a:rPr>
              <a:t>faire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</a:t>
            </a:r>
            <a:r>
              <a:rPr lang="fr-FR" sz="1800" b="1" dirty="0"/>
              <a:t>afficher</a:t>
            </a:r>
            <a:r>
              <a:rPr lang="fr-FR" sz="1800" dirty="0"/>
              <a:t>("Donnez une valeur :")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</a:t>
            </a:r>
            <a:r>
              <a:rPr lang="fr-FR" sz="1800" b="1" dirty="0"/>
              <a:t>saisir</a:t>
            </a:r>
            <a:r>
              <a:rPr lang="fr-FR" sz="1800" dirty="0"/>
              <a:t> (valeur)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	</a:t>
            </a:r>
            <a:r>
              <a:rPr lang="fr-FR" sz="1800" dirty="0" err="1"/>
              <a:t>totalValeurs←totalValeurs</a:t>
            </a:r>
            <a:r>
              <a:rPr lang="fr-FR" sz="1800" dirty="0"/>
              <a:t>+ valeur {cumul}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 err="1">
                <a:solidFill>
                  <a:srgbClr val="FF0000"/>
                </a:solidFill>
              </a:rPr>
              <a:t>fpour</a:t>
            </a:r>
            <a:r>
              <a:rPr lang="fr-FR" sz="1800" b="1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sz="1800" b="1" dirty="0"/>
              <a:t>Est équivalent à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cpt ←0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FF0000"/>
                </a:solidFill>
              </a:rPr>
              <a:t>tant que </a:t>
            </a:r>
            <a:r>
              <a:rPr lang="fr-FR" sz="1800" dirty="0"/>
              <a:t>cpt &lt;</a:t>
            </a:r>
            <a:r>
              <a:rPr lang="fr-FR" sz="2000" dirty="0" err="1"/>
              <a:t>nbVal</a:t>
            </a:r>
            <a:r>
              <a:rPr lang="fr-FR" sz="2000" dirty="0"/>
              <a:t>&gt; </a:t>
            </a:r>
            <a:r>
              <a:rPr lang="fr-FR" sz="2000" b="1" dirty="0">
                <a:solidFill>
                  <a:srgbClr val="FF0000"/>
                </a:solidFill>
              </a:rPr>
              <a:t>faire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</a:t>
            </a:r>
            <a:r>
              <a:rPr lang="fr-FR" sz="2000" b="1" dirty="0"/>
              <a:t>afficher</a:t>
            </a:r>
            <a:r>
              <a:rPr lang="fr-FR" sz="2000" dirty="0"/>
              <a:t> ("Donnez une valeur :")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</a:t>
            </a:r>
            <a:r>
              <a:rPr lang="fr-FR" sz="2000" b="1" dirty="0"/>
              <a:t>saisir</a:t>
            </a:r>
            <a:r>
              <a:rPr lang="fr-FR" sz="2000" dirty="0"/>
              <a:t> (valeur)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</a:t>
            </a:r>
            <a:r>
              <a:rPr lang="fr-FR" sz="2000" dirty="0" err="1"/>
              <a:t>totalValeurs←totalValeurs</a:t>
            </a:r>
            <a:r>
              <a:rPr lang="fr-FR" sz="2000" dirty="0"/>
              <a:t>+ valeur {cumul}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dirty="0"/>
              <a:t>	</a:t>
            </a:r>
            <a:r>
              <a:rPr lang="fr-FR" sz="2000" b="1" dirty="0"/>
              <a:t>cpt ←cpt + 1 </a:t>
            </a:r>
            <a:r>
              <a:rPr lang="fr-FR" sz="2000" dirty="0"/>
              <a:t>{compte le nombre de valeurs traitées}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000" b="1" dirty="0" err="1">
                <a:solidFill>
                  <a:srgbClr val="FF0000"/>
                </a:solidFill>
              </a:rPr>
              <a:t>ftq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1629916" y="2204864"/>
            <a:ext cx="0" cy="79208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629916" y="4293096"/>
            <a:ext cx="0" cy="129614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COMPARAISON BOUCLES </a:t>
            </a:r>
            <a:br>
              <a:rPr lang="fr-FR" dirty="0"/>
            </a:br>
            <a:r>
              <a:rPr lang="fr-FR" dirty="0"/>
              <a:t>« POUR » ET « TANT QUE » (2)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fr-FR" dirty="0"/>
              <a:t>Implicitement, l’instruction </a:t>
            </a:r>
            <a:r>
              <a:rPr lang="fr-FR" b="1" dirty="0">
                <a:solidFill>
                  <a:srgbClr val="FF0000"/>
                </a:solidFill>
              </a:rPr>
              <a:t>pour</a:t>
            </a:r>
            <a:r>
              <a:rPr lang="fr-FR" dirty="0"/>
              <a:t>: </a:t>
            </a:r>
          </a:p>
          <a:p>
            <a:pPr lvl="1"/>
            <a:r>
              <a:rPr lang="fr-FR" sz="2400" dirty="0"/>
              <a:t>initialise un compteur </a:t>
            </a:r>
          </a:p>
          <a:p>
            <a:pPr lvl="1"/>
            <a:r>
              <a:rPr lang="fr-FR" sz="2400" dirty="0"/>
              <a:t>incrémente le compteur à chaque pas </a:t>
            </a:r>
          </a:p>
          <a:p>
            <a:pPr lvl="1"/>
            <a:r>
              <a:rPr lang="fr-FR" sz="2400" dirty="0"/>
              <a:t>vérifie que le compteur ne dépasse pas la borne supérieure </a:t>
            </a:r>
          </a:p>
          <a:p>
            <a:pPr marL="274320" lvl="1" indent="0">
              <a:buNone/>
            </a:pPr>
            <a:endParaRPr lang="fr-FR" sz="2400" dirty="0"/>
          </a:p>
          <a:p>
            <a:pPr>
              <a:spcBef>
                <a:spcPts val="600"/>
              </a:spcBef>
            </a:pPr>
            <a:r>
              <a:rPr lang="fr-FR" dirty="0"/>
              <a:t>Explicitement, l’instruction </a:t>
            </a:r>
            <a:r>
              <a:rPr lang="fr-FR" b="1" dirty="0">
                <a:solidFill>
                  <a:srgbClr val="FF0000"/>
                </a:solidFill>
              </a:rPr>
              <a:t>tant que </a:t>
            </a:r>
            <a:r>
              <a:rPr lang="fr-FR" dirty="0"/>
              <a:t>doit </a:t>
            </a:r>
          </a:p>
          <a:p>
            <a:pPr lvl="1"/>
            <a:r>
              <a:rPr lang="fr-FR" sz="2400" dirty="0"/>
              <a:t>initialiser un compteur {amorçage} </a:t>
            </a:r>
          </a:p>
          <a:p>
            <a:pPr lvl="1"/>
            <a:r>
              <a:rPr lang="fr-FR" sz="2400" dirty="0"/>
              <a:t>incrémenter le compteur à chaque pas {relance} </a:t>
            </a:r>
          </a:p>
          <a:p>
            <a:pPr lvl="1"/>
            <a:r>
              <a:rPr lang="fr-FR" sz="2400" dirty="0"/>
              <a:t>vérifier que le compteur ne dépasse pas la borne supérieure {test de boucle} 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QUAND CHOISIR </a:t>
            </a:r>
            <a:br>
              <a:rPr lang="fr-FR" dirty="0"/>
            </a:br>
            <a:r>
              <a:rPr lang="fr-FR" dirty="0"/>
              <a:t>« POUR » OU « TANT QUE » ?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fr-FR" sz="2800" dirty="0"/>
              <a:t>Nombre d’itération connu à l’avance : </a:t>
            </a:r>
            <a:r>
              <a:rPr lang="fr-FR" sz="2800" b="1" dirty="0">
                <a:solidFill>
                  <a:srgbClr val="FF0000"/>
                </a:solidFill>
              </a:rPr>
              <a:t>POUR </a:t>
            </a:r>
          </a:p>
          <a:p>
            <a:pPr lvl="1"/>
            <a:r>
              <a:rPr lang="fr-FR" sz="2800" dirty="0"/>
              <a:t>Parcours de tableaux </a:t>
            </a:r>
          </a:p>
          <a:p>
            <a:pPr lvl="1"/>
            <a:r>
              <a:rPr lang="fr-FR" sz="2800" dirty="0"/>
              <a:t>Test sur un nombre donné de valeurs </a:t>
            </a:r>
          </a:p>
          <a:p>
            <a:pPr marL="274320" lvl="1" indent="0">
              <a:buNone/>
            </a:pPr>
            <a:endParaRPr lang="fr-FR" sz="2800" dirty="0"/>
          </a:p>
          <a:p>
            <a:pPr>
              <a:spcBef>
                <a:spcPts val="600"/>
              </a:spcBef>
            </a:pPr>
            <a:r>
              <a:rPr lang="fr-FR" sz="2800" dirty="0"/>
              <a:t>Boucle s’arrête sur événement particulier : </a:t>
            </a:r>
            <a:r>
              <a:rPr lang="fr-FR" sz="2800" b="1" dirty="0">
                <a:solidFill>
                  <a:srgbClr val="FF0000"/>
                </a:solidFill>
              </a:rPr>
              <a:t>TANT QUE </a:t>
            </a:r>
          </a:p>
          <a:p>
            <a:pPr lvl="1"/>
            <a:r>
              <a:rPr lang="fr-FR" sz="2800" dirty="0"/>
              <a:t>Itération avec arrêt décidé par saisie utilisateur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BOUCLE « RÉPÉTER …TANT QUE »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b="1" dirty="0">
                <a:solidFill>
                  <a:srgbClr val="FF0000"/>
                </a:solidFill>
              </a:rPr>
              <a:t>Répéter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(ré)affectation de la (des) variable(s) de condition traitement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>
                <a:solidFill>
                  <a:srgbClr val="FF0000"/>
                </a:solidFill>
              </a:rPr>
              <a:t>Tant que </a:t>
            </a:r>
            <a:r>
              <a:rPr lang="fr-FR" dirty="0"/>
              <a:t>&lt;expression logique(vraie)&gt;</a:t>
            </a:r>
          </a:p>
          <a:p>
            <a:pPr marL="0" indent="0">
              <a:spcBef>
                <a:spcPts val="600"/>
              </a:spcBef>
              <a:buNone/>
            </a:pPr>
            <a:endParaRPr lang="fr-FR" dirty="0"/>
          </a:p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FFFF00"/>
                </a:solidFill>
              </a:rPr>
              <a:t>Fonction</a:t>
            </a:r>
            <a:r>
              <a:rPr lang="fr-FR" b="1" dirty="0"/>
              <a:t> </a:t>
            </a:r>
            <a:r>
              <a:rPr lang="fr-FR" dirty="0"/>
              <a:t>: exécuter une suite d’instructions </a:t>
            </a:r>
            <a:r>
              <a:rPr lang="fr-FR" b="1" dirty="0">
                <a:solidFill>
                  <a:srgbClr val="FFFF00"/>
                </a:solidFill>
              </a:rPr>
              <a:t>au moins une fois </a:t>
            </a:r>
            <a:r>
              <a:rPr lang="fr-FR" dirty="0"/>
              <a:t>et la répéter tant qu’une condition est remplie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 </a:t>
            </a:r>
          </a:p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FFFF00"/>
                </a:solidFill>
              </a:rPr>
              <a:t>Remarque</a:t>
            </a:r>
            <a:r>
              <a:rPr lang="fr-FR" b="1" dirty="0"/>
              <a:t> </a:t>
            </a:r>
            <a:r>
              <a:rPr lang="fr-FR" dirty="0"/>
              <a:t>: le traitement dans l’exemple précédent se limite à la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 err="1"/>
              <a:t>ré-affectation</a:t>
            </a:r>
            <a:r>
              <a:rPr lang="fr-FR" dirty="0"/>
              <a:t> de la variable de condition (</a:t>
            </a:r>
            <a:r>
              <a:rPr lang="fr-FR" b="1" dirty="0">
                <a:solidFill>
                  <a:srgbClr val="FFFF00"/>
                </a:solidFill>
              </a:rPr>
              <a:t>saisir</a:t>
            </a:r>
            <a:r>
              <a:rPr lang="fr-FR" b="1" dirty="0"/>
              <a:t> </a:t>
            </a:r>
            <a:r>
              <a:rPr lang="fr-FR" dirty="0"/>
              <a:t>(valeur)) 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ON N’A PAS FINI D’ITÉRER !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fr-FR" sz="2800" b="1" dirty="0">
                <a:solidFill>
                  <a:srgbClr val="FF0000"/>
                </a:solidFill>
              </a:rPr>
              <a:t>Boucle « répéter … tant que » </a:t>
            </a:r>
            <a:r>
              <a:rPr lang="fr-FR" sz="2800" dirty="0"/>
              <a:t>: exemple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b="1" dirty="0"/>
              <a:t>Algorithme Essai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dirty="0"/>
              <a:t>{Cet algorithme a besoin d’une valeur positive paire}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b="1" dirty="0"/>
              <a:t>Variables</a:t>
            </a:r>
            <a:r>
              <a:rPr lang="fr-FR" sz="2800" dirty="0"/>
              <a:t> valeur : </a:t>
            </a:r>
            <a:r>
              <a:rPr lang="fr-FR" sz="2800" b="1" dirty="0"/>
              <a:t>entier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b="1" dirty="0"/>
              <a:t>Début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b="1" dirty="0">
                <a:solidFill>
                  <a:srgbClr val="FF0000"/>
                </a:solidFill>
              </a:rPr>
              <a:t>	Répéter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dirty="0"/>
              <a:t>		afficher("Donnez une valeur positive non nulle : 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dirty="0"/>
              <a:t>		saisir(valeur)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dirty="0"/>
              <a:t>	</a:t>
            </a:r>
            <a:r>
              <a:rPr lang="fr-FR" sz="2800" b="1" dirty="0">
                <a:solidFill>
                  <a:srgbClr val="FF0000"/>
                </a:solidFill>
              </a:rPr>
              <a:t>tant que </a:t>
            </a:r>
            <a:r>
              <a:rPr lang="fr-FR" sz="2800" dirty="0"/>
              <a:t>valeur ≤0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dirty="0"/>
              <a:t>	</a:t>
            </a:r>
            <a:r>
              <a:rPr lang="fr-FR" sz="2800" b="1" dirty="0"/>
              <a:t>afficher</a:t>
            </a:r>
            <a:r>
              <a:rPr lang="fr-FR" sz="2800" dirty="0"/>
              <a:t>("La valeur positive non nulle que vous avez saisie est 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dirty="0"/>
              <a:t>	</a:t>
            </a:r>
            <a:r>
              <a:rPr lang="fr-FR" sz="2800" b="1" dirty="0"/>
              <a:t>afficher</a:t>
            </a:r>
            <a:r>
              <a:rPr lang="fr-FR" sz="2800" dirty="0"/>
              <a:t>( valeur )…{traitement de la valeur saisie}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800" b="1" dirty="0"/>
              <a:t>fin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1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COMPARAISON </a:t>
            </a:r>
            <a:br>
              <a:rPr lang="fr-FR" dirty="0"/>
            </a:br>
            <a:r>
              <a:rPr lang="fr-FR" dirty="0"/>
              <a:t>«RÉPÉTER» ET «TANT QUE»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b="1" dirty="0">
                <a:solidFill>
                  <a:srgbClr val="FF0000"/>
                </a:solidFill>
              </a:rPr>
              <a:t>Répéter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afficher</a:t>
            </a:r>
            <a:r>
              <a:rPr lang="fr-FR" dirty="0"/>
              <a:t> ("Donnez une valeur positive paire :")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saisir</a:t>
            </a:r>
            <a:r>
              <a:rPr lang="fr-FR" dirty="0"/>
              <a:t> (valeur)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>
                <a:solidFill>
                  <a:srgbClr val="FF0000"/>
                </a:solidFill>
              </a:rPr>
              <a:t>tant que </a:t>
            </a:r>
            <a:r>
              <a:rPr lang="fr-FR" dirty="0"/>
              <a:t>(valeur &lt; 0 </a:t>
            </a:r>
            <a:r>
              <a:rPr lang="fr-FR" b="1" dirty="0"/>
              <a:t>ou</a:t>
            </a:r>
            <a:r>
              <a:rPr lang="fr-FR" dirty="0"/>
              <a:t> (valeur % 2) ≠0) </a:t>
            </a:r>
          </a:p>
          <a:p>
            <a:pPr>
              <a:spcBef>
                <a:spcPts val="600"/>
              </a:spcBef>
            </a:pPr>
            <a:endParaRPr lang="fr-FR" dirty="0"/>
          </a:p>
          <a:p>
            <a:pPr>
              <a:spcBef>
                <a:spcPts val="600"/>
              </a:spcBef>
            </a:pPr>
            <a:r>
              <a:rPr lang="fr-FR" b="1" dirty="0"/>
              <a:t>Équivaut à :</a:t>
            </a:r>
          </a:p>
          <a:p>
            <a:pPr>
              <a:spcBef>
                <a:spcPts val="600"/>
              </a:spcBef>
            </a:pPr>
            <a:endParaRPr lang="fr-FR" b="1" dirty="0"/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Afficher</a:t>
            </a:r>
            <a:r>
              <a:rPr lang="fr-FR" dirty="0"/>
              <a:t> ("Donnez une valeur positive paire :")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/>
              <a:t>Saisir</a:t>
            </a:r>
            <a:r>
              <a:rPr lang="fr-FR" dirty="0"/>
              <a:t> (valeur)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>
                <a:solidFill>
                  <a:srgbClr val="FF0000"/>
                </a:solidFill>
              </a:rPr>
              <a:t>tant que </a:t>
            </a:r>
            <a:r>
              <a:rPr lang="fr-FR" dirty="0"/>
              <a:t>(valeur &lt; 0 </a:t>
            </a:r>
            <a:r>
              <a:rPr lang="fr-FR" b="1" dirty="0"/>
              <a:t>ou</a:t>
            </a:r>
            <a:r>
              <a:rPr lang="fr-FR" dirty="0"/>
              <a:t> (valeur % 2) ≠0) </a:t>
            </a:r>
            <a:r>
              <a:rPr lang="fr-FR" b="1" dirty="0">
                <a:solidFill>
                  <a:srgbClr val="FF0000"/>
                </a:solidFill>
              </a:rPr>
              <a:t>faire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Afficher</a:t>
            </a:r>
            <a:r>
              <a:rPr lang="fr-FR" dirty="0"/>
              <a:t> ("Donnez une valeur positive paire:")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dirty="0"/>
              <a:t>	</a:t>
            </a:r>
            <a:r>
              <a:rPr lang="fr-FR" b="1" dirty="0"/>
              <a:t>Saisir</a:t>
            </a:r>
            <a:r>
              <a:rPr lang="fr-FR" dirty="0"/>
              <a:t> (valeur)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b="1" dirty="0" err="1">
                <a:solidFill>
                  <a:srgbClr val="FF0000"/>
                </a:solidFill>
              </a:rPr>
              <a:t>ftq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COMPARAISON </a:t>
            </a:r>
            <a:br>
              <a:rPr lang="fr-FR" dirty="0"/>
            </a:br>
            <a:r>
              <a:rPr lang="fr-FR" dirty="0"/>
              <a:t>«RÉPÉTER» ET «TANT QUE»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fr-FR" dirty="0"/>
              <a:t>boucle </a:t>
            </a:r>
            <a:r>
              <a:rPr lang="fr-FR" b="1" dirty="0">
                <a:solidFill>
                  <a:srgbClr val="FF0000"/>
                </a:solidFill>
              </a:rPr>
              <a:t>tant que </a:t>
            </a:r>
          </a:p>
          <a:p>
            <a:pPr lvl="1"/>
            <a:r>
              <a:rPr lang="fr-FR" dirty="0"/>
              <a:t>condition vérifiée </a:t>
            </a:r>
            <a:r>
              <a:rPr lang="fr-FR" b="1" dirty="0"/>
              <a:t>avant</a:t>
            </a:r>
            <a:r>
              <a:rPr lang="fr-FR" dirty="0"/>
              <a:t> chaque exécution du traitement </a:t>
            </a:r>
          </a:p>
          <a:p>
            <a:pPr lvl="1"/>
            <a:r>
              <a:rPr lang="fr-FR" dirty="0"/>
              <a:t>le traitement peut donc ne pas être exécuté </a:t>
            </a:r>
          </a:p>
          <a:p>
            <a:pPr lvl="1"/>
            <a:r>
              <a:rPr lang="fr-FR" dirty="0"/>
              <a:t>de plus : la condition porte surtout sur la saisie de nouvelles variables (relance)</a:t>
            </a:r>
          </a:p>
          <a:p>
            <a:pPr marL="274320" lvl="1" indent="0">
              <a:buNone/>
            </a:pPr>
            <a:r>
              <a:rPr lang="fr-FR" dirty="0"/>
              <a:t> </a:t>
            </a:r>
          </a:p>
          <a:p>
            <a:pPr>
              <a:spcBef>
                <a:spcPts val="600"/>
              </a:spcBef>
            </a:pPr>
            <a:r>
              <a:rPr lang="fr-FR" dirty="0"/>
              <a:t>• boucle </a:t>
            </a:r>
            <a:r>
              <a:rPr lang="fr-FR" b="1" dirty="0">
                <a:solidFill>
                  <a:srgbClr val="FF0000"/>
                </a:solidFill>
              </a:rPr>
              <a:t>répéter</a:t>
            </a:r>
            <a:r>
              <a:rPr lang="fr-FR" dirty="0"/>
              <a:t> … </a:t>
            </a:r>
            <a:r>
              <a:rPr lang="fr-FR" b="1" dirty="0">
                <a:solidFill>
                  <a:srgbClr val="FF0000"/>
                </a:solidFill>
              </a:rPr>
              <a:t>tant que </a:t>
            </a:r>
          </a:p>
          <a:p>
            <a:pPr lvl="1"/>
            <a:r>
              <a:rPr lang="fr-FR" dirty="0"/>
              <a:t>condition vérifiée </a:t>
            </a:r>
            <a:r>
              <a:rPr lang="fr-FR" b="1" dirty="0">
                <a:solidFill>
                  <a:srgbClr val="FFFF00"/>
                </a:solidFill>
              </a:rPr>
              <a:t>après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/>
              <a:t>chaque exécution du traitement =&gt;le traitement est </a:t>
            </a:r>
            <a:r>
              <a:rPr lang="fr-FR" b="1" dirty="0">
                <a:solidFill>
                  <a:srgbClr val="FFFF00"/>
                </a:solidFill>
              </a:rPr>
              <a:t>exécuté au moins une fois </a:t>
            </a:r>
          </a:p>
          <a:p>
            <a:pPr lvl="1"/>
            <a:r>
              <a:rPr lang="fr-FR" dirty="0"/>
              <a:t>de plus: la condition porte surtout sur le résultat du traitement </a:t>
            </a:r>
          </a:p>
          <a:p>
            <a:pPr lvl="1"/>
            <a:endParaRPr lang="fr-FR" dirty="0"/>
          </a:p>
          <a:p>
            <a:pPr>
              <a:spcBef>
                <a:spcPts val="600"/>
              </a:spcBef>
            </a:pPr>
            <a:r>
              <a:rPr lang="fr-FR" dirty="0"/>
              <a:t>• </a:t>
            </a:r>
            <a:r>
              <a:rPr lang="fr-FR" b="1" dirty="0">
                <a:solidFill>
                  <a:srgbClr val="FFFF00"/>
                </a:solidFill>
              </a:rPr>
              <a:t>Remarque</a:t>
            </a:r>
            <a:r>
              <a:rPr lang="fr-FR" dirty="0"/>
              <a:t>: la boucle répéter est typique pour les saisies avec vérification 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DE L’ÉNONCÉ À LA BOUCLE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endParaRPr lang="fr-FR" sz="4000" dirty="0"/>
          </a:p>
          <a:p>
            <a:pPr>
              <a:spcBef>
                <a:spcPts val="600"/>
              </a:spcBef>
            </a:pPr>
            <a:r>
              <a:rPr lang="fr-FR" sz="4000" i="1" dirty="0"/>
              <a:t>Saisir des données et s'arrêter dès que leur somme dépasse 500</a:t>
            </a:r>
          </a:p>
          <a:p>
            <a:pPr marL="0" indent="0">
              <a:spcBef>
                <a:spcPts val="600"/>
              </a:spcBef>
              <a:buNone/>
            </a:pP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CONCEPTS IMPORTANTS EN INFORMATIQUE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fr-FR" b="1" dirty="0">
                <a:solidFill>
                  <a:srgbClr val="FFFF00"/>
                </a:solidFill>
              </a:rPr>
              <a:t>Algorithme</a:t>
            </a:r>
            <a:r>
              <a:rPr lang="fr-FR" dirty="0"/>
              <a:t> : mot dérivé du nom du mathématicien Al_Khwarizmi qui a vécu au 9</a:t>
            </a:r>
            <a:r>
              <a:rPr lang="fr-FR" baseline="30000" dirty="0"/>
              <a:t>ème</a:t>
            </a:r>
            <a:r>
              <a:rPr lang="fr-FR" dirty="0"/>
              <a:t> siècle, était membre d’un académie des sciences à Bagdad 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 algorithme prend des </a:t>
            </a:r>
            <a:r>
              <a:rPr lang="fr-FR" dirty="0">
                <a:solidFill>
                  <a:srgbClr val="FFFF00"/>
                </a:solidFill>
              </a:rPr>
              <a:t>données en entrée</a:t>
            </a:r>
            <a:r>
              <a:rPr lang="fr-FR" dirty="0"/>
              <a:t>, </a:t>
            </a:r>
            <a:r>
              <a:rPr lang="fr-FR" dirty="0">
                <a:solidFill>
                  <a:srgbClr val="92D050"/>
                </a:solidFill>
              </a:rPr>
              <a:t>exprime un traitement </a:t>
            </a:r>
            <a:r>
              <a:rPr lang="fr-FR" dirty="0"/>
              <a:t>particulier et fournit des </a:t>
            </a:r>
            <a:r>
              <a:rPr lang="fr-FR" dirty="0">
                <a:solidFill>
                  <a:srgbClr val="00B0F0"/>
                </a:solidFill>
              </a:rPr>
              <a:t>données en sortie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Programme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: série d’instructions pouvant s’exécuter en séquence, ou en parallèle (parallélisme matériel) qui réalise (</a:t>
            </a:r>
            <a:r>
              <a:rPr lang="fr-FR" dirty="0">
                <a:solidFill>
                  <a:srgbClr val="FF0000"/>
                </a:solidFill>
              </a:rPr>
              <a:t>implémente</a:t>
            </a:r>
            <a:r>
              <a:rPr lang="fr-FR" dirty="0"/>
              <a:t>) un algorithme.</a:t>
            </a:r>
          </a:p>
        </p:txBody>
      </p:sp>
    </p:spTree>
    <p:extLst>
      <p:ext uri="{BB962C8B-B14F-4D97-AF65-F5344CB8AC3E}">
        <p14:creationId xmlns:p14="http://schemas.microsoft.com/office/powerpoint/2010/main" val="27966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DE L’ÉNONCÉ À LA BOUCLE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saisir (val)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somme ←val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</a:t>
            </a:r>
            <a:r>
              <a:rPr lang="fr-FR" sz="4000" b="1" dirty="0">
                <a:solidFill>
                  <a:srgbClr val="FF0000"/>
                </a:solidFill>
              </a:rPr>
              <a:t>tant que </a:t>
            </a:r>
            <a:r>
              <a:rPr lang="fr-FR" sz="4000" dirty="0"/>
              <a:t>somme ≤500 </a:t>
            </a:r>
            <a:r>
              <a:rPr lang="fr-FR" sz="4000" b="1" dirty="0">
                <a:solidFill>
                  <a:srgbClr val="FF0000"/>
                </a:solidFill>
              </a:rPr>
              <a:t>faire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	Saisir (val)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	somme ←somme + val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</a:t>
            </a:r>
            <a:r>
              <a:rPr lang="fr-FR" sz="4000" b="1" dirty="0" err="1">
                <a:solidFill>
                  <a:srgbClr val="FF0000"/>
                </a:solidFill>
              </a:rPr>
              <a:t>ftq</a:t>
            </a:r>
            <a:endParaRPr lang="fr-FR" sz="4400" b="1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fr-FR" sz="4000" dirty="0"/>
          </a:p>
          <a:p>
            <a:pPr marL="0" indent="0">
              <a:spcBef>
                <a:spcPts val="600"/>
              </a:spcBef>
              <a:buNone/>
            </a:pP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DE L’ÉNONCÉ À LA BOUCLE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somme ←0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</a:t>
            </a:r>
            <a:r>
              <a:rPr lang="fr-FR" sz="4000" b="1" dirty="0">
                <a:solidFill>
                  <a:srgbClr val="FF0000"/>
                </a:solidFill>
              </a:rPr>
              <a:t>répéter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	Saisir (val)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	somme ←somme + val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/>
              <a:t>	</a:t>
            </a:r>
            <a:r>
              <a:rPr lang="fr-FR" sz="4000" b="1" dirty="0">
                <a:solidFill>
                  <a:srgbClr val="FF0000"/>
                </a:solidFill>
              </a:rPr>
              <a:t>tant que </a:t>
            </a:r>
            <a:r>
              <a:rPr lang="fr-FR" sz="4000" dirty="0"/>
              <a:t>somme ≤500 </a:t>
            </a:r>
          </a:p>
          <a:p>
            <a:pPr marL="0" indent="0">
              <a:spcBef>
                <a:spcPts val="600"/>
              </a:spcBef>
              <a:buNone/>
            </a:pPr>
            <a:endParaRPr lang="fr-FR" sz="4000" dirty="0"/>
          </a:p>
          <a:p>
            <a:pPr marL="0" indent="0">
              <a:spcBef>
                <a:spcPts val="600"/>
              </a:spcBef>
              <a:buNone/>
            </a:pP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POURQUOI UN COURS D’ "ALGO" ?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 rtlCol="0">
            <a:normAutofit/>
          </a:bodyPr>
          <a:lstStyle/>
          <a:p>
            <a:r>
              <a:rPr lang="fr-FR" b="1" dirty="0">
                <a:solidFill>
                  <a:srgbClr val="FFFF00"/>
                </a:solidFill>
              </a:rPr>
              <a:t>Pour obtenir </a:t>
            </a:r>
            <a:r>
              <a:rPr lang="fr-FR" dirty="0"/>
              <a:t>de la «machine» qu’elle effectue un travail à notre place.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Problème</a:t>
            </a:r>
            <a:r>
              <a:rPr lang="fr-FR" dirty="0"/>
              <a:t>: expliquer à la «machine» comment elle doit s'y prendre.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solidFill>
                  <a:srgbClr val="92D050"/>
                </a:solidFill>
              </a:rPr>
              <a:t>Besoins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Savoir </a:t>
            </a:r>
            <a:r>
              <a:rPr lang="fr-FR" b="1" i="1" dirty="0"/>
              <a:t>expliciter</a:t>
            </a:r>
            <a:r>
              <a:rPr lang="fr-FR" dirty="0"/>
              <a:t> son raisonnement. </a:t>
            </a:r>
          </a:p>
          <a:p>
            <a:pPr lvl="1"/>
            <a:r>
              <a:rPr lang="fr-FR" dirty="0"/>
              <a:t>Savoir </a:t>
            </a:r>
            <a:r>
              <a:rPr lang="fr-FR" b="1" i="1" dirty="0"/>
              <a:t>formaliser</a:t>
            </a:r>
            <a:r>
              <a:rPr lang="fr-FR" dirty="0"/>
              <a:t> son raisonnement. </a:t>
            </a:r>
          </a:p>
          <a:p>
            <a:pPr lvl="1"/>
            <a:r>
              <a:rPr lang="fr-FR" dirty="0"/>
              <a:t>Concevoir (et écrire) des </a:t>
            </a:r>
            <a:r>
              <a:rPr lang="fr-FR" b="1" i="1" dirty="0"/>
              <a:t>algorithmes </a:t>
            </a:r>
            <a:r>
              <a:rPr lang="fr-FR" dirty="0"/>
              <a:t>: </a:t>
            </a:r>
          </a:p>
          <a:p>
            <a:pPr lvl="2"/>
            <a:r>
              <a:rPr lang="fr-FR" dirty="0"/>
              <a:t>Séquence d’instructions qui décrit comment résoudre un problème particulier.</a:t>
            </a:r>
          </a:p>
        </p:txBody>
      </p:sp>
    </p:spTree>
    <p:extLst>
      <p:ext uri="{BB962C8B-B14F-4D97-AF65-F5344CB8AC3E}">
        <p14:creationId xmlns:p14="http://schemas.microsoft.com/office/powerpoint/2010/main" val="17035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ALGORITHME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 rtlCol="0"/>
          <a:lstStyle/>
          <a:p>
            <a:r>
              <a:rPr lang="fr-FR" b="1" dirty="0">
                <a:solidFill>
                  <a:srgbClr val="92D050"/>
                </a:solidFill>
              </a:rPr>
              <a:t>Savoir expliquer </a:t>
            </a:r>
            <a:r>
              <a:rPr lang="fr-FR" dirty="0"/>
              <a:t>comment faire un travail sans la moindre ambiguïté.</a:t>
            </a:r>
          </a:p>
          <a:p>
            <a:r>
              <a:rPr lang="fr-FR" b="1" dirty="0">
                <a:solidFill>
                  <a:srgbClr val="92D050"/>
                </a:solidFill>
              </a:rPr>
              <a:t>Langage simple </a:t>
            </a:r>
            <a:r>
              <a:rPr lang="fr-FR" dirty="0"/>
              <a:t>: des instructions (pas élémentaires). </a:t>
            </a:r>
          </a:p>
          <a:p>
            <a:r>
              <a:rPr lang="fr-FR" dirty="0"/>
              <a:t>Suite finie d'actions à entreprendre en respectant une chronologie imposée. </a:t>
            </a:r>
          </a:p>
          <a:p>
            <a:r>
              <a:rPr lang="fr-FR" dirty="0"/>
              <a:t>L’écriture algorithmique : un travail de programmation à visée universelle. </a:t>
            </a:r>
          </a:p>
          <a:p>
            <a:pPr lvl="1"/>
            <a:r>
              <a:rPr lang="fr-FR" dirty="0"/>
              <a:t>Un algorithme </a:t>
            </a:r>
            <a:r>
              <a:rPr lang="fr-FR" b="1" dirty="0">
                <a:solidFill>
                  <a:srgbClr val="92D050"/>
                </a:solidFill>
              </a:rPr>
              <a:t>ne dépend pas du langage </a:t>
            </a:r>
            <a:r>
              <a:rPr lang="fr-FR" dirty="0"/>
              <a:t>dans lequel il est implanté. </a:t>
            </a:r>
          </a:p>
          <a:p>
            <a:pPr lvl="1"/>
            <a:r>
              <a:rPr lang="fr-FR" b="1" dirty="0">
                <a:solidFill>
                  <a:srgbClr val="92D050"/>
                </a:solidFill>
              </a:rPr>
              <a:t>Ni de la machine </a:t>
            </a:r>
            <a:r>
              <a:rPr lang="fr-FR" dirty="0"/>
              <a:t>qui exécutera le programme correspondant.</a:t>
            </a:r>
          </a:p>
        </p:txBody>
      </p:sp>
    </p:spTree>
    <p:extLst>
      <p:ext uri="{BB962C8B-B14F-4D97-AF65-F5344CB8AC3E}">
        <p14:creationId xmlns:p14="http://schemas.microsoft.com/office/powerpoint/2010/main" val="462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EXEMPLE D’ALGORITHMES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Recette de cuisine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1905000"/>
            <a:ext cx="3346354" cy="46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EXEMPLE D’ALGORITHMES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Notice de montage de meuble en kit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71" y="2687460"/>
            <a:ext cx="4996283" cy="348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5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558</TotalTime>
  <Words>3660</Words>
  <Application>Microsoft Office PowerPoint</Application>
  <PresentationFormat>Personnalisé</PresentationFormat>
  <Paragraphs>555</Paragraphs>
  <Slides>52</Slides>
  <Notes>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6" baseType="lpstr">
      <vt:lpstr>Arial</vt:lpstr>
      <vt:lpstr>Consolas</vt:lpstr>
      <vt:lpstr>Corbel</vt:lpstr>
      <vt:lpstr>Tableau noir 16x9</vt:lpstr>
      <vt:lpstr>COURS ALGORITHMIQUE ET PROGRAMMATION INFORMATIQUE </vt:lpstr>
      <vt:lpstr>RÉFÉRENCES </vt:lpstr>
      <vt:lpstr>OBJECTIF DU COURS</vt:lpstr>
      <vt:lpstr>NOTION DE BASE EN ALGORITHMIQUE </vt:lpstr>
      <vt:lpstr>CONCEPTS IMPORTANTS EN INFORMATIQUE</vt:lpstr>
      <vt:lpstr>POURQUOI UN COURS D’ "ALGO" ? </vt:lpstr>
      <vt:lpstr>ALGORITHME</vt:lpstr>
      <vt:lpstr>EXEMPLE D’ALGORITHMES</vt:lpstr>
      <vt:lpstr>EXEMPLE D’ALGORITHMES</vt:lpstr>
      <vt:lpstr>EXEMPLE D’ALGORITHMES</vt:lpstr>
      <vt:lpstr>LES PROBLÈMES FONDAMENTAUX EN ALGORITHMIQUE</vt:lpstr>
      <vt:lpstr>EXEMPLE DE LANGAGE ALGORITHMIQUE </vt:lpstr>
      <vt:lpstr>ETAPES D’UN ALGORITHME</vt:lpstr>
      <vt:lpstr>LANGAGE ALGORITHMIQUE</vt:lpstr>
      <vt:lpstr>DÉCLARATION DES DONNÉES</vt:lpstr>
      <vt:lpstr>DÉCLARATION DES DONNÉES</vt:lpstr>
      <vt:lpstr>LECTURE ÉCRITURE DE DONNÉES</vt:lpstr>
      <vt:lpstr>PHASE D’ANALYSE</vt:lpstr>
      <vt:lpstr>EXEMPLE D’ÉNONCÉ D’UN PROBLÈME</vt:lpstr>
      <vt:lpstr>EXEMPLE D’ÉNONCÉ D’UN PROBLÈME</vt:lpstr>
      <vt:lpstr>EXEMPLE ALGORITHME TVA</vt:lpstr>
      <vt:lpstr>INSTRUCTIONS SÉQUENTIELLES  RÉSULTAT D’UN ALGORITHME</vt:lpstr>
      <vt:lpstr>SIMULATION D’UN ALGORITHME</vt:lpstr>
      <vt:lpstr>CE QU’IL MANQUE !</vt:lpstr>
      <vt:lpstr>STRUCTURE ALTERNATIVE  « SI … ALORS … SINON … FSI » (1)</vt:lpstr>
      <vt:lpstr>STRUCTURE ALTERNATIVE  « SI … ALORS … SINON … FSI » (2)</vt:lpstr>
      <vt:lpstr>STRUCTURE ALTERNATIVE  « SI … ALORS … SINON … FSI » (3)</vt:lpstr>
      <vt:lpstr>STRUCTURES ALTERNATIVES IMBRIQUÉES</vt:lpstr>
      <vt:lpstr>STRUCTURES ALTERNATIVES IMBRIQUÉES</vt:lpstr>
      <vt:lpstr>SELECTION CHOIX MULTIPLES  « SELON » (1) </vt:lpstr>
      <vt:lpstr>SELECTION CHOIX MULTIPLES  « SELON » (2) </vt:lpstr>
      <vt:lpstr>SELECTION CHOIX MULTIPLES  « SELON » (3) AVEC INVERSION DES TESTS</vt:lpstr>
      <vt:lpstr>SELECTION CHOIX MULTIPLES (4)  AVEC SI … ALORS … FSI SÉQUENTIELS</vt:lpstr>
      <vt:lpstr>LES BOUCLES  « POUR »</vt:lpstr>
      <vt:lpstr>SÉMANTIQUE BOUCLE  « POUR » </vt:lpstr>
      <vt:lpstr>RÉPÉTITION D’UN TRAITEMENT  BOUCLE « POUR »</vt:lpstr>
      <vt:lpstr>LES BOUCLES  « TANT QUE … FAIRE » </vt:lpstr>
      <vt:lpstr>LES BOUCLES  « TANT QUE … FAIRE » </vt:lpstr>
      <vt:lpstr>RÉPÉTITION D’UN TRAITEMENT À NOMBRE ITÉRATIONS INCONNU  « TANT QUE … FAIRE »</vt:lpstr>
      <vt:lpstr>LES BOUCLES  « TANT QUE … FAIRE » </vt:lpstr>
      <vt:lpstr>LES BOUCLES  « TANT QUE … FAIRE » </vt:lpstr>
      <vt:lpstr>COMPARAISON BOUCLES  « POUR » ET « TANT QUE » (1) </vt:lpstr>
      <vt:lpstr>COMPARAISON BOUCLES  « POUR » ET « TANT QUE » (2) </vt:lpstr>
      <vt:lpstr>QUAND CHOISIR  « POUR » OU « TANT QUE » ? </vt:lpstr>
      <vt:lpstr>BOUCLE « RÉPÉTER …TANT QUE » </vt:lpstr>
      <vt:lpstr>ON N’A PAS FINI D’ITÉRER !</vt:lpstr>
      <vt:lpstr>COMPARAISON  «RÉPÉTER» ET «TANT QUE» </vt:lpstr>
      <vt:lpstr>COMPARAISON  «RÉPÉTER» ET «TANT QUE» </vt:lpstr>
      <vt:lpstr>DE L’ÉNONCÉ À LA BOUCLE</vt:lpstr>
      <vt:lpstr>DE L’ÉNONCÉ À LA BOUCLE</vt:lpstr>
      <vt:lpstr>DE L’ÉNONCÉ À LA BOUCLE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Lionel Cicala</dc:creator>
  <cp:lastModifiedBy>GRETA</cp:lastModifiedBy>
  <cp:revision>54</cp:revision>
  <dcterms:created xsi:type="dcterms:W3CDTF">2020-10-21T15:16:51Z</dcterms:created>
  <dcterms:modified xsi:type="dcterms:W3CDTF">2020-10-22T14:09:08Z</dcterms:modified>
</cp:coreProperties>
</file>