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6C732-ED91-DF5C-712C-F63DBDAC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D28668-CCE4-D7E1-6D23-F55EE1ED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5CF7B-E20A-BED2-B253-CD9D686B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F0773-2002-EB3D-C622-DFC5479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D796F-06C2-69DF-0ED3-16779DC7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7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481CA-45D4-B046-1C96-DD607C9F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C048B6-5762-F006-2022-D0392BFB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24659-87E2-EC98-FBC9-453D40A6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322EF1-B600-8DFF-061F-8ED712C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9D19F4-1709-5CA0-9449-F48BD634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1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E41842-03E6-D5CB-B6A1-922E38C1D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3CB345-39A8-98DA-94F1-8EA534DD0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2D58B-3549-000B-6884-11D3DC21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8058C-64CD-6A63-D7C4-E5DA1E91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00EE-6113-58AC-B79A-B9B322A2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5217-7FCB-8C58-946E-1082F6CB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2D8F0-88D8-3D68-0EFA-5EFD6BF3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97340-57E3-EF3D-125C-14AAFCD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92B3B1-67B9-CFFA-580F-A03F14E9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0B9DB-059B-D711-8179-76705786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6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BBC80-B811-F860-0332-6751ED95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65EBB2-B8D3-FF39-001A-60CA2B46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48C19-7462-1461-108D-F68141B3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9AC5D-BBFA-F0A5-F6A7-058AA908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A973D-C2AA-FEEC-D330-5B1139C7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4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0D0DB-6FCF-665E-7C98-72AFCBE2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A3C98-B5C2-65EF-86D8-17C96E3CA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12BDFE-B63F-4660-2641-876AA1D9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1D441A-927C-64AD-BC5F-4425F145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46923-B27F-E26D-5E67-B46F4085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B870D5-CD92-158C-D17A-89D5F97F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48C0A-FA4D-5A72-7360-3139EA74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263F40-D2AD-E188-3C06-49FCFD6D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F205F4-3652-0979-DF47-52B4794D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983F3-8068-E73E-BFAF-C8C286EA8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67950E-5642-97F0-5B37-6FEF63BA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2AA505-B5FE-F771-8130-32559778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3E22C3-A864-0E5B-C2E8-F3D1AEC8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8972B7-FAE6-FA2D-8D68-4D8718E4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4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A2BDC-C53C-22E3-4A92-0A2BC77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2C5E0C-D928-D315-BEAE-E1181E47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FF14C-C5FD-467D-261E-DA6D3887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14E2D7-2A5B-3028-D4B0-EB573A9B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5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690BC7-4311-55F4-28E6-8A63408F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9787F6-21DA-0BDC-8538-32C9AE77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5178A0-D2DF-0AF7-5E10-748A897D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4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30591-4311-E479-60AD-AB7E60A2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07C3A-4E8C-0AA0-6192-35AA012B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860505-A974-4179-5B1E-6EB9AEAD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3D23B-29E0-C592-1932-13DF156F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B4294-7F30-E48B-2C3C-B18BE256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CB5813-E089-2CDD-DC4C-7EE65D8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16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A1324-2299-4C04-387C-12B28E97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979215-2C23-0380-759F-C819D3311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7F6AD-A028-6067-4E99-0C1CD62F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C8785A-F838-76CC-5ADC-091BC0C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4429B2-4DF5-A35B-4300-EED14BB6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F863A5-2768-A797-39D4-DFAD862A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31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39B416-4A39-912B-A6C4-EE8CD0FB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440647-B19B-2753-2B5F-B39091DD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F742BD-5A75-EDF5-9586-863EF4A83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2E982-DB14-473E-91C6-8BB1220D4241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0E298-400A-1EE1-1CBC-89ED02D8F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C4F688-8464-4D60-F281-C08BE9083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2694A-26BF-4757-87CC-BAB77B7221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24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2391654-7C5B-F6CE-3039-ACE26375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一張含有 文字, 簽名、標誌, 衛生棉, 室內 的圖片&#10;&#10;AI 產生的內容可能不正確。">
            <a:extLst>
              <a:ext uri="{FF2B5EF4-FFF2-40B4-BE49-F238E27FC236}">
                <a16:creationId xmlns:a16="http://schemas.microsoft.com/office/drawing/2014/main" id="{309C9C0E-773F-9579-4738-3DD328BA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6" y="747713"/>
            <a:ext cx="2956021" cy="518089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3430F6-EF87-F261-0F65-A1BCCB8C020B}"/>
              </a:ext>
            </a:extLst>
          </p:cNvPr>
          <p:cNvSpPr txBox="1"/>
          <p:nvPr/>
        </p:nvSpPr>
        <p:spPr>
          <a:xfrm>
            <a:off x="3474589" y="747713"/>
            <a:ext cx="5520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樹梅派 第二代 </a:t>
            </a:r>
            <a:r>
              <a:rPr lang="en-US" altLang="zh-TW" sz="3200" dirty="0"/>
              <a:t>HD</a:t>
            </a:r>
            <a:r>
              <a:rPr lang="zh-TW" altLang="en-US" sz="3200" dirty="0"/>
              <a:t> 攝影模組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5E4137-8410-064C-1DC2-7894A5E39214}"/>
              </a:ext>
            </a:extLst>
          </p:cNvPr>
          <p:cNvSpPr txBox="1"/>
          <p:nvPr/>
        </p:nvSpPr>
        <p:spPr>
          <a:xfrm>
            <a:off x="3753661" y="1668483"/>
            <a:ext cx="2143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價格：</a:t>
            </a:r>
            <a:r>
              <a:rPr lang="en-US" altLang="zh-TW" sz="2600" dirty="0"/>
              <a:t>1350$</a:t>
            </a:r>
            <a:endParaRPr lang="zh-TW" altLang="en-US" sz="2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FEBB47-6733-F4F4-59B7-92B34FD92BC2}"/>
              </a:ext>
            </a:extLst>
          </p:cNvPr>
          <p:cNvSpPr txBox="1"/>
          <p:nvPr/>
        </p:nvSpPr>
        <p:spPr>
          <a:xfrm>
            <a:off x="3793582" y="2372230"/>
            <a:ext cx="83991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高畫質感光元件：​採用 </a:t>
            </a:r>
            <a:r>
              <a:rPr lang="en-US" altLang="zh-TW" sz="2000" dirty="0"/>
              <a:t>Sony IMX219 800 </a:t>
            </a:r>
            <a:r>
              <a:rPr lang="zh-TW" altLang="en-US" sz="2000" dirty="0"/>
              <a:t>萬像素感光元件，支援 </a:t>
            </a:r>
            <a:r>
              <a:rPr lang="en-US" altLang="zh-TW" sz="2000" dirty="0"/>
              <a:t>3280 × 2464 </a:t>
            </a:r>
            <a:r>
              <a:rPr lang="zh-TW" altLang="en-US" sz="2000" dirty="0"/>
              <a:t>像素的靜態圖片，以及 </a:t>
            </a:r>
            <a:r>
              <a:rPr lang="en-US" altLang="zh-TW" sz="2000" dirty="0"/>
              <a:t>1080p30</a:t>
            </a:r>
            <a:r>
              <a:rPr lang="zh-TW" altLang="en-US" sz="2000" dirty="0"/>
              <a:t>、</a:t>
            </a:r>
            <a:r>
              <a:rPr lang="en-US" altLang="zh-TW" sz="2000" dirty="0"/>
              <a:t>720p60 </a:t>
            </a:r>
            <a:r>
              <a:rPr lang="zh-TW" altLang="en-US" sz="2000" dirty="0"/>
              <a:t>和 </a:t>
            </a:r>
            <a:r>
              <a:rPr lang="en-US" altLang="zh-TW" sz="2000" dirty="0"/>
              <a:t>640x480p90 </a:t>
            </a:r>
            <a:r>
              <a:rPr lang="zh-TW" altLang="en-US" sz="2000" dirty="0"/>
              <a:t>的影片錄製</a:t>
            </a:r>
            <a:br>
              <a:rPr lang="en-US" altLang="zh-TW" sz="2000" dirty="0"/>
            </a:b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介面與相容性：​透過 </a:t>
            </a:r>
            <a:r>
              <a:rPr lang="en-US" altLang="zh-TW" sz="2000" dirty="0"/>
              <a:t>15 </a:t>
            </a:r>
            <a:r>
              <a:rPr lang="zh-TW" altLang="en-US" sz="2000" dirty="0"/>
              <a:t>針 </a:t>
            </a:r>
            <a:r>
              <a:rPr lang="en-US" altLang="zh-TW" sz="2000" dirty="0"/>
              <a:t>MIPI Camera Serial Interface</a:t>
            </a:r>
            <a:r>
              <a:rPr lang="zh-TW" altLang="en-US" sz="2000" dirty="0"/>
              <a:t>（</a:t>
            </a:r>
            <a:r>
              <a:rPr lang="en-US" altLang="zh-TW" sz="2000" dirty="0"/>
              <a:t>CSI-2</a:t>
            </a:r>
            <a:r>
              <a:rPr lang="zh-TW" altLang="en-US" sz="2000" dirty="0"/>
              <a:t>）與 </a:t>
            </a:r>
            <a:r>
              <a:rPr lang="en-US" altLang="zh-TW" sz="2000" dirty="0"/>
              <a:t>Raspberry Pi </a:t>
            </a:r>
            <a:r>
              <a:rPr lang="zh-TW" altLang="en-US" sz="2000" dirty="0"/>
              <a:t>連接，適用於 </a:t>
            </a:r>
            <a:r>
              <a:rPr lang="en-US" altLang="zh-TW" sz="2000" dirty="0"/>
              <a:t>Raspberry Pi Model A/B/B+/Pi2/Pi3/Pi4 </a:t>
            </a:r>
            <a:r>
              <a:rPr lang="zh-TW" altLang="en-US" sz="2000" dirty="0"/>
              <a:t>等型號。 ​</a:t>
            </a:r>
            <a:br>
              <a:rPr lang="en-US" altLang="zh-TW" sz="2000" dirty="0"/>
            </a:b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應用場景：​適用於高清視頻和靜態攝影，可用於延時攝影和慢動作拍攝等應用。 ​</a:t>
            </a:r>
            <a:br>
              <a:rPr lang="en-US" altLang="zh-TW" sz="2000" dirty="0"/>
            </a:b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紅外線版本（</a:t>
            </a:r>
            <a:r>
              <a:rPr lang="en-US" altLang="zh-TW" sz="2000" dirty="0" err="1"/>
              <a:t>NoIR</a:t>
            </a:r>
            <a:r>
              <a:rPr lang="zh-TW" altLang="en-US" sz="2000" dirty="0"/>
              <a:t>）：​另有無紅外線濾鏡的 </a:t>
            </a:r>
            <a:r>
              <a:rPr lang="en-US" altLang="zh-TW" sz="2000" dirty="0" err="1"/>
              <a:t>NoIR</a:t>
            </a:r>
            <a:r>
              <a:rPr lang="en-US" altLang="zh-TW" sz="2000" dirty="0"/>
              <a:t> </a:t>
            </a:r>
            <a:r>
              <a:rPr lang="zh-TW" altLang="en-US" sz="2000" dirty="0"/>
              <a:t>版本，適合夜視應用，例如監控攝影機。 ​</a:t>
            </a:r>
          </a:p>
        </p:txBody>
      </p:sp>
    </p:spTree>
    <p:extLst>
      <p:ext uri="{BB962C8B-B14F-4D97-AF65-F5344CB8AC3E}">
        <p14:creationId xmlns:p14="http://schemas.microsoft.com/office/powerpoint/2010/main" val="34977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BF1F9-8053-108D-0034-BA8B3483D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C5A691-3C9C-0627-181B-7937A729E486}"/>
              </a:ext>
            </a:extLst>
          </p:cNvPr>
          <p:cNvSpPr txBox="1"/>
          <p:nvPr/>
        </p:nvSpPr>
        <p:spPr>
          <a:xfrm>
            <a:off x="3592254" y="595955"/>
            <a:ext cx="419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樹梅派專用 一般相機</a:t>
            </a:r>
          </a:p>
        </p:txBody>
      </p:sp>
      <p:pic>
        <p:nvPicPr>
          <p:cNvPr id="5" name="圖片 4" descr="一張含有 文字, 急救箱, 簽名、標誌, 室內 的圖片&#10;&#10;AI 產生的內容可能不正確。">
            <a:extLst>
              <a:ext uri="{FF2B5EF4-FFF2-40B4-BE49-F238E27FC236}">
                <a16:creationId xmlns:a16="http://schemas.microsoft.com/office/drawing/2014/main" id="{039B9F27-9653-E9FD-BC3C-7C0CD981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5" y="573753"/>
            <a:ext cx="2985569" cy="57104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27DD29-E5E0-B6DD-91D8-02F03C1229BC}"/>
              </a:ext>
            </a:extLst>
          </p:cNvPr>
          <p:cNvSpPr txBox="1"/>
          <p:nvPr/>
        </p:nvSpPr>
        <p:spPr>
          <a:xfrm>
            <a:off x="3734757" y="1457455"/>
            <a:ext cx="2143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價格：</a:t>
            </a:r>
            <a:r>
              <a:rPr lang="en-US" altLang="zh-TW" sz="2600" dirty="0"/>
              <a:t>850$</a:t>
            </a:r>
            <a:endParaRPr lang="zh-TW" altLang="en-US" sz="2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F59F7A-9BBD-7A86-229F-1DD808796655}"/>
              </a:ext>
            </a:extLst>
          </p:cNvPr>
          <p:cNvSpPr txBox="1"/>
          <p:nvPr/>
        </p:nvSpPr>
        <p:spPr>
          <a:xfrm>
            <a:off x="3905003" y="2226623"/>
            <a:ext cx="69233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Font typeface="Arial" panose="020B0604020202020204" pitchFamily="34" charset="0"/>
              <a:buChar char="•"/>
              <a:defRPr sz="2000"/>
            </a:lvl1pPr>
          </a:lstStyle>
          <a:p>
            <a:r>
              <a:rPr lang="zh-TW" altLang="en-US" dirty="0"/>
              <a:t>感光元件：如果是 </a:t>
            </a:r>
            <a:r>
              <a:rPr lang="en-US" altLang="zh-TW" dirty="0"/>
              <a:t>Raspberry Pi Camera Module V1</a:t>
            </a:r>
            <a:r>
              <a:rPr lang="zh-TW" altLang="en-US" dirty="0"/>
              <a:t>，則可能使用 </a:t>
            </a:r>
            <a:r>
              <a:rPr lang="en-US" altLang="zh-TW" dirty="0" err="1"/>
              <a:t>OmniVision</a:t>
            </a:r>
            <a:r>
              <a:rPr lang="en-US" altLang="zh-TW" dirty="0"/>
              <a:t> OV5647 500 </a:t>
            </a:r>
            <a:r>
              <a:rPr lang="zh-TW" altLang="en-US" dirty="0"/>
              <a:t>萬像素感光元件。解析度約 </a:t>
            </a:r>
            <a:r>
              <a:rPr lang="en-US" altLang="zh-TW" dirty="0"/>
              <a:t>2592 × 1944 </a:t>
            </a:r>
            <a:r>
              <a:rPr lang="zh-TW" altLang="en-US" dirty="0"/>
              <a:t>像素 靜態圖像。影片支援 </a:t>
            </a:r>
            <a:r>
              <a:rPr lang="en-US" altLang="zh-TW" dirty="0"/>
              <a:t>1080p@30fps</a:t>
            </a:r>
            <a:r>
              <a:rPr lang="zh-TW" altLang="en-US" dirty="0"/>
              <a:t>、</a:t>
            </a:r>
            <a:r>
              <a:rPr lang="en-US" altLang="zh-TW" dirty="0"/>
              <a:t>720p@60fps</a:t>
            </a:r>
            <a:r>
              <a:rPr lang="zh-TW" altLang="en-US" dirty="0"/>
              <a:t>、</a:t>
            </a:r>
            <a:r>
              <a:rPr lang="en-US" altLang="zh-TW" dirty="0"/>
              <a:t>480p@90fps</a:t>
            </a:r>
            <a:r>
              <a:rPr lang="zh-TW" altLang="en-US" dirty="0"/>
              <a:t>。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介面與相容性：透過 </a:t>
            </a:r>
            <a:r>
              <a:rPr lang="en-US" altLang="zh-TW" dirty="0"/>
              <a:t>CSI</a:t>
            </a:r>
            <a:r>
              <a:rPr lang="zh-TW" altLang="en-US" dirty="0"/>
              <a:t>（</a:t>
            </a:r>
            <a:r>
              <a:rPr lang="en-US" altLang="zh-TW" dirty="0"/>
              <a:t>Camera Serial Interface</a:t>
            </a:r>
            <a:r>
              <a:rPr lang="zh-TW" altLang="en-US" dirty="0"/>
              <a:t>） 介面與樹莓派連接。相容於 </a:t>
            </a:r>
            <a:r>
              <a:rPr lang="en-US" altLang="zh-TW" dirty="0"/>
              <a:t>Raspberry Pi 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Zero </a:t>
            </a:r>
            <a:r>
              <a:rPr lang="zh-TW" altLang="en-US" dirty="0"/>
              <a:t>系列（但 </a:t>
            </a:r>
            <a:r>
              <a:rPr lang="en-US" altLang="zh-TW" dirty="0"/>
              <a:t>Pi Zero </a:t>
            </a:r>
            <a:r>
              <a:rPr lang="zh-TW" altLang="en-US" dirty="0"/>
              <a:t>需要轉接線）。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應用場景：適用於 影像處理、監控、機器學習、延時攝影 等應用。由於解析度較低，相比新版 </a:t>
            </a:r>
            <a:r>
              <a:rPr lang="en-US" altLang="zh-TW" dirty="0"/>
              <a:t>Camera Module 2 </a:t>
            </a:r>
            <a:r>
              <a:rPr lang="zh-TW" altLang="en-US" dirty="0"/>
              <a:t>或 </a:t>
            </a:r>
            <a:r>
              <a:rPr lang="en-US" altLang="zh-TW" dirty="0"/>
              <a:t>3</a:t>
            </a:r>
            <a:r>
              <a:rPr lang="zh-TW" altLang="en-US" dirty="0"/>
              <a:t>，影像品質較基礎，但仍適合入門應用。</a:t>
            </a:r>
          </a:p>
        </p:txBody>
      </p:sp>
    </p:spTree>
    <p:extLst>
      <p:ext uri="{BB962C8B-B14F-4D97-AF65-F5344CB8AC3E}">
        <p14:creationId xmlns:p14="http://schemas.microsoft.com/office/powerpoint/2010/main" val="13818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E62F-AB36-D010-B291-A2E147749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FBC33A-7E9F-6656-39D0-2439C515ED7C}"/>
              </a:ext>
            </a:extLst>
          </p:cNvPr>
          <p:cNvSpPr txBox="1"/>
          <p:nvPr/>
        </p:nvSpPr>
        <p:spPr>
          <a:xfrm>
            <a:off x="4263346" y="721511"/>
            <a:ext cx="583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第二代</a:t>
            </a:r>
            <a:r>
              <a:rPr lang="en-US" altLang="zh-TW" sz="3200" dirty="0"/>
              <a:t>HD</a:t>
            </a:r>
            <a:r>
              <a:rPr lang="zh-TW" altLang="en-US" sz="3200" dirty="0"/>
              <a:t> 紅外線攝影模組</a:t>
            </a:r>
          </a:p>
        </p:txBody>
      </p:sp>
      <p:pic>
        <p:nvPicPr>
          <p:cNvPr id="3" name="圖片 2" descr="一張含有 文字, 塑膠, 室內, 快閃記憶體 的圖片&#10;&#10;AI 產生的內容可能不正確。">
            <a:extLst>
              <a:ext uri="{FF2B5EF4-FFF2-40B4-BE49-F238E27FC236}">
                <a16:creationId xmlns:a16="http://schemas.microsoft.com/office/drawing/2014/main" id="{BA19D93D-0724-A84B-6653-4BA222062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7" y="701200"/>
            <a:ext cx="3797689" cy="48505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3406EE-CAB1-589C-94CD-CAF6204A3957}"/>
              </a:ext>
            </a:extLst>
          </p:cNvPr>
          <p:cNvSpPr txBox="1"/>
          <p:nvPr/>
        </p:nvSpPr>
        <p:spPr>
          <a:xfrm>
            <a:off x="4748151" y="1644732"/>
            <a:ext cx="2143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價格：</a:t>
            </a:r>
            <a:r>
              <a:rPr lang="en-US" altLang="zh-TW" sz="2600" dirty="0"/>
              <a:t>1390$</a:t>
            </a:r>
            <a:endParaRPr lang="zh-TW" altLang="en-US" sz="2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997238-983E-D243-E3A0-88327AE10AB1}"/>
              </a:ext>
            </a:extLst>
          </p:cNvPr>
          <p:cNvSpPr txBox="1"/>
          <p:nvPr/>
        </p:nvSpPr>
        <p:spPr>
          <a:xfrm>
            <a:off x="4500747" y="2547257"/>
            <a:ext cx="7225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感光元件：採用 </a:t>
            </a:r>
            <a:r>
              <a:rPr lang="en-US" altLang="zh-TW" dirty="0"/>
              <a:t>Sony IMX219 800 </a:t>
            </a:r>
            <a:r>
              <a:rPr lang="zh-TW" altLang="en-US" dirty="0"/>
              <a:t>萬像素感光元件。解析度可達 </a:t>
            </a:r>
            <a:r>
              <a:rPr lang="en-US" altLang="zh-TW" dirty="0"/>
              <a:t>3280 × 2464 </a:t>
            </a:r>
            <a:r>
              <a:rPr lang="zh-TW" altLang="en-US" dirty="0"/>
              <a:t>像素 靜態影像。支援 </a:t>
            </a:r>
            <a:r>
              <a:rPr lang="en-US" altLang="zh-TW" dirty="0"/>
              <a:t>1080p@30fps</a:t>
            </a:r>
            <a:r>
              <a:rPr lang="zh-TW" altLang="en-US" dirty="0"/>
              <a:t>、</a:t>
            </a:r>
            <a:r>
              <a:rPr lang="en-US" altLang="zh-TW" dirty="0"/>
              <a:t>720p@60fps</a:t>
            </a:r>
            <a:r>
              <a:rPr lang="zh-TW" altLang="en-US" dirty="0"/>
              <a:t>、</a:t>
            </a:r>
            <a:r>
              <a:rPr lang="en-US" altLang="zh-TW" dirty="0"/>
              <a:t>480p@90fps </a:t>
            </a:r>
            <a:r>
              <a:rPr lang="zh-TW" altLang="en-US" dirty="0"/>
              <a:t>影片錄製。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dirty="0" err="1"/>
              <a:t>NoIR</a:t>
            </a:r>
            <a:r>
              <a:rPr lang="zh-TW" altLang="en-US" dirty="0"/>
              <a:t>（無紅外線濾鏡）設計：</a:t>
            </a:r>
            <a:r>
              <a:rPr lang="en-US" altLang="zh-TW" dirty="0" err="1"/>
              <a:t>NoIR</a:t>
            </a:r>
            <a:r>
              <a:rPr lang="zh-TW" altLang="en-US" dirty="0"/>
              <a:t>（</a:t>
            </a:r>
            <a:r>
              <a:rPr lang="en-US" altLang="zh-TW" dirty="0"/>
              <a:t>No Infrared filter</a:t>
            </a:r>
            <a:r>
              <a:rPr lang="zh-TW" altLang="en-US" dirty="0"/>
              <a:t>） 代表 沒有紅外線濾鏡，可捕捉紅外光譜影像。適用於 夜視攝影、低光環境監控、紅外線應用（搭配 </a:t>
            </a:r>
            <a:r>
              <a:rPr lang="en-US" altLang="zh-TW" dirty="0"/>
              <a:t>IR LED </a:t>
            </a:r>
            <a:r>
              <a:rPr lang="zh-TW" altLang="en-US" dirty="0"/>
              <a:t>燈效果更佳）。白天拍攝時顏色可能會略有偏差，因為紅外線未被過濾。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介面與相容性：使用 </a:t>
            </a:r>
            <a:r>
              <a:rPr lang="en-US" altLang="zh-TW" dirty="0"/>
              <a:t>MIPI CSI</a:t>
            </a:r>
            <a:r>
              <a:rPr lang="zh-TW" altLang="en-US" dirty="0"/>
              <a:t>（</a:t>
            </a:r>
            <a:r>
              <a:rPr lang="en-US" altLang="zh-TW" dirty="0"/>
              <a:t>Camera Serial Interface</a:t>
            </a:r>
            <a:r>
              <a:rPr lang="zh-TW" altLang="en-US" dirty="0"/>
              <a:t>） 與 </a:t>
            </a:r>
            <a:r>
              <a:rPr lang="en-US" altLang="zh-TW" dirty="0"/>
              <a:t>Raspberry Pi </a:t>
            </a:r>
            <a:r>
              <a:rPr lang="zh-TW" altLang="en-US" dirty="0"/>
              <a:t>連接。相容於 </a:t>
            </a:r>
            <a:r>
              <a:rPr lang="en-US" altLang="zh-TW" dirty="0"/>
              <a:t>Raspberry Pi 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Zero </a:t>
            </a:r>
            <a:r>
              <a:rPr lang="zh-TW" altLang="en-US" dirty="0"/>
              <a:t>系列（</a:t>
            </a:r>
            <a:r>
              <a:rPr lang="en-US" altLang="zh-TW" dirty="0"/>
              <a:t>Pi Zero </a:t>
            </a:r>
            <a:r>
              <a:rPr lang="zh-TW" altLang="en-US" dirty="0"/>
              <a:t>需要轉接線）。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應用場景：監視器與安防應用（特別是在夜間監控）。動物觀察（例如夜間野生動物攝影）。機器視覺與影像處理（如 </a:t>
            </a:r>
            <a:r>
              <a:rPr lang="en-US" altLang="zh-TW" dirty="0"/>
              <a:t>AI </a:t>
            </a:r>
            <a:r>
              <a:rPr lang="zh-TW" altLang="en-US" dirty="0"/>
              <a:t>影像辨識專案）。植物生長監測（分析植物對紅外線的反應）。</a:t>
            </a:r>
          </a:p>
        </p:txBody>
      </p:sp>
    </p:spTree>
    <p:extLst>
      <p:ext uri="{BB962C8B-B14F-4D97-AF65-F5344CB8AC3E}">
        <p14:creationId xmlns:p14="http://schemas.microsoft.com/office/powerpoint/2010/main" val="230659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F11837D-80F5-E82D-EE92-50F66EC1EB78}"/>
              </a:ext>
            </a:extLst>
          </p:cNvPr>
          <p:cNvSpPr txBox="1"/>
          <p:nvPr/>
        </p:nvSpPr>
        <p:spPr>
          <a:xfrm>
            <a:off x="237507" y="285008"/>
            <a:ext cx="3497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綜合比較：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3AEE729-9C96-635A-E3EC-6A78284A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62700"/>
              </p:ext>
            </p:extLst>
          </p:nvPr>
        </p:nvGraphicFramePr>
        <p:xfrm>
          <a:off x="237507" y="1344788"/>
          <a:ext cx="11532456" cy="4818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1557">
                  <a:extLst>
                    <a:ext uri="{9D8B030D-6E8A-4147-A177-3AD203B41FA5}">
                      <a16:colId xmlns:a16="http://schemas.microsoft.com/office/drawing/2014/main" val="3903025628"/>
                    </a:ext>
                  </a:extLst>
                </a:gridCol>
                <a:gridCol w="1441557">
                  <a:extLst>
                    <a:ext uri="{9D8B030D-6E8A-4147-A177-3AD203B41FA5}">
                      <a16:colId xmlns:a16="http://schemas.microsoft.com/office/drawing/2014/main" val="3317428018"/>
                    </a:ext>
                  </a:extLst>
                </a:gridCol>
                <a:gridCol w="1441557">
                  <a:extLst>
                    <a:ext uri="{9D8B030D-6E8A-4147-A177-3AD203B41FA5}">
                      <a16:colId xmlns:a16="http://schemas.microsoft.com/office/drawing/2014/main" val="71676634"/>
                    </a:ext>
                  </a:extLst>
                </a:gridCol>
                <a:gridCol w="1441557">
                  <a:extLst>
                    <a:ext uri="{9D8B030D-6E8A-4147-A177-3AD203B41FA5}">
                      <a16:colId xmlns:a16="http://schemas.microsoft.com/office/drawing/2014/main" val="2824836977"/>
                    </a:ext>
                  </a:extLst>
                </a:gridCol>
                <a:gridCol w="1441557">
                  <a:extLst>
                    <a:ext uri="{9D8B030D-6E8A-4147-A177-3AD203B41FA5}">
                      <a16:colId xmlns:a16="http://schemas.microsoft.com/office/drawing/2014/main" val="3418543669"/>
                    </a:ext>
                  </a:extLst>
                </a:gridCol>
                <a:gridCol w="1441557">
                  <a:extLst>
                    <a:ext uri="{9D8B030D-6E8A-4147-A177-3AD203B41FA5}">
                      <a16:colId xmlns:a16="http://schemas.microsoft.com/office/drawing/2014/main" val="692235932"/>
                    </a:ext>
                  </a:extLst>
                </a:gridCol>
                <a:gridCol w="1441557">
                  <a:extLst>
                    <a:ext uri="{9D8B030D-6E8A-4147-A177-3AD203B41FA5}">
                      <a16:colId xmlns:a16="http://schemas.microsoft.com/office/drawing/2014/main" val="1870256136"/>
                    </a:ext>
                  </a:extLst>
                </a:gridCol>
                <a:gridCol w="1441557">
                  <a:extLst>
                    <a:ext uri="{9D8B030D-6E8A-4147-A177-3AD203B41FA5}">
                      <a16:colId xmlns:a16="http://schemas.microsoft.com/office/drawing/2014/main" val="3369900171"/>
                    </a:ext>
                  </a:extLst>
                </a:gridCol>
              </a:tblGrid>
              <a:tr h="2855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型號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感光元件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像素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解析度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影片錄製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紅外線濾鏡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價格 (NTD)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適用場景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extLst>
                  <a:ext uri="{0D108BD9-81ED-4DB2-BD59-A6C34878D82A}">
                    <a16:rowId xmlns:a16="http://schemas.microsoft.com/office/drawing/2014/main" val="2246298762"/>
                  </a:ext>
                </a:extLst>
              </a:tr>
              <a:tr h="1510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 dirty="0" err="1">
                          <a:effectLst/>
                        </a:rPr>
                        <a:t>一般相機</a:t>
                      </a:r>
                      <a:r>
                        <a:rPr lang="en-US" sz="1700" dirty="0">
                          <a:effectLst/>
                        </a:rPr>
                        <a:t> (Camera V1)</a:t>
                      </a:r>
                      <a:endParaRPr lang="zh-TW" sz="17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OmniVision OV5647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500 萬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2592 × 1944</a:t>
                      </a:r>
                      <a:endParaRPr lang="zh-TW" sz="17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1080p@30fps, 720p@60fps, 480p@90fps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有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850</a:t>
                      </a:r>
                      <a:endParaRPr lang="zh-TW" sz="17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一般影像處理, 監控, 影像辨識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extLst>
                  <a:ext uri="{0D108BD9-81ED-4DB2-BD59-A6C34878D82A}">
                    <a16:rowId xmlns:a16="http://schemas.microsoft.com/office/drawing/2014/main" val="1696886854"/>
                  </a:ext>
                </a:extLst>
              </a:tr>
              <a:tr h="1510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第二代 HD 攝影模組 (Camera V2)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Sony IMX219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800 萬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3280 × 2464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1080p@30fps, 720p@60fps, 480p@90fps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有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1350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高畫質影像, 監控, 影像處理, AI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extLst>
                  <a:ext uri="{0D108BD9-81ED-4DB2-BD59-A6C34878D82A}">
                    <a16:rowId xmlns:a16="http://schemas.microsoft.com/office/drawing/2014/main" val="3523271782"/>
                  </a:ext>
                </a:extLst>
              </a:tr>
              <a:tr h="1510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第二代 HD 紅外線攝影模組 (Camera V2 NoIR)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Sony IMX219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800 萬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3280 × 2464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1080p@30fps, 720p@60fps, 480p@90fps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無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1390</a:t>
                      </a:r>
                      <a:endParaRPr lang="zh-TW" sz="17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700" dirty="0" err="1">
                          <a:effectLst/>
                        </a:rPr>
                        <a:t>夜視監控</a:t>
                      </a:r>
                      <a:r>
                        <a:rPr lang="en-US" sz="1700" dirty="0">
                          <a:effectLst/>
                        </a:rPr>
                        <a:t>, </a:t>
                      </a:r>
                      <a:r>
                        <a:rPr lang="en-US" sz="1700" dirty="0" err="1">
                          <a:effectLst/>
                        </a:rPr>
                        <a:t>紅外線應用</a:t>
                      </a:r>
                      <a:r>
                        <a:rPr lang="en-US" sz="1700" dirty="0">
                          <a:effectLst/>
                        </a:rPr>
                        <a:t>, </a:t>
                      </a:r>
                      <a:r>
                        <a:rPr lang="en-US" sz="1700" dirty="0" err="1">
                          <a:effectLst/>
                        </a:rPr>
                        <a:t>低光環境</a:t>
                      </a:r>
                      <a:endParaRPr lang="zh-TW" sz="17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8175" marR="108175" marT="0" marB="0"/>
                </a:tc>
                <a:extLst>
                  <a:ext uri="{0D108BD9-81ED-4DB2-BD59-A6C34878D82A}">
                    <a16:rowId xmlns:a16="http://schemas.microsoft.com/office/drawing/2014/main" val="247988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591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廷軒 陳</dc:creator>
  <cp:lastModifiedBy>廷軒 陳</cp:lastModifiedBy>
  <cp:revision>3</cp:revision>
  <dcterms:created xsi:type="dcterms:W3CDTF">2025-03-19T12:34:51Z</dcterms:created>
  <dcterms:modified xsi:type="dcterms:W3CDTF">2025-03-19T13:52:16Z</dcterms:modified>
</cp:coreProperties>
</file>