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76" r:id="rId2"/>
    <p:sldId id="281" r:id="rId3"/>
    <p:sldId id="299" r:id="rId4"/>
    <p:sldId id="282" r:id="rId5"/>
    <p:sldId id="304" r:id="rId6"/>
    <p:sldId id="291" r:id="rId7"/>
    <p:sldId id="301" r:id="rId8"/>
    <p:sldId id="302" r:id="rId9"/>
    <p:sldId id="303" r:id="rId10"/>
    <p:sldId id="30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7" autoAdjust="0"/>
    <p:restoredTop sz="94660"/>
  </p:normalViewPr>
  <p:slideViewPr>
    <p:cSldViewPr snapToGrid="0">
      <p:cViewPr>
        <p:scale>
          <a:sx n="66" d="100"/>
          <a:sy n="66" d="100"/>
        </p:scale>
        <p:origin x="-71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9-09T18:58:52.5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Group>
    <inkml:annotationXML>
      <emma:emma xmlns:emma="http://www.w3.org/2003/04/emma" version="1.0">
        <emma:interpretation id="{E6D86DF4-4A36-466B-9B58-223E35FBE9DB}" emma:medium="tactile" emma:mode="ink">
          <msink:context xmlns:msink="http://schemas.microsoft.com/ink/2010/main" type="inkDrawing" rotatedBoundingBox="5529,2334 5544,2334 5544,2349 5529,2349" shapeName="Other"/>
        </emma:interpretation>
      </emma:emma>
    </inkml:annotationXML>
    <inkml:trace contextRef="#ctx0" brushRef="#br0">1 0,'0'0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9-09T18:58:52.12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Group>
    <inkml:annotationXML>
      <emma:emma xmlns:emma="http://www.w3.org/2003/04/emma" version="1.0">
        <emma:interpretation id="{9EE7EDB2-45AF-4FDC-B3BD-15023025FA83}" emma:medium="tactile" emma:mode="ink">
          <msink:context xmlns:msink="http://schemas.microsoft.com/ink/2010/main" type="inkDrawing" rotatedBoundingBox="4996,2620 5011,2620 5011,2635 4996,2635" shapeName="Other"/>
        </emma:interpretation>
      </emma:emma>
    </inkml:annotationXML>
    <inkml:trace contextRef="#ctx0" brushRef="#br0">1 1,'0'0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9-09T18:58:54.39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9-09T18:58:53.39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Group>
    <inkml:annotationXML>
      <emma:emma xmlns:emma="http://www.w3.org/2003/04/emma" version="1.0">
        <emma:interpretation id="{104F7123-34F9-476D-8F31-E087AC3FCC30}" emma:medium="tactile" emma:mode="ink">
          <msink:context xmlns:msink="http://schemas.microsoft.com/ink/2010/main" type="writingRegion" rotatedBoundingBox="26505,2047 27339,2047 27339,2062 26505,2062"/>
        </emma:interpretation>
      </emma:emma>
    </inkml:annotationXML>
    <inkml:traceGroup>
      <inkml:annotationXML>
        <emma:emma xmlns:emma="http://www.w3.org/2003/04/emma" version="1.0">
          <emma:interpretation id="{AE098B28-6B9F-482C-B697-1B0CBE448A29}" emma:medium="tactile" emma:mode="ink">
            <msink:context xmlns:msink="http://schemas.microsoft.com/ink/2010/main" type="paragraph" rotatedBoundingBox="26505,2047 27339,2047 27339,2062 26505,2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A25BE1-AE23-45B8-BD9E-5A28BEEE9BC0}" emma:medium="tactile" emma:mode="ink">
              <msink:context xmlns:msink="http://schemas.microsoft.com/ink/2010/main" type="line" rotatedBoundingBox="26505,2047 27339,2047 27339,2062 26505,2062"/>
            </emma:interpretation>
          </emma:emma>
        </inkml:annotationXML>
        <inkml:traceGroup>
          <inkml:annotationXML>
            <emma:emma xmlns:emma="http://www.w3.org/2003/04/emma" version="1.0">
              <emma:interpretation id="{CA464B25-FE04-4FAC-834A-030656EE046C}" emma:medium="tactile" emma:mode="ink">
                <msink:context xmlns:msink="http://schemas.microsoft.com/ink/2010/main" type="inkWord" rotatedBoundingBox="26505,2047 26520,2047 26520,2062 26505,2062"/>
              </emma:interpretation>
            </emma:emma>
          </inkml:annotationXML>
          <inkml:trace contextRef="#ctx0" brushRef="#br0">1 1,'0'0</inkml:trace>
        </inkml:traceGroup>
        <inkml:traceGroup>
          <inkml:annotationXML>
            <emma:emma xmlns:emma="http://www.w3.org/2003/04/emma" version="1.0">
              <emma:interpretation id="{B4D0247D-A6EA-47AE-B2AB-8F36FDE8EDCD}" emma:medium="tactile" emma:mode="ink">
                <msink:context xmlns:msink="http://schemas.microsoft.com/ink/2010/main" type="inkWord" rotatedBoundingBox="27324,2047 27339,2047 27339,2062 27324,2062"/>
              </emma:interpretation>
            </emma:emma>
          </inkml:annotationXML>
          <inkml:trace contextRef="#ctx0" brushRef="#br0" timeOffset="452">820 1,'0'0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9-09T18:58:53.00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Group>
    <inkml:annotationXML>
      <emma:emma xmlns:emma="http://www.w3.org/2003/04/emma" version="1.0">
        <emma:interpretation id="{2A5C8C75-B821-4615-80A0-804E140BB2EA}" emma:medium="tactile" emma:mode="ink">
          <msink:context xmlns:msink="http://schemas.microsoft.com/ink/2010/main" type="writingRegion" rotatedBoundingBox="8479,2538 8494,2538 8494,2553 8479,2553"/>
        </emma:interpretation>
      </emma:emma>
    </inkml:annotationXML>
    <inkml:traceGroup>
      <inkml:annotationXML>
        <emma:emma xmlns:emma="http://www.w3.org/2003/04/emma" version="1.0">
          <emma:interpretation id="{9B985830-1786-4ECF-AF24-C5737E9FA50B}" emma:medium="tactile" emma:mode="ink">
            <msink:context xmlns:msink="http://schemas.microsoft.com/ink/2010/main" type="paragraph" rotatedBoundingBox="8479,2538 8494,2538 8494,2553 8479,2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2EFD79-B08A-4A72-8CD9-9DEF2E74B2DB}" emma:medium="tactile" emma:mode="ink">
              <msink:context xmlns:msink="http://schemas.microsoft.com/ink/2010/main" type="line" rotatedBoundingBox="8479,2538 8494,2538 8494,2553 8479,2553"/>
            </emma:interpretation>
          </emma:emma>
        </inkml:annotationXML>
        <inkml:traceGroup>
          <inkml:annotationXML>
            <emma:emma xmlns:emma="http://www.w3.org/2003/04/emma" version="1.0">
              <emma:interpretation id="{D72E7C88-A3A1-4E71-9827-A1151561E411}" emma:medium="tactile" emma:mode="ink">
                <msink:context xmlns:msink="http://schemas.microsoft.com/ink/2010/main" type="inkWord" rotatedBoundingBox="8479,2538 8494,2538 8494,2553 8479,2553"/>
              </emma:interpretation>
            </emma:emma>
          </inkml:annotationXML>
          <inkml:trace contextRef="#ctx0" brushRef="#br0">0 1,'0'0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4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84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78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94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15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インク 8"/>
              <p14:cNvContentPartPr/>
              <p14:nvPr userDrawn="1"/>
            </p14:nvContentPartPr>
            <p14:xfrm>
              <a:off x="1990626" y="840356"/>
              <a:ext cx="360" cy="360"/>
            </p14:xfrm>
          </p:contentPart>
        </mc:Choice>
        <mc:Fallback xmlns="">
          <p:pic>
            <p:nvPicPr>
              <p:cNvPr id="9" name="インク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626" y="831356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インク 9"/>
              <p14:cNvContentPartPr/>
              <p14:nvPr userDrawn="1"/>
            </p14:nvContentPartPr>
            <p14:xfrm>
              <a:off x="1798746" y="943316"/>
              <a:ext cx="360" cy="360"/>
            </p14:xfrm>
          </p:contentPart>
        </mc:Choice>
        <mc:Fallback xmlns="">
          <p:pic>
            <p:nvPicPr>
              <p:cNvPr id="10" name="インク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9746" y="934316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インク 12"/>
              <p14:cNvContentPartPr/>
              <p14:nvPr userDrawn="1"/>
            </p14:nvContentPartPr>
            <p14:xfrm>
              <a:off x="8760066" y="2801996"/>
              <a:ext cx="360" cy="360"/>
            </p14:xfrm>
          </p:contentPart>
        </mc:Choice>
        <mc:Fallback xmlns="">
          <p:pic>
            <p:nvPicPr>
              <p:cNvPr id="13" name="インク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1066" y="2792996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インク 13"/>
              <p14:cNvContentPartPr/>
              <p14:nvPr userDrawn="1"/>
            </p14:nvContentPartPr>
            <p14:xfrm>
              <a:off x="9541986" y="737036"/>
              <a:ext cx="295200" cy="360"/>
            </p14:xfrm>
          </p:contentPart>
        </mc:Choice>
        <mc:Fallback xmlns="">
          <p:pic>
            <p:nvPicPr>
              <p:cNvPr id="14" name="インク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2986" y="728036"/>
                <a:ext cx="3132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インク 14"/>
              <p14:cNvContentPartPr/>
              <p14:nvPr userDrawn="1"/>
            </p14:nvContentPartPr>
            <p14:xfrm>
              <a:off x="3052626" y="913796"/>
              <a:ext cx="360" cy="360"/>
            </p14:xfrm>
          </p:contentPart>
        </mc:Choice>
        <mc:Fallback xmlns="">
          <p:pic>
            <p:nvPicPr>
              <p:cNvPr id="15" name="インク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3626" y="904796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65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71" y="311151"/>
            <a:ext cx="10365658" cy="1325562"/>
          </a:xfrm>
        </p:spPr>
        <p:txBody>
          <a:bodyPr anchor="ctr" anchorCtr="1"/>
          <a:lstStyle>
            <a:lvl1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8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>
            <a:lvl1pPr>
              <a:defRPr b="0" cap="none" spc="70" baseline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>
            <a:lvl1pPr>
              <a:defRPr spc="70" baseline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pc="70" baseline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pc="70" baseline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pc="70" baseline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pc="70" baseline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6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>
            <a:lvl1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4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71600"/>
          </a:xfrm>
        </p:spPr>
        <p:txBody>
          <a:bodyPr spcCol="685800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317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8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F9D2-FD95-447E-B8EF-554B28EF78F9}" type="datetimeFigureOut">
              <a:rPr kumimoji="1" lang="ja-JP" altLang="en-US" smtClean="0"/>
              <a:t>2016/9/10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0F50-45ED-4EE9-AD57-507BDC276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33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9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76" r:id="rId3"/>
    <p:sldLayoutId id="2147483875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69146" y="5012479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4000" u="sng" dirty="0"/>
              <a:t>埼玉大学ワカメ教団</a:t>
            </a:r>
            <a:endParaRPr kumimoji="1" lang="en-US" altLang="ja-JP" sz="4000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95" y="-1207354"/>
            <a:ext cx="4550793" cy="82701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1085" y="-1127877"/>
            <a:ext cx="4507615" cy="81923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141" y="2696084"/>
            <a:ext cx="2345203" cy="426228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190" y="2678468"/>
            <a:ext cx="2345203" cy="42622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224" y="2713699"/>
            <a:ext cx="2345203" cy="426228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476" y="2713699"/>
            <a:ext cx="2345203" cy="42622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74" y="2731315"/>
            <a:ext cx="2345203" cy="426228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28" y="2731315"/>
            <a:ext cx="2345203" cy="426228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87" y="1000898"/>
            <a:ext cx="8362312" cy="24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00586"/>
            <a:ext cx="12191999" cy="1325562"/>
          </a:xfrm>
        </p:spPr>
        <p:txBody>
          <a:bodyPr>
            <a:normAutofit/>
          </a:bodyPr>
          <a:lstStyle/>
          <a:p>
            <a:r>
              <a:rPr lang="ja-JP" altLang="en-US" sz="6000" b="1" u="sng" dirty="0" smtClean="0"/>
              <a:t>発展</a:t>
            </a:r>
            <a:r>
              <a:rPr kumimoji="1" lang="ja-JP" altLang="en-US" sz="6000" b="1" u="sng" dirty="0" smtClean="0"/>
              <a:t>性</a:t>
            </a:r>
            <a:endParaRPr kumimoji="1" lang="ja-JP" altLang="en-US" sz="60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8597" y="1712686"/>
            <a:ext cx="11654971" cy="4952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u="sng" dirty="0"/>
              <a:t>①拡張性の高いプログラム</a:t>
            </a:r>
            <a:r>
              <a:rPr lang="ja-JP" altLang="en-US" u="sng" dirty="0" smtClean="0"/>
              <a:t>設計</a:t>
            </a:r>
            <a:endParaRPr lang="en-US" altLang="ja-JP" u="sng" dirty="0"/>
          </a:p>
          <a:p>
            <a:r>
              <a:rPr lang="ja-JP" altLang="en-US" dirty="0" smtClean="0"/>
              <a:t>新たな食材・調理方法の追加がとても簡単！</a:t>
            </a:r>
            <a:endParaRPr lang="en-US" altLang="ja-JP" dirty="0" smtClean="0"/>
          </a:p>
          <a:p>
            <a:pPr marL="0" indent="0">
              <a:spcBef>
                <a:spcPts val="4200"/>
              </a:spcBef>
              <a:buNone/>
            </a:pPr>
            <a:r>
              <a:rPr lang="ja-JP" altLang="en-US" u="sng" dirty="0" smtClean="0"/>
              <a:t>② </a:t>
            </a:r>
            <a:r>
              <a:rPr lang="ja-JP" altLang="en-US" u="sng" dirty="0"/>
              <a:t>可能な食材リストの指定</a:t>
            </a:r>
            <a:endParaRPr lang="en-US" altLang="ja-JP" u="sng" dirty="0"/>
          </a:p>
          <a:p>
            <a:r>
              <a:rPr lang="ja-JP" altLang="en-US" b="1" dirty="0" smtClean="0"/>
              <a:t>冷蔵庫の食材だけ</a:t>
            </a:r>
            <a:r>
              <a:rPr lang="ja-JP" altLang="en-US" dirty="0" smtClean="0"/>
              <a:t>を使ったレシピができる！</a:t>
            </a:r>
            <a:endParaRPr lang="en-US" altLang="ja-JP" dirty="0" smtClean="0"/>
          </a:p>
          <a:p>
            <a:pPr marL="0" indent="0">
              <a:spcBef>
                <a:spcPts val="4200"/>
              </a:spcBef>
              <a:buNone/>
            </a:pPr>
            <a:r>
              <a:rPr lang="ja-JP" altLang="en-US" u="sng" dirty="0" smtClean="0"/>
              <a:t>③ 機械学習の適用</a:t>
            </a:r>
            <a:endParaRPr lang="en-US" altLang="ja-JP" u="sng" dirty="0" smtClean="0"/>
          </a:p>
          <a:p>
            <a:r>
              <a:rPr lang="ja-JP" altLang="en-US" dirty="0" smtClean="0"/>
              <a:t>生成</a:t>
            </a:r>
            <a:r>
              <a:rPr lang="ja-JP" altLang="en-US" dirty="0"/>
              <a:t>確率を</a:t>
            </a:r>
            <a:r>
              <a:rPr lang="ja-JP" altLang="en-US" dirty="0" smtClean="0"/>
              <a:t>学習すれば，</a:t>
            </a:r>
            <a:r>
              <a:rPr lang="ja-JP" altLang="en-US" dirty="0"/>
              <a:t>より</a:t>
            </a:r>
            <a:r>
              <a:rPr lang="ja-JP" altLang="en-US" b="1" dirty="0"/>
              <a:t>優れたレシピ提案</a:t>
            </a:r>
            <a:r>
              <a:rPr lang="ja-JP" altLang="en-US" dirty="0"/>
              <a:t>ができる！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8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171" y="1168401"/>
            <a:ext cx="10767552" cy="2828130"/>
          </a:xfrm>
        </p:spPr>
        <p:txBody>
          <a:bodyPr>
            <a:normAutofit/>
          </a:bodyPr>
          <a:lstStyle/>
          <a:p>
            <a:r>
              <a:rPr lang="ja-JP" altLang="en-US" dirty="0"/>
              <a:t>相談に乗っていただいた</a:t>
            </a:r>
            <a:r>
              <a:rPr kumimoji="1" lang="ja-JP" altLang="en-US" dirty="0"/>
              <a:t>チューターの方</a:t>
            </a:r>
            <a:r>
              <a:rPr lang="ja-JP" altLang="en-US" dirty="0"/>
              <a:t>、主催してくださった</a:t>
            </a:r>
            <a:r>
              <a:rPr kumimoji="1" lang="en-US" altLang="ja-JP" dirty="0"/>
              <a:t>Yahoo</a:t>
            </a:r>
            <a:r>
              <a:rPr kumimoji="1" lang="ja-JP" altLang="en-US" dirty="0"/>
              <a:t>の皆様、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ありがとうございました。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47" y="3996531"/>
            <a:ext cx="1714500" cy="1714500"/>
          </a:xfrm>
        </p:spPr>
      </p:pic>
    </p:spTree>
    <p:extLst>
      <p:ext uri="{BB962C8B-B14F-4D97-AF65-F5344CB8AC3E}">
        <p14:creationId xmlns:p14="http://schemas.microsoft.com/office/powerpoint/2010/main" val="25768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97" y="-17247"/>
            <a:ext cx="8680563" cy="6875247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171" y="224652"/>
            <a:ext cx="10365658" cy="1325562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『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ワカメ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』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と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は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466" y="1298263"/>
            <a:ext cx="2341067" cy="426147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30" y="2062981"/>
            <a:ext cx="2341067" cy="426147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96" y="1977791"/>
            <a:ext cx="2341067" cy="42614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29" y="2116620"/>
            <a:ext cx="2341067" cy="42614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09" y="2031430"/>
            <a:ext cx="2341067" cy="426147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505366" y="5923571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@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埼玉大学正門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自動</a:t>
            </a:r>
            <a:r>
              <a:rPr kumimoji="1" lang="ja-JP" altLang="en-US" sz="5400" b="1" dirty="0" smtClean="0"/>
              <a:t>レシピ提案</a:t>
            </a:r>
            <a:endParaRPr kumimoji="1" lang="ja-JP" altLang="en-US" sz="54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5" y="-555870"/>
            <a:ext cx="2555451" cy="4644042"/>
          </a:xfrm>
          <a:prstGeom prst="rect">
            <a:avLst/>
          </a:prstGeom>
          <a:scene3d>
            <a:camera prst="orthographicFront">
              <a:rot lat="10800000" lon="10800000" rev="2400000"/>
            </a:camera>
            <a:lightRig rig="threePt" dir="t"/>
          </a:scene3d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49" y="-501158"/>
            <a:ext cx="2555451" cy="4644042"/>
          </a:xfrm>
          <a:prstGeom prst="rect">
            <a:avLst/>
          </a:prstGeom>
          <a:scene3d>
            <a:camera prst="orthographicFront">
              <a:rot lat="0" lon="600000" rev="8400000"/>
            </a:camera>
            <a:lightRig rig="threePt" dir="t"/>
          </a:scene3d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48" y="2739878"/>
            <a:ext cx="2555451" cy="4644042"/>
          </a:xfrm>
          <a:prstGeom prst="rect">
            <a:avLst/>
          </a:prstGeom>
          <a:scene3d>
            <a:camera prst="orthographicFront">
              <a:rot lat="0" lon="0" rev="2400000"/>
            </a:camera>
            <a:lightRig rig="threePt" dir="t"/>
          </a:scene3d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1" y="2957697"/>
            <a:ext cx="2555451" cy="4644042"/>
          </a:xfrm>
          <a:prstGeom prst="rect">
            <a:avLst/>
          </a:prstGeom>
          <a:scene3d>
            <a:camera prst="orthographicFront">
              <a:rot lat="0" lon="600000" rev="18600000"/>
            </a:camera>
            <a:lightRig rig="threePt" dir="t"/>
          </a:scene3d>
        </p:spPr>
      </p:pic>
      <p:sp>
        <p:nvSpPr>
          <p:cNvPr id="9" name="正方形/長方形 8"/>
          <p:cNvSpPr/>
          <p:nvPr/>
        </p:nvSpPr>
        <p:spPr>
          <a:xfrm>
            <a:off x="1393371" y="1968284"/>
            <a:ext cx="965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kumimoji="1" lang="ja-JP" altLang="en-US" sz="3200" spc="70" dirty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「今日の夕飯は何がいい</a:t>
            </a:r>
            <a:r>
              <a:rPr kumimoji="1" lang="ja-JP" altLang="en-US" sz="3200" spc="70" dirty="0" smtClean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？」「</a:t>
            </a:r>
            <a:r>
              <a:rPr kumimoji="1" lang="ja-JP" altLang="en-US" sz="3200" b="1" spc="70" dirty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なんでもいい</a:t>
            </a:r>
            <a:r>
              <a:rPr kumimoji="1" lang="ja-JP" altLang="en-US" sz="3200" spc="70" dirty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！」</a:t>
            </a:r>
            <a:endParaRPr kumimoji="1" lang="en-US" altLang="ja-JP" sz="3200" spc="70" dirty="0">
              <a:ln>
                <a:solidFill>
                  <a:prstClr val="white">
                    <a:lumMod val="8500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78857" y="2766575"/>
            <a:ext cx="965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ja-JP" altLang="en-US" sz="3200" spc="70" dirty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「今日の晩飯</a:t>
            </a:r>
            <a:r>
              <a:rPr kumimoji="1" lang="ja-JP" altLang="en-US" sz="3200" spc="70" dirty="0" smtClean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、冷蔵庫に</a:t>
            </a:r>
            <a:r>
              <a:rPr kumimoji="1" lang="ja-JP" altLang="en-US" sz="3200" b="1" spc="70" dirty="0" smtClean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食材が全然ない</a:t>
            </a:r>
            <a:r>
              <a:rPr kumimoji="1" lang="en-US" altLang="ja-JP" sz="3200" spc="70" dirty="0" smtClean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……</a:t>
            </a:r>
            <a:r>
              <a:rPr kumimoji="1" lang="ja-JP" altLang="en-US" sz="3200" spc="70" dirty="0" smtClean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」</a:t>
            </a:r>
            <a:endParaRPr kumimoji="1" lang="en-US" altLang="ja-JP" sz="3200" spc="70" dirty="0">
              <a:ln>
                <a:solidFill>
                  <a:prstClr val="white">
                    <a:lumMod val="8500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" y="426263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ja-JP" altLang="en-US" sz="4400" b="1" spc="70" dirty="0" smtClean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レシピを考えるのは面倒くさい</a:t>
            </a:r>
            <a:endParaRPr kumimoji="1" lang="en-US" altLang="ja-JP" sz="4400" b="1" spc="70" dirty="0">
              <a:ln>
                <a:solidFill>
                  <a:prstClr val="white">
                    <a:lumMod val="8500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953807" y="3227491"/>
            <a:ext cx="3251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kumimoji="1" lang="en-US" altLang="ja-JP" sz="3200" spc="70" dirty="0" smtClean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etc</a:t>
            </a:r>
            <a:r>
              <a:rPr kumimoji="1" lang="en-US" altLang="ja-JP" sz="3200" spc="70" dirty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.</a:t>
            </a:r>
            <a:endParaRPr kumimoji="1" lang="en-US" altLang="ja-JP" sz="3200" spc="70" dirty="0">
              <a:ln>
                <a:solidFill>
                  <a:prstClr val="white">
                    <a:lumMod val="8500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" y="568502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kumimoji="1" lang="ja-JP" altLang="en-US" sz="4400" b="1" spc="70" dirty="0" smtClean="0">
                <a:ln>
                  <a:solidFill>
                    <a:prstClr val="white">
                      <a:lumMod val="85000"/>
                    </a:prstClr>
                  </a:solidFill>
                </a:ln>
                <a:solidFill>
                  <a:prstClr val="white"/>
                </a:solidFill>
              </a:rPr>
              <a:t>自動化しよう！</a:t>
            </a:r>
            <a:endParaRPr kumimoji="1" lang="en-US" altLang="ja-JP" sz="4400" b="1" spc="70" dirty="0">
              <a:ln>
                <a:solidFill>
                  <a:prstClr val="white">
                    <a:lumMod val="8500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5804017" y="5061102"/>
            <a:ext cx="583967" cy="5370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212" y="4966395"/>
            <a:ext cx="10365658" cy="1325562"/>
          </a:xfrm>
        </p:spPr>
        <p:txBody>
          <a:bodyPr>
            <a:normAutofit/>
          </a:bodyPr>
          <a:lstStyle/>
          <a:p>
            <a:r>
              <a:rPr kumimoji="1" lang="ja-JP" altLang="en-US" sz="6600" b="1" dirty="0"/>
              <a:t>そのスゴさとは</a:t>
            </a:r>
            <a:r>
              <a:rPr kumimoji="1" lang="en-US" altLang="ja-JP" sz="6600" b="1" dirty="0"/>
              <a:t>⁉</a:t>
            </a:r>
            <a:endParaRPr kumimoji="1" lang="ja-JP" altLang="en-US" sz="6600" b="1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68" y="1310996"/>
            <a:ext cx="5494946" cy="1627350"/>
          </a:xfr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0" y="3517365"/>
            <a:ext cx="12192000" cy="89498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400" kern="1200" spc="70" baseline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 smtClean="0"/>
              <a:t>自動でレシピを生成するサービス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86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0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00586"/>
            <a:ext cx="12191999" cy="1325562"/>
          </a:xfrm>
        </p:spPr>
        <p:txBody>
          <a:bodyPr>
            <a:normAutofit/>
          </a:bodyPr>
          <a:lstStyle/>
          <a:p>
            <a:r>
              <a:rPr lang="ja-JP" altLang="en-US" sz="6000" b="1" u="sng" dirty="0" smtClean="0"/>
              <a:t>新規</a:t>
            </a:r>
            <a:r>
              <a:rPr kumimoji="1" lang="ja-JP" altLang="en-US" sz="6000" b="1" u="sng" dirty="0" smtClean="0"/>
              <a:t>性</a:t>
            </a:r>
            <a:endParaRPr kumimoji="1" lang="ja-JP" altLang="en-US" sz="60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8597" y="1332981"/>
            <a:ext cx="11654971" cy="5390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u="sng" dirty="0" smtClean="0"/>
              <a:t>① 全自動レシピ生成</a:t>
            </a:r>
            <a:endParaRPr lang="en-US" altLang="ja-JP" u="sng" dirty="0"/>
          </a:p>
          <a:p>
            <a:r>
              <a:rPr lang="ja-JP" altLang="en-US" b="1" dirty="0" smtClean="0"/>
              <a:t>あり合わせの食材</a:t>
            </a:r>
            <a:r>
              <a:rPr lang="ja-JP" altLang="en-US" dirty="0" smtClean="0"/>
              <a:t>での料理を提案できる</a:t>
            </a:r>
            <a:endParaRPr lang="en-US" altLang="ja-JP" dirty="0" smtClean="0"/>
          </a:p>
          <a:p>
            <a:r>
              <a:rPr lang="ja-JP" altLang="en-US" b="1" dirty="0" smtClean="0"/>
              <a:t>全く新たなレシピ</a:t>
            </a:r>
            <a:r>
              <a:rPr lang="ja-JP" altLang="en-US" dirty="0" smtClean="0"/>
              <a:t>の可能性！</a:t>
            </a:r>
            <a:endParaRPr lang="en-US" altLang="ja-JP" dirty="0" smtClean="0"/>
          </a:p>
          <a:p>
            <a:pPr marL="0" indent="0">
              <a:spcBef>
                <a:spcPts val="4200"/>
              </a:spcBef>
              <a:buNone/>
            </a:pPr>
            <a:r>
              <a:rPr lang="ja-JP" altLang="en-US" u="sng" dirty="0" smtClean="0"/>
              <a:t>② 完成形の画像の自動生成</a:t>
            </a:r>
            <a:endParaRPr lang="en-US" altLang="ja-JP" u="sng" dirty="0"/>
          </a:p>
          <a:p>
            <a:r>
              <a:rPr lang="ja-JP" altLang="en-US" dirty="0" smtClean="0"/>
              <a:t>どんな料理になるか</a:t>
            </a:r>
            <a:r>
              <a:rPr lang="ja-JP" altLang="en-US" b="1" dirty="0" smtClean="0"/>
              <a:t>完成形が予想できる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>
          <a:xfrm>
            <a:off x="0" y="5067999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400" b="0" kern="1200" cap="none" spc="70" baseline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tx1"/>
                </a:solidFill>
              </a:rPr>
              <a:t>IB●</a:t>
            </a:r>
            <a:r>
              <a:rPr lang="ja-JP" altLang="en-US" b="1" dirty="0">
                <a:solidFill>
                  <a:schemeClr val="tx1"/>
                </a:solidFill>
              </a:rPr>
              <a:t>のシェフ・ワト●ンを上回る機能！</a:t>
            </a:r>
          </a:p>
        </p:txBody>
      </p:sp>
    </p:spTree>
    <p:extLst>
      <p:ext uri="{BB962C8B-B14F-4D97-AF65-F5344CB8AC3E}">
        <p14:creationId xmlns:p14="http://schemas.microsoft.com/office/powerpoint/2010/main" val="23351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00586"/>
            <a:ext cx="12191999" cy="1325562"/>
          </a:xfrm>
        </p:spPr>
        <p:txBody>
          <a:bodyPr>
            <a:normAutofit/>
          </a:bodyPr>
          <a:lstStyle/>
          <a:p>
            <a:r>
              <a:rPr lang="ja-JP" altLang="en-US" sz="6000" b="1" u="sng" dirty="0"/>
              <a:t>技術</a:t>
            </a:r>
            <a:r>
              <a:rPr kumimoji="1" lang="ja-JP" altLang="en-US" sz="6000" b="1" u="sng" dirty="0"/>
              <a:t>性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8597" y="1332981"/>
            <a:ext cx="11654971" cy="5390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u="sng" dirty="0" smtClean="0"/>
              <a:t>① 画像</a:t>
            </a:r>
            <a:r>
              <a:rPr lang="ja-JP" altLang="en-US" u="sng" dirty="0"/>
              <a:t>加工技術</a:t>
            </a:r>
            <a:endParaRPr lang="en-US" altLang="ja-JP" u="sng" dirty="0"/>
          </a:p>
          <a:p>
            <a:r>
              <a:rPr lang="ja-JP" altLang="en-US" b="1" dirty="0" smtClean="0"/>
              <a:t>調理方法</a:t>
            </a:r>
            <a:r>
              <a:rPr lang="ja-JP" altLang="en-US" dirty="0" smtClean="0"/>
              <a:t>と</a:t>
            </a:r>
            <a:r>
              <a:rPr lang="ja-JP" altLang="en-US" b="1" dirty="0" smtClean="0"/>
              <a:t>画像処理</a:t>
            </a:r>
            <a:r>
              <a:rPr lang="ja-JP" altLang="en-US" dirty="0" smtClean="0"/>
              <a:t>を対応付けて，レシピ通りに画像生成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u="sng" dirty="0" smtClean="0"/>
          </a:p>
          <a:p>
            <a:pPr marL="0" indent="0">
              <a:spcBef>
                <a:spcPts val="4200"/>
              </a:spcBef>
              <a:buNone/>
            </a:pPr>
            <a:r>
              <a:rPr lang="ja-JP" altLang="en-US" u="sng" dirty="0" smtClean="0"/>
              <a:t>② 拡張性</a:t>
            </a:r>
            <a:r>
              <a:rPr lang="ja-JP" altLang="en-US" u="sng" dirty="0"/>
              <a:t>の</a:t>
            </a:r>
            <a:r>
              <a:rPr lang="ja-JP" altLang="en-US" u="sng" dirty="0" smtClean="0"/>
              <a:t>高いプログラム設計</a:t>
            </a:r>
            <a:endParaRPr lang="en-US" altLang="ja-JP" u="sng" dirty="0"/>
          </a:p>
          <a:p>
            <a:r>
              <a:rPr lang="ja-JP" altLang="en-US" dirty="0" smtClean="0"/>
              <a:t>食材と調理方法の</a:t>
            </a:r>
            <a:r>
              <a:rPr lang="ja-JP" altLang="en-US" b="1" dirty="0" smtClean="0"/>
              <a:t>一般的なデータ構造</a:t>
            </a:r>
            <a:r>
              <a:rPr lang="ja-JP" altLang="en-US" dirty="0" smtClean="0"/>
              <a:t>を定義</a:t>
            </a:r>
            <a:endParaRPr lang="en-US" altLang="ja-JP" dirty="0" smtClean="0"/>
          </a:p>
          <a:p>
            <a:r>
              <a:rPr lang="ja-JP" altLang="en-US" dirty="0"/>
              <a:t>新た</a:t>
            </a:r>
            <a:r>
              <a:rPr lang="ja-JP" altLang="en-US" dirty="0" smtClean="0"/>
              <a:t>な食材や調理方法の</a:t>
            </a:r>
            <a:r>
              <a:rPr lang="ja-JP" altLang="en-US" b="1" dirty="0" smtClean="0"/>
              <a:t>追加が簡単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 descr="C:\Users\ptjpw\cookbad\img\kaisou_wak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2" y="2671987"/>
            <a:ext cx="1306739" cy="130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tjpw\cookbad\img\kaisou_wakame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19" y="2701014"/>
            <a:ext cx="1306739" cy="130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/>
          <p:cNvGrpSpPr/>
          <p:nvPr/>
        </p:nvGrpSpPr>
        <p:grpSpPr>
          <a:xfrm>
            <a:off x="9470026" y="2528612"/>
            <a:ext cx="2362353" cy="2029200"/>
            <a:chOff x="9027886" y="3112631"/>
            <a:chExt cx="2362353" cy="2029200"/>
          </a:xfrm>
        </p:grpSpPr>
        <p:pic>
          <p:nvPicPr>
            <p:cNvPr id="1028" name="Picture 4" descr="C:\Users\ptjpw\cookbad\img\osara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7886" y="3112631"/>
              <a:ext cx="2362353" cy="2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グループ化 11"/>
            <p:cNvGrpSpPr/>
            <p:nvPr/>
          </p:nvGrpSpPr>
          <p:grpSpPr>
            <a:xfrm>
              <a:off x="9417265" y="3209012"/>
              <a:ext cx="1785706" cy="1527172"/>
              <a:chOff x="7024231" y="2932335"/>
              <a:chExt cx="1785706" cy="1527172"/>
            </a:xfrm>
          </p:grpSpPr>
          <p:pic>
            <p:nvPicPr>
              <p:cNvPr id="13" name="Picture 3" descr="C:\Users\ptjpw\cookbad\img\mini_petit_tomato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4231" y="3193820"/>
                <a:ext cx="1265687" cy="1265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C:\Users\ptjpw\cookbad\img\kaisou_wakame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3198" y="2932335"/>
                <a:ext cx="1306739" cy="1306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グループ化 14"/>
          <p:cNvGrpSpPr/>
          <p:nvPr/>
        </p:nvGrpSpPr>
        <p:grpSpPr>
          <a:xfrm>
            <a:off x="6209625" y="2605342"/>
            <a:ext cx="1785706" cy="1527172"/>
            <a:chOff x="7024231" y="2932335"/>
            <a:chExt cx="1785706" cy="1527172"/>
          </a:xfrm>
        </p:grpSpPr>
        <p:pic>
          <p:nvPicPr>
            <p:cNvPr id="16" name="Picture 3" descr="C:\Users\ptjpw\cookbad\img\mini_petit_tomat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4231" y="3193820"/>
              <a:ext cx="1265687" cy="1265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ptjpw\cookbad\img\kaisou_wakam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198" y="2932335"/>
              <a:ext cx="1306739" cy="1306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直線矢印コネクタ 9"/>
          <p:cNvCxnSpPr/>
          <p:nvPr/>
        </p:nvCxnSpPr>
        <p:spPr>
          <a:xfrm>
            <a:off x="1923142" y="3370482"/>
            <a:ext cx="1291772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717143" y="3370482"/>
            <a:ext cx="1434426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8073914" y="3370482"/>
            <a:ext cx="1291772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923142" y="2886478"/>
            <a:ext cx="115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焼く</a:t>
            </a:r>
            <a:endParaRPr kumimoji="1" lang="ja-JP" altLang="en-US" sz="24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75199" y="2886478"/>
            <a:ext cx="115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混ぜる</a:t>
            </a:r>
            <a:endParaRPr kumimoji="1" lang="ja-JP" altLang="en-US" sz="24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035588" y="2886478"/>
            <a:ext cx="115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盛る</a:t>
            </a:r>
            <a:endParaRPr kumimoji="1" lang="ja-JP" altLang="en-US" sz="24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48052" y="3594879"/>
            <a:ext cx="170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ガンマ値調整</a:t>
            </a:r>
            <a:endParaRPr kumimoji="1" lang="ja-JP" altLang="en-US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05557" y="3594879"/>
            <a:ext cx="170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画像合成</a:t>
            </a:r>
            <a:endParaRPr kumimoji="1" lang="ja-JP" altLang="en-US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765958" y="3594879"/>
            <a:ext cx="170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画像合成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5840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00586"/>
            <a:ext cx="12191999" cy="1325562"/>
          </a:xfrm>
        </p:spPr>
        <p:txBody>
          <a:bodyPr>
            <a:normAutofit/>
          </a:bodyPr>
          <a:lstStyle/>
          <a:p>
            <a:r>
              <a:rPr lang="ja-JP" altLang="en-US" sz="6000" b="1" u="sng" dirty="0"/>
              <a:t>波及</a:t>
            </a:r>
            <a:r>
              <a:rPr kumimoji="1" lang="ja-JP" altLang="en-US" sz="6000" b="1" u="sng" dirty="0" smtClean="0"/>
              <a:t>性</a:t>
            </a:r>
            <a:endParaRPr kumimoji="1" lang="ja-JP" altLang="en-US" sz="60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8597" y="1332981"/>
            <a:ext cx="11654971" cy="5390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u="sng" dirty="0" smtClean="0"/>
              <a:t>① 導入コストが低い</a:t>
            </a:r>
            <a:endParaRPr lang="en-US" altLang="ja-JP" u="sng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ブラウザ上で動作 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 ワンクリックでレシピ生成</a:t>
            </a:r>
            <a:endParaRPr lang="en-US" altLang="ja-JP" u="sng" dirty="0" smtClean="0"/>
          </a:p>
          <a:p>
            <a:pPr marL="0" indent="0">
              <a:spcBef>
                <a:spcPts val="4200"/>
              </a:spcBef>
              <a:buNone/>
            </a:pPr>
            <a:r>
              <a:rPr lang="ja-JP" altLang="en-US" u="sng" dirty="0" smtClean="0"/>
              <a:t>② 利用シーンが様々</a:t>
            </a:r>
            <a:endParaRPr lang="en-US" altLang="ja-JP" u="sng" dirty="0"/>
          </a:p>
          <a:p>
            <a:r>
              <a:rPr lang="ja-JP" altLang="en-US" dirty="0" smtClean="0"/>
              <a:t>献立を考えるのが面倒なときに</a:t>
            </a:r>
            <a:endParaRPr lang="en-US" altLang="ja-JP" dirty="0" smtClean="0"/>
          </a:p>
          <a:p>
            <a:r>
              <a:rPr lang="ja-JP" altLang="en-US" dirty="0" smtClean="0"/>
              <a:t>ネタ料理に</a:t>
            </a:r>
            <a:endParaRPr lang="en-US" altLang="ja-JP" dirty="0" smtClean="0"/>
          </a:p>
          <a:p>
            <a:r>
              <a:rPr lang="ja-JP" altLang="en-US" dirty="0" smtClean="0"/>
              <a:t>新たなレシピの挑戦に</a:t>
            </a:r>
            <a:r>
              <a:rPr lang="en-US" altLang="ja-JP" dirty="0" smtClean="0"/>
              <a:t>……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0" y="5314737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400" b="0" kern="1200" cap="none" spc="70" baseline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 smtClean="0">
                <a:solidFill>
                  <a:schemeClr val="tx1"/>
                </a:solidFill>
              </a:rPr>
              <a:t>流行らないわけがない！</a:t>
            </a:r>
            <a:endParaRPr lang="ja-JP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00586"/>
            <a:ext cx="12191999" cy="1325562"/>
          </a:xfrm>
        </p:spPr>
        <p:txBody>
          <a:bodyPr>
            <a:normAutofit/>
          </a:bodyPr>
          <a:lstStyle/>
          <a:p>
            <a:r>
              <a:rPr lang="ja-JP" altLang="en-US" sz="6000" b="1" u="sng" dirty="0"/>
              <a:t>実効</a:t>
            </a:r>
            <a:r>
              <a:rPr lang="ja-JP" altLang="en-US" sz="6000" b="1" u="sng" dirty="0" smtClean="0"/>
              <a:t>力</a:t>
            </a:r>
            <a:endParaRPr kumimoji="1" lang="ja-JP" altLang="en-US" sz="60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8597" y="1332981"/>
            <a:ext cx="11654971" cy="53905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0" y="2760225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400" b="0" kern="1200" cap="none" spc="70" baseline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 smtClean="0">
                <a:solidFill>
                  <a:schemeClr val="tx1"/>
                </a:solidFill>
              </a:rPr>
              <a:t>動作する！</a:t>
            </a:r>
            <a:endParaRPr lang="en-US" altLang="ja-JP" sz="4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ユーザー定義 1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1048</TotalTime>
  <Words>290</Words>
  <Application>Microsoft Office PowerPoint</Application>
  <PresentationFormat>ユーザー設定</PresentationFormat>
  <Paragraphs>51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Blank</vt:lpstr>
      <vt:lpstr>PowerPoint プレゼンテーション</vt:lpstr>
      <vt:lpstr>『ワカメ』とは</vt:lpstr>
      <vt:lpstr>自動レシピ提案</vt:lpstr>
      <vt:lpstr>そのスゴさとは⁉</vt:lpstr>
      <vt:lpstr>PowerPoint プレゼンテーション</vt:lpstr>
      <vt:lpstr>新規性</vt:lpstr>
      <vt:lpstr>技術性</vt:lpstr>
      <vt:lpstr>波及性</vt:lpstr>
      <vt:lpstr>実効力</vt:lpstr>
      <vt:lpstr>発展性</vt:lpstr>
      <vt:lpstr>相談に乗っていただいたチューターの方、主催してくださったYahooの皆様、 ありがとうございました。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saitama PC</dc:creator>
  <cp:lastModifiedBy>沓澤京</cp:lastModifiedBy>
  <cp:revision>60</cp:revision>
  <dcterms:created xsi:type="dcterms:W3CDTF">2016-09-09T03:16:34Z</dcterms:created>
  <dcterms:modified xsi:type="dcterms:W3CDTF">2016-09-10T03:30:33Z</dcterms:modified>
</cp:coreProperties>
</file>