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74" r:id="rId5"/>
    <p:sldId id="275" r:id="rId6"/>
    <p:sldId id="276" r:id="rId7"/>
    <p:sldId id="277" r:id="rId8"/>
    <p:sldId id="289" r:id="rId9"/>
    <p:sldId id="278" r:id="rId10"/>
    <p:sldId id="280" r:id="rId11"/>
    <p:sldId id="281" r:id="rId12"/>
    <p:sldId id="282" r:id="rId13"/>
    <p:sldId id="279" r:id="rId14"/>
    <p:sldId id="283" r:id="rId15"/>
    <p:sldId id="284" r:id="rId16"/>
    <p:sldId id="285" r:id="rId17"/>
    <p:sldId id="286" r:id="rId18"/>
    <p:sldId id="287" r:id="rId19"/>
    <p:sldId id="288"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wBp0q/9lE2ZxqtLOH+7FYeat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A976A3-81A3-469F-8766-A6D2B049C135}">
  <a:tblStyle styleId="{D2A976A3-81A3-469F-8766-A6D2B049C1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538332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402682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11183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87151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30986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365744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285698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1458377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3567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69532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5228ee13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5228ee13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b85228ee13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64284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4178742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06850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44091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97439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2815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4"/>
        <p:cNvGrpSpPr/>
        <p:nvPr/>
      </p:nvGrpSpPr>
      <p:grpSpPr>
        <a:xfrm>
          <a:off x="0" y="0"/>
          <a:ext cx="0" cy="0"/>
          <a:chOff x="0" y="0"/>
          <a:chExt cx="0" cy="0"/>
        </a:xfrm>
      </p:grpSpPr>
      <p:sp>
        <p:nvSpPr>
          <p:cNvPr id="25" name="Google Shape;25;p13"/>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3867215" y="6654808"/>
            <a:ext cx="5336700" cy="192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10837852" y="6683374"/>
            <a:ext cx="1025400" cy="1809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3"/>
          <p:cNvSpPr txBox="1">
            <a:spLocks noGrp="1"/>
          </p:cNvSpPr>
          <p:nvPr>
            <p:ph type="subTitle" idx="1"/>
          </p:nvPr>
        </p:nvSpPr>
        <p:spPr>
          <a:xfrm>
            <a:off x="711200" y="3228536"/>
            <a:ext cx="10473000" cy="1752600"/>
          </a:xfrm>
          <a:prstGeom prst="rect">
            <a:avLst/>
          </a:prstGeom>
          <a:noFill/>
          <a:ln>
            <a:noFill/>
          </a:ln>
        </p:spPr>
        <p:txBody>
          <a:bodyPr spcFirstLastPara="1" wrap="square" lIns="0" tIns="45700" rIns="18275" bIns="45700" anchor="t" anchorCtr="0">
            <a:normAutofit/>
          </a:bodyPr>
          <a:lstStyle>
            <a:lvl1pPr marR="45720" lvl="0" algn="r" rtl="0">
              <a:spcBef>
                <a:spcPts val="400"/>
              </a:spcBef>
              <a:spcAft>
                <a:spcPts val="0"/>
              </a:spcAft>
              <a:buSzPts val="2000"/>
              <a:buNone/>
              <a:defRPr>
                <a:solidFill>
                  <a:schemeClr val="dk1"/>
                </a:solidFill>
              </a:defRPr>
            </a:lvl1pPr>
            <a:lvl2pPr lvl="1" algn="ctr" rtl="0">
              <a:spcBef>
                <a:spcPts val="360"/>
              </a:spcBef>
              <a:spcAft>
                <a:spcPts val="0"/>
              </a:spcAft>
              <a:buSzPts val="1620"/>
              <a:buNone/>
              <a:defRPr/>
            </a:lvl2pPr>
            <a:lvl3pPr lvl="2" algn="ctr" rtl="0">
              <a:spcBef>
                <a:spcPts val="360"/>
              </a:spcBef>
              <a:spcAft>
                <a:spcPts val="0"/>
              </a:spcAft>
              <a:buSzPts val="1350"/>
              <a:buNone/>
              <a:defRPr/>
            </a:lvl3pPr>
            <a:lvl4pPr lvl="3" algn="ctr" rtl="0">
              <a:spcBef>
                <a:spcPts val="360"/>
              </a:spcBef>
              <a:spcAft>
                <a:spcPts val="0"/>
              </a:spcAft>
              <a:buSzPts val="1170"/>
              <a:buNone/>
              <a:defRPr/>
            </a:lvl4pPr>
            <a:lvl5pPr lvl="4" algn="ctr" rtl="0">
              <a:spcBef>
                <a:spcPts val="360"/>
              </a:spcBef>
              <a:spcAft>
                <a:spcPts val="0"/>
              </a:spcAft>
              <a:buSzPts val="1170"/>
              <a:buNone/>
              <a:defRPr/>
            </a:lvl5pPr>
            <a:lvl6pPr lvl="5" algn="ctr" rtl="0">
              <a:spcBef>
                <a:spcPts val="360"/>
              </a:spcBef>
              <a:spcAft>
                <a:spcPts val="0"/>
              </a:spcAft>
              <a:buSzPts val="1440"/>
              <a:buNone/>
              <a:defRPr/>
            </a:lvl6pPr>
            <a:lvl7pPr lvl="6" algn="ctr" rtl="0">
              <a:spcBef>
                <a:spcPts val="360"/>
              </a:spcBef>
              <a:spcAft>
                <a:spcPts val="0"/>
              </a:spcAft>
              <a:buSzPts val="144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a:endParaRPr/>
          </a:p>
        </p:txBody>
      </p:sp>
      <p:sp>
        <p:nvSpPr>
          <p:cNvPr id="29" name="Google Shape;29;p13"/>
          <p:cNvSpPr txBox="1">
            <a:spLocks noGrp="1"/>
          </p:cNvSpPr>
          <p:nvPr>
            <p:ph type="ctrTitle"/>
          </p:nvPr>
        </p:nvSpPr>
        <p:spPr>
          <a:xfrm>
            <a:off x="711200" y="1371600"/>
            <a:ext cx="10468800" cy="1828800"/>
          </a:xfrm>
          <a:prstGeom prst="rect">
            <a:avLst/>
          </a:prstGeom>
          <a:noFill/>
          <a:ln>
            <a:noFill/>
          </a:ln>
        </p:spPr>
        <p:txBody>
          <a:bodyPr spcFirstLastPara="1" wrap="square" lIns="0" tIns="0" rIns="18275" bIns="0" anchor="b" anchorCtr="0">
            <a:normAutofit/>
          </a:bodyPr>
          <a:lstStyle>
            <a:lvl1pPr lvl="0" algn="r" rtl="0">
              <a:spcBef>
                <a:spcPts val="0"/>
              </a:spcBef>
              <a:spcAft>
                <a:spcPts val="0"/>
              </a:spcAft>
              <a:buClr>
                <a:schemeClr val="dk2"/>
              </a:buClr>
              <a:buSzPts val="5600"/>
              <a:buFont typeface="Arial"/>
              <a:buNone/>
              <a:defRPr sz="5600" b="1">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0" name="Google Shape;30;p13"/>
          <p:cNvCxnSpPr/>
          <p:nvPr/>
        </p:nvCxnSpPr>
        <p:spPr>
          <a:xfrm rot="10800000" flipH="1">
            <a:off x="3048" y="5937900"/>
            <a:ext cx="8100" cy="5700"/>
          </a:xfrm>
          <a:prstGeom prst="straightConnector1">
            <a:avLst/>
          </a:prstGeom>
          <a:noFill/>
          <a:ln w="9525" cap="flat" cmpd="sng">
            <a:solidFill>
              <a:schemeClr val="accent1"/>
            </a:solidFill>
            <a:prstDash val="solid"/>
            <a:miter lim="800000"/>
            <a:headEnd type="none" w="sm" len="sm"/>
            <a:tailEnd type="none" w="sm" len="sm"/>
          </a:ln>
        </p:spPr>
      </p:cxnSp>
      <p:cxnSp>
        <p:nvCxnSpPr>
          <p:cNvPr id="31" name="Google Shape;31;p13"/>
          <p:cNvCxnSpPr/>
          <p:nvPr/>
        </p:nvCxnSpPr>
        <p:spPr>
          <a:xfrm rot="10800000" flipH="1">
            <a:off x="3048" y="5937900"/>
            <a:ext cx="8100" cy="5700"/>
          </a:xfrm>
          <a:prstGeom prst="straightConnector1">
            <a:avLst/>
          </a:prstGeom>
          <a:noFill/>
          <a:ln w="9525" cap="flat" cmpd="sng">
            <a:solidFill>
              <a:schemeClr val="accent1"/>
            </a:solidFill>
            <a:prstDash val="solid"/>
            <a:miter lim="800000"/>
            <a:headEnd type="none" w="sm" len="sm"/>
            <a:tailEnd type="none" w="sm" len="sm"/>
          </a:ln>
        </p:spPr>
      </p:cxnSp>
      <p:pic>
        <p:nvPicPr>
          <p:cNvPr id="32" name="Google Shape;32;p13" descr="A picture containing drawing, clock&#10;&#10;Description automatically generated"/>
          <p:cNvPicPr preferRelativeResize="0"/>
          <p:nvPr/>
        </p:nvPicPr>
        <p:blipFill rotWithShape="1">
          <a:blip r:embed="rId2">
            <a:alphaModFix/>
          </a:blip>
          <a:srcRect/>
          <a:stretch/>
        </p:blipFill>
        <p:spPr>
          <a:xfrm>
            <a:off x="9241971" y="227711"/>
            <a:ext cx="1774734" cy="5746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4"/>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867216" y="6597650"/>
            <a:ext cx="5149800" cy="266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10977552" y="6683373"/>
            <a:ext cx="1025400" cy="1809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4"/>
          <p:cNvSpPr txBox="1">
            <a:spLocks noGrp="1"/>
          </p:cNvSpPr>
          <p:nvPr>
            <p:ph type="body" idx="1"/>
          </p:nvPr>
        </p:nvSpPr>
        <p:spPr>
          <a:xfrm>
            <a:off x="219075" y="1156625"/>
            <a:ext cx="11853300" cy="51594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31469" algn="l" rtl="0">
              <a:spcBef>
                <a:spcPts val="360"/>
              </a:spcBef>
              <a:spcAft>
                <a:spcPts val="0"/>
              </a:spcAft>
              <a:buSzPts val="1620"/>
              <a:buChar char="⚫"/>
              <a:defRPr/>
            </a:lvl2pPr>
            <a:lvl3pPr marL="1371600" lvl="2" indent="-314325" algn="l" rtl="0">
              <a:spcBef>
                <a:spcPts val="360"/>
              </a:spcBef>
              <a:spcAft>
                <a:spcPts val="0"/>
              </a:spcAft>
              <a:buSzPts val="1350"/>
              <a:buChar char="⚫"/>
              <a:defRPr/>
            </a:lvl3pPr>
            <a:lvl4pPr marL="1828800" lvl="3" indent="-302894" algn="l" rtl="0">
              <a:spcBef>
                <a:spcPts val="360"/>
              </a:spcBef>
              <a:spcAft>
                <a:spcPts val="0"/>
              </a:spcAft>
              <a:buSzPts val="1170"/>
              <a:buChar char="⚫"/>
              <a:defRPr/>
            </a:lvl4pPr>
            <a:lvl5pPr marL="2286000" lvl="4" indent="-302895" algn="l" rtl="0">
              <a:spcBef>
                <a:spcPts val="360"/>
              </a:spcBef>
              <a:spcAft>
                <a:spcPts val="0"/>
              </a:spcAft>
              <a:buSzPts val="1170"/>
              <a:buChar char="⚫"/>
              <a:defRPr/>
            </a:lvl5pPr>
            <a:lvl6pPr marL="2743200" lvl="5" indent="-320039" algn="l" rtl="0">
              <a:spcBef>
                <a:spcPts val="360"/>
              </a:spcBef>
              <a:spcAft>
                <a:spcPts val="0"/>
              </a:spcAft>
              <a:buSzPts val="1440"/>
              <a:buChar char="⚫"/>
              <a:defRPr/>
            </a:lvl6pPr>
            <a:lvl7pPr marL="3200400" lvl="6" indent="-320039" algn="l" rtl="0">
              <a:spcBef>
                <a:spcPts val="360"/>
              </a:spcBef>
              <a:spcAft>
                <a:spcPts val="0"/>
              </a:spcAft>
              <a:buSzPts val="144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38" name="Google Shape;38;p14"/>
          <p:cNvSpPr txBox="1">
            <a:spLocks noGrp="1"/>
          </p:cNvSpPr>
          <p:nvPr>
            <p:ph type="title"/>
          </p:nvPr>
        </p:nvSpPr>
        <p:spPr>
          <a:xfrm>
            <a:off x="219075" y="191259"/>
            <a:ext cx="10693800" cy="754800"/>
          </a:xfrm>
          <a:prstGeom prst="rect">
            <a:avLst/>
          </a:prstGeom>
          <a:noFill/>
          <a:ln>
            <a:noFill/>
          </a:ln>
        </p:spPr>
        <p:txBody>
          <a:bodyPr spcFirstLastPara="1" wrap="square" lIns="0" tIns="45700" rIns="0" bIns="0" anchor="b" anchorCtr="0">
            <a:normAutofit/>
          </a:bodyPr>
          <a:lstStyle>
            <a:lvl1pPr lvl="0" algn="l" rtl="0">
              <a:spcBef>
                <a:spcPts val="0"/>
              </a:spcBef>
              <a:spcAft>
                <a:spcPts val="0"/>
              </a:spcAft>
              <a:buClr>
                <a:schemeClr val="dk2"/>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alphaModFix/>
          </a:blip>
          <a:tile tx="0" ty="0" sx="65002" sy="65002" flip="none" algn="tl"/>
        </a:blip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7422" y="-254206"/>
            <a:ext cx="10425219" cy="956832"/>
            <a:chOff x="-13767" y="-254206"/>
            <a:chExt cx="10574317" cy="956832"/>
          </a:xfrm>
        </p:grpSpPr>
        <p:sp>
          <p:nvSpPr>
            <p:cNvPr id="11" name="Google Shape;11;p12"/>
            <p:cNvSpPr/>
            <p:nvPr/>
          </p:nvSpPr>
          <p:spPr>
            <a:xfrm>
              <a:off x="-12700" y="-22283"/>
              <a:ext cx="10573250" cy="365188"/>
            </a:xfrm>
            <a:custGeom>
              <a:avLst/>
              <a:gdLst/>
              <a:ahLst/>
              <a:cxnLst/>
              <a:rect l="l" t="t" r="r" b="b"/>
              <a:pathLst>
                <a:path w="10000" h="10183" extrusionOk="0">
                  <a:moveTo>
                    <a:pt x="10" y="271"/>
                  </a:moveTo>
                  <a:lnTo>
                    <a:pt x="4408" y="242"/>
                  </a:lnTo>
                  <a:cubicBezTo>
                    <a:pt x="4761" y="1773"/>
                    <a:pt x="6653" y="5817"/>
                    <a:pt x="7585" y="5804"/>
                  </a:cubicBezTo>
                  <a:cubicBezTo>
                    <a:pt x="8517" y="5791"/>
                    <a:pt x="9583" y="1633"/>
                    <a:pt x="9999" y="163"/>
                  </a:cubicBezTo>
                  <a:cubicBezTo>
                    <a:pt x="10002" y="961"/>
                    <a:pt x="9997" y="-558"/>
                    <a:pt x="10000" y="240"/>
                  </a:cubicBezTo>
                  <a:cubicBezTo>
                    <a:pt x="9823" y="907"/>
                    <a:pt x="8697" y="6386"/>
                    <a:pt x="7460" y="6894"/>
                  </a:cubicBezTo>
                  <a:cubicBezTo>
                    <a:pt x="6223" y="7402"/>
                    <a:pt x="3823" y="2742"/>
                    <a:pt x="2580" y="3288"/>
                  </a:cubicBezTo>
                  <a:cubicBezTo>
                    <a:pt x="1300" y="3409"/>
                    <a:pt x="468" y="7547"/>
                    <a:pt x="0" y="10183"/>
                  </a:cubicBezTo>
                  <a:cubicBezTo>
                    <a:pt x="3" y="6879"/>
                    <a:pt x="7" y="3575"/>
                    <a:pt x="10" y="271"/>
                  </a:cubicBezTo>
                  <a:close/>
                </a:path>
              </a:pathLst>
            </a:custGeom>
            <a:gradFill>
              <a:gsLst>
                <a:gs pos="0">
                  <a:srgbClr val="498DF1"/>
                </a:gs>
                <a:gs pos="100000">
                  <a:schemeClr val="lt2"/>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2"/>
            <p:cNvSpPr/>
            <p:nvPr/>
          </p:nvSpPr>
          <p:spPr>
            <a:xfrm rot="-163576">
              <a:off x="-8836" y="-4354"/>
              <a:ext cx="10516729" cy="457127"/>
            </a:xfrm>
            <a:custGeom>
              <a:avLst/>
              <a:gdLst/>
              <a:ahLst/>
              <a:cxnLst/>
              <a:rect l="l" t="t" r="r" b="b"/>
              <a:pathLst>
                <a:path w="10024" h="19133" extrusionOk="0">
                  <a:moveTo>
                    <a:pt x="0" y="127"/>
                  </a:moveTo>
                  <a:cubicBezTo>
                    <a:pt x="474" y="-641"/>
                    <a:pt x="1695" y="2182"/>
                    <a:pt x="2889" y="5348"/>
                  </a:cubicBezTo>
                  <a:cubicBezTo>
                    <a:pt x="4083" y="8514"/>
                    <a:pt x="5968" y="19470"/>
                    <a:pt x="7164" y="19126"/>
                  </a:cubicBezTo>
                  <a:cubicBezTo>
                    <a:pt x="8360" y="18783"/>
                    <a:pt x="9430" y="11530"/>
                    <a:pt x="10024" y="9993"/>
                  </a:cubicBezTo>
                </a:path>
              </a:pathLst>
            </a:cu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 name="Google Shape;13;p12"/>
          <p:cNvSpPr txBox="1">
            <a:spLocks noGrp="1"/>
          </p:cNvSpPr>
          <p:nvPr>
            <p:ph type="body" idx="1"/>
          </p:nvPr>
        </p:nvSpPr>
        <p:spPr>
          <a:xfrm>
            <a:off x="288471" y="1069862"/>
            <a:ext cx="11667900" cy="5512800"/>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0E57C4"/>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1469" algn="l" rtl="0">
              <a:spcBef>
                <a:spcPts val="360"/>
              </a:spcBef>
              <a:spcAft>
                <a:spcPts val="0"/>
              </a:spcAft>
              <a:buClr>
                <a:srgbClr val="00B0F0"/>
              </a:buClr>
              <a:buSzPts val="1620"/>
              <a:buFont typeface="Noto Sans Symbols"/>
              <a:buChar char="⚫"/>
              <a:defRPr sz="1800" b="0" i="0" u="none" strike="noStrike" cap="none">
                <a:solidFill>
                  <a:schemeClr val="dk1"/>
                </a:solidFill>
                <a:latin typeface="Arial"/>
                <a:ea typeface="Arial"/>
                <a:cs typeface="Arial"/>
                <a:sym typeface="Arial"/>
              </a:defRPr>
            </a:lvl2pPr>
            <a:lvl3pPr marL="1371600" marR="0" lvl="2" indent="-314325" algn="l" rtl="0">
              <a:spcBef>
                <a:spcPts val="360"/>
              </a:spcBef>
              <a:spcAft>
                <a:spcPts val="0"/>
              </a:spcAft>
              <a:buClr>
                <a:srgbClr val="5963B8"/>
              </a:buClr>
              <a:buSzPts val="1350"/>
              <a:buFont typeface="Noto Sans Symbols"/>
              <a:buChar char="⚫"/>
              <a:defRPr sz="1800" b="0" i="0" u="none" strike="noStrike" cap="none">
                <a:solidFill>
                  <a:schemeClr val="dk1"/>
                </a:solidFill>
                <a:latin typeface="Arial"/>
                <a:ea typeface="Arial"/>
                <a:cs typeface="Arial"/>
                <a:sym typeface="Arial"/>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Arial"/>
                <a:ea typeface="Arial"/>
                <a:cs typeface="Arial"/>
                <a:sym typeface="Arial"/>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title"/>
          </p:nvPr>
        </p:nvSpPr>
        <p:spPr>
          <a:xfrm>
            <a:off x="268518" y="383412"/>
            <a:ext cx="10715100" cy="6147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5" name="Google Shape;15;p12" descr="Image result for hust logo"/>
          <p:cNvPicPr preferRelativeResize="0"/>
          <p:nvPr/>
        </p:nvPicPr>
        <p:blipFill rotWithShape="1">
          <a:blip r:embed="rId5">
            <a:alphaModFix/>
          </a:blip>
          <a:srcRect/>
          <a:stretch/>
        </p:blipFill>
        <p:spPr>
          <a:xfrm>
            <a:off x="11432799" y="100864"/>
            <a:ext cx="523562" cy="772440"/>
          </a:xfrm>
          <a:prstGeom prst="rect">
            <a:avLst/>
          </a:prstGeom>
          <a:noFill/>
          <a:ln>
            <a:noFill/>
          </a:ln>
        </p:spPr>
      </p:pic>
      <p:pic>
        <p:nvPicPr>
          <p:cNvPr id="16" name="Google Shape;16;p12" descr="Image result for set hust logo"/>
          <p:cNvPicPr preferRelativeResize="0"/>
          <p:nvPr/>
        </p:nvPicPr>
        <p:blipFill rotWithShape="1">
          <a:blip r:embed="rId6">
            <a:alphaModFix/>
          </a:blip>
          <a:srcRect/>
          <a:stretch/>
        </p:blipFill>
        <p:spPr>
          <a:xfrm>
            <a:off x="11003622" y="261697"/>
            <a:ext cx="429176" cy="422554"/>
          </a:xfrm>
          <a:prstGeom prst="rect">
            <a:avLst/>
          </a:prstGeom>
          <a:noFill/>
          <a:ln>
            <a:noFill/>
          </a:ln>
        </p:spPr>
      </p:pic>
      <p:grpSp>
        <p:nvGrpSpPr>
          <p:cNvPr id="17" name="Google Shape;17;p12"/>
          <p:cNvGrpSpPr/>
          <p:nvPr/>
        </p:nvGrpSpPr>
        <p:grpSpPr>
          <a:xfrm>
            <a:off x="-12700" y="6582771"/>
            <a:ext cx="12204282" cy="290270"/>
            <a:chOff x="0" y="6208894"/>
            <a:chExt cx="12201842" cy="649083"/>
          </a:xfrm>
        </p:grpSpPr>
        <p:sp>
          <p:nvSpPr>
            <p:cNvPr id="18" name="Google Shape;18;p12"/>
            <p:cNvSpPr/>
            <p:nvPr/>
          </p:nvSpPr>
          <p:spPr>
            <a:xfrm>
              <a:off x="12842" y="6220177"/>
              <a:ext cx="12189000" cy="637800"/>
            </a:xfrm>
            <a:prstGeom prst="rect">
              <a:avLst/>
            </a:prstGeom>
            <a:solidFill>
              <a:srgbClr val="B4D0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9" name="Google Shape;19;p12"/>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sp>
        <p:nvSpPr>
          <p:cNvPr id="20" name="Google Shape;20;p12"/>
          <p:cNvSpPr txBox="1">
            <a:spLocks noGrp="1"/>
          </p:cNvSpPr>
          <p:nvPr>
            <p:ph type="ftr" idx="11"/>
          </p:nvPr>
        </p:nvSpPr>
        <p:spPr>
          <a:xfrm>
            <a:off x="3867216" y="6665701"/>
            <a:ext cx="4470300" cy="180900"/>
          </a:xfrm>
          <a:prstGeom prst="rect">
            <a:avLst/>
          </a:prstGeom>
          <a:noFill/>
          <a:ln>
            <a:noFill/>
          </a:ln>
        </p:spPr>
        <p:txBody>
          <a:bodyPr spcFirstLastPara="1" wrap="square" lIns="0" tIns="0" rIns="0" bIns="0" anchor="b"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sldNum" idx="12"/>
          </p:nvPr>
        </p:nvSpPr>
        <p:spPr>
          <a:xfrm>
            <a:off x="10837852" y="6683374"/>
            <a:ext cx="1025400" cy="1809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800" b="0" u="none">
                <a:solidFill>
                  <a:schemeClr val="dk1"/>
                </a:solidFill>
                <a:latin typeface="Arial"/>
                <a:ea typeface="Arial"/>
                <a:cs typeface="Arial"/>
                <a:sym typeface="Arial"/>
              </a:defRPr>
            </a:lvl1pPr>
            <a:lvl2pPr marL="0" marR="0" lvl="1" indent="0" algn="r" rtl="0">
              <a:spcBef>
                <a:spcPts val="0"/>
              </a:spcBef>
              <a:buNone/>
              <a:defRPr sz="1800" b="0" u="none">
                <a:solidFill>
                  <a:schemeClr val="dk1"/>
                </a:solidFill>
                <a:latin typeface="Arial"/>
                <a:ea typeface="Arial"/>
                <a:cs typeface="Arial"/>
                <a:sym typeface="Arial"/>
              </a:defRPr>
            </a:lvl2pPr>
            <a:lvl3pPr marL="0" marR="0" lvl="2" indent="0" algn="r" rtl="0">
              <a:spcBef>
                <a:spcPts val="0"/>
              </a:spcBef>
              <a:buNone/>
              <a:defRPr sz="1800" b="0" u="none">
                <a:solidFill>
                  <a:schemeClr val="dk1"/>
                </a:solidFill>
                <a:latin typeface="Arial"/>
                <a:ea typeface="Arial"/>
                <a:cs typeface="Arial"/>
                <a:sym typeface="Arial"/>
              </a:defRPr>
            </a:lvl3pPr>
            <a:lvl4pPr marL="0" marR="0" lvl="3" indent="0" algn="r" rtl="0">
              <a:spcBef>
                <a:spcPts val="0"/>
              </a:spcBef>
              <a:buNone/>
              <a:defRPr sz="1800" b="0" u="none">
                <a:solidFill>
                  <a:schemeClr val="dk1"/>
                </a:solidFill>
                <a:latin typeface="Arial"/>
                <a:ea typeface="Arial"/>
                <a:cs typeface="Arial"/>
                <a:sym typeface="Arial"/>
              </a:defRPr>
            </a:lvl4pPr>
            <a:lvl5pPr marL="0" marR="0" lvl="4" indent="0" algn="r" rtl="0">
              <a:spcBef>
                <a:spcPts val="0"/>
              </a:spcBef>
              <a:buNone/>
              <a:defRPr sz="1800" b="0" u="none">
                <a:solidFill>
                  <a:schemeClr val="dk1"/>
                </a:solidFill>
                <a:latin typeface="Arial"/>
                <a:ea typeface="Arial"/>
                <a:cs typeface="Arial"/>
                <a:sym typeface="Arial"/>
              </a:defRPr>
            </a:lvl5pPr>
            <a:lvl6pPr marL="0" marR="0" lvl="5" indent="0" algn="r" rtl="0">
              <a:spcBef>
                <a:spcPts val="0"/>
              </a:spcBef>
              <a:buNone/>
              <a:defRPr sz="1800" b="0" u="none">
                <a:solidFill>
                  <a:schemeClr val="dk1"/>
                </a:solidFill>
                <a:latin typeface="Arial"/>
                <a:ea typeface="Arial"/>
                <a:cs typeface="Arial"/>
                <a:sym typeface="Arial"/>
              </a:defRPr>
            </a:lvl6pPr>
            <a:lvl7pPr marL="0" marR="0" lvl="6" indent="0" algn="r" rtl="0">
              <a:spcBef>
                <a:spcPts val="0"/>
              </a:spcBef>
              <a:buNone/>
              <a:defRPr sz="1800" b="0" u="none">
                <a:solidFill>
                  <a:schemeClr val="dk1"/>
                </a:solidFill>
                <a:latin typeface="Arial"/>
                <a:ea typeface="Arial"/>
                <a:cs typeface="Arial"/>
                <a:sym typeface="Arial"/>
              </a:defRPr>
            </a:lvl7pPr>
            <a:lvl8pPr marL="0" marR="0" lvl="7" indent="0" algn="r" rtl="0">
              <a:spcBef>
                <a:spcPts val="0"/>
              </a:spcBef>
              <a:buNone/>
              <a:defRPr sz="1800" b="0" u="none">
                <a:solidFill>
                  <a:schemeClr val="dk1"/>
                </a:solidFill>
                <a:latin typeface="Arial"/>
                <a:ea typeface="Arial"/>
                <a:cs typeface="Arial"/>
                <a:sym typeface="Arial"/>
              </a:defRPr>
            </a:lvl8pPr>
            <a:lvl9pPr marL="0" marR="0" lvl="8" indent="0" algn="r" rtl="0">
              <a:spcBef>
                <a:spcPts val="0"/>
              </a:spcBef>
              <a:buNone/>
              <a:defRPr sz="1800" b="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2"/>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6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23" name="Google Shape;23;p12" descr="A picture containing drawing, clock&#10;&#10;Description automatically generated"/>
          <p:cNvPicPr preferRelativeResize="0"/>
          <p:nvPr/>
        </p:nvPicPr>
        <p:blipFill rotWithShape="1">
          <a:blip r:embed="rId7">
            <a:alphaModFix/>
          </a:blip>
          <a:srcRect/>
          <a:stretch/>
        </p:blipFill>
        <p:spPr>
          <a:xfrm>
            <a:off x="9241971" y="227711"/>
            <a:ext cx="1774734" cy="5746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hyperlink" Target="https://micropython.org/downloa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micropython.org/download/esp8266/" TargetMode="External"/><Relationship Id="rId4" Type="http://schemas.openxmlformats.org/officeDocument/2006/relationships/hyperlink" Target="https://micropython.org/download/esp3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www.silabs.com/developers/usb-to-uart-bridge-vcp-drive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randomnerdtutorials.com/getting-started-thonny-micropython-python-ide-esp32-esp8266/#install-thonny-ide-linux" TargetMode="External"/><Relationship Id="rId5" Type="http://schemas.openxmlformats.org/officeDocument/2006/relationships/hyperlink" Target="https://randomnerdtutorials.com/getting-started-thonny-micropython-python-ide-esp32-esp8266/#install-thonny-ide-mac" TargetMode="External"/><Relationship Id="rId4" Type="http://schemas.openxmlformats.org/officeDocument/2006/relationships/hyperlink" Target="https://randomnerdtutorials.com/getting-started-thonny-micropython-python-ide-esp32-esp8266/#install-thonny-ide-window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honn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thonny.org/" TargetMode="External"/><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
          <p:cNvSpPr txBox="1">
            <a:spLocks noGrp="1"/>
          </p:cNvSpPr>
          <p:nvPr>
            <p:ph type="ctrTitle"/>
          </p:nvPr>
        </p:nvSpPr>
        <p:spPr>
          <a:xfrm>
            <a:off x="689625" y="2022231"/>
            <a:ext cx="10468864" cy="2197058"/>
          </a:xfrm>
          <a:prstGeom prst="rect">
            <a:avLst/>
          </a:prstGeom>
          <a:noFill/>
          <a:ln>
            <a:noFill/>
          </a:ln>
        </p:spPr>
        <p:txBody>
          <a:bodyPr spcFirstLastPara="1" wrap="square" lIns="0" tIns="0" rIns="18275" bIns="0" anchor="b" anchorCtr="0">
            <a:noAutofit/>
          </a:bodyPr>
          <a:lstStyle/>
          <a:p>
            <a:pPr lvl="0" algn="ctr">
              <a:buSzPts val="4800"/>
            </a:pPr>
            <a:r>
              <a:rPr lang="en-US" sz="4800" dirty="0"/>
              <a:t>Getting Started with </a:t>
            </a:r>
            <a:r>
              <a:rPr lang="en-US" sz="4800" dirty="0" err="1"/>
              <a:t>Thonny</a:t>
            </a:r>
            <a:r>
              <a:rPr lang="en-US" sz="4800" dirty="0"/>
              <a:t> </a:t>
            </a:r>
            <a:r>
              <a:rPr lang="en-US" sz="4800" dirty="0" err="1"/>
              <a:t>MicroPython</a:t>
            </a:r>
            <a:r>
              <a:rPr lang="en-US" sz="4800" dirty="0"/>
              <a:t> (Python) IDE for ESP32</a:t>
            </a:r>
          </a:p>
        </p:txBody>
      </p:sp>
      <p:sp>
        <p:nvSpPr>
          <p:cNvPr id="46" name="Google Shape;46;p1"/>
          <p:cNvSpPr txBox="1"/>
          <p:nvPr/>
        </p:nvSpPr>
        <p:spPr>
          <a:xfrm>
            <a:off x="623065" y="1202872"/>
            <a:ext cx="10468864" cy="527958"/>
          </a:xfrm>
          <a:prstGeom prst="rect">
            <a:avLst/>
          </a:prstGeom>
          <a:noFill/>
          <a:ln>
            <a:noFill/>
          </a:ln>
        </p:spPr>
        <p:txBody>
          <a:bodyPr spcFirstLastPara="1" wrap="square" lIns="0" tIns="0" rIns="18275" bIns="0" anchor="b" anchorCtr="0">
            <a:noAutofit/>
          </a:bodyPr>
          <a:lstStyle/>
          <a:p>
            <a:pPr marL="0" marR="0" lvl="0" indent="0" algn="ctr" rtl="0">
              <a:spcBef>
                <a:spcPts val="0"/>
              </a:spcBef>
              <a:spcAft>
                <a:spcPts val="0"/>
              </a:spcAft>
              <a:buClr>
                <a:schemeClr val="dk2"/>
              </a:buClr>
              <a:buSzPts val="2800"/>
              <a:buFont typeface="Arial"/>
              <a:buNone/>
            </a:pPr>
            <a:r>
              <a:rPr lang="en-US" sz="2800" b="1" i="1">
                <a:solidFill>
                  <a:schemeClr val="dk2"/>
                </a:solidFill>
                <a:latin typeface="Arial"/>
                <a:ea typeface="Arial"/>
                <a:cs typeface="Arial"/>
                <a:sym typeface="Arial"/>
              </a:rPr>
              <a:t>Training</a:t>
            </a:r>
            <a:endParaRPr sz="1800" b="1">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64" name="Google Shape;64;ge7b48a889b_2_9"/>
          <p:cNvSpPr txBox="1">
            <a:spLocks noGrp="1"/>
          </p:cNvSpPr>
          <p:nvPr>
            <p:ph type="title"/>
          </p:nvPr>
        </p:nvSpPr>
        <p:spPr>
          <a:xfrm>
            <a:off x="528700" y="191250"/>
            <a:ext cx="6909592"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2. Installing Library for </a:t>
            </a:r>
            <a:r>
              <a:rPr lang="en-US" u="sng" dirty="0" err="1">
                <a:solidFill>
                  <a:srgbClr val="660000"/>
                </a:solidFill>
              </a:rPr>
              <a:t>Thonny</a:t>
            </a:r>
            <a:endParaRPr lang="en-US" u="sng" dirty="0">
              <a:solidFill>
                <a:srgbClr val="660000"/>
              </a:solidFill>
            </a:endParaRPr>
          </a:p>
        </p:txBody>
      </p:sp>
      <p:sp>
        <p:nvSpPr>
          <p:cNvPr id="2" name="Rectangle 1"/>
          <p:cNvSpPr/>
          <p:nvPr/>
        </p:nvSpPr>
        <p:spPr>
          <a:xfrm>
            <a:off x="726832" y="1118001"/>
            <a:ext cx="6096000" cy="461665"/>
          </a:xfrm>
          <a:prstGeom prst="rect">
            <a:avLst/>
          </a:prstGeom>
        </p:spPr>
        <p:txBody>
          <a:bodyPr>
            <a:spAutoFit/>
          </a:bodyPr>
          <a:lstStyle/>
          <a:p>
            <a:r>
              <a:rPr lang="en-US" sz="2400" dirty="0">
                <a:solidFill>
                  <a:srgbClr val="3A3A3A"/>
                </a:solidFill>
                <a:latin typeface="Helvetica" panose="020B0604020202020204" pitchFamily="34" charset="0"/>
              </a:rPr>
              <a:t>Running Your First Script!</a:t>
            </a:r>
          </a:p>
        </p:txBody>
      </p:sp>
      <p:sp>
        <p:nvSpPr>
          <p:cNvPr id="6" name="Rectangle 5"/>
          <p:cNvSpPr/>
          <p:nvPr/>
        </p:nvSpPr>
        <p:spPr>
          <a:xfrm>
            <a:off x="647700" y="1765132"/>
            <a:ext cx="6096000" cy="523220"/>
          </a:xfrm>
          <a:prstGeom prst="rect">
            <a:avLst/>
          </a:prstGeom>
        </p:spPr>
        <p:txBody>
          <a:bodyPr>
            <a:spAutoFit/>
          </a:bodyPr>
          <a:lstStyle/>
          <a:p>
            <a:r>
              <a:rPr lang="en-US" dirty="0">
                <a:solidFill>
                  <a:srgbClr val="3A3A3A"/>
                </a:solidFill>
                <a:latin typeface="Helvetica" panose="020B0604020202020204" pitchFamily="34" charset="0"/>
              </a:rPr>
              <a:t>To get you familiar with the process of writing a file and executing code to draw a figure.</a:t>
            </a:r>
          </a:p>
        </p:txBody>
      </p:sp>
      <p:sp>
        <p:nvSpPr>
          <p:cNvPr id="3" name="Rectangle 2"/>
          <p:cNvSpPr/>
          <p:nvPr/>
        </p:nvSpPr>
        <p:spPr>
          <a:xfrm>
            <a:off x="823547" y="2729925"/>
            <a:ext cx="6096000" cy="1169551"/>
          </a:xfrm>
          <a:prstGeom prst="rect">
            <a:avLst/>
          </a:prstGeom>
        </p:spPr>
        <p:txBody>
          <a:bodyPr>
            <a:spAutoFit/>
          </a:bodyPr>
          <a:lstStyle/>
          <a:p>
            <a:r>
              <a:rPr lang="en-US" b="1" dirty="0">
                <a:solidFill>
                  <a:srgbClr val="3A3A3A"/>
                </a:solidFill>
                <a:latin typeface="Helvetica" panose="020B0604020202020204" pitchFamily="34" charset="0"/>
              </a:rPr>
              <a:t>1.</a:t>
            </a:r>
            <a:r>
              <a:rPr lang="en-US" dirty="0">
                <a:solidFill>
                  <a:srgbClr val="3A3A3A"/>
                </a:solidFill>
                <a:latin typeface="Helvetica" panose="020B0604020202020204" pitchFamily="34" charset="0"/>
              </a:rPr>
              <a:t> When you open </a:t>
            </a:r>
            <a:r>
              <a:rPr lang="en-US" dirty="0" err="1">
                <a:solidFill>
                  <a:srgbClr val="3A3A3A"/>
                </a:solidFill>
                <a:latin typeface="Helvetica" panose="020B0604020202020204" pitchFamily="34" charset="0"/>
              </a:rPr>
              <a:t>Thonny</a:t>
            </a:r>
            <a:r>
              <a:rPr lang="en-US" dirty="0">
                <a:solidFill>
                  <a:srgbClr val="3A3A3A"/>
                </a:solidFill>
                <a:latin typeface="Helvetica" panose="020B0604020202020204" pitchFamily="34" charset="0"/>
              </a:rPr>
              <a:t> IDE for the first time, the Editor shows an untitled file. Save that file as </a:t>
            </a:r>
            <a:r>
              <a:rPr lang="en-US" i="1" dirty="0">
                <a:solidFill>
                  <a:srgbClr val="3A3A3A"/>
                </a:solidFill>
                <a:latin typeface="Helvetica" panose="020B0604020202020204" pitchFamily="34" charset="0"/>
              </a:rPr>
              <a:t>main.py</a:t>
            </a:r>
            <a:r>
              <a:rPr lang="en-US" dirty="0">
                <a:solidFill>
                  <a:srgbClr val="3A3A3A"/>
                </a:solidFill>
                <a:latin typeface="Helvetica" panose="020B0604020202020204" pitchFamily="34" charset="0"/>
              </a:rPr>
              <a:t> by clicking on the </a:t>
            </a:r>
            <a:r>
              <a:rPr lang="en-US" b="1" dirty="0">
                <a:solidFill>
                  <a:srgbClr val="3A3A3A"/>
                </a:solidFill>
                <a:latin typeface="Helvetica" panose="020B0604020202020204" pitchFamily="34" charset="0"/>
              </a:rPr>
              <a:t>save</a:t>
            </a:r>
            <a:r>
              <a:rPr lang="en-US" dirty="0">
                <a:solidFill>
                  <a:srgbClr val="3A3A3A"/>
                </a:solidFill>
                <a:latin typeface="Helvetica" panose="020B0604020202020204" pitchFamily="34" charset="0"/>
              </a:rPr>
              <a:t> icon. Select the “</a:t>
            </a:r>
            <a:r>
              <a:rPr lang="en-US" b="1" dirty="0">
                <a:solidFill>
                  <a:srgbClr val="3A3A3A"/>
                </a:solidFill>
                <a:latin typeface="Helvetica" panose="020B0604020202020204" pitchFamily="34" charset="0"/>
              </a:rPr>
              <a:t>This computer</a:t>
            </a:r>
            <a:r>
              <a:rPr lang="en-US" dirty="0">
                <a:solidFill>
                  <a:srgbClr val="3A3A3A"/>
                </a:solidFill>
                <a:latin typeface="Helvetica" panose="020B0604020202020204" pitchFamily="34" charset="0"/>
              </a:rPr>
              <a:t>” option. We recommend saving the file inside a folder with a name that identifies the project, for example </a:t>
            </a:r>
            <a:r>
              <a:rPr lang="en-US" i="1" dirty="0">
                <a:solidFill>
                  <a:srgbClr val="3A3A3A"/>
                </a:solidFill>
                <a:latin typeface="Helvetica" panose="020B0604020202020204" pitchFamily="34" charset="0"/>
              </a:rPr>
              <a:t>Figure</a:t>
            </a:r>
            <a:r>
              <a:rPr lang="en-US" dirty="0">
                <a:solidFill>
                  <a:srgbClr val="3A3A3A"/>
                </a:solidFill>
                <a:latin typeface="Helvetica" panose="020B0604020202020204" pitchFamily="34" charset="0"/>
              </a:rPr>
              <a:t>. The file must be called </a:t>
            </a:r>
            <a:r>
              <a:rPr lang="en-US" dirty="0">
                <a:latin typeface="Courier New" panose="02070309020205020404" pitchFamily="49" charset="0"/>
              </a:rPr>
              <a:t>main.py</a:t>
            </a:r>
            <a:r>
              <a:rPr lang="en-US" dirty="0">
                <a:solidFill>
                  <a:srgbClr val="3A3A3A"/>
                </a:solidFill>
                <a:latin typeface="Helvetica" panose="020B0604020202020204" pitchFamily="34" charset="0"/>
              </a:rPr>
              <a:t>. Otherwise, it will not work.</a:t>
            </a:r>
            <a:endParaRPr lang="en-US" dirty="0"/>
          </a:p>
        </p:txBody>
      </p:sp>
      <p:sp>
        <p:nvSpPr>
          <p:cNvPr id="9" name="Rectangle 8"/>
          <p:cNvSpPr/>
          <p:nvPr/>
        </p:nvSpPr>
        <p:spPr>
          <a:xfrm>
            <a:off x="823547" y="4341049"/>
            <a:ext cx="6096000" cy="307777"/>
          </a:xfrm>
          <a:prstGeom prst="rect">
            <a:avLst/>
          </a:prstGeom>
        </p:spPr>
        <p:txBody>
          <a:bodyPr>
            <a:spAutoFit/>
          </a:bodyPr>
          <a:lstStyle/>
          <a:p>
            <a:r>
              <a:rPr lang="en-US" b="1" dirty="0">
                <a:solidFill>
                  <a:srgbClr val="3A3A3A"/>
                </a:solidFill>
                <a:latin typeface="Helvetica" panose="020B0604020202020204" pitchFamily="34" charset="0"/>
              </a:rPr>
              <a:t>2.</a:t>
            </a:r>
            <a:r>
              <a:rPr lang="en-US" dirty="0">
                <a:solidFill>
                  <a:srgbClr val="3A3A3A"/>
                </a:solidFill>
                <a:latin typeface="Helvetica" panose="020B0604020202020204" pitchFamily="34" charset="0"/>
              </a:rPr>
              <a:t> The Editor should now have a tab called </a:t>
            </a:r>
            <a:r>
              <a:rPr lang="en-US" dirty="0">
                <a:latin typeface="Courier New" panose="02070309020205020404" pitchFamily="49" charset="0"/>
              </a:rPr>
              <a:t>main.py</a:t>
            </a:r>
            <a:r>
              <a:rPr lang="en-US" dirty="0">
                <a:solidFill>
                  <a:srgbClr val="3A3A3A"/>
                </a:solidFill>
                <a:latin typeface="Helvetica" panose="020B0604020202020204" pitchFamily="34" charset="0"/>
              </a:rPr>
              <a:t>.</a:t>
            </a:r>
          </a:p>
        </p:txBody>
      </p:sp>
      <p:pic>
        <p:nvPicPr>
          <p:cNvPr id="7170" name="Picture 2" descr="https://i0.wp.com/randomnerdtutorials.com/wp-content/uploads/2019/01/thonny-main-py.png?resize=621%2C465&amp;quality=100&amp;strip=all&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784" y="2173773"/>
            <a:ext cx="4095019" cy="306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8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64" name="Google Shape;64;ge7b48a889b_2_9"/>
          <p:cNvSpPr txBox="1">
            <a:spLocks noGrp="1"/>
          </p:cNvSpPr>
          <p:nvPr>
            <p:ph type="title"/>
          </p:nvPr>
        </p:nvSpPr>
        <p:spPr>
          <a:xfrm>
            <a:off x="528700" y="191250"/>
            <a:ext cx="6909592"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2. Installing Library for </a:t>
            </a:r>
            <a:r>
              <a:rPr lang="en-US" u="sng" dirty="0" err="1">
                <a:solidFill>
                  <a:srgbClr val="660000"/>
                </a:solidFill>
              </a:rPr>
              <a:t>Thonny</a:t>
            </a:r>
            <a:endParaRPr lang="en-US" u="sng" dirty="0">
              <a:solidFill>
                <a:srgbClr val="660000"/>
              </a:solidFill>
            </a:endParaRPr>
          </a:p>
        </p:txBody>
      </p:sp>
      <p:sp>
        <p:nvSpPr>
          <p:cNvPr id="9" name="Rectangle 8"/>
          <p:cNvSpPr/>
          <p:nvPr/>
        </p:nvSpPr>
        <p:spPr>
          <a:xfrm>
            <a:off x="935496" y="1865996"/>
            <a:ext cx="6096000" cy="307777"/>
          </a:xfrm>
          <a:prstGeom prst="rect">
            <a:avLst/>
          </a:prstGeom>
        </p:spPr>
        <p:txBody>
          <a:bodyPr>
            <a:spAutoFit/>
          </a:bodyPr>
          <a:lstStyle/>
          <a:p>
            <a:r>
              <a:rPr lang="en-US" b="1" dirty="0">
                <a:solidFill>
                  <a:srgbClr val="3A3A3A"/>
                </a:solidFill>
                <a:latin typeface="Helvetica" panose="020B0604020202020204" pitchFamily="34" charset="0"/>
              </a:rPr>
              <a:t>3. Copy the following code to the main.py file:</a:t>
            </a:r>
          </a:p>
        </p:txBody>
      </p:sp>
      <p:sp>
        <p:nvSpPr>
          <p:cNvPr id="12" name="Rectangle 11"/>
          <p:cNvSpPr/>
          <p:nvPr/>
        </p:nvSpPr>
        <p:spPr>
          <a:xfrm>
            <a:off x="7593623" y="1285516"/>
            <a:ext cx="3968262" cy="48320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#python library</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from </a:t>
            </a:r>
            <a:r>
              <a:rPr lang="en-US" dirty="0" err="1"/>
              <a:t>scipy</a:t>
            </a:r>
            <a:r>
              <a:rPr lang="en-US" dirty="0"/>
              <a:t> import signal</a:t>
            </a:r>
          </a:p>
          <a:p>
            <a:endParaRPr lang="en-US" dirty="0"/>
          </a:p>
          <a:p>
            <a:endParaRPr lang="en-US" dirty="0"/>
          </a:p>
          <a:p>
            <a:r>
              <a:rPr lang="en-US" dirty="0"/>
              <a:t>b = </a:t>
            </a:r>
            <a:r>
              <a:rPr lang="en-US" dirty="0" err="1"/>
              <a:t>signal.firwin</a:t>
            </a:r>
            <a:r>
              <a:rPr lang="en-US" dirty="0"/>
              <a:t>(80, 0.5, window=('</a:t>
            </a:r>
            <a:r>
              <a:rPr lang="en-US" dirty="0" err="1"/>
              <a:t>kaiser</a:t>
            </a:r>
            <a:r>
              <a:rPr lang="en-US" dirty="0"/>
              <a:t>', 8))</a:t>
            </a:r>
          </a:p>
          <a:p>
            <a:r>
              <a:rPr lang="en-US" dirty="0"/>
              <a:t>w, h = </a:t>
            </a:r>
            <a:r>
              <a:rPr lang="en-US" dirty="0" err="1"/>
              <a:t>signal.freqz</a:t>
            </a:r>
            <a:r>
              <a:rPr lang="en-US" dirty="0"/>
              <a:t>(b)</a:t>
            </a:r>
          </a:p>
          <a:p>
            <a:endParaRPr lang="en-US" dirty="0"/>
          </a:p>
          <a:p>
            <a:r>
              <a:rPr lang="en-US" dirty="0"/>
              <a:t>fig = </a:t>
            </a:r>
            <a:r>
              <a:rPr lang="en-US" dirty="0" err="1"/>
              <a:t>plt.figure</a:t>
            </a:r>
            <a:r>
              <a:rPr lang="en-US" dirty="0"/>
              <a:t>()</a:t>
            </a:r>
          </a:p>
          <a:p>
            <a:r>
              <a:rPr lang="en-US" dirty="0" err="1"/>
              <a:t>plt.title</a:t>
            </a:r>
            <a:r>
              <a:rPr lang="en-US" dirty="0"/>
              <a:t>('Digital filter frequency response')</a:t>
            </a:r>
          </a:p>
          <a:p>
            <a:r>
              <a:rPr lang="en-US" dirty="0"/>
              <a:t>ax1 = </a:t>
            </a:r>
            <a:r>
              <a:rPr lang="en-US" dirty="0" err="1"/>
              <a:t>fig.add_subplot</a:t>
            </a:r>
            <a:r>
              <a:rPr lang="en-US" dirty="0"/>
              <a:t>(111)</a:t>
            </a:r>
          </a:p>
          <a:p>
            <a:endParaRPr lang="en-US" dirty="0"/>
          </a:p>
          <a:p>
            <a:r>
              <a:rPr lang="en-US" dirty="0" err="1"/>
              <a:t>plt.plot</a:t>
            </a:r>
            <a:r>
              <a:rPr lang="en-US" dirty="0"/>
              <a:t>(w, 20 * np.log10(abs(h)), 'b')</a:t>
            </a:r>
          </a:p>
          <a:p>
            <a:r>
              <a:rPr lang="en-US" dirty="0" err="1"/>
              <a:t>plt.ylabel</a:t>
            </a:r>
            <a:r>
              <a:rPr lang="en-US" dirty="0"/>
              <a:t>('Amplitude [dB]', color='b')</a:t>
            </a:r>
          </a:p>
          <a:p>
            <a:r>
              <a:rPr lang="en-US" dirty="0" err="1"/>
              <a:t>plt.xlabel</a:t>
            </a:r>
            <a:r>
              <a:rPr lang="en-US" dirty="0"/>
              <a:t>('Frequency [rad/sample]')</a:t>
            </a:r>
          </a:p>
          <a:p>
            <a:r>
              <a:rPr lang="en-US" dirty="0"/>
              <a:t>ax2 = ax1.twinx()</a:t>
            </a:r>
          </a:p>
          <a:p>
            <a:endParaRPr lang="en-US" dirty="0"/>
          </a:p>
          <a:p>
            <a:r>
              <a:rPr lang="en-US" dirty="0"/>
              <a:t>angles = </a:t>
            </a:r>
            <a:r>
              <a:rPr lang="en-US" dirty="0" err="1"/>
              <a:t>np.unwrap</a:t>
            </a:r>
            <a:r>
              <a:rPr lang="en-US" dirty="0"/>
              <a:t>(</a:t>
            </a:r>
            <a:r>
              <a:rPr lang="en-US" dirty="0" err="1"/>
              <a:t>np.angle</a:t>
            </a:r>
            <a:r>
              <a:rPr lang="en-US" dirty="0"/>
              <a:t>(h))</a:t>
            </a:r>
          </a:p>
          <a:p>
            <a:r>
              <a:rPr lang="en-US" dirty="0" err="1"/>
              <a:t>plt.plot</a:t>
            </a:r>
            <a:r>
              <a:rPr lang="en-US" dirty="0"/>
              <a:t>(w, angles, 'g')</a:t>
            </a:r>
          </a:p>
          <a:p>
            <a:r>
              <a:rPr lang="en-US" dirty="0" err="1"/>
              <a:t>plt.ylabel</a:t>
            </a:r>
            <a:r>
              <a:rPr lang="en-US" dirty="0"/>
              <a:t>('Angle (radians)', color='g')</a:t>
            </a:r>
          </a:p>
          <a:p>
            <a:r>
              <a:rPr lang="en-US" dirty="0" err="1"/>
              <a:t>plt.show</a:t>
            </a:r>
            <a:r>
              <a:rPr lang="en-US" dirty="0"/>
              <a:t>()</a:t>
            </a:r>
          </a:p>
        </p:txBody>
      </p:sp>
      <p:pic>
        <p:nvPicPr>
          <p:cNvPr id="8" name="Picture 7"/>
          <p:cNvPicPr>
            <a:picLocks noChangeAspect="1"/>
          </p:cNvPicPr>
          <p:nvPr/>
        </p:nvPicPr>
        <p:blipFill>
          <a:blip r:embed="rId3"/>
          <a:stretch>
            <a:fillRect/>
          </a:stretch>
        </p:blipFill>
        <p:spPr>
          <a:xfrm>
            <a:off x="1688124" y="2382155"/>
            <a:ext cx="4058554" cy="4058554"/>
          </a:xfrm>
          <a:prstGeom prst="rect">
            <a:avLst/>
          </a:prstGeom>
        </p:spPr>
      </p:pic>
    </p:spTree>
    <p:extLst>
      <p:ext uri="{BB962C8B-B14F-4D97-AF65-F5344CB8AC3E}">
        <p14:creationId xmlns:p14="http://schemas.microsoft.com/office/powerpoint/2010/main" val="59923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64" name="Google Shape;64;ge7b48a889b_2_9"/>
          <p:cNvSpPr txBox="1">
            <a:spLocks noGrp="1"/>
          </p:cNvSpPr>
          <p:nvPr>
            <p:ph type="title"/>
          </p:nvPr>
        </p:nvSpPr>
        <p:spPr>
          <a:xfrm>
            <a:off x="528700" y="191250"/>
            <a:ext cx="6909592"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2. Installing Library for </a:t>
            </a:r>
            <a:r>
              <a:rPr lang="en-US" u="sng" dirty="0" err="1">
                <a:solidFill>
                  <a:srgbClr val="660000"/>
                </a:solidFill>
              </a:rPr>
              <a:t>Thonny</a:t>
            </a:r>
            <a:endParaRPr lang="en-US" u="sng" dirty="0">
              <a:solidFill>
                <a:srgbClr val="660000"/>
              </a:solidFill>
            </a:endParaRPr>
          </a:p>
        </p:txBody>
      </p:sp>
      <p:sp>
        <p:nvSpPr>
          <p:cNvPr id="9" name="Rectangle 8"/>
          <p:cNvSpPr/>
          <p:nvPr/>
        </p:nvSpPr>
        <p:spPr>
          <a:xfrm>
            <a:off x="935496" y="1558265"/>
            <a:ext cx="6096000" cy="738664"/>
          </a:xfrm>
          <a:prstGeom prst="rect">
            <a:avLst/>
          </a:prstGeom>
        </p:spPr>
        <p:txBody>
          <a:bodyPr>
            <a:spAutoFit/>
          </a:bodyPr>
          <a:lstStyle/>
          <a:p>
            <a:r>
              <a:rPr lang="en-US" b="1" dirty="0">
                <a:solidFill>
                  <a:srgbClr val="3A3A3A"/>
                </a:solidFill>
                <a:latin typeface="Helvetica" panose="020B0604020202020204" pitchFamily="34" charset="0"/>
              </a:rPr>
              <a:t>4. </a:t>
            </a:r>
            <a:r>
              <a:rPr lang="en-US" dirty="0">
                <a:solidFill>
                  <a:srgbClr val="3A3A3A"/>
                </a:solidFill>
                <a:latin typeface="Helvetica" panose="020B0604020202020204" pitchFamily="34" charset="0"/>
              </a:rPr>
              <a:t>We need install some python libraries before run the code.</a:t>
            </a:r>
          </a:p>
          <a:p>
            <a:r>
              <a:rPr lang="en-US" b="1" dirty="0">
                <a:solidFill>
                  <a:srgbClr val="3A3A3A"/>
                </a:solidFill>
                <a:latin typeface="Helvetica" panose="020B0604020202020204" pitchFamily="34" charset="0"/>
              </a:rPr>
              <a:t>Go to tools, </a:t>
            </a:r>
            <a:r>
              <a:rPr lang="en-US" dirty="0">
                <a:solidFill>
                  <a:srgbClr val="3A3A3A"/>
                </a:solidFill>
                <a:latin typeface="Helvetica" panose="020B0604020202020204" pitchFamily="34" charset="0"/>
              </a:rPr>
              <a:t>select Manager Packages. Then enter three name: </a:t>
            </a:r>
            <a:r>
              <a:rPr lang="en-US" dirty="0" err="1">
                <a:solidFill>
                  <a:srgbClr val="3A3A3A"/>
                </a:solidFill>
                <a:latin typeface="Helvetica" panose="020B0604020202020204" pitchFamily="34" charset="0"/>
              </a:rPr>
              <a:t>numpy</a:t>
            </a:r>
            <a:r>
              <a:rPr lang="en-US" dirty="0">
                <a:solidFill>
                  <a:srgbClr val="3A3A3A"/>
                </a:solidFill>
                <a:latin typeface="Helvetica" panose="020B0604020202020204" pitchFamily="34" charset="0"/>
              </a:rPr>
              <a:t>, </a:t>
            </a:r>
            <a:r>
              <a:rPr lang="en-US" dirty="0" err="1">
                <a:solidFill>
                  <a:srgbClr val="3A3A3A"/>
                </a:solidFill>
                <a:latin typeface="Helvetica" panose="020B0604020202020204" pitchFamily="34" charset="0"/>
              </a:rPr>
              <a:t>matplotlib</a:t>
            </a:r>
            <a:r>
              <a:rPr lang="en-US" dirty="0">
                <a:solidFill>
                  <a:srgbClr val="3A3A3A"/>
                </a:solidFill>
                <a:latin typeface="Helvetica" panose="020B0604020202020204" pitchFamily="34" charset="0"/>
              </a:rPr>
              <a:t>, </a:t>
            </a:r>
            <a:r>
              <a:rPr lang="en-US" dirty="0" err="1">
                <a:solidFill>
                  <a:srgbClr val="3A3A3A"/>
                </a:solidFill>
                <a:latin typeface="Helvetica" panose="020B0604020202020204" pitchFamily="34" charset="0"/>
              </a:rPr>
              <a:t>scipy</a:t>
            </a:r>
            <a:r>
              <a:rPr lang="en-US" dirty="0">
                <a:solidFill>
                  <a:srgbClr val="3A3A3A"/>
                </a:solidFill>
                <a:latin typeface="Helvetica" panose="020B0604020202020204" pitchFamily="34" charset="0"/>
              </a:rPr>
              <a:t>. Search on </a:t>
            </a:r>
            <a:r>
              <a:rPr lang="en-US" dirty="0" err="1">
                <a:solidFill>
                  <a:srgbClr val="3A3A3A"/>
                </a:solidFill>
                <a:latin typeface="Helvetica" panose="020B0604020202020204" pitchFamily="34" charset="0"/>
              </a:rPr>
              <a:t>PyPi</a:t>
            </a:r>
            <a:r>
              <a:rPr lang="en-US" dirty="0">
                <a:solidFill>
                  <a:srgbClr val="3A3A3A"/>
                </a:solidFill>
                <a:latin typeface="Helvetica" panose="020B0604020202020204" pitchFamily="34" charset="0"/>
              </a:rPr>
              <a:t> and Install it.</a:t>
            </a:r>
            <a:endParaRPr lang="en-US" b="1" dirty="0">
              <a:solidFill>
                <a:srgbClr val="3A3A3A"/>
              </a:solidFill>
              <a:latin typeface="Helvetica" panose="020B0604020202020204" pitchFamily="34" charset="0"/>
            </a:endParaRPr>
          </a:p>
        </p:txBody>
      </p:sp>
      <p:pic>
        <p:nvPicPr>
          <p:cNvPr id="3" name="Picture 2"/>
          <p:cNvPicPr>
            <a:picLocks noChangeAspect="1"/>
          </p:cNvPicPr>
          <p:nvPr/>
        </p:nvPicPr>
        <p:blipFill rotWithShape="1">
          <a:blip r:embed="rId3"/>
          <a:srcRect r="31580"/>
          <a:stretch/>
        </p:blipFill>
        <p:spPr>
          <a:xfrm>
            <a:off x="7341046" y="1242921"/>
            <a:ext cx="3992568" cy="2108016"/>
          </a:xfrm>
          <a:prstGeom prst="rect">
            <a:avLst/>
          </a:prstGeom>
        </p:spPr>
      </p:pic>
      <p:pic>
        <p:nvPicPr>
          <p:cNvPr id="4" name="Picture 3"/>
          <p:cNvPicPr>
            <a:picLocks noChangeAspect="1"/>
          </p:cNvPicPr>
          <p:nvPr/>
        </p:nvPicPr>
        <p:blipFill>
          <a:blip r:embed="rId4"/>
          <a:stretch>
            <a:fillRect/>
          </a:stretch>
        </p:blipFill>
        <p:spPr>
          <a:xfrm>
            <a:off x="243920" y="3702625"/>
            <a:ext cx="3577189" cy="2557497"/>
          </a:xfrm>
          <a:prstGeom prst="rect">
            <a:avLst/>
          </a:prstGeom>
        </p:spPr>
      </p:pic>
      <p:pic>
        <p:nvPicPr>
          <p:cNvPr id="5" name="Picture 4"/>
          <p:cNvPicPr>
            <a:picLocks noChangeAspect="1"/>
          </p:cNvPicPr>
          <p:nvPr/>
        </p:nvPicPr>
        <p:blipFill>
          <a:blip r:embed="rId5"/>
          <a:stretch>
            <a:fillRect/>
          </a:stretch>
        </p:blipFill>
        <p:spPr>
          <a:xfrm>
            <a:off x="4330518" y="3702625"/>
            <a:ext cx="3617728" cy="2605659"/>
          </a:xfrm>
          <a:prstGeom prst="rect">
            <a:avLst/>
          </a:prstGeom>
        </p:spPr>
      </p:pic>
      <p:pic>
        <p:nvPicPr>
          <p:cNvPr id="6" name="Picture 5"/>
          <p:cNvPicPr>
            <a:picLocks noChangeAspect="1"/>
          </p:cNvPicPr>
          <p:nvPr/>
        </p:nvPicPr>
        <p:blipFill>
          <a:blip r:embed="rId6"/>
          <a:stretch>
            <a:fillRect/>
          </a:stretch>
        </p:blipFill>
        <p:spPr>
          <a:xfrm>
            <a:off x="8260848" y="3702625"/>
            <a:ext cx="3537780" cy="2557497"/>
          </a:xfrm>
          <a:prstGeom prst="rect">
            <a:avLst/>
          </a:prstGeom>
        </p:spPr>
      </p:pic>
    </p:spTree>
    <p:extLst>
      <p:ext uri="{BB962C8B-B14F-4D97-AF65-F5344CB8AC3E}">
        <p14:creationId xmlns:p14="http://schemas.microsoft.com/office/powerpoint/2010/main" val="285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64" name="Google Shape;64;ge7b48a889b_2_9"/>
          <p:cNvSpPr txBox="1">
            <a:spLocks noGrp="1"/>
          </p:cNvSpPr>
          <p:nvPr>
            <p:ph type="title"/>
          </p:nvPr>
        </p:nvSpPr>
        <p:spPr>
          <a:xfrm>
            <a:off x="528700" y="191250"/>
            <a:ext cx="6909592"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2. Installing Library for </a:t>
            </a:r>
            <a:r>
              <a:rPr lang="en-US" u="sng" dirty="0" err="1">
                <a:solidFill>
                  <a:srgbClr val="660000"/>
                </a:solidFill>
              </a:rPr>
              <a:t>Thonny</a:t>
            </a:r>
            <a:endParaRPr lang="en-US" u="sng" dirty="0">
              <a:solidFill>
                <a:srgbClr val="660000"/>
              </a:solidFill>
            </a:endParaRPr>
          </a:p>
        </p:txBody>
      </p:sp>
      <p:sp>
        <p:nvSpPr>
          <p:cNvPr id="2" name="Rectangle 1"/>
          <p:cNvSpPr/>
          <p:nvPr/>
        </p:nvSpPr>
        <p:spPr>
          <a:xfrm>
            <a:off x="935496" y="1372756"/>
            <a:ext cx="6096000" cy="1569660"/>
          </a:xfrm>
          <a:prstGeom prst="rect">
            <a:avLst/>
          </a:prstGeom>
        </p:spPr>
        <p:txBody>
          <a:bodyPr>
            <a:spAutoFit/>
          </a:bodyPr>
          <a:lstStyle/>
          <a:p>
            <a:r>
              <a:rPr lang="en-US" sz="2400" dirty="0">
                <a:solidFill>
                  <a:srgbClr val="3A3A3A"/>
                </a:solidFill>
                <a:latin typeface="Helvetica" panose="020B0604020202020204" pitchFamily="34" charset="0"/>
              </a:rPr>
              <a:t>Now, we can run the code.</a:t>
            </a:r>
          </a:p>
          <a:p>
            <a:r>
              <a:rPr lang="en-US" sz="2400" dirty="0">
                <a:solidFill>
                  <a:srgbClr val="3A3A3A"/>
                </a:solidFill>
                <a:latin typeface="Helvetica" panose="020B0604020202020204" pitchFamily="34" charset="0"/>
              </a:rPr>
              <a:t>In the top taskbar of </a:t>
            </a:r>
            <a:r>
              <a:rPr lang="en-US" sz="2400" dirty="0" err="1">
                <a:solidFill>
                  <a:srgbClr val="3A3A3A"/>
                </a:solidFill>
                <a:latin typeface="Helvetica" panose="020B0604020202020204" pitchFamily="34" charset="0"/>
              </a:rPr>
              <a:t>Thonny</a:t>
            </a:r>
            <a:r>
              <a:rPr lang="en-US" sz="2400" dirty="0">
                <a:solidFill>
                  <a:srgbClr val="3A3A3A"/>
                </a:solidFill>
                <a:latin typeface="Helvetica" panose="020B0604020202020204" pitchFamily="34" charset="0"/>
              </a:rPr>
              <a:t>, when we click on a button have play icon, the code will draw a figure in the Screen.</a:t>
            </a:r>
          </a:p>
        </p:txBody>
      </p:sp>
      <p:pic>
        <p:nvPicPr>
          <p:cNvPr id="3" name="Picture 2"/>
          <p:cNvPicPr>
            <a:picLocks noChangeAspect="1"/>
          </p:cNvPicPr>
          <p:nvPr/>
        </p:nvPicPr>
        <p:blipFill>
          <a:blip r:embed="rId3"/>
          <a:stretch>
            <a:fillRect/>
          </a:stretch>
        </p:blipFill>
        <p:spPr>
          <a:xfrm>
            <a:off x="8052969" y="1502464"/>
            <a:ext cx="2924583" cy="571580"/>
          </a:xfrm>
          <a:prstGeom prst="rect">
            <a:avLst/>
          </a:prstGeom>
        </p:spPr>
      </p:pic>
      <p:pic>
        <p:nvPicPr>
          <p:cNvPr id="4" name="Picture 3"/>
          <p:cNvPicPr>
            <a:picLocks noChangeAspect="1"/>
          </p:cNvPicPr>
          <p:nvPr/>
        </p:nvPicPr>
        <p:blipFill>
          <a:blip r:embed="rId4"/>
          <a:stretch>
            <a:fillRect/>
          </a:stretch>
        </p:blipFill>
        <p:spPr>
          <a:xfrm>
            <a:off x="2206869" y="3199937"/>
            <a:ext cx="3081140" cy="3100278"/>
          </a:xfrm>
          <a:prstGeom prst="rect">
            <a:avLst/>
          </a:prstGeom>
        </p:spPr>
      </p:pic>
      <p:pic>
        <p:nvPicPr>
          <p:cNvPr id="7" name="Picture 6"/>
          <p:cNvPicPr>
            <a:picLocks noChangeAspect="1"/>
          </p:cNvPicPr>
          <p:nvPr/>
        </p:nvPicPr>
        <p:blipFill>
          <a:blip r:embed="rId5"/>
          <a:stretch>
            <a:fillRect/>
          </a:stretch>
        </p:blipFill>
        <p:spPr>
          <a:xfrm>
            <a:off x="7585411" y="2157586"/>
            <a:ext cx="4249035" cy="4238452"/>
          </a:xfrm>
          <a:prstGeom prst="rect">
            <a:avLst/>
          </a:prstGeom>
        </p:spPr>
      </p:pic>
    </p:spTree>
    <p:extLst>
      <p:ext uri="{BB962C8B-B14F-4D97-AF65-F5344CB8AC3E}">
        <p14:creationId xmlns:p14="http://schemas.microsoft.com/office/powerpoint/2010/main" val="389549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sp>
        <p:nvSpPr>
          <p:cNvPr id="2" name="Rectangle 1"/>
          <p:cNvSpPr/>
          <p:nvPr/>
        </p:nvSpPr>
        <p:spPr>
          <a:xfrm>
            <a:off x="762001" y="946050"/>
            <a:ext cx="11028483" cy="830997"/>
          </a:xfrm>
          <a:prstGeom prst="rect">
            <a:avLst/>
          </a:prstGeom>
        </p:spPr>
        <p:txBody>
          <a:bodyPr wrap="square">
            <a:spAutoFit/>
          </a:bodyPr>
          <a:lstStyle/>
          <a:p>
            <a:r>
              <a:rPr lang="en-US" sz="2400" dirty="0">
                <a:solidFill>
                  <a:srgbClr val="3A3A3A"/>
                </a:solidFill>
                <a:latin typeface="Helvetica" panose="020B0604020202020204" pitchFamily="34" charset="0"/>
              </a:rPr>
              <a:t>Next, we will learn how to code </a:t>
            </a:r>
            <a:r>
              <a:rPr lang="en-US" sz="2400" dirty="0" err="1">
                <a:solidFill>
                  <a:srgbClr val="3A3A3A"/>
                </a:solidFill>
                <a:latin typeface="Helvetica" panose="020B0604020202020204" pitchFamily="34" charset="0"/>
              </a:rPr>
              <a:t>MicroPython</a:t>
            </a:r>
            <a:r>
              <a:rPr lang="en-US" sz="2400" dirty="0">
                <a:solidFill>
                  <a:srgbClr val="3A3A3A"/>
                </a:solidFill>
                <a:latin typeface="Helvetica" panose="020B0604020202020204" pitchFamily="34" charset="0"/>
              </a:rPr>
              <a:t> from </a:t>
            </a:r>
            <a:r>
              <a:rPr lang="en-US" sz="2400" dirty="0" err="1">
                <a:solidFill>
                  <a:srgbClr val="3A3A3A"/>
                </a:solidFill>
                <a:latin typeface="Helvetica" panose="020B0604020202020204" pitchFamily="34" charset="0"/>
              </a:rPr>
              <a:t>Thonny</a:t>
            </a:r>
            <a:r>
              <a:rPr lang="en-US" sz="2400" dirty="0">
                <a:solidFill>
                  <a:srgbClr val="3A3A3A"/>
                </a:solidFill>
                <a:latin typeface="Helvetica" panose="020B0604020202020204" pitchFamily="34" charset="0"/>
              </a:rPr>
              <a:t> for ESP32. We need to prepare some things before start to code.</a:t>
            </a:r>
          </a:p>
        </p:txBody>
      </p:sp>
      <p:sp>
        <p:nvSpPr>
          <p:cNvPr id="3" name="Rectangle 2"/>
          <p:cNvSpPr/>
          <p:nvPr/>
        </p:nvSpPr>
        <p:spPr>
          <a:xfrm>
            <a:off x="762001" y="2106578"/>
            <a:ext cx="6096000" cy="307777"/>
          </a:xfrm>
          <a:prstGeom prst="rect">
            <a:avLst/>
          </a:prstGeom>
        </p:spPr>
        <p:txBody>
          <a:bodyPr>
            <a:spAutoFit/>
          </a:bodyPr>
          <a:lstStyle/>
          <a:p>
            <a:r>
              <a:rPr lang="en-US" b="1" dirty="0">
                <a:solidFill>
                  <a:srgbClr val="3A3A3A"/>
                </a:solidFill>
                <a:latin typeface="Helvetica" panose="020B0604020202020204" pitchFamily="34" charset="0"/>
              </a:rPr>
              <a:t>Downloading </a:t>
            </a:r>
            <a:r>
              <a:rPr lang="en-US" b="1" dirty="0" err="1">
                <a:solidFill>
                  <a:srgbClr val="3A3A3A"/>
                </a:solidFill>
                <a:latin typeface="Helvetica" panose="020B0604020202020204" pitchFamily="34" charset="0"/>
              </a:rPr>
              <a:t>MicroPython</a:t>
            </a:r>
            <a:r>
              <a:rPr lang="en-US" b="1" dirty="0">
                <a:solidFill>
                  <a:srgbClr val="3A3A3A"/>
                </a:solidFill>
                <a:latin typeface="Helvetica" panose="020B0604020202020204" pitchFamily="34" charset="0"/>
              </a:rPr>
              <a:t> Firmware</a:t>
            </a:r>
          </a:p>
        </p:txBody>
      </p:sp>
      <p:sp>
        <p:nvSpPr>
          <p:cNvPr id="5" name="Rectangle 4"/>
          <p:cNvSpPr/>
          <p:nvPr/>
        </p:nvSpPr>
        <p:spPr>
          <a:xfrm>
            <a:off x="762001" y="2482142"/>
            <a:ext cx="6096000" cy="1815882"/>
          </a:xfrm>
          <a:prstGeom prst="rect">
            <a:avLst/>
          </a:prstGeom>
        </p:spPr>
        <p:txBody>
          <a:bodyPr>
            <a:spAutoFit/>
          </a:bodyPr>
          <a:lstStyle/>
          <a:p>
            <a:r>
              <a:rPr lang="en-US" dirty="0">
                <a:solidFill>
                  <a:srgbClr val="3A3A3A"/>
                </a:solidFill>
                <a:latin typeface="Helvetica" panose="020B0604020202020204" pitchFamily="34" charset="0"/>
              </a:rPr>
              <a:t>Go to the </a:t>
            </a:r>
            <a:r>
              <a:rPr lang="en-US" dirty="0" err="1">
                <a:solidFill>
                  <a:srgbClr val="3A3A3A"/>
                </a:solidFill>
                <a:latin typeface="Helvetica" panose="020B0604020202020204" pitchFamily="34" charset="0"/>
              </a:rPr>
              <a:t>MicroPython</a:t>
            </a:r>
            <a:r>
              <a:rPr lang="en-US" dirty="0">
                <a:solidFill>
                  <a:srgbClr val="3A3A3A"/>
                </a:solidFill>
                <a:latin typeface="Helvetica" panose="020B0604020202020204" pitchFamily="34" charset="0"/>
              </a:rPr>
              <a:t> Downloads page: </a:t>
            </a:r>
            <a:r>
              <a:rPr lang="en-US" dirty="0">
                <a:solidFill>
                  <a:srgbClr val="1B78E2"/>
                </a:solidFill>
                <a:latin typeface="Helvetica" panose="020B0604020202020204" pitchFamily="34" charset="0"/>
                <a:hlinkClick r:id="rId3"/>
              </a:rPr>
              <a:t>https://micropython.org/download/</a:t>
            </a:r>
            <a:r>
              <a:rPr lang="en-US" dirty="0">
                <a:solidFill>
                  <a:srgbClr val="3A3A3A"/>
                </a:solidFill>
                <a:latin typeface="Helvetica" panose="020B0604020202020204" pitchFamily="34" charset="0"/>
              </a:rPr>
              <a:t>.</a:t>
            </a:r>
          </a:p>
          <a:p>
            <a:r>
              <a:rPr lang="en-US" dirty="0">
                <a:solidFill>
                  <a:srgbClr val="3A3A3A"/>
                </a:solidFill>
                <a:latin typeface="Helvetica" panose="020B0604020202020204" pitchFamily="34" charset="0"/>
              </a:rPr>
              <a:t>Select the type of board you’re using. Here are the quick links for “regular” ESP32 and ESP8266 boards:</a:t>
            </a:r>
          </a:p>
          <a:p>
            <a:pPr lvl="3">
              <a:buFont typeface="Arial" panose="020B0604020202020204" pitchFamily="34" charset="0"/>
              <a:buChar char="•"/>
            </a:pPr>
            <a:r>
              <a:rPr lang="en-US" dirty="0">
                <a:solidFill>
                  <a:srgbClr val="1B78E2"/>
                </a:solidFill>
                <a:latin typeface="Helvetica" panose="020B0604020202020204" pitchFamily="34" charset="0"/>
                <a:hlinkClick r:id="rId4"/>
              </a:rPr>
              <a:t>ESP32 </a:t>
            </a:r>
            <a:r>
              <a:rPr lang="en-US" dirty="0" err="1">
                <a:solidFill>
                  <a:srgbClr val="1B78E2"/>
                </a:solidFill>
                <a:latin typeface="Helvetica" panose="020B0604020202020204" pitchFamily="34" charset="0"/>
                <a:hlinkClick r:id="rId4"/>
              </a:rPr>
              <a:t>MicroPython</a:t>
            </a:r>
            <a:r>
              <a:rPr lang="en-US" dirty="0">
                <a:solidFill>
                  <a:srgbClr val="1B78E2"/>
                </a:solidFill>
                <a:latin typeface="Helvetica" panose="020B0604020202020204" pitchFamily="34" charset="0"/>
                <a:hlinkClick r:id="rId4"/>
              </a:rPr>
              <a:t> firmware</a:t>
            </a:r>
            <a:endParaRPr lang="en-US" dirty="0">
              <a:solidFill>
                <a:srgbClr val="3A3A3A"/>
              </a:solidFill>
              <a:latin typeface="Helvetica" panose="020B0604020202020204" pitchFamily="34" charset="0"/>
            </a:endParaRPr>
          </a:p>
          <a:p>
            <a:pPr lvl="3">
              <a:buFont typeface="Arial" panose="020B0604020202020204" pitchFamily="34" charset="0"/>
              <a:buChar char="•"/>
            </a:pPr>
            <a:r>
              <a:rPr lang="en-US" dirty="0">
                <a:solidFill>
                  <a:srgbClr val="1B78E2"/>
                </a:solidFill>
                <a:latin typeface="Helvetica" panose="020B0604020202020204" pitchFamily="34" charset="0"/>
                <a:hlinkClick r:id="rId5"/>
              </a:rPr>
              <a:t>ESP8266 </a:t>
            </a:r>
            <a:r>
              <a:rPr lang="en-US" dirty="0" err="1">
                <a:solidFill>
                  <a:srgbClr val="1B78E2"/>
                </a:solidFill>
                <a:latin typeface="Helvetica" panose="020B0604020202020204" pitchFamily="34" charset="0"/>
                <a:hlinkClick r:id="rId5"/>
              </a:rPr>
              <a:t>MicroPython</a:t>
            </a:r>
            <a:r>
              <a:rPr lang="en-US" dirty="0">
                <a:solidFill>
                  <a:srgbClr val="1B78E2"/>
                </a:solidFill>
                <a:latin typeface="Helvetica" panose="020B0604020202020204" pitchFamily="34" charset="0"/>
                <a:hlinkClick r:id="rId5"/>
              </a:rPr>
              <a:t> firmware</a:t>
            </a:r>
            <a:endParaRPr lang="en-US" dirty="0">
              <a:solidFill>
                <a:srgbClr val="3A3A3A"/>
              </a:solidFill>
              <a:latin typeface="Helvetica" panose="020B0604020202020204" pitchFamily="34" charset="0"/>
            </a:endParaRPr>
          </a:p>
          <a:p>
            <a:r>
              <a:rPr lang="en-US" dirty="0">
                <a:solidFill>
                  <a:srgbClr val="3A3A3A"/>
                </a:solidFill>
                <a:latin typeface="Helvetica" panose="020B0604020202020204" pitchFamily="34" charset="0"/>
              </a:rPr>
              <a:t>You should see a similar web page (see figure below) with links to download </a:t>
            </a:r>
            <a:r>
              <a:rPr lang="en-US" dirty="0">
                <a:latin typeface="Courier New" panose="02070309020205020404" pitchFamily="49" charset="0"/>
              </a:rPr>
              <a:t>.bin</a:t>
            </a:r>
            <a:r>
              <a:rPr lang="en-US" dirty="0">
                <a:solidFill>
                  <a:srgbClr val="3A3A3A"/>
                </a:solidFill>
                <a:latin typeface="Helvetica" panose="020B0604020202020204" pitchFamily="34" charset="0"/>
              </a:rPr>
              <a:t> files. Download the latest release.</a:t>
            </a:r>
          </a:p>
        </p:txBody>
      </p:sp>
      <p:pic>
        <p:nvPicPr>
          <p:cNvPr id="9218" name="Picture 2" descr="Download MicroPython Firmw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7184" y="1777047"/>
            <a:ext cx="3060700" cy="35719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35723" y="4871917"/>
            <a:ext cx="6096000" cy="954107"/>
          </a:xfrm>
          <a:prstGeom prst="rect">
            <a:avLst/>
          </a:prstGeom>
        </p:spPr>
        <p:txBody>
          <a:bodyPr>
            <a:spAutoFit/>
          </a:bodyPr>
          <a:lstStyle/>
          <a:p>
            <a:r>
              <a:rPr lang="en-US" dirty="0">
                <a:solidFill>
                  <a:srgbClr val="3A3A3A"/>
                </a:solidFill>
                <a:latin typeface="Helvetica" panose="020B0604020202020204" pitchFamily="34" charset="0"/>
              </a:rPr>
              <a:t>The downloaded file will probably go to the </a:t>
            </a:r>
            <a:r>
              <a:rPr lang="en-US" i="1" dirty="0">
                <a:solidFill>
                  <a:srgbClr val="3A3A3A"/>
                </a:solidFill>
                <a:latin typeface="Helvetica" panose="020B0604020202020204" pitchFamily="34" charset="0"/>
              </a:rPr>
              <a:t>Downloads</a:t>
            </a:r>
            <a:r>
              <a:rPr lang="en-US" dirty="0">
                <a:solidFill>
                  <a:srgbClr val="3A3A3A"/>
                </a:solidFill>
                <a:latin typeface="Helvetica" panose="020B0604020202020204" pitchFamily="34" charset="0"/>
              </a:rPr>
              <a:t> folder. Continue reading to learn how to flash the firmware on your boards.</a:t>
            </a:r>
          </a:p>
          <a:p>
            <a:br>
              <a:rPr lang="en-US" dirty="0"/>
            </a:br>
            <a:endParaRPr lang="en-US" dirty="0"/>
          </a:p>
        </p:txBody>
      </p:sp>
    </p:spTree>
    <p:extLst>
      <p:ext uri="{BB962C8B-B14F-4D97-AF65-F5344CB8AC3E}">
        <p14:creationId xmlns:p14="http://schemas.microsoft.com/office/powerpoint/2010/main" val="124801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sp>
        <p:nvSpPr>
          <p:cNvPr id="2" name="Rectangle 1"/>
          <p:cNvSpPr/>
          <p:nvPr/>
        </p:nvSpPr>
        <p:spPr>
          <a:xfrm>
            <a:off x="762001" y="946050"/>
            <a:ext cx="11028483" cy="830997"/>
          </a:xfrm>
          <a:prstGeom prst="rect">
            <a:avLst/>
          </a:prstGeom>
        </p:spPr>
        <p:txBody>
          <a:bodyPr wrap="square">
            <a:spAutoFit/>
          </a:bodyPr>
          <a:lstStyle/>
          <a:p>
            <a:r>
              <a:rPr lang="en-US" sz="2400" dirty="0">
                <a:solidFill>
                  <a:srgbClr val="3A3A3A"/>
                </a:solidFill>
                <a:latin typeface="Helvetica" panose="020B0604020202020204" pitchFamily="34" charset="0"/>
              </a:rPr>
              <a:t>In this section, you’ll learn how to flash </a:t>
            </a:r>
            <a:r>
              <a:rPr lang="en-US" sz="2400" dirty="0" err="1">
                <a:solidFill>
                  <a:srgbClr val="3A3A3A"/>
                </a:solidFill>
                <a:latin typeface="Helvetica" panose="020B0604020202020204" pitchFamily="34" charset="0"/>
              </a:rPr>
              <a:t>MicroPython</a:t>
            </a:r>
            <a:r>
              <a:rPr lang="en-US" sz="2400" dirty="0">
                <a:solidFill>
                  <a:srgbClr val="3A3A3A"/>
                </a:solidFill>
                <a:latin typeface="Helvetica" panose="020B0604020202020204" pitchFamily="34" charset="0"/>
              </a:rPr>
              <a:t> firmware on your boards using </a:t>
            </a:r>
            <a:r>
              <a:rPr lang="en-US" sz="2400" dirty="0" err="1">
                <a:solidFill>
                  <a:srgbClr val="3A3A3A"/>
                </a:solidFill>
                <a:latin typeface="Helvetica" panose="020B0604020202020204" pitchFamily="34" charset="0"/>
              </a:rPr>
              <a:t>Thonny</a:t>
            </a:r>
            <a:r>
              <a:rPr lang="en-US" sz="2400" dirty="0">
                <a:solidFill>
                  <a:srgbClr val="3A3A3A"/>
                </a:solidFill>
                <a:latin typeface="Helvetica" panose="020B0604020202020204" pitchFamily="34" charset="0"/>
              </a:rPr>
              <a:t> IDE. Follow the next steps:</a:t>
            </a:r>
          </a:p>
        </p:txBody>
      </p:sp>
      <p:sp>
        <p:nvSpPr>
          <p:cNvPr id="4" name="Rectangle 3"/>
          <p:cNvSpPr/>
          <p:nvPr/>
        </p:nvSpPr>
        <p:spPr>
          <a:xfrm>
            <a:off x="762001" y="2048553"/>
            <a:ext cx="6096000" cy="307777"/>
          </a:xfrm>
          <a:prstGeom prst="rect">
            <a:avLst/>
          </a:prstGeom>
        </p:spPr>
        <p:txBody>
          <a:bodyPr>
            <a:spAutoFit/>
          </a:bodyPr>
          <a:lstStyle/>
          <a:p>
            <a:r>
              <a:rPr lang="en-US" b="1" dirty="0">
                <a:solidFill>
                  <a:srgbClr val="3A3A3A"/>
                </a:solidFill>
                <a:latin typeface="Helvetica" panose="020B0604020202020204" pitchFamily="34" charset="0"/>
              </a:rPr>
              <a:t>1)</a:t>
            </a:r>
            <a:r>
              <a:rPr lang="en-US" dirty="0">
                <a:solidFill>
                  <a:srgbClr val="3A3A3A"/>
                </a:solidFill>
                <a:latin typeface="Helvetica" panose="020B0604020202020204" pitchFamily="34" charset="0"/>
              </a:rPr>
              <a:t> Connect your ESP32 board to your computer.</a:t>
            </a:r>
          </a:p>
        </p:txBody>
      </p:sp>
      <p:sp>
        <p:nvSpPr>
          <p:cNvPr id="7" name="Rectangle 6"/>
          <p:cNvSpPr/>
          <p:nvPr/>
        </p:nvSpPr>
        <p:spPr>
          <a:xfrm>
            <a:off x="762001" y="2469132"/>
            <a:ext cx="6096000" cy="307777"/>
          </a:xfrm>
          <a:prstGeom prst="rect">
            <a:avLst/>
          </a:prstGeom>
        </p:spPr>
        <p:txBody>
          <a:bodyPr>
            <a:spAutoFit/>
          </a:bodyPr>
          <a:lstStyle/>
          <a:p>
            <a:r>
              <a:rPr lang="en-US" b="1" dirty="0">
                <a:solidFill>
                  <a:srgbClr val="3A3A3A"/>
                </a:solidFill>
                <a:latin typeface="Helvetica" panose="020B0604020202020204" pitchFamily="34" charset="0"/>
              </a:rPr>
              <a:t>2)</a:t>
            </a:r>
            <a:r>
              <a:rPr lang="en-US" dirty="0">
                <a:solidFill>
                  <a:srgbClr val="3A3A3A"/>
                </a:solidFill>
                <a:latin typeface="Helvetica" panose="020B0604020202020204" pitchFamily="34" charset="0"/>
              </a:rPr>
              <a:t> Open </a:t>
            </a:r>
            <a:r>
              <a:rPr lang="en-US" dirty="0" err="1">
                <a:solidFill>
                  <a:srgbClr val="3A3A3A"/>
                </a:solidFill>
                <a:latin typeface="Helvetica" panose="020B0604020202020204" pitchFamily="34" charset="0"/>
              </a:rPr>
              <a:t>Thonny</a:t>
            </a:r>
            <a:r>
              <a:rPr lang="en-US" dirty="0">
                <a:solidFill>
                  <a:srgbClr val="3A3A3A"/>
                </a:solidFill>
                <a:latin typeface="Helvetica" panose="020B0604020202020204" pitchFamily="34" charset="0"/>
              </a:rPr>
              <a:t> IDE. Go to </a:t>
            </a:r>
            <a:r>
              <a:rPr lang="en-US" b="1" dirty="0">
                <a:solidFill>
                  <a:srgbClr val="3A3A3A"/>
                </a:solidFill>
                <a:latin typeface="Helvetica" panose="020B0604020202020204" pitchFamily="34" charset="0"/>
              </a:rPr>
              <a:t>Tools </a:t>
            </a:r>
            <a:r>
              <a:rPr lang="en-US" dirty="0">
                <a:solidFill>
                  <a:srgbClr val="3A3A3A"/>
                </a:solidFill>
                <a:latin typeface="Helvetica" panose="020B0604020202020204" pitchFamily="34" charset="0"/>
              </a:rPr>
              <a:t>&gt; </a:t>
            </a:r>
            <a:r>
              <a:rPr lang="en-US" b="1" dirty="0">
                <a:solidFill>
                  <a:srgbClr val="3A3A3A"/>
                </a:solidFill>
                <a:latin typeface="Helvetica" panose="020B0604020202020204" pitchFamily="34" charset="0"/>
              </a:rPr>
              <a:t>Options </a:t>
            </a:r>
            <a:r>
              <a:rPr lang="en-US" dirty="0">
                <a:solidFill>
                  <a:srgbClr val="3A3A3A"/>
                </a:solidFill>
                <a:latin typeface="Helvetica" panose="020B0604020202020204" pitchFamily="34" charset="0"/>
              </a:rPr>
              <a:t>&gt; </a:t>
            </a:r>
            <a:r>
              <a:rPr lang="en-US" b="1" dirty="0">
                <a:solidFill>
                  <a:srgbClr val="3A3A3A"/>
                </a:solidFill>
                <a:latin typeface="Helvetica" panose="020B0604020202020204" pitchFamily="34" charset="0"/>
              </a:rPr>
              <a:t>Interpreter</a:t>
            </a:r>
            <a:r>
              <a:rPr lang="en-US" dirty="0">
                <a:solidFill>
                  <a:srgbClr val="3A3A3A"/>
                </a:solidFill>
                <a:latin typeface="Helvetica" panose="020B0604020202020204" pitchFamily="34" charset="0"/>
              </a:rPr>
              <a:t>.</a:t>
            </a:r>
          </a:p>
        </p:txBody>
      </p:sp>
      <p:sp>
        <p:nvSpPr>
          <p:cNvPr id="8" name="Rectangle 7"/>
          <p:cNvSpPr/>
          <p:nvPr/>
        </p:nvSpPr>
        <p:spPr>
          <a:xfrm>
            <a:off x="762001" y="2975667"/>
            <a:ext cx="6096000" cy="738664"/>
          </a:xfrm>
          <a:prstGeom prst="rect">
            <a:avLst/>
          </a:prstGeom>
        </p:spPr>
        <p:txBody>
          <a:bodyPr>
            <a:spAutoFit/>
          </a:bodyPr>
          <a:lstStyle/>
          <a:p>
            <a:r>
              <a:rPr lang="en-US" b="1" dirty="0">
                <a:solidFill>
                  <a:srgbClr val="3A3A3A"/>
                </a:solidFill>
                <a:latin typeface="Helvetica" panose="020B0604020202020204" pitchFamily="34" charset="0"/>
              </a:rPr>
              <a:t>3)</a:t>
            </a:r>
            <a:r>
              <a:rPr lang="en-US" dirty="0">
                <a:solidFill>
                  <a:srgbClr val="3A3A3A"/>
                </a:solidFill>
                <a:latin typeface="Helvetica" panose="020B0604020202020204" pitchFamily="34" charset="0"/>
              </a:rPr>
              <a:t> Select the interpreter you want to use accordingly to the board you’re using and select the COM port your board is connected to. Finally, click on the link </a:t>
            </a:r>
            <a:r>
              <a:rPr lang="en-US" b="1" dirty="0">
                <a:solidFill>
                  <a:srgbClr val="3A3A3A"/>
                </a:solidFill>
                <a:latin typeface="Helvetica" panose="020B0604020202020204" pitchFamily="34" charset="0"/>
              </a:rPr>
              <a:t>Install or update firmware</a:t>
            </a:r>
            <a:r>
              <a:rPr lang="en-US" dirty="0">
                <a:solidFill>
                  <a:srgbClr val="3A3A3A"/>
                </a:solidFill>
                <a:latin typeface="Helvetica" panose="020B0604020202020204" pitchFamily="34" charset="0"/>
              </a:rPr>
              <a:t>.</a:t>
            </a:r>
          </a:p>
        </p:txBody>
      </p:sp>
      <p:pic>
        <p:nvPicPr>
          <p:cNvPr id="11266" name="Picture 2" descr="Flash MicroPython Firmware Thonny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313" y="1635249"/>
            <a:ext cx="4812171" cy="37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3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sp>
        <p:nvSpPr>
          <p:cNvPr id="3" name="Rectangle 2"/>
          <p:cNvSpPr/>
          <p:nvPr/>
        </p:nvSpPr>
        <p:spPr>
          <a:xfrm>
            <a:off x="726831" y="2269366"/>
            <a:ext cx="6096000" cy="738664"/>
          </a:xfrm>
          <a:prstGeom prst="rect">
            <a:avLst/>
          </a:prstGeom>
        </p:spPr>
        <p:txBody>
          <a:bodyPr>
            <a:spAutoFit/>
          </a:bodyPr>
          <a:lstStyle/>
          <a:p>
            <a:r>
              <a:rPr lang="en-US" b="1" dirty="0">
                <a:solidFill>
                  <a:srgbClr val="3A3A3A"/>
                </a:solidFill>
                <a:latin typeface="Helvetica" panose="020B0604020202020204" pitchFamily="34" charset="0"/>
              </a:rPr>
              <a:t>4)</a:t>
            </a:r>
            <a:r>
              <a:rPr lang="en-US" dirty="0">
                <a:solidFill>
                  <a:srgbClr val="3A3A3A"/>
                </a:solidFill>
                <a:latin typeface="Helvetica" panose="020B0604020202020204" pitchFamily="34" charset="0"/>
              </a:rPr>
              <a:t> Select the port once again, and then click on the </a:t>
            </a:r>
            <a:r>
              <a:rPr lang="en-US" b="1" dirty="0">
                <a:solidFill>
                  <a:srgbClr val="3A3A3A"/>
                </a:solidFill>
                <a:latin typeface="Helvetica" panose="020B0604020202020204" pitchFamily="34" charset="0"/>
              </a:rPr>
              <a:t>Browse </a:t>
            </a:r>
            <a:r>
              <a:rPr lang="en-US" dirty="0">
                <a:solidFill>
                  <a:srgbClr val="3A3A3A"/>
                </a:solidFill>
                <a:latin typeface="Helvetica" panose="020B0604020202020204" pitchFamily="34" charset="0"/>
              </a:rPr>
              <a:t>button to open the </a:t>
            </a:r>
            <a:r>
              <a:rPr lang="en-US" dirty="0">
                <a:latin typeface="Courier New" panose="02070309020205020404" pitchFamily="49" charset="0"/>
              </a:rPr>
              <a:t>.bin</a:t>
            </a:r>
            <a:r>
              <a:rPr lang="en-US" dirty="0">
                <a:solidFill>
                  <a:srgbClr val="3A3A3A"/>
                </a:solidFill>
                <a:latin typeface="Helvetica" panose="020B0604020202020204" pitchFamily="34" charset="0"/>
              </a:rPr>
              <a:t> file with the firmware you’ve downloaded on the previous step. Select the options as shown in the picture below and finally click on </a:t>
            </a:r>
            <a:r>
              <a:rPr lang="en-US" b="1" dirty="0">
                <a:solidFill>
                  <a:srgbClr val="3A3A3A"/>
                </a:solidFill>
                <a:latin typeface="Helvetica" panose="020B0604020202020204" pitchFamily="34" charset="0"/>
              </a:rPr>
              <a:t>Install</a:t>
            </a:r>
            <a:r>
              <a:rPr lang="en-US" dirty="0">
                <a:solidFill>
                  <a:srgbClr val="3A3A3A"/>
                </a:solidFill>
                <a:latin typeface="Helvetica" panose="020B0604020202020204" pitchFamily="34" charset="0"/>
              </a:rPr>
              <a:t>.</a:t>
            </a:r>
          </a:p>
        </p:txBody>
      </p:sp>
      <p:pic>
        <p:nvPicPr>
          <p:cNvPr id="12290" name="Picture 2" descr="ESP Firmware Flasher Thonny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808" y="1983875"/>
            <a:ext cx="4174392" cy="3310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47800" y="4770848"/>
            <a:ext cx="6096000" cy="523220"/>
          </a:xfrm>
          <a:prstGeom prst="rect">
            <a:avLst/>
          </a:prstGeom>
        </p:spPr>
        <p:txBody>
          <a:bodyPr>
            <a:spAutoFit/>
          </a:bodyPr>
          <a:lstStyle/>
          <a:p>
            <a:r>
              <a:rPr lang="en-US" dirty="0">
                <a:solidFill>
                  <a:srgbClr val="3A3A3A"/>
                </a:solidFill>
                <a:latin typeface="Helvetica" panose="020B0604020202020204" pitchFamily="34" charset="0"/>
              </a:rPr>
              <a:t>After a few seconds, the installation should be completed.</a:t>
            </a:r>
            <a:br>
              <a:rPr lang="en-US" dirty="0"/>
            </a:br>
            <a:endParaRPr lang="en-US" dirty="0"/>
          </a:p>
        </p:txBody>
      </p:sp>
    </p:spTree>
    <p:extLst>
      <p:ext uri="{BB962C8B-B14F-4D97-AF65-F5344CB8AC3E}">
        <p14:creationId xmlns:p14="http://schemas.microsoft.com/office/powerpoint/2010/main" val="144929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sp>
        <p:nvSpPr>
          <p:cNvPr id="2" name="Rectangle 1"/>
          <p:cNvSpPr/>
          <p:nvPr/>
        </p:nvSpPr>
        <p:spPr>
          <a:xfrm>
            <a:off x="674077" y="1160531"/>
            <a:ext cx="6096000" cy="307777"/>
          </a:xfrm>
          <a:prstGeom prst="rect">
            <a:avLst/>
          </a:prstGeom>
        </p:spPr>
        <p:txBody>
          <a:bodyPr>
            <a:spAutoFit/>
          </a:bodyPr>
          <a:lstStyle/>
          <a:p>
            <a:r>
              <a:rPr lang="en-US" b="1" dirty="0">
                <a:solidFill>
                  <a:srgbClr val="3A3A3A"/>
                </a:solidFill>
                <a:latin typeface="Helvetica" panose="020B0604020202020204" pitchFamily="34" charset="0"/>
              </a:rPr>
              <a:t>Testing the Installation</a:t>
            </a:r>
          </a:p>
        </p:txBody>
      </p:sp>
      <p:sp>
        <p:nvSpPr>
          <p:cNvPr id="4" name="Rectangle 3"/>
          <p:cNvSpPr/>
          <p:nvPr/>
        </p:nvSpPr>
        <p:spPr>
          <a:xfrm>
            <a:off x="674077" y="1758407"/>
            <a:ext cx="6096000" cy="523220"/>
          </a:xfrm>
          <a:prstGeom prst="rect">
            <a:avLst/>
          </a:prstGeom>
        </p:spPr>
        <p:txBody>
          <a:bodyPr>
            <a:spAutoFit/>
          </a:bodyPr>
          <a:lstStyle/>
          <a:p>
            <a:r>
              <a:rPr lang="en-US" b="1" dirty="0">
                <a:solidFill>
                  <a:srgbClr val="3A3A3A"/>
                </a:solidFill>
                <a:latin typeface="Helvetica" panose="020B0604020202020204" pitchFamily="34" charset="0"/>
              </a:rPr>
              <a:t>Creating the main.py file on your board</a:t>
            </a:r>
            <a:r>
              <a:rPr lang="en-US" dirty="0"/>
              <a:t>. We recommend saving the file inside a folder with a name that identifies the project, for example </a:t>
            </a:r>
            <a:r>
              <a:rPr lang="en-US" i="1" dirty="0"/>
              <a:t>Blink</a:t>
            </a:r>
            <a:r>
              <a:rPr lang="en-US" dirty="0"/>
              <a:t>.</a:t>
            </a:r>
            <a:endParaRPr lang="en-US" b="1" dirty="0">
              <a:solidFill>
                <a:srgbClr val="3A3A3A"/>
              </a:solidFill>
              <a:latin typeface="Helvetica" panose="020B0604020202020204" pitchFamily="34" charset="0"/>
            </a:endParaRPr>
          </a:p>
        </p:txBody>
      </p:sp>
      <p:sp>
        <p:nvSpPr>
          <p:cNvPr id="6" name="Rectangle 5"/>
          <p:cNvSpPr/>
          <p:nvPr/>
        </p:nvSpPr>
        <p:spPr>
          <a:xfrm>
            <a:off x="674077" y="2417837"/>
            <a:ext cx="3712876" cy="307777"/>
          </a:xfrm>
          <a:prstGeom prst="rect">
            <a:avLst/>
          </a:prstGeom>
        </p:spPr>
        <p:txBody>
          <a:bodyPr wrap="none">
            <a:spAutoFit/>
          </a:bodyPr>
          <a:lstStyle/>
          <a:p>
            <a:r>
              <a:rPr lang="en-US" dirty="0">
                <a:solidFill>
                  <a:srgbClr val="3A3A3A"/>
                </a:solidFill>
                <a:latin typeface="Helvetica" panose="020B0604020202020204" pitchFamily="34" charset="0"/>
              </a:rPr>
              <a:t>Copy the following code to the </a:t>
            </a:r>
            <a:r>
              <a:rPr lang="en-US" dirty="0">
                <a:latin typeface="Courier New" panose="02070309020205020404" pitchFamily="49" charset="0"/>
              </a:rPr>
              <a:t>main.py</a:t>
            </a:r>
            <a:r>
              <a:rPr lang="en-US" dirty="0">
                <a:solidFill>
                  <a:srgbClr val="3A3A3A"/>
                </a:solidFill>
                <a:latin typeface="Helvetica" panose="020B0604020202020204" pitchFamily="34" charset="0"/>
              </a:rPr>
              <a:t> file:</a:t>
            </a:r>
            <a:endParaRPr lang="en-US" dirty="0"/>
          </a:p>
        </p:txBody>
      </p:sp>
      <p:sp>
        <p:nvSpPr>
          <p:cNvPr id="7" name="Rectangle 6"/>
          <p:cNvSpPr/>
          <p:nvPr/>
        </p:nvSpPr>
        <p:spPr>
          <a:xfrm>
            <a:off x="1324707" y="3336608"/>
            <a:ext cx="3722077"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solidFill>
                  <a:srgbClr val="0077AA"/>
                </a:solidFill>
                <a:latin typeface="Consolas" panose="020B0609020204030204" pitchFamily="49" charset="0"/>
              </a:rPr>
              <a:t>from</a:t>
            </a:r>
            <a:r>
              <a:rPr lang="en-US" dirty="0">
                <a:latin typeface="Consolas" panose="020B0609020204030204" pitchFamily="49" charset="0"/>
              </a:rPr>
              <a:t> machine </a:t>
            </a:r>
            <a:r>
              <a:rPr lang="en-US" dirty="0">
                <a:solidFill>
                  <a:srgbClr val="0077AA"/>
                </a:solidFill>
                <a:latin typeface="Consolas" panose="020B0609020204030204" pitchFamily="49" charset="0"/>
              </a:rPr>
              <a:t>import</a:t>
            </a:r>
            <a:r>
              <a:rPr lang="en-US" dirty="0">
                <a:latin typeface="Consolas" panose="020B0609020204030204" pitchFamily="49" charset="0"/>
              </a:rPr>
              <a:t> Pin </a:t>
            </a:r>
          </a:p>
          <a:p>
            <a:r>
              <a:rPr lang="en-US" dirty="0">
                <a:solidFill>
                  <a:srgbClr val="0077AA"/>
                </a:solidFill>
                <a:latin typeface="Consolas" panose="020B0609020204030204" pitchFamily="49" charset="0"/>
              </a:rPr>
              <a:t>from</a:t>
            </a:r>
            <a:r>
              <a:rPr lang="en-US" dirty="0">
                <a:latin typeface="Consolas" panose="020B0609020204030204" pitchFamily="49" charset="0"/>
              </a:rPr>
              <a:t> time </a:t>
            </a:r>
            <a:r>
              <a:rPr lang="en-US" dirty="0">
                <a:solidFill>
                  <a:srgbClr val="0077AA"/>
                </a:solidFill>
                <a:latin typeface="Consolas" panose="020B0609020204030204" pitchFamily="49" charset="0"/>
              </a:rPr>
              <a:t>import</a:t>
            </a:r>
            <a:r>
              <a:rPr lang="en-US" dirty="0">
                <a:latin typeface="Consolas" panose="020B0609020204030204" pitchFamily="49" charset="0"/>
              </a:rPr>
              <a:t> sleep </a:t>
            </a:r>
          </a:p>
          <a:p>
            <a:r>
              <a:rPr lang="en-US" dirty="0">
                <a:latin typeface="Consolas" panose="020B0609020204030204" pitchFamily="49" charset="0"/>
              </a:rPr>
              <a:t>led </a:t>
            </a:r>
            <a:r>
              <a:rPr lang="en-US" dirty="0">
                <a:solidFill>
                  <a:srgbClr val="9A6E3A"/>
                </a:solidFill>
                <a:latin typeface="Consolas" panose="020B0609020204030204" pitchFamily="49" charset="0"/>
              </a:rPr>
              <a:t>=</a:t>
            </a:r>
            <a:r>
              <a:rPr lang="en-US" dirty="0">
                <a:latin typeface="Consolas" panose="020B0609020204030204" pitchFamily="49" charset="0"/>
              </a:rPr>
              <a:t> Pin</a:t>
            </a:r>
            <a:r>
              <a:rPr lang="en-US" dirty="0">
                <a:solidFill>
                  <a:srgbClr val="999999"/>
                </a:solidFill>
                <a:latin typeface="Consolas" panose="020B0609020204030204" pitchFamily="49" charset="0"/>
              </a:rPr>
              <a:t>(</a:t>
            </a:r>
            <a:r>
              <a:rPr lang="en-US" dirty="0">
                <a:solidFill>
                  <a:srgbClr val="990055"/>
                </a:solidFill>
                <a:latin typeface="Consolas" panose="020B0609020204030204" pitchFamily="49" charset="0"/>
              </a:rPr>
              <a:t>2</a:t>
            </a:r>
            <a:r>
              <a:rPr lang="en-US" dirty="0">
                <a:solidFill>
                  <a:srgbClr val="999999"/>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Pin</a:t>
            </a:r>
            <a:r>
              <a:rPr lang="en-US" dirty="0" err="1">
                <a:solidFill>
                  <a:srgbClr val="999999"/>
                </a:solidFill>
                <a:latin typeface="Consolas" panose="020B0609020204030204" pitchFamily="49" charset="0"/>
              </a:rPr>
              <a:t>.</a:t>
            </a:r>
            <a:r>
              <a:rPr lang="en-US" dirty="0" err="1">
                <a:latin typeface="Consolas" panose="020B0609020204030204" pitchFamily="49" charset="0"/>
              </a:rPr>
              <a:t>OUT</a:t>
            </a:r>
            <a:r>
              <a:rPr lang="en-US" dirty="0">
                <a:solidFill>
                  <a:srgbClr val="999999"/>
                </a:solidFill>
                <a:latin typeface="Consolas" panose="020B0609020204030204" pitchFamily="49" charset="0"/>
              </a:rPr>
              <a:t>)</a:t>
            </a:r>
            <a:r>
              <a:rPr lang="en-US" dirty="0">
                <a:latin typeface="Consolas" panose="020B0609020204030204" pitchFamily="49" charset="0"/>
              </a:rPr>
              <a:t> </a:t>
            </a:r>
          </a:p>
          <a:p>
            <a:r>
              <a:rPr lang="en-US" dirty="0">
                <a:solidFill>
                  <a:srgbClr val="0077AA"/>
                </a:solidFill>
                <a:latin typeface="Consolas" panose="020B0609020204030204" pitchFamily="49" charset="0"/>
              </a:rPr>
              <a:t>while</a:t>
            </a:r>
            <a:r>
              <a:rPr lang="en-US" dirty="0">
                <a:latin typeface="Consolas" panose="020B0609020204030204" pitchFamily="49" charset="0"/>
              </a:rPr>
              <a:t> </a:t>
            </a:r>
            <a:r>
              <a:rPr lang="en-US" dirty="0">
                <a:solidFill>
                  <a:srgbClr val="990055"/>
                </a:solidFill>
                <a:latin typeface="Consolas" panose="020B0609020204030204" pitchFamily="49" charset="0"/>
              </a:rPr>
              <a:t>True</a:t>
            </a:r>
            <a:r>
              <a:rPr lang="en-US" dirty="0">
                <a:solidFill>
                  <a:srgbClr val="999999"/>
                </a:solidFill>
                <a:latin typeface="Consolas" panose="020B0609020204030204" pitchFamily="49" charset="0"/>
              </a:rPr>
              <a:t>:</a:t>
            </a:r>
            <a:r>
              <a:rPr lang="en-US" dirty="0">
                <a:latin typeface="Consolas" panose="020B0609020204030204" pitchFamily="49" charset="0"/>
              </a:rPr>
              <a:t> </a:t>
            </a:r>
          </a:p>
          <a:p>
            <a:pPr lvl="2"/>
            <a:r>
              <a:rPr lang="en-US" dirty="0">
                <a:latin typeface="Consolas" panose="020B0609020204030204" pitchFamily="49" charset="0"/>
              </a:rPr>
              <a:t>	</a:t>
            </a:r>
            <a:r>
              <a:rPr lang="en-US" dirty="0" err="1">
                <a:latin typeface="Consolas" panose="020B0609020204030204" pitchFamily="49" charset="0"/>
              </a:rPr>
              <a:t>led</a:t>
            </a:r>
            <a:r>
              <a:rPr lang="en-US" dirty="0" err="1">
                <a:solidFill>
                  <a:srgbClr val="999999"/>
                </a:solidFill>
                <a:latin typeface="Consolas" panose="020B0609020204030204" pitchFamily="49" charset="0"/>
              </a:rPr>
              <a:t>.</a:t>
            </a:r>
            <a:r>
              <a:rPr lang="en-US" dirty="0" err="1">
                <a:latin typeface="Consolas" panose="020B0609020204030204" pitchFamily="49" charset="0"/>
              </a:rPr>
              <a:t>value</a:t>
            </a:r>
            <a:r>
              <a:rPr lang="en-US" dirty="0">
                <a:solidFill>
                  <a:srgbClr val="999999"/>
                </a:solidFill>
                <a:latin typeface="Consolas" panose="020B0609020204030204" pitchFamily="49" charset="0"/>
              </a:rPr>
              <a:t>(</a:t>
            </a:r>
            <a:r>
              <a:rPr lang="en-US" dirty="0">
                <a:solidFill>
                  <a:srgbClr val="0077AA"/>
                </a:solidFill>
                <a:latin typeface="Consolas" panose="020B0609020204030204" pitchFamily="49" charset="0"/>
              </a:rPr>
              <a:t>not</a:t>
            </a:r>
            <a:r>
              <a:rPr lang="en-US" dirty="0">
                <a:latin typeface="Consolas" panose="020B0609020204030204" pitchFamily="49" charset="0"/>
              </a:rPr>
              <a:t> </a:t>
            </a:r>
            <a:r>
              <a:rPr lang="en-US" dirty="0" err="1">
                <a:latin typeface="Consolas" panose="020B0609020204030204" pitchFamily="49" charset="0"/>
              </a:rPr>
              <a:t>led</a:t>
            </a:r>
            <a:r>
              <a:rPr lang="en-US" dirty="0" err="1">
                <a:solidFill>
                  <a:srgbClr val="999999"/>
                </a:solidFill>
                <a:latin typeface="Consolas" panose="020B0609020204030204" pitchFamily="49" charset="0"/>
              </a:rPr>
              <a:t>.</a:t>
            </a:r>
            <a:r>
              <a:rPr lang="en-US" dirty="0" err="1">
                <a:latin typeface="Consolas" panose="020B0609020204030204" pitchFamily="49" charset="0"/>
              </a:rPr>
              <a:t>value</a:t>
            </a:r>
            <a:r>
              <a:rPr lang="en-US" dirty="0">
                <a:solidFill>
                  <a:srgbClr val="999999"/>
                </a:solidFill>
                <a:latin typeface="Consolas" panose="020B0609020204030204" pitchFamily="49" charset="0"/>
              </a:rPr>
              <a:t>())</a:t>
            </a:r>
            <a:r>
              <a:rPr lang="en-US" dirty="0">
                <a:latin typeface="Consolas" panose="020B0609020204030204" pitchFamily="49" charset="0"/>
              </a:rPr>
              <a:t> </a:t>
            </a:r>
          </a:p>
          <a:p>
            <a:pPr lvl="2"/>
            <a:r>
              <a:rPr lang="en-US" dirty="0">
                <a:latin typeface="Consolas" panose="020B0609020204030204" pitchFamily="49" charset="0"/>
              </a:rPr>
              <a:t>	sleep</a:t>
            </a:r>
            <a:r>
              <a:rPr lang="en-US" dirty="0">
                <a:solidFill>
                  <a:srgbClr val="999999"/>
                </a:solidFill>
                <a:latin typeface="Consolas" panose="020B0609020204030204" pitchFamily="49" charset="0"/>
              </a:rPr>
              <a:t>(</a:t>
            </a:r>
            <a:r>
              <a:rPr lang="en-US" dirty="0">
                <a:solidFill>
                  <a:srgbClr val="990055"/>
                </a:solidFill>
                <a:latin typeface="Consolas" panose="020B0609020204030204" pitchFamily="49" charset="0"/>
              </a:rPr>
              <a:t>0.5</a:t>
            </a:r>
            <a:r>
              <a:rPr lang="en-US" dirty="0">
                <a:solidFill>
                  <a:srgbClr val="999999"/>
                </a:solidFill>
                <a:latin typeface="Consolas" panose="020B0609020204030204" pitchFamily="49" charset="0"/>
              </a:rPr>
              <a:t>)</a:t>
            </a:r>
            <a:endParaRPr lang="en-US" dirty="0"/>
          </a:p>
        </p:txBody>
      </p:sp>
      <p:pic>
        <p:nvPicPr>
          <p:cNvPr id="13314" name="Picture 2" descr="https://i0.wp.com/randomnerdtutorials.com/wp-content/uploads/2019/01/thonny-main-py-2.png?resize=595%2C503&amp;quality=100&amp;strip=all&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80" y="2861823"/>
            <a:ext cx="3624995" cy="306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6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sp>
        <p:nvSpPr>
          <p:cNvPr id="2" name="Rectangle 1"/>
          <p:cNvSpPr/>
          <p:nvPr/>
        </p:nvSpPr>
        <p:spPr>
          <a:xfrm>
            <a:off x="674077" y="1160531"/>
            <a:ext cx="6096000" cy="307777"/>
          </a:xfrm>
          <a:prstGeom prst="rect">
            <a:avLst/>
          </a:prstGeom>
        </p:spPr>
        <p:txBody>
          <a:bodyPr>
            <a:spAutoFit/>
          </a:bodyPr>
          <a:lstStyle/>
          <a:p>
            <a:r>
              <a:rPr lang="en-US" b="1" dirty="0">
                <a:solidFill>
                  <a:srgbClr val="3A3A3A"/>
                </a:solidFill>
                <a:latin typeface="Helvetica" panose="020B0604020202020204" pitchFamily="34" charset="0"/>
              </a:rPr>
              <a:t>Uploading the Script</a:t>
            </a:r>
          </a:p>
        </p:txBody>
      </p:sp>
      <p:sp>
        <p:nvSpPr>
          <p:cNvPr id="4" name="Rectangle 3"/>
          <p:cNvSpPr/>
          <p:nvPr/>
        </p:nvSpPr>
        <p:spPr>
          <a:xfrm>
            <a:off x="674077" y="1758407"/>
            <a:ext cx="6096000" cy="523220"/>
          </a:xfrm>
          <a:prstGeom prst="rect">
            <a:avLst/>
          </a:prstGeom>
        </p:spPr>
        <p:txBody>
          <a:bodyPr>
            <a:spAutoFit/>
          </a:bodyPr>
          <a:lstStyle/>
          <a:p>
            <a:r>
              <a:rPr lang="en-US" b="1" dirty="0">
                <a:solidFill>
                  <a:srgbClr val="3A3A3A"/>
                </a:solidFill>
                <a:latin typeface="Helvetica" panose="020B0604020202020204" pitchFamily="34" charset="0"/>
              </a:rPr>
              <a:t>1) Go to File &gt; Save as… or click on the save icon. The following window will open.</a:t>
            </a:r>
          </a:p>
        </p:txBody>
      </p:sp>
      <p:sp>
        <p:nvSpPr>
          <p:cNvPr id="6" name="Rectangle 5"/>
          <p:cNvSpPr/>
          <p:nvPr/>
        </p:nvSpPr>
        <p:spPr>
          <a:xfrm>
            <a:off x="674077" y="2417837"/>
            <a:ext cx="2553904" cy="307777"/>
          </a:xfrm>
          <a:prstGeom prst="rect">
            <a:avLst/>
          </a:prstGeom>
        </p:spPr>
        <p:txBody>
          <a:bodyPr wrap="none">
            <a:spAutoFit/>
          </a:bodyPr>
          <a:lstStyle/>
          <a:p>
            <a:r>
              <a:rPr lang="en-US" dirty="0">
                <a:solidFill>
                  <a:srgbClr val="3A3A3A"/>
                </a:solidFill>
                <a:latin typeface="Helvetica" panose="020B0604020202020204" pitchFamily="34" charset="0"/>
              </a:rPr>
              <a:t>2) Select </a:t>
            </a:r>
            <a:r>
              <a:rPr lang="en-US" dirty="0" err="1">
                <a:solidFill>
                  <a:srgbClr val="3A3A3A"/>
                </a:solidFill>
                <a:latin typeface="Helvetica" panose="020B0604020202020204" pitchFamily="34" charset="0"/>
              </a:rPr>
              <a:t>MicroPython</a:t>
            </a:r>
            <a:r>
              <a:rPr lang="en-US" dirty="0">
                <a:solidFill>
                  <a:srgbClr val="3A3A3A"/>
                </a:solidFill>
                <a:latin typeface="Helvetica" panose="020B0604020202020204" pitchFamily="34" charset="0"/>
              </a:rPr>
              <a:t> device.</a:t>
            </a:r>
          </a:p>
        </p:txBody>
      </p:sp>
      <p:pic>
        <p:nvPicPr>
          <p:cNvPr id="14338" name="Picture 2" descr="Thonny IDE Save to MicroPython De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536" y="1160531"/>
            <a:ext cx="2095500" cy="1924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54213" y="2954089"/>
            <a:ext cx="7256585" cy="1169551"/>
          </a:xfrm>
          <a:prstGeom prst="rect">
            <a:avLst/>
          </a:prstGeom>
        </p:spPr>
        <p:txBody>
          <a:bodyPr wrap="square">
            <a:spAutoFit/>
          </a:bodyPr>
          <a:lstStyle/>
          <a:p>
            <a:pPr algn="ctr"/>
            <a:r>
              <a:rPr lang="en-US" b="1" dirty="0">
                <a:solidFill>
                  <a:srgbClr val="3A3A3A"/>
                </a:solidFill>
                <a:latin typeface="Helvetica" panose="020B0604020202020204" pitchFamily="34" charset="0"/>
              </a:rPr>
              <a:t>3)</a:t>
            </a:r>
            <a:r>
              <a:rPr lang="en-US" dirty="0">
                <a:solidFill>
                  <a:srgbClr val="3A3A3A"/>
                </a:solidFill>
                <a:latin typeface="Helvetica" panose="020B0604020202020204" pitchFamily="34" charset="0"/>
              </a:rPr>
              <a:t> Name the file </a:t>
            </a:r>
            <a:r>
              <a:rPr lang="en-US" dirty="0">
                <a:latin typeface="Courier New" panose="02070309020205020404" pitchFamily="49" charset="0"/>
              </a:rPr>
              <a:t>main.py</a:t>
            </a:r>
            <a:r>
              <a:rPr lang="en-US" dirty="0">
                <a:solidFill>
                  <a:srgbClr val="3A3A3A"/>
                </a:solidFill>
                <a:latin typeface="Helvetica" panose="020B0604020202020204" pitchFamily="34" charset="0"/>
              </a:rPr>
              <a:t>, otherwise, it won’t work. Notice that the window that pops up shows the files currently saved on the board </a:t>
            </a:r>
            <a:r>
              <a:rPr lang="en-US" dirty="0" err="1">
                <a:solidFill>
                  <a:srgbClr val="3A3A3A"/>
                </a:solidFill>
                <a:latin typeface="Helvetica" panose="020B0604020202020204" pitchFamily="34" charset="0"/>
              </a:rPr>
              <a:t>filesystem</a:t>
            </a:r>
            <a:r>
              <a:rPr lang="en-US" dirty="0">
                <a:solidFill>
                  <a:srgbClr val="3A3A3A"/>
                </a:solidFill>
                <a:latin typeface="Helvetica" panose="020B0604020202020204" pitchFamily="34" charset="0"/>
              </a:rPr>
              <a:t>. There should be a file called </a:t>
            </a:r>
            <a:r>
              <a:rPr lang="en-US" dirty="0">
                <a:latin typeface="Courier New" panose="02070309020205020404" pitchFamily="49" charset="0"/>
              </a:rPr>
              <a:t>boot.py</a:t>
            </a:r>
            <a:r>
              <a:rPr lang="en-US" dirty="0">
                <a:solidFill>
                  <a:srgbClr val="3A3A3A"/>
                </a:solidFill>
                <a:latin typeface="Helvetica" panose="020B0604020202020204" pitchFamily="34" charset="0"/>
              </a:rPr>
              <a:t>. That file is created by default when you burn </a:t>
            </a:r>
            <a:r>
              <a:rPr lang="en-US" dirty="0" err="1">
                <a:solidFill>
                  <a:srgbClr val="3A3A3A"/>
                </a:solidFill>
                <a:latin typeface="Helvetica" panose="020B0604020202020204" pitchFamily="34" charset="0"/>
              </a:rPr>
              <a:t>MicroPython</a:t>
            </a:r>
            <a:r>
              <a:rPr lang="en-US" dirty="0">
                <a:solidFill>
                  <a:srgbClr val="3A3A3A"/>
                </a:solidFill>
                <a:latin typeface="Helvetica" panose="020B0604020202020204" pitchFamily="34" charset="0"/>
              </a:rPr>
              <a:t> firmware.</a:t>
            </a:r>
          </a:p>
          <a:p>
            <a:pPr algn="ctr"/>
            <a:br>
              <a:rPr lang="en-US" dirty="0">
                <a:solidFill>
                  <a:srgbClr val="3A3A3A"/>
                </a:solidFill>
                <a:latin typeface="Helvetica" panose="020B0604020202020204" pitchFamily="34" charset="0"/>
              </a:rPr>
            </a:br>
            <a:endParaRPr lang="en-US" dirty="0"/>
          </a:p>
        </p:txBody>
      </p:sp>
      <p:sp>
        <p:nvSpPr>
          <p:cNvPr id="5" name="Rectangle 4"/>
          <p:cNvSpPr/>
          <p:nvPr/>
        </p:nvSpPr>
        <p:spPr>
          <a:xfrm>
            <a:off x="674077" y="3842063"/>
            <a:ext cx="6096000" cy="738664"/>
          </a:xfrm>
          <a:prstGeom prst="rect">
            <a:avLst/>
          </a:prstGeom>
        </p:spPr>
        <p:txBody>
          <a:bodyPr>
            <a:spAutoFit/>
          </a:bodyPr>
          <a:lstStyle/>
          <a:p>
            <a:r>
              <a:rPr lang="en-US" b="1" dirty="0">
                <a:solidFill>
                  <a:srgbClr val="3A3A3A"/>
                </a:solidFill>
                <a:latin typeface="Helvetica" panose="020B0604020202020204" pitchFamily="34" charset="0"/>
              </a:rPr>
              <a:t>4)</a:t>
            </a:r>
            <a:r>
              <a:rPr lang="en-US" dirty="0">
                <a:solidFill>
                  <a:srgbClr val="3A3A3A"/>
                </a:solidFill>
                <a:latin typeface="Helvetica" panose="020B0604020202020204" pitchFamily="34" charset="0"/>
              </a:rPr>
              <a:t> Finally, click </a:t>
            </a:r>
            <a:r>
              <a:rPr lang="en-US" b="1" dirty="0">
                <a:solidFill>
                  <a:srgbClr val="3A3A3A"/>
                </a:solidFill>
                <a:latin typeface="Helvetica" panose="020B0604020202020204" pitchFamily="34" charset="0"/>
              </a:rPr>
              <a:t>Ok </a:t>
            </a:r>
            <a:r>
              <a:rPr lang="en-US" dirty="0">
                <a:solidFill>
                  <a:srgbClr val="3A3A3A"/>
                </a:solidFill>
                <a:latin typeface="Helvetica" panose="020B0604020202020204" pitchFamily="34" charset="0"/>
              </a:rPr>
              <a:t>to proceed.</a:t>
            </a:r>
          </a:p>
          <a:p>
            <a:br>
              <a:rPr lang="en-US" dirty="0"/>
            </a:br>
            <a:endParaRPr lang="en-US" dirty="0"/>
          </a:p>
        </p:txBody>
      </p:sp>
      <p:pic>
        <p:nvPicPr>
          <p:cNvPr id="14340" name="Picture 4" descr="Thonny IDE Save main.py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798" y="3384322"/>
            <a:ext cx="3207239" cy="23720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74077" y="4514468"/>
            <a:ext cx="6096000" cy="523220"/>
          </a:xfrm>
          <a:prstGeom prst="rect">
            <a:avLst/>
          </a:prstGeom>
        </p:spPr>
        <p:txBody>
          <a:bodyPr>
            <a:spAutoFit/>
          </a:bodyPr>
          <a:lstStyle/>
          <a:p>
            <a:r>
              <a:rPr lang="en-US" b="1" dirty="0">
                <a:solidFill>
                  <a:srgbClr val="3A3A3A"/>
                </a:solidFill>
                <a:latin typeface="Helvetica" panose="020B0604020202020204" pitchFamily="34" charset="0"/>
              </a:rPr>
              <a:t>5)</a:t>
            </a:r>
            <a:r>
              <a:rPr lang="en-US" dirty="0">
                <a:solidFill>
                  <a:srgbClr val="3A3A3A"/>
                </a:solidFill>
                <a:latin typeface="Helvetica" panose="020B0604020202020204" pitchFamily="34" charset="0"/>
              </a:rPr>
              <a:t> Now, press the on-board RST/EN button so that the board restarts and starts running the code.</a:t>
            </a:r>
          </a:p>
        </p:txBody>
      </p:sp>
      <p:sp>
        <p:nvSpPr>
          <p:cNvPr id="9" name="Rectangle 8"/>
          <p:cNvSpPr/>
          <p:nvPr/>
        </p:nvSpPr>
        <p:spPr>
          <a:xfrm>
            <a:off x="674077" y="5279349"/>
            <a:ext cx="6096000" cy="523220"/>
          </a:xfrm>
          <a:prstGeom prst="rect">
            <a:avLst/>
          </a:prstGeom>
        </p:spPr>
        <p:txBody>
          <a:bodyPr>
            <a:spAutoFit/>
          </a:bodyPr>
          <a:lstStyle/>
          <a:p>
            <a:r>
              <a:rPr lang="en-US" b="1" dirty="0">
                <a:solidFill>
                  <a:srgbClr val="3A3A3A"/>
                </a:solidFill>
                <a:latin typeface="Helvetica" panose="020B0604020202020204" pitchFamily="34" charset="0"/>
              </a:rPr>
              <a:t>6)</a:t>
            </a:r>
            <a:r>
              <a:rPr lang="en-US" dirty="0">
                <a:solidFill>
                  <a:srgbClr val="3A3A3A"/>
                </a:solidFill>
                <a:latin typeface="Helvetica" panose="020B0604020202020204" pitchFamily="34" charset="0"/>
              </a:rPr>
              <a:t> Now, your board should be blinking the blue on-board LED every 500 milliseconds.</a:t>
            </a:r>
            <a:endParaRPr lang="en-US" dirty="0"/>
          </a:p>
        </p:txBody>
      </p:sp>
    </p:spTree>
    <p:extLst>
      <p:ext uri="{BB962C8B-B14F-4D97-AF65-F5344CB8AC3E}">
        <p14:creationId xmlns:p14="http://schemas.microsoft.com/office/powerpoint/2010/main" val="24591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64" name="Google Shape;64;ge7b48a889b_2_9"/>
          <p:cNvSpPr txBox="1">
            <a:spLocks noGrp="1"/>
          </p:cNvSpPr>
          <p:nvPr>
            <p:ph type="title"/>
          </p:nvPr>
        </p:nvSpPr>
        <p:spPr>
          <a:xfrm>
            <a:off x="563869" y="191250"/>
            <a:ext cx="8193270"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3. Flashing </a:t>
            </a:r>
            <a:r>
              <a:rPr lang="en-US" u="sng" dirty="0" err="1">
                <a:solidFill>
                  <a:srgbClr val="660000"/>
                </a:solidFill>
              </a:rPr>
              <a:t>MicroPython</a:t>
            </a:r>
            <a:r>
              <a:rPr lang="en-US" u="sng" dirty="0">
                <a:solidFill>
                  <a:srgbClr val="660000"/>
                </a:solidFill>
              </a:rPr>
              <a:t> Software</a:t>
            </a:r>
          </a:p>
        </p:txBody>
      </p:sp>
      <p:pic>
        <p:nvPicPr>
          <p:cNvPr id="15362" name="Picture 2" descr="ESP32 board Built in LED turned on 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989" y="2585865"/>
            <a:ext cx="5639389" cy="31730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24907" y="1969422"/>
            <a:ext cx="6096000" cy="738664"/>
          </a:xfrm>
          <a:prstGeom prst="rect">
            <a:avLst/>
          </a:prstGeom>
        </p:spPr>
        <p:txBody>
          <a:bodyPr>
            <a:spAutoFit/>
          </a:bodyPr>
          <a:lstStyle/>
          <a:p>
            <a:r>
              <a:rPr lang="en-US" dirty="0">
                <a:solidFill>
                  <a:srgbClr val="3A3A3A"/>
                </a:solidFill>
                <a:latin typeface="Helvetica" panose="020B0604020202020204" pitchFamily="34" charset="0"/>
              </a:rPr>
              <a:t>The following figure shows the ESP32 on-board LED light up.</a:t>
            </a:r>
          </a:p>
          <a:p>
            <a:br>
              <a:rPr lang="en-US" dirty="0">
                <a:solidFill>
                  <a:srgbClr val="3A3A3A"/>
                </a:solidFill>
                <a:latin typeface="Helvetica" panose="020B0604020202020204" pitchFamily="34" charset="0"/>
              </a:rPr>
            </a:br>
            <a:endParaRPr lang="en-US" dirty="0"/>
          </a:p>
        </p:txBody>
      </p:sp>
    </p:spTree>
    <p:extLst>
      <p:ext uri="{BB962C8B-B14F-4D97-AF65-F5344CB8AC3E}">
        <p14:creationId xmlns:p14="http://schemas.microsoft.com/office/powerpoint/2010/main" val="54551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52" name="Google Shape;52;p2"/>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a:t>
            </a:r>
            <a:endParaRPr/>
          </a:p>
        </p:txBody>
      </p:sp>
      <p:sp>
        <p:nvSpPr>
          <p:cNvPr id="53" name="Google Shape;53;p2"/>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54" name="Google Shape;54;p2"/>
          <p:cNvSpPr txBox="1">
            <a:spLocks noGrp="1"/>
          </p:cNvSpPr>
          <p:nvPr>
            <p:ph type="body" idx="1"/>
          </p:nvPr>
        </p:nvSpPr>
        <p:spPr>
          <a:xfrm>
            <a:off x="491530" y="1547790"/>
            <a:ext cx="4941900" cy="3056481"/>
          </a:xfrm>
          <a:prstGeom prst="rect">
            <a:avLst/>
          </a:prstGeom>
          <a:noFill/>
          <a:ln>
            <a:noFill/>
          </a:ln>
        </p:spPr>
        <p:txBody>
          <a:bodyPr spcFirstLastPara="1" wrap="square" lIns="91425" tIns="45700" rIns="91425" bIns="45700" anchor="t" anchorCtr="0">
            <a:noAutofit/>
          </a:bodyPr>
          <a:lstStyle/>
          <a:p>
            <a:pPr lvl="0" indent="-425450">
              <a:lnSpc>
                <a:spcPct val="90000"/>
              </a:lnSpc>
              <a:spcBef>
                <a:spcPts val="720"/>
              </a:spcBef>
              <a:buClr>
                <a:srgbClr val="D16349"/>
              </a:buClr>
              <a:buSzPts val="3100"/>
              <a:buFont typeface="Arial"/>
              <a:buAutoNum type="arabicPeriod"/>
            </a:pPr>
            <a:r>
              <a:rPr lang="en-US" sz="3100" dirty="0">
                <a:solidFill>
                  <a:srgbClr val="BF9000"/>
                </a:solidFill>
              </a:rPr>
              <a:t>Installing </a:t>
            </a:r>
            <a:r>
              <a:rPr lang="en-US" sz="3100" dirty="0" err="1">
                <a:solidFill>
                  <a:srgbClr val="BF9000"/>
                </a:solidFill>
              </a:rPr>
              <a:t>Thonny</a:t>
            </a:r>
            <a:r>
              <a:rPr lang="en-US" sz="3100" dirty="0">
                <a:solidFill>
                  <a:srgbClr val="BF9000"/>
                </a:solidFill>
              </a:rPr>
              <a:t> IDE</a:t>
            </a:r>
          </a:p>
          <a:p>
            <a:pPr lvl="0" indent="-425450">
              <a:lnSpc>
                <a:spcPct val="90000"/>
              </a:lnSpc>
              <a:spcBef>
                <a:spcPts val="720"/>
              </a:spcBef>
              <a:buClr>
                <a:srgbClr val="D16349"/>
              </a:buClr>
              <a:buSzPts val="3100"/>
              <a:buFont typeface="Arial"/>
              <a:buAutoNum type="arabicPeriod"/>
            </a:pPr>
            <a:r>
              <a:rPr lang="en-US" sz="3100" dirty="0">
                <a:solidFill>
                  <a:srgbClr val="BF9000"/>
                </a:solidFill>
              </a:rPr>
              <a:t>Installing Library for </a:t>
            </a:r>
            <a:r>
              <a:rPr lang="en-US" sz="3100" dirty="0" err="1">
                <a:solidFill>
                  <a:srgbClr val="BF9000"/>
                </a:solidFill>
              </a:rPr>
              <a:t>Thonny</a:t>
            </a:r>
            <a:endParaRPr lang="en-US" sz="3100" dirty="0">
              <a:solidFill>
                <a:srgbClr val="BF9000"/>
              </a:solidFill>
            </a:endParaRPr>
          </a:p>
          <a:p>
            <a:pPr lvl="0" indent="-425450">
              <a:lnSpc>
                <a:spcPct val="90000"/>
              </a:lnSpc>
              <a:spcBef>
                <a:spcPts val="720"/>
              </a:spcBef>
              <a:buClr>
                <a:srgbClr val="D16349"/>
              </a:buClr>
              <a:buSzPts val="3100"/>
              <a:buFont typeface="Arial"/>
              <a:buAutoNum type="arabicPeriod"/>
            </a:pPr>
            <a:r>
              <a:rPr lang="en-US" sz="3100" dirty="0">
                <a:solidFill>
                  <a:srgbClr val="BF9000"/>
                </a:solidFill>
              </a:rPr>
              <a:t>Flashing </a:t>
            </a:r>
            <a:r>
              <a:rPr lang="en-US" sz="3100" dirty="0" err="1">
                <a:solidFill>
                  <a:srgbClr val="BF9000"/>
                </a:solidFill>
              </a:rPr>
              <a:t>MicroPython</a:t>
            </a:r>
            <a:r>
              <a:rPr lang="en-US" sz="3100" dirty="0">
                <a:solidFill>
                  <a:srgbClr val="BF9000"/>
                </a:solidFill>
              </a:rPr>
              <a:t> Software</a:t>
            </a:r>
          </a:p>
          <a:p>
            <a:pPr marL="31750" lvl="0" indent="0">
              <a:lnSpc>
                <a:spcPct val="90000"/>
              </a:lnSpc>
              <a:spcBef>
                <a:spcPts val="720"/>
              </a:spcBef>
              <a:buClr>
                <a:srgbClr val="D16349"/>
              </a:buClr>
              <a:buSzPts val="3100"/>
              <a:buNone/>
            </a:pPr>
            <a:endParaRPr sz="3100" dirty="0">
              <a:solidFill>
                <a:srgbClr val="BF9000"/>
              </a:solidFill>
            </a:endParaRPr>
          </a:p>
          <a:p>
            <a:pPr marL="274320" lvl="0" indent="0" algn="l" rtl="0">
              <a:lnSpc>
                <a:spcPct val="90000"/>
              </a:lnSpc>
              <a:spcBef>
                <a:spcPts val="720"/>
              </a:spcBef>
              <a:spcAft>
                <a:spcPts val="0"/>
              </a:spcAft>
              <a:buNone/>
            </a:pPr>
            <a:endParaRPr sz="2700" dirty="0"/>
          </a:p>
        </p:txBody>
      </p:sp>
      <p:pic>
        <p:nvPicPr>
          <p:cNvPr id="55" name="Google Shape;55;p2"/>
          <p:cNvPicPr preferRelativeResize="0"/>
          <p:nvPr/>
        </p:nvPicPr>
        <p:blipFill>
          <a:blip r:embed="rId3">
            <a:alphaModFix/>
          </a:blip>
          <a:stretch>
            <a:fillRect/>
          </a:stretch>
        </p:blipFill>
        <p:spPr>
          <a:xfrm>
            <a:off x="5433430" y="1366050"/>
            <a:ext cx="6292544" cy="4215600"/>
          </a:xfrm>
          <a:prstGeom prst="rect">
            <a:avLst/>
          </a:prstGeom>
          <a:noFill/>
          <a:ln>
            <a:noFill/>
          </a:ln>
        </p:spPr>
      </p:pic>
      <p:sp>
        <p:nvSpPr>
          <p:cNvPr id="56" name="Google Shape;56;p2"/>
          <p:cNvSpPr txBox="1">
            <a:spLocks noGrp="1"/>
          </p:cNvSpPr>
          <p:nvPr>
            <p:ph type="title"/>
          </p:nvPr>
        </p:nvSpPr>
        <p:spPr>
          <a:xfrm>
            <a:off x="219075" y="191250"/>
            <a:ext cx="2616300" cy="7548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4000"/>
              <a:buFont typeface="Arial"/>
              <a:buNone/>
            </a:pPr>
            <a:r>
              <a:rPr lang="en-US" u="sng">
                <a:solidFill>
                  <a:srgbClr val="660000"/>
                </a:solidFill>
              </a:rPr>
              <a:t>Content</a:t>
            </a:r>
            <a:endParaRPr u="sng">
              <a:solidFill>
                <a:srgbClr val="66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b85228ee13_0_62"/>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209" name="Google Shape;209;gb85228ee13_0_62"/>
          <p:cNvSpPr txBox="1">
            <a:spLocks noGrp="1"/>
          </p:cNvSpPr>
          <p:nvPr>
            <p:ph type="title"/>
          </p:nvPr>
        </p:nvSpPr>
        <p:spPr>
          <a:xfrm>
            <a:off x="219075" y="830450"/>
            <a:ext cx="10693800" cy="4581000"/>
          </a:xfrm>
          <a:prstGeom prst="rect">
            <a:avLst/>
          </a:prstGeom>
        </p:spPr>
        <p:txBody>
          <a:bodyPr spcFirstLastPara="1" wrap="square" lIns="0" tIns="45700" rIns="0" bIns="0" anchor="ctr" anchorCtr="0">
            <a:normAutofit/>
          </a:bodyPr>
          <a:lstStyle/>
          <a:p>
            <a:pPr marL="0" lvl="0" indent="0" algn="ctr" rtl="0">
              <a:spcBef>
                <a:spcPts val="0"/>
              </a:spcBef>
              <a:spcAft>
                <a:spcPts val="0"/>
              </a:spcAft>
              <a:buNone/>
            </a:pPr>
            <a:r>
              <a:rPr lang="en-US" sz="6700">
                <a:solidFill>
                  <a:srgbClr val="CC0000"/>
                </a:solidFill>
              </a:rPr>
              <a:t>Thank You for listening !</a:t>
            </a:r>
            <a:endParaRPr sz="6700">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64" name="Google Shape;64;ge7b48a889b_2_9"/>
          <p:cNvSpPr txBox="1">
            <a:spLocks noGrp="1"/>
          </p:cNvSpPr>
          <p:nvPr>
            <p:ph type="title"/>
          </p:nvPr>
        </p:nvSpPr>
        <p:spPr>
          <a:xfrm>
            <a:off x="528700" y="191250"/>
            <a:ext cx="5377800" cy="754800"/>
          </a:xfrm>
          <a:prstGeom prst="rect">
            <a:avLst/>
          </a:prstGeom>
        </p:spPr>
        <p:txBody>
          <a:bodyPr spcFirstLastPara="1" wrap="square" lIns="0" tIns="45700" rIns="0" bIns="0" anchor="b" anchorCtr="0">
            <a:normAutofit fontScale="90000"/>
          </a:bodyPr>
          <a:lstStyle/>
          <a:p>
            <a:pPr marL="457200" lvl="0" indent="-482600">
              <a:buClr>
                <a:srgbClr val="660000"/>
              </a:buClr>
              <a:buAutoNum type="arabicPeriod"/>
            </a:pPr>
            <a:r>
              <a:rPr lang="en-US" u="sng" dirty="0">
                <a:solidFill>
                  <a:srgbClr val="660000"/>
                </a:solidFill>
              </a:rPr>
              <a:t>Installing </a:t>
            </a:r>
            <a:r>
              <a:rPr lang="en-US" u="sng" dirty="0" err="1">
                <a:solidFill>
                  <a:srgbClr val="660000"/>
                </a:solidFill>
              </a:rPr>
              <a:t>Thonny</a:t>
            </a:r>
            <a:r>
              <a:rPr lang="en-US" u="sng" dirty="0">
                <a:solidFill>
                  <a:srgbClr val="660000"/>
                </a:solidFill>
              </a:rPr>
              <a:t> IDE</a:t>
            </a:r>
          </a:p>
        </p:txBody>
      </p:sp>
      <p:pic>
        <p:nvPicPr>
          <p:cNvPr id="65" name="Google Shape;65;ge7b48a889b_2_9"/>
          <p:cNvPicPr preferRelativeResize="0"/>
          <p:nvPr/>
        </p:nvPicPr>
        <p:blipFill>
          <a:blip r:embed="rId3">
            <a:alphaModFix/>
          </a:blip>
          <a:stretch>
            <a:fillRect/>
          </a:stretch>
        </p:blipFill>
        <p:spPr>
          <a:xfrm>
            <a:off x="9221750" y="1600200"/>
            <a:ext cx="2246475" cy="2809675"/>
          </a:xfrm>
          <a:prstGeom prst="rect">
            <a:avLst/>
          </a:prstGeom>
          <a:noFill/>
          <a:ln>
            <a:noFill/>
          </a:ln>
        </p:spPr>
      </p:pic>
      <p:sp>
        <p:nvSpPr>
          <p:cNvPr id="66" name="Google Shape;66;ge7b48a889b_2_9"/>
          <p:cNvSpPr txBox="1"/>
          <p:nvPr/>
        </p:nvSpPr>
        <p:spPr>
          <a:xfrm>
            <a:off x="9290025" y="4575700"/>
            <a:ext cx="224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a:solidFill>
                  <a:srgbClr val="134F5C"/>
                </a:solidFill>
              </a:rPr>
              <a:t>Guido Van Rossum</a:t>
            </a:r>
            <a:endParaRPr sz="1800" i="1">
              <a:solidFill>
                <a:srgbClr val="134F5C"/>
              </a:solidFill>
            </a:endParaRPr>
          </a:p>
        </p:txBody>
      </p:sp>
      <p:sp>
        <p:nvSpPr>
          <p:cNvPr id="2" name="Rectangle 1"/>
          <p:cNvSpPr/>
          <p:nvPr/>
        </p:nvSpPr>
        <p:spPr>
          <a:xfrm>
            <a:off x="929055" y="2128894"/>
            <a:ext cx="6096000" cy="2677656"/>
          </a:xfrm>
          <a:prstGeom prst="rect">
            <a:avLst/>
          </a:prstGeom>
        </p:spPr>
        <p:txBody>
          <a:bodyPr>
            <a:spAutoFit/>
          </a:bodyPr>
          <a:lstStyle/>
          <a:p>
            <a:r>
              <a:rPr lang="en-US" sz="2400" dirty="0">
                <a:solidFill>
                  <a:srgbClr val="3A3A3A"/>
                </a:solidFill>
                <a:latin typeface="Helvetica" panose="020B0604020202020204" pitchFamily="34" charset="0"/>
              </a:rPr>
              <a:t>In this guide, we provide instructions to install </a:t>
            </a:r>
            <a:r>
              <a:rPr lang="en-US" sz="2400" dirty="0" err="1">
                <a:solidFill>
                  <a:srgbClr val="3A3A3A"/>
                </a:solidFill>
                <a:latin typeface="Helvetica" panose="020B0604020202020204" pitchFamily="34" charset="0"/>
              </a:rPr>
              <a:t>Thonny</a:t>
            </a:r>
            <a:r>
              <a:rPr lang="en-US" sz="2400" dirty="0">
                <a:solidFill>
                  <a:srgbClr val="3A3A3A"/>
                </a:solidFill>
                <a:latin typeface="Helvetica" panose="020B0604020202020204" pitchFamily="34" charset="0"/>
              </a:rPr>
              <a:t> IDE in different operating systems, read the section that fits your needs:</a:t>
            </a:r>
          </a:p>
          <a:p>
            <a:pPr>
              <a:buFont typeface="Arial" panose="020B0604020202020204" pitchFamily="34" charset="0"/>
              <a:buChar char="•"/>
            </a:pPr>
            <a:r>
              <a:rPr lang="en-US" sz="2400" dirty="0">
                <a:solidFill>
                  <a:srgbClr val="3A3A3A"/>
                </a:solidFill>
                <a:latin typeface="Helvetica" panose="020B0604020202020204" pitchFamily="34" charset="0"/>
              </a:rPr>
              <a:t>A) </a:t>
            </a:r>
            <a:r>
              <a:rPr lang="en-US" sz="2400" dirty="0">
                <a:solidFill>
                  <a:srgbClr val="1B78E2"/>
                </a:solidFill>
                <a:latin typeface="Helvetica" panose="020B0604020202020204" pitchFamily="34" charset="0"/>
                <a:hlinkClick r:id="rId4"/>
              </a:rPr>
              <a:t>Installing </a:t>
            </a:r>
            <a:r>
              <a:rPr lang="en-US" sz="2400" dirty="0" err="1">
                <a:solidFill>
                  <a:srgbClr val="1B78E2"/>
                </a:solidFill>
                <a:latin typeface="Helvetica" panose="020B0604020202020204" pitchFamily="34" charset="0"/>
                <a:hlinkClick r:id="rId4"/>
              </a:rPr>
              <a:t>Thonny</a:t>
            </a:r>
            <a:r>
              <a:rPr lang="en-US" sz="2400" dirty="0">
                <a:solidFill>
                  <a:srgbClr val="1B78E2"/>
                </a:solidFill>
                <a:latin typeface="Helvetica" panose="020B0604020202020204" pitchFamily="34" charset="0"/>
                <a:hlinkClick r:id="rId4"/>
              </a:rPr>
              <a:t> IDE – Windows PC</a:t>
            </a:r>
            <a:endParaRPr lang="en-US" sz="2400" dirty="0">
              <a:solidFill>
                <a:srgbClr val="3A3A3A"/>
              </a:solidFill>
              <a:latin typeface="Helvetica" panose="020B0604020202020204" pitchFamily="34" charset="0"/>
            </a:endParaRPr>
          </a:p>
          <a:p>
            <a:pPr>
              <a:buFont typeface="Arial" panose="020B0604020202020204" pitchFamily="34" charset="0"/>
              <a:buChar char="•"/>
            </a:pPr>
            <a:r>
              <a:rPr lang="en-US" sz="2400" dirty="0">
                <a:solidFill>
                  <a:srgbClr val="3A3A3A"/>
                </a:solidFill>
                <a:latin typeface="Helvetica" panose="020B0604020202020204" pitchFamily="34" charset="0"/>
              </a:rPr>
              <a:t>B) </a:t>
            </a:r>
            <a:r>
              <a:rPr lang="en-US" sz="2400" dirty="0">
                <a:solidFill>
                  <a:srgbClr val="1B78E2"/>
                </a:solidFill>
                <a:latin typeface="Helvetica" panose="020B0604020202020204" pitchFamily="34" charset="0"/>
                <a:hlinkClick r:id="rId5"/>
              </a:rPr>
              <a:t>Installing </a:t>
            </a:r>
            <a:r>
              <a:rPr lang="en-US" sz="2400" dirty="0" err="1">
                <a:solidFill>
                  <a:srgbClr val="1B78E2"/>
                </a:solidFill>
                <a:latin typeface="Helvetica" panose="020B0604020202020204" pitchFamily="34" charset="0"/>
                <a:hlinkClick r:id="rId5"/>
              </a:rPr>
              <a:t>Thonny</a:t>
            </a:r>
            <a:r>
              <a:rPr lang="en-US" sz="2400" dirty="0">
                <a:solidFill>
                  <a:srgbClr val="1B78E2"/>
                </a:solidFill>
                <a:latin typeface="Helvetica" panose="020B0604020202020204" pitchFamily="34" charset="0"/>
                <a:hlinkClick r:id="rId5"/>
              </a:rPr>
              <a:t> IDE – Mac OS X</a:t>
            </a:r>
            <a:endParaRPr lang="en-US" sz="2400" dirty="0">
              <a:solidFill>
                <a:srgbClr val="3A3A3A"/>
              </a:solidFill>
              <a:latin typeface="Helvetica" panose="020B0604020202020204" pitchFamily="34" charset="0"/>
            </a:endParaRPr>
          </a:p>
          <a:p>
            <a:pPr>
              <a:buFont typeface="Arial" panose="020B0604020202020204" pitchFamily="34" charset="0"/>
              <a:buChar char="•"/>
            </a:pPr>
            <a:r>
              <a:rPr lang="en-US" sz="2400" dirty="0">
                <a:solidFill>
                  <a:srgbClr val="3A3A3A"/>
                </a:solidFill>
                <a:latin typeface="Helvetica" panose="020B0604020202020204" pitchFamily="34" charset="0"/>
              </a:rPr>
              <a:t>C) </a:t>
            </a:r>
            <a:r>
              <a:rPr lang="en-US" sz="2400" dirty="0">
                <a:solidFill>
                  <a:srgbClr val="1B78E2"/>
                </a:solidFill>
                <a:latin typeface="Helvetica" panose="020B0604020202020204" pitchFamily="34" charset="0"/>
                <a:hlinkClick r:id="rId6"/>
              </a:rPr>
              <a:t>Installing </a:t>
            </a:r>
            <a:r>
              <a:rPr lang="en-US" sz="2400" dirty="0" err="1">
                <a:solidFill>
                  <a:srgbClr val="1B78E2"/>
                </a:solidFill>
                <a:latin typeface="Helvetica" panose="020B0604020202020204" pitchFamily="34" charset="0"/>
                <a:hlinkClick r:id="rId6"/>
              </a:rPr>
              <a:t>Thonny</a:t>
            </a:r>
            <a:r>
              <a:rPr lang="en-US" sz="2400" dirty="0">
                <a:solidFill>
                  <a:srgbClr val="1B78E2"/>
                </a:solidFill>
                <a:latin typeface="Helvetica" panose="020B0604020202020204" pitchFamily="34" charset="0"/>
                <a:hlinkClick r:id="rId6"/>
              </a:rPr>
              <a:t> IDE – Linux</a:t>
            </a:r>
            <a:endParaRPr lang="en-US" sz="2400" dirty="0">
              <a:solidFill>
                <a:srgbClr val="3A3A3A"/>
              </a:solidFill>
              <a:latin typeface="Helvetica" panose="020B0604020202020204" pitchFamily="34" charset="0"/>
            </a:endParaRPr>
          </a:p>
        </p:txBody>
      </p:sp>
      <p:sp>
        <p:nvSpPr>
          <p:cNvPr id="4" name="Rectangle 3"/>
          <p:cNvSpPr/>
          <p:nvPr/>
        </p:nvSpPr>
        <p:spPr>
          <a:xfrm>
            <a:off x="8966675" y="5121722"/>
            <a:ext cx="3036277" cy="738664"/>
          </a:xfrm>
          <a:prstGeom prst="rect">
            <a:avLst/>
          </a:prstGeom>
        </p:spPr>
        <p:txBody>
          <a:bodyPr wrap="square">
            <a:spAutoFit/>
          </a:bodyPr>
          <a:lstStyle/>
          <a:p>
            <a:pPr marL="114300" lvl="0">
              <a:spcBef>
                <a:spcPts val="360"/>
              </a:spcBef>
              <a:buClr>
                <a:srgbClr val="274E13"/>
              </a:buClr>
              <a:buSzPts val="1800"/>
            </a:pPr>
            <a:r>
              <a:rPr lang="en-US" dirty="0">
                <a:solidFill>
                  <a:srgbClr val="274E13"/>
                </a:solidFill>
              </a:rPr>
              <a:t>Python was created by Guido Van Rossum, a Netherland at Centrum </a:t>
            </a:r>
            <a:r>
              <a:rPr lang="en-US" dirty="0" err="1">
                <a:solidFill>
                  <a:srgbClr val="274E13"/>
                </a:solidFill>
              </a:rPr>
              <a:t>Wixson</a:t>
            </a:r>
            <a:r>
              <a:rPr lang="en-US" dirty="0">
                <a:solidFill>
                  <a:srgbClr val="274E13"/>
                </a:solidFill>
              </a:rPr>
              <a:t> and </a:t>
            </a:r>
            <a:r>
              <a:rPr lang="en-US" dirty="0" err="1">
                <a:solidFill>
                  <a:srgbClr val="274E13"/>
                </a:solidFill>
              </a:rPr>
              <a:t>Informatica</a:t>
            </a:r>
            <a:r>
              <a:rPr lang="en-US" dirty="0">
                <a:solidFill>
                  <a:srgbClr val="274E13"/>
                </a:solidFill>
              </a:rPr>
              <a:t> (CWI).</a:t>
            </a:r>
          </a:p>
        </p:txBody>
      </p:sp>
      <p:sp>
        <p:nvSpPr>
          <p:cNvPr id="5" name="Hộp Văn bản 4">
            <a:extLst>
              <a:ext uri="{FF2B5EF4-FFF2-40B4-BE49-F238E27FC236}">
                <a16:creationId xmlns:a16="http://schemas.microsoft.com/office/drawing/2014/main" id="{0AD9E558-70EE-39CB-44A9-28866416B150}"/>
              </a:ext>
            </a:extLst>
          </p:cNvPr>
          <p:cNvSpPr txBox="1"/>
          <p:nvPr/>
        </p:nvSpPr>
        <p:spPr>
          <a:xfrm>
            <a:off x="779780" y="5337166"/>
            <a:ext cx="6111240" cy="523220"/>
          </a:xfrm>
          <a:prstGeom prst="rect">
            <a:avLst/>
          </a:prstGeom>
          <a:noFill/>
        </p:spPr>
        <p:txBody>
          <a:bodyPr wrap="square">
            <a:spAutoFit/>
          </a:bodyPr>
          <a:lstStyle/>
          <a:p>
            <a:pPr marL="1016000" lvl="0" algn="l" rtl="0">
              <a:lnSpc>
                <a:spcPct val="100000"/>
              </a:lnSpc>
              <a:spcBef>
                <a:spcPts val="1000"/>
              </a:spcBef>
              <a:spcAft>
                <a:spcPts val="0"/>
              </a:spcAft>
              <a:buClr>
                <a:srgbClr val="C00000"/>
              </a:buClr>
              <a:buSzPts val="2000"/>
            </a:pPr>
            <a:r>
              <a:rPr lang="en-US" dirty="0"/>
              <a:t>Download the ESP32 USB driver at: </a:t>
            </a:r>
            <a:r>
              <a:rPr lang="en-US" u="sng" dirty="0">
                <a:solidFill>
                  <a:schemeClr val="hlink"/>
                </a:solidFill>
                <a:hlinkClick r:id="rId7"/>
              </a:rPr>
              <a:t>CP210x USB to UART Bridge VCP Drivers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64" name="Google Shape;64;ge7b48a889b_2_9"/>
          <p:cNvSpPr txBox="1">
            <a:spLocks noGrp="1"/>
          </p:cNvSpPr>
          <p:nvPr>
            <p:ph type="title"/>
          </p:nvPr>
        </p:nvSpPr>
        <p:spPr>
          <a:xfrm>
            <a:off x="528699" y="191250"/>
            <a:ext cx="9107669"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A) Installing </a:t>
            </a:r>
            <a:r>
              <a:rPr lang="en-US" u="sng" dirty="0" err="1">
                <a:solidFill>
                  <a:srgbClr val="660000"/>
                </a:solidFill>
              </a:rPr>
              <a:t>Thonny</a:t>
            </a:r>
            <a:r>
              <a:rPr lang="en-US" u="sng" dirty="0">
                <a:solidFill>
                  <a:srgbClr val="660000"/>
                </a:solidFill>
              </a:rPr>
              <a:t> IDE – Windows PC</a:t>
            </a:r>
          </a:p>
        </p:txBody>
      </p:sp>
      <p:sp>
        <p:nvSpPr>
          <p:cNvPr id="3" name="Rectangle 2"/>
          <p:cNvSpPr/>
          <p:nvPr/>
        </p:nvSpPr>
        <p:spPr>
          <a:xfrm>
            <a:off x="401515" y="1274829"/>
            <a:ext cx="6096000" cy="307777"/>
          </a:xfrm>
          <a:prstGeom prst="rect">
            <a:avLst/>
          </a:prstGeom>
        </p:spPr>
        <p:txBody>
          <a:bodyPr>
            <a:spAutoFit/>
          </a:bodyPr>
          <a:lstStyle/>
          <a:p>
            <a:r>
              <a:rPr lang="en-US" dirty="0">
                <a:solidFill>
                  <a:srgbClr val="3A3A3A"/>
                </a:solidFill>
                <a:latin typeface="Helvetica" panose="020B0604020202020204" pitchFamily="34" charset="0"/>
              </a:rPr>
              <a:t>To install </a:t>
            </a:r>
            <a:r>
              <a:rPr lang="en-US" dirty="0" err="1">
                <a:solidFill>
                  <a:srgbClr val="3A3A3A"/>
                </a:solidFill>
                <a:latin typeface="Helvetica" panose="020B0604020202020204" pitchFamily="34" charset="0"/>
              </a:rPr>
              <a:t>Thonny</a:t>
            </a:r>
            <a:r>
              <a:rPr lang="en-US" dirty="0">
                <a:solidFill>
                  <a:srgbClr val="3A3A3A"/>
                </a:solidFill>
                <a:latin typeface="Helvetica" panose="020B0604020202020204" pitchFamily="34" charset="0"/>
              </a:rPr>
              <a:t> on your Windows PC, follow the next instructions:</a:t>
            </a:r>
          </a:p>
        </p:txBody>
      </p:sp>
      <p:sp>
        <p:nvSpPr>
          <p:cNvPr id="5" name="Rectangle 4"/>
          <p:cNvSpPr/>
          <p:nvPr/>
        </p:nvSpPr>
        <p:spPr>
          <a:xfrm>
            <a:off x="674077" y="1757496"/>
            <a:ext cx="6096000" cy="307777"/>
          </a:xfrm>
          <a:prstGeom prst="rect">
            <a:avLst/>
          </a:prstGeom>
        </p:spPr>
        <p:txBody>
          <a:bodyPr>
            <a:spAutoFit/>
          </a:bodyPr>
          <a:lstStyle/>
          <a:p>
            <a:r>
              <a:rPr lang="pl-PL" b="1" dirty="0">
                <a:solidFill>
                  <a:srgbClr val="3A3A3A"/>
                </a:solidFill>
                <a:latin typeface="Helvetica" panose="020B0604020202020204" pitchFamily="34" charset="0"/>
              </a:rPr>
              <a:t>1.</a:t>
            </a:r>
            <a:r>
              <a:rPr lang="pl-PL" dirty="0">
                <a:solidFill>
                  <a:srgbClr val="3A3A3A"/>
                </a:solidFill>
                <a:latin typeface="Helvetica" panose="020B0604020202020204" pitchFamily="34" charset="0"/>
              </a:rPr>
              <a:t> Go to </a:t>
            </a:r>
            <a:r>
              <a:rPr lang="pl-PL" dirty="0">
                <a:solidFill>
                  <a:srgbClr val="1B78E2"/>
                </a:solidFill>
                <a:latin typeface="Helvetica" panose="020B0604020202020204" pitchFamily="34" charset="0"/>
                <a:hlinkClick r:id="rId3"/>
              </a:rPr>
              <a:t>https://thonny.org</a:t>
            </a:r>
            <a:endParaRPr lang="pl-PL" dirty="0">
              <a:solidFill>
                <a:srgbClr val="3A3A3A"/>
              </a:solidFill>
              <a:latin typeface="Helvetica" panose="020B0604020202020204" pitchFamily="34" charset="0"/>
            </a:endParaRPr>
          </a:p>
        </p:txBody>
      </p:sp>
      <p:sp>
        <p:nvSpPr>
          <p:cNvPr id="6" name="Rectangle 5"/>
          <p:cNvSpPr/>
          <p:nvPr/>
        </p:nvSpPr>
        <p:spPr>
          <a:xfrm>
            <a:off x="674077" y="2240163"/>
            <a:ext cx="6096000" cy="523220"/>
          </a:xfrm>
          <a:prstGeom prst="rect">
            <a:avLst/>
          </a:prstGeom>
        </p:spPr>
        <p:txBody>
          <a:bodyPr>
            <a:spAutoFit/>
          </a:bodyPr>
          <a:lstStyle/>
          <a:p>
            <a:r>
              <a:rPr lang="en-US" b="1" dirty="0">
                <a:solidFill>
                  <a:srgbClr val="3A3A3A"/>
                </a:solidFill>
                <a:latin typeface="Helvetica" panose="020B0604020202020204" pitchFamily="34" charset="0"/>
              </a:rPr>
              <a:t>2.</a:t>
            </a:r>
            <a:r>
              <a:rPr lang="en-US" dirty="0">
                <a:solidFill>
                  <a:srgbClr val="3A3A3A"/>
                </a:solidFill>
                <a:latin typeface="Helvetica" panose="020B0604020202020204" pitchFamily="34" charset="0"/>
              </a:rPr>
              <a:t> Download the version for Windows and wait a few seconds while it downloads.</a:t>
            </a:r>
          </a:p>
        </p:txBody>
      </p:sp>
      <p:pic>
        <p:nvPicPr>
          <p:cNvPr id="1026" name="Picture 2" descr="thony-ide-micropython-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141206"/>
            <a:ext cx="4758349" cy="39906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4077" y="3120470"/>
            <a:ext cx="6096000" cy="307777"/>
          </a:xfrm>
          <a:prstGeom prst="rect">
            <a:avLst/>
          </a:prstGeom>
        </p:spPr>
        <p:txBody>
          <a:bodyPr>
            <a:spAutoFit/>
          </a:bodyPr>
          <a:lstStyle/>
          <a:p>
            <a:r>
              <a:rPr lang="en-US" b="1" dirty="0">
                <a:solidFill>
                  <a:srgbClr val="3A3A3A"/>
                </a:solidFill>
                <a:latin typeface="Helvetica" panose="020B0604020202020204" pitchFamily="34" charset="0"/>
              </a:rPr>
              <a:t>3. </a:t>
            </a:r>
            <a:r>
              <a:rPr lang="en-US" dirty="0">
                <a:solidFill>
                  <a:srgbClr val="3A3A3A"/>
                </a:solidFill>
                <a:latin typeface="Helvetica" panose="020B0604020202020204" pitchFamily="34" charset="0"/>
              </a:rPr>
              <a:t>Run the </a:t>
            </a:r>
            <a:r>
              <a:rPr lang="en-US" i="1" dirty="0">
                <a:solidFill>
                  <a:srgbClr val="3A3A3A"/>
                </a:solidFill>
                <a:latin typeface="Helvetica" panose="020B0604020202020204" pitchFamily="34" charset="0"/>
              </a:rPr>
              <a:t>.exe</a:t>
            </a:r>
            <a:r>
              <a:rPr lang="en-US" dirty="0">
                <a:solidFill>
                  <a:srgbClr val="3A3A3A"/>
                </a:solidFill>
                <a:latin typeface="Helvetica" panose="020B0604020202020204" pitchFamily="34" charset="0"/>
              </a:rPr>
              <a:t> file.</a:t>
            </a:r>
            <a:endParaRPr lang="en-US" dirty="0"/>
          </a:p>
        </p:txBody>
      </p:sp>
      <p:pic>
        <p:nvPicPr>
          <p:cNvPr id="1028" name="Picture 4" descr="https://i0.wp.com/randomnerdtutorials.com/wp-content/uploads/2019/01/0-Install-Thonny-Windows.png?resize=466%2C344&amp;quality=100&amp;strip=all&amp;ss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269" y="3736582"/>
            <a:ext cx="2563202" cy="18921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74077" y="5797108"/>
            <a:ext cx="6096000" cy="523220"/>
          </a:xfrm>
          <a:prstGeom prst="rect">
            <a:avLst/>
          </a:prstGeom>
        </p:spPr>
        <p:txBody>
          <a:bodyPr>
            <a:spAutoFit/>
          </a:bodyPr>
          <a:lstStyle/>
          <a:p>
            <a:r>
              <a:rPr lang="en-US" b="1" dirty="0">
                <a:solidFill>
                  <a:srgbClr val="3A3A3A"/>
                </a:solidFill>
                <a:latin typeface="Helvetica" panose="020B0604020202020204" pitchFamily="34" charset="0"/>
              </a:rPr>
              <a:t>4. </a:t>
            </a:r>
            <a:r>
              <a:rPr lang="en-US" dirty="0">
                <a:solidFill>
                  <a:srgbClr val="3A3A3A"/>
                </a:solidFill>
                <a:latin typeface="Helvetica" panose="020B0604020202020204" pitchFamily="34" charset="0"/>
              </a:rPr>
              <a:t>Follow the installation wizard to complete the installation process. You just need to click “Next”.</a:t>
            </a:r>
            <a:endParaRPr lang="en-US" dirty="0"/>
          </a:p>
        </p:txBody>
      </p:sp>
    </p:spTree>
    <p:extLst>
      <p:ext uri="{BB962C8B-B14F-4D97-AF65-F5344CB8AC3E}">
        <p14:creationId xmlns:p14="http://schemas.microsoft.com/office/powerpoint/2010/main" val="220479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64" name="Google Shape;64;ge7b48a889b_2_9"/>
          <p:cNvSpPr txBox="1">
            <a:spLocks noGrp="1"/>
          </p:cNvSpPr>
          <p:nvPr>
            <p:ph type="title"/>
          </p:nvPr>
        </p:nvSpPr>
        <p:spPr>
          <a:xfrm>
            <a:off x="528699" y="191250"/>
            <a:ext cx="9107669"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B) Installing </a:t>
            </a:r>
            <a:r>
              <a:rPr lang="en-US" u="sng" dirty="0" err="1">
                <a:solidFill>
                  <a:srgbClr val="660000"/>
                </a:solidFill>
              </a:rPr>
              <a:t>Thonny</a:t>
            </a:r>
            <a:r>
              <a:rPr lang="en-US" u="sng" dirty="0">
                <a:solidFill>
                  <a:srgbClr val="660000"/>
                </a:solidFill>
              </a:rPr>
              <a:t> IDE – Mac OS X</a:t>
            </a:r>
          </a:p>
        </p:txBody>
      </p:sp>
      <p:sp>
        <p:nvSpPr>
          <p:cNvPr id="3" name="Rectangle 2"/>
          <p:cNvSpPr/>
          <p:nvPr/>
        </p:nvSpPr>
        <p:spPr>
          <a:xfrm>
            <a:off x="460130" y="1092498"/>
            <a:ext cx="5728402" cy="1169551"/>
          </a:xfrm>
          <a:prstGeom prst="rect">
            <a:avLst/>
          </a:prstGeom>
        </p:spPr>
        <p:txBody>
          <a:bodyPr wrap="square">
            <a:spAutoFit/>
          </a:bodyPr>
          <a:lstStyle/>
          <a:p>
            <a:r>
              <a:rPr lang="en-US" dirty="0">
                <a:solidFill>
                  <a:srgbClr val="3A3A3A"/>
                </a:solidFill>
                <a:latin typeface="Helvetica" panose="020B0604020202020204" pitchFamily="34" charset="0"/>
              </a:rPr>
              <a:t>Since </a:t>
            </a:r>
            <a:r>
              <a:rPr lang="en-US" dirty="0" err="1">
                <a:solidFill>
                  <a:srgbClr val="3A3A3A"/>
                </a:solidFill>
                <a:latin typeface="Helvetica" panose="020B0604020202020204" pitchFamily="34" charset="0"/>
              </a:rPr>
              <a:t>Thonny</a:t>
            </a:r>
            <a:r>
              <a:rPr lang="en-US" dirty="0">
                <a:solidFill>
                  <a:srgbClr val="3A3A3A"/>
                </a:solidFill>
                <a:latin typeface="Helvetica" panose="020B0604020202020204" pitchFamily="34" charset="0"/>
              </a:rPr>
              <a:t> IDE is open source and downloaded from the Internet, it’s not a verified app in the App Store. For security reasons, Mac OS X blocks unknown apps to run on your computer. Follow these next instructions to enable any downloaded software to run in your Mac.</a:t>
            </a:r>
          </a:p>
          <a:p>
            <a:endParaRPr lang="en-US" dirty="0">
              <a:solidFill>
                <a:srgbClr val="3A3A3A"/>
              </a:solidFill>
              <a:latin typeface="Helvetica" panose="020B0604020202020204" pitchFamily="34" charset="0"/>
            </a:endParaRPr>
          </a:p>
        </p:txBody>
      </p:sp>
      <p:sp>
        <p:nvSpPr>
          <p:cNvPr id="2" name="Rectangle 1"/>
          <p:cNvSpPr/>
          <p:nvPr/>
        </p:nvSpPr>
        <p:spPr>
          <a:xfrm>
            <a:off x="460130" y="2213236"/>
            <a:ext cx="6096000" cy="307777"/>
          </a:xfrm>
          <a:prstGeom prst="rect">
            <a:avLst/>
          </a:prstGeom>
        </p:spPr>
        <p:txBody>
          <a:bodyPr>
            <a:spAutoFit/>
          </a:bodyPr>
          <a:lstStyle/>
          <a:p>
            <a:r>
              <a:rPr lang="en-US" b="1" dirty="0">
                <a:solidFill>
                  <a:srgbClr val="3A3A3A"/>
                </a:solidFill>
                <a:latin typeface="Helvetica" panose="020B0604020202020204" pitchFamily="34" charset="0"/>
              </a:rPr>
              <a:t>1.</a:t>
            </a:r>
            <a:r>
              <a:rPr lang="en-US" dirty="0">
                <a:solidFill>
                  <a:srgbClr val="3A3A3A"/>
                </a:solidFill>
                <a:latin typeface="Helvetica" panose="020B0604020202020204" pitchFamily="34" charset="0"/>
              </a:rPr>
              <a:t> Open the “</a:t>
            </a:r>
            <a:r>
              <a:rPr lang="en-US" b="1" dirty="0">
                <a:solidFill>
                  <a:srgbClr val="3A3A3A"/>
                </a:solidFill>
                <a:latin typeface="Helvetica" panose="020B0604020202020204" pitchFamily="34" charset="0"/>
              </a:rPr>
              <a:t>System Preferences..</a:t>
            </a:r>
            <a:r>
              <a:rPr lang="en-US" dirty="0">
                <a:solidFill>
                  <a:srgbClr val="3A3A3A"/>
                </a:solidFill>
                <a:latin typeface="Helvetica" panose="020B0604020202020204" pitchFamily="34" charset="0"/>
              </a:rPr>
              <a:t>.” menu.</a:t>
            </a:r>
            <a:endParaRPr lang="en-US" dirty="0"/>
          </a:p>
        </p:txBody>
      </p:sp>
      <p:pic>
        <p:nvPicPr>
          <p:cNvPr id="2050" name="Picture 2" descr="https://i0.wp.com/randomnerdtutorials.com/wp-content/uploads/2018/10/1-Allow-Apps-to-run-Mac-OS-X-uPyCraft-IDE.png?resize=235%2C262&amp;quality=100&amp;strip=all&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101" y="1092498"/>
            <a:ext cx="1823030" cy="2032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28699" y="2516694"/>
            <a:ext cx="322363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2.</a:t>
            </a:r>
            <a:r>
              <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Open the “</a:t>
            </a:r>
            <a:r>
              <a:rPr kumimoji="0" lang="en-US" altLang="en-US"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Security &amp; Privacy</a:t>
            </a:r>
            <a:r>
              <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menu.</a:t>
            </a:r>
          </a:p>
        </p:txBody>
      </p:sp>
      <p:pic>
        <p:nvPicPr>
          <p:cNvPr id="2053" name="Picture 5" descr="https://i0.wp.com/randomnerdtutorials.com/wp-content/uploads/2018/10/2-Allow-Apps-to-run-Security-Privacy-Mac-OS-X-uPyCraft-IDE.png.png?resize=670%2C598&amp;quality=100&amp;strip=all&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211" y="988759"/>
            <a:ext cx="2810041" cy="25080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946" y="2767069"/>
            <a:ext cx="6096000" cy="523220"/>
          </a:xfrm>
          <a:prstGeom prst="rect">
            <a:avLst/>
          </a:prstGeom>
        </p:spPr>
        <p:txBody>
          <a:bodyPr>
            <a:spAutoFit/>
          </a:bodyPr>
          <a:lstStyle/>
          <a:p>
            <a:r>
              <a:rPr lang="en-US" b="1" dirty="0">
                <a:solidFill>
                  <a:srgbClr val="3A3A3A"/>
                </a:solidFill>
                <a:latin typeface="Helvetica" panose="020B0604020202020204" pitchFamily="34" charset="0"/>
              </a:rPr>
              <a:t>3.</a:t>
            </a:r>
            <a:r>
              <a:rPr lang="en-US" dirty="0">
                <a:solidFill>
                  <a:srgbClr val="3A3A3A"/>
                </a:solidFill>
                <a:latin typeface="Helvetica" panose="020B0604020202020204" pitchFamily="34" charset="0"/>
              </a:rPr>
              <a:t> At the bottom left corner, click the lock icon to modify your “Security &amp; Privacy” settings:</a:t>
            </a:r>
          </a:p>
        </p:txBody>
      </p:sp>
      <p:pic>
        <p:nvPicPr>
          <p:cNvPr id="2055" name="Picture 7" descr="https://i0.wp.com/randomnerdtutorials.com/wp-content/uploads/2018/10/3-Allow-Apps-to-run-unlock-computer-Mac-OS-X-uPyCraft-IDE.png.png?resize=670%2C544&amp;quality=100&amp;strip=all&amp;ss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75" y="4093424"/>
            <a:ext cx="2747450" cy="223076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i0.wp.com/randomnerdtutorials.com/wp-content/uploads/2018/10/4-Allow-Apps-to-run-unlock-computer-Mac-OS-X-uPyCraft-IDE.png.png?resize=445%2C232&amp;quality=100&amp;strip=all&amp;ssl=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420" y="4484797"/>
            <a:ext cx="2415112" cy="12591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05854" y="3276358"/>
            <a:ext cx="6096000" cy="307777"/>
          </a:xfrm>
          <a:prstGeom prst="rect">
            <a:avLst/>
          </a:prstGeom>
        </p:spPr>
        <p:txBody>
          <a:bodyPr>
            <a:spAutoFit/>
          </a:bodyPr>
          <a:lstStyle/>
          <a:p>
            <a:r>
              <a:rPr lang="en-US" b="1" dirty="0">
                <a:solidFill>
                  <a:srgbClr val="3A3A3A"/>
                </a:solidFill>
                <a:latin typeface="Helvetica" panose="020B0604020202020204" pitchFamily="34" charset="0"/>
              </a:rPr>
              <a:t>4.</a:t>
            </a:r>
            <a:r>
              <a:rPr lang="en-US" dirty="0">
                <a:solidFill>
                  <a:srgbClr val="3A3A3A"/>
                </a:solidFill>
                <a:latin typeface="Helvetica" panose="020B0604020202020204" pitchFamily="34" charset="0"/>
              </a:rPr>
              <a:t> Type your username/password and click the “</a:t>
            </a:r>
            <a:r>
              <a:rPr lang="en-US" b="1" dirty="0">
                <a:solidFill>
                  <a:srgbClr val="3A3A3A"/>
                </a:solidFill>
                <a:latin typeface="Helvetica" panose="020B0604020202020204" pitchFamily="34" charset="0"/>
              </a:rPr>
              <a:t>Unlock</a:t>
            </a:r>
            <a:r>
              <a:rPr lang="en-US" dirty="0">
                <a:solidFill>
                  <a:srgbClr val="3A3A3A"/>
                </a:solidFill>
                <a:latin typeface="Helvetica" panose="020B0604020202020204" pitchFamily="34" charset="0"/>
              </a:rPr>
              <a:t>” button.</a:t>
            </a:r>
            <a:endParaRPr lang="en-US" dirty="0"/>
          </a:p>
        </p:txBody>
      </p:sp>
      <p:sp>
        <p:nvSpPr>
          <p:cNvPr id="11" name="Rectangle 10"/>
          <p:cNvSpPr/>
          <p:nvPr/>
        </p:nvSpPr>
        <p:spPr>
          <a:xfrm>
            <a:off x="405854" y="3626844"/>
            <a:ext cx="6096000" cy="307777"/>
          </a:xfrm>
          <a:prstGeom prst="rect">
            <a:avLst/>
          </a:prstGeom>
        </p:spPr>
        <p:txBody>
          <a:bodyPr>
            <a:spAutoFit/>
          </a:bodyPr>
          <a:lstStyle/>
          <a:p>
            <a:r>
              <a:rPr lang="en-US" b="1" dirty="0">
                <a:solidFill>
                  <a:srgbClr val="3A3A3A"/>
                </a:solidFill>
                <a:latin typeface="Helvetica" panose="020B0604020202020204" pitchFamily="34" charset="0"/>
              </a:rPr>
              <a:t>5.</a:t>
            </a:r>
            <a:r>
              <a:rPr lang="en-US" dirty="0">
                <a:solidFill>
                  <a:srgbClr val="3A3A3A"/>
                </a:solidFill>
                <a:latin typeface="Helvetica" panose="020B0604020202020204" pitchFamily="34" charset="0"/>
              </a:rPr>
              <a:t> Finally, select the option “Allow apps downloaded from: </a:t>
            </a:r>
            <a:r>
              <a:rPr lang="en-US" b="1" dirty="0">
                <a:solidFill>
                  <a:srgbClr val="3A3A3A"/>
                </a:solidFill>
                <a:latin typeface="Helvetica" panose="020B0604020202020204" pitchFamily="34" charset="0"/>
              </a:rPr>
              <a:t>Anywhere</a:t>
            </a:r>
            <a:r>
              <a:rPr lang="en-US" dirty="0">
                <a:solidFill>
                  <a:srgbClr val="3A3A3A"/>
                </a:solidFill>
                <a:latin typeface="Helvetica" panose="020B0604020202020204" pitchFamily="34" charset="0"/>
              </a:rPr>
              <a:t>“.</a:t>
            </a:r>
          </a:p>
        </p:txBody>
      </p:sp>
      <p:pic>
        <p:nvPicPr>
          <p:cNvPr id="2059" name="Picture 11" descr="https://i0.wp.com/randomnerdtutorials.com/wp-content/uploads/2018/10/5-Allow-Apps-to-run-from-anywhere-computer-Mac-OS-X-uPyCraft-IDE.png.png?resize=669%2C542&amp;quality=100&amp;strip=all&amp;ssl=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733" y="3643273"/>
            <a:ext cx="4141819" cy="294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7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64" name="Google Shape;64;ge7b48a889b_2_9"/>
          <p:cNvSpPr txBox="1">
            <a:spLocks noGrp="1"/>
          </p:cNvSpPr>
          <p:nvPr>
            <p:ph type="title"/>
          </p:nvPr>
        </p:nvSpPr>
        <p:spPr>
          <a:xfrm>
            <a:off x="528699" y="191250"/>
            <a:ext cx="9107669"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B) Installing </a:t>
            </a:r>
            <a:r>
              <a:rPr lang="en-US" u="sng" dirty="0" err="1">
                <a:solidFill>
                  <a:srgbClr val="660000"/>
                </a:solidFill>
              </a:rPr>
              <a:t>Thonny</a:t>
            </a:r>
            <a:r>
              <a:rPr lang="en-US" u="sng" dirty="0">
                <a:solidFill>
                  <a:srgbClr val="660000"/>
                </a:solidFill>
              </a:rPr>
              <a:t> IDE – Mac OS X</a:t>
            </a:r>
          </a:p>
        </p:txBody>
      </p:sp>
      <p:sp>
        <p:nvSpPr>
          <p:cNvPr id="3" name="Rectangle 2"/>
          <p:cNvSpPr/>
          <p:nvPr/>
        </p:nvSpPr>
        <p:spPr>
          <a:xfrm>
            <a:off x="460130" y="1092498"/>
            <a:ext cx="5728402" cy="523220"/>
          </a:xfrm>
          <a:prstGeom prst="rect">
            <a:avLst/>
          </a:prstGeom>
        </p:spPr>
        <p:txBody>
          <a:bodyPr wrap="square">
            <a:spAutoFit/>
          </a:bodyPr>
          <a:lstStyle/>
          <a:p>
            <a:r>
              <a:rPr lang="en-US" dirty="0"/>
              <a:t>To install </a:t>
            </a:r>
            <a:r>
              <a:rPr lang="en-US" dirty="0" err="1"/>
              <a:t>Thonny</a:t>
            </a:r>
            <a:r>
              <a:rPr lang="en-US" dirty="0"/>
              <a:t> on Mac OS X, follow the next instructions:</a:t>
            </a:r>
          </a:p>
          <a:p>
            <a:endParaRPr lang="en-US" dirty="0">
              <a:solidFill>
                <a:srgbClr val="3A3A3A"/>
              </a:solidFill>
              <a:latin typeface="Helvetica" panose="020B0604020202020204" pitchFamily="34" charset="0"/>
            </a:endParaRPr>
          </a:p>
        </p:txBody>
      </p:sp>
      <p:sp>
        <p:nvSpPr>
          <p:cNvPr id="2" name="Rectangle 1"/>
          <p:cNvSpPr/>
          <p:nvPr/>
        </p:nvSpPr>
        <p:spPr>
          <a:xfrm>
            <a:off x="276331" y="1608277"/>
            <a:ext cx="6096000" cy="307777"/>
          </a:xfrm>
          <a:prstGeom prst="rect">
            <a:avLst/>
          </a:prstGeom>
        </p:spPr>
        <p:txBody>
          <a:bodyPr>
            <a:spAutoFit/>
          </a:bodyPr>
          <a:lstStyle/>
          <a:p>
            <a:r>
              <a:rPr lang="pl-PL" b="1" dirty="0"/>
              <a:t>1.</a:t>
            </a:r>
            <a:r>
              <a:rPr lang="pl-PL" dirty="0"/>
              <a:t> Go to </a:t>
            </a:r>
            <a:r>
              <a:rPr lang="pl-PL" dirty="0">
                <a:hlinkClick r:id="rId3"/>
              </a:rPr>
              <a:t>https://thonny.org</a:t>
            </a:r>
            <a:endParaRPr lang="pl-PL" dirty="0"/>
          </a:p>
        </p:txBody>
      </p:sp>
      <p:sp>
        <p:nvSpPr>
          <p:cNvPr id="4" name="Rectangle 3"/>
          <p:cNvSpPr>
            <a:spLocks noChangeArrowheads="1"/>
          </p:cNvSpPr>
          <p:nvPr/>
        </p:nvSpPr>
        <p:spPr bwMode="auto">
          <a:xfrm>
            <a:off x="344900" y="1911735"/>
            <a:ext cx="65097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b="1" dirty="0"/>
              <a:t>2.</a:t>
            </a:r>
            <a:r>
              <a:rPr lang="en-US" dirty="0"/>
              <a:t> Download the version for Mac OS X and wait a few seconds while it downloads.</a:t>
            </a:r>
          </a:p>
        </p:txBody>
      </p:sp>
      <p:sp>
        <p:nvSpPr>
          <p:cNvPr id="9" name="Rectangle 8"/>
          <p:cNvSpPr/>
          <p:nvPr/>
        </p:nvSpPr>
        <p:spPr>
          <a:xfrm>
            <a:off x="240147" y="2162110"/>
            <a:ext cx="6096000" cy="307777"/>
          </a:xfrm>
          <a:prstGeom prst="rect">
            <a:avLst/>
          </a:prstGeom>
        </p:spPr>
        <p:txBody>
          <a:bodyPr>
            <a:spAutoFit/>
          </a:bodyPr>
          <a:lstStyle/>
          <a:p>
            <a:r>
              <a:rPr lang="en-US" b="1" dirty="0"/>
              <a:t>3.</a:t>
            </a:r>
            <a:r>
              <a:rPr lang="en-US" dirty="0"/>
              <a:t> Open the </a:t>
            </a:r>
            <a:r>
              <a:rPr lang="en-US" i="1" dirty="0"/>
              <a:t>.</a:t>
            </a:r>
            <a:r>
              <a:rPr lang="en-US" i="1" dirty="0" err="1"/>
              <a:t>dmg</a:t>
            </a:r>
            <a:r>
              <a:rPr lang="en-US" dirty="0"/>
              <a:t> file.</a:t>
            </a:r>
          </a:p>
        </p:txBody>
      </p:sp>
      <p:sp>
        <p:nvSpPr>
          <p:cNvPr id="10" name="Rectangle 9"/>
          <p:cNvSpPr/>
          <p:nvPr/>
        </p:nvSpPr>
        <p:spPr>
          <a:xfrm>
            <a:off x="240147" y="2525288"/>
            <a:ext cx="6096000" cy="307777"/>
          </a:xfrm>
          <a:prstGeom prst="rect">
            <a:avLst/>
          </a:prstGeom>
        </p:spPr>
        <p:txBody>
          <a:bodyPr>
            <a:spAutoFit/>
          </a:bodyPr>
          <a:lstStyle/>
          <a:p>
            <a:r>
              <a:rPr lang="en-US" b="1" dirty="0"/>
              <a:t>4.</a:t>
            </a:r>
            <a:r>
              <a:rPr lang="en-US" dirty="0"/>
              <a:t> Drag the “</a:t>
            </a:r>
            <a:r>
              <a:rPr lang="en-US" dirty="0" err="1"/>
              <a:t>Thonny</a:t>
            </a:r>
            <a:r>
              <a:rPr lang="en-US" dirty="0"/>
              <a:t>” application to your Desktop:</a:t>
            </a:r>
          </a:p>
        </p:txBody>
      </p:sp>
      <p:sp>
        <p:nvSpPr>
          <p:cNvPr id="11" name="Rectangle 10"/>
          <p:cNvSpPr/>
          <p:nvPr/>
        </p:nvSpPr>
        <p:spPr>
          <a:xfrm>
            <a:off x="240147" y="2833065"/>
            <a:ext cx="6096000" cy="307777"/>
          </a:xfrm>
          <a:prstGeom prst="rect">
            <a:avLst/>
          </a:prstGeom>
        </p:spPr>
        <p:txBody>
          <a:bodyPr>
            <a:spAutoFit/>
          </a:bodyPr>
          <a:lstStyle/>
          <a:p>
            <a:r>
              <a:rPr lang="en-US" b="1" dirty="0"/>
              <a:t>5.</a:t>
            </a:r>
            <a:r>
              <a:rPr lang="en-US" dirty="0"/>
              <a:t> </a:t>
            </a:r>
            <a:r>
              <a:rPr lang="en-US" dirty="0" err="1"/>
              <a:t>Thonny</a:t>
            </a:r>
            <a:r>
              <a:rPr lang="en-US" dirty="0"/>
              <a:t> IDE is now installed and you can double-click to open it:</a:t>
            </a:r>
          </a:p>
        </p:txBody>
      </p:sp>
      <p:pic>
        <p:nvPicPr>
          <p:cNvPr id="3074" name="Picture 2" descr="https://i0.wp.com/randomnerdtutorials.com/wp-content/uploads/2019/01/thonny-download-mac.png?resize=750%2C629&amp;quality=100&amp;strip=all&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837" y="1043548"/>
            <a:ext cx="2867731" cy="2405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0.wp.com/randomnerdtutorials.com/wp-content/uploads/2019/01/0-downloading-thonny-ide-mac-os-x.png?resize=172%2C248&amp;quality=100&amp;strip=all&amp;ss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99" y="3802367"/>
            <a:ext cx="1638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i0.wp.com/randomnerdtutorials.com/wp-content/uploads/2019/01/1-installing-thonny-ide-mac-os-x.png?resize=500%2C303&amp;quality=100&amp;strip=all&amp;ssl=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4285" y="4156115"/>
            <a:ext cx="3314276" cy="200845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i0.wp.com/randomnerdtutorials.com/wp-content/uploads/2019/01/2-installing-thonny-ide-mac-os-x.png?resize=279%2C226&amp;quality=100&amp;strip=all&amp;ssl=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9738" y="3730268"/>
            <a:ext cx="26574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i0.wp.com/randomnerdtutorials.com/wp-content/uploads/2019/01/2-installing-thonny-ide-mac-os-x.png?resize=279%2C226&amp;quality=100&amp;strip=all&amp;ssl=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8530" y="3802367"/>
            <a:ext cx="26574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30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64" name="Google Shape;64;ge7b48a889b_2_9"/>
          <p:cNvSpPr txBox="1">
            <a:spLocks noGrp="1"/>
          </p:cNvSpPr>
          <p:nvPr>
            <p:ph type="title"/>
          </p:nvPr>
        </p:nvSpPr>
        <p:spPr>
          <a:xfrm>
            <a:off x="528699" y="191250"/>
            <a:ext cx="9107669" cy="754800"/>
          </a:xfrm>
          <a:prstGeom prst="rect">
            <a:avLst/>
          </a:prstGeom>
        </p:spPr>
        <p:txBody>
          <a:bodyPr spcFirstLastPara="1" wrap="square" lIns="0" tIns="45700" rIns="0" bIns="0" anchor="b" anchorCtr="0">
            <a:normAutofit/>
          </a:bodyPr>
          <a:lstStyle/>
          <a:p>
            <a:pPr lvl="0">
              <a:buClr>
                <a:srgbClr val="660000"/>
              </a:buClr>
            </a:pPr>
            <a:r>
              <a:rPr lang="en-US" u="sng" dirty="0">
                <a:solidFill>
                  <a:srgbClr val="660000"/>
                </a:solidFill>
              </a:rPr>
              <a:t>C) Installing </a:t>
            </a:r>
            <a:r>
              <a:rPr lang="en-US" u="sng" dirty="0" err="1">
                <a:solidFill>
                  <a:srgbClr val="660000"/>
                </a:solidFill>
              </a:rPr>
              <a:t>Thonny</a:t>
            </a:r>
            <a:r>
              <a:rPr lang="en-US" u="sng" dirty="0">
                <a:solidFill>
                  <a:srgbClr val="660000"/>
                </a:solidFill>
              </a:rPr>
              <a:t> IDE – Linux</a:t>
            </a:r>
          </a:p>
        </p:txBody>
      </p:sp>
      <p:sp>
        <p:nvSpPr>
          <p:cNvPr id="3" name="Rectangle 2"/>
          <p:cNvSpPr/>
          <p:nvPr/>
        </p:nvSpPr>
        <p:spPr>
          <a:xfrm>
            <a:off x="481331" y="1729354"/>
            <a:ext cx="5728402" cy="1384995"/>
          </a:xfrm>
          <a:prstGeom prst="rect">
            <a:avLst/>
          </a:prstGeom>
        </p:spPr>
        <p:txBody>
          <a:bodyPr wrap="square">
            <a:spAutoFit/>
          </a:bodyPr>
          <a:lstStyle/>
          <a:p>
            <a:r>
              <a:rPr lang="en-US" dirty="0"/>
              <a:t>To install </a:t>
            </a:r>
            <a:r>
              <a:rPr lang="en-US" dirty="0" err="1"/>
              <a:t>Thonny</a:t>
            </a:r>
            <a:r>
              <a:rPr lang="en-US" dirty="0"/>
              <a:t> on your Linux computer, it depends on your Linux distribution and version, follow the next instructions for your system. First, we recommend installing these dependencies: python3, python3-pip, and python3-tk</a:t>
            </a:r>
          </a:p>
          <a:p>
            <a:br>
              <a:rPr lang="en-US" dirty="0"/>
            </a:br>
            <a:endParaRPr lang="en-US" dirty="0">
              <a:solidFill>
                <a:srgbClr val="3A3A3A"/>
              </a:solidFill>
              <a:latin typeface="Helvetica" panose="020B0604020202020204" pitchFamily="34" charset="0"/>
            </a:endParaRPr>
          </a:p>
        </p:txBody>
      </p:sp>
      <p:pic>
        <p:nvPicPr>
          <p:cNvPr id="6" name="Picture 5"/>
          <p:cNvPicPr>
            <a:picLocks noChangeAspect="1"/>
          </p:cNvPicPr>
          <p:nvPr/>
        </p:nvPicPr>
        <p:blipFill>
          <a:blip r:embed="rId3"/>
          <a:stretch>
            <a:fillRect/>
          </a:stretch>
        </p:blipFill>
        <p:spPr>
          <a:xfrm>
            <a:off x="99646" y="3232147"/>
            <a:ext cx="7089208" cy="1630000"/>
          </a:xfrm>
          <a:prstGeom prst="rect">
            <a:avLst/>
          </a:prstGeom>
        </p:spPr>
      </p:pic>
      <p:pic>
        <p:nvPicPr>
          <p:cNvPr id="7" name="Picture 6"/>
          <p:cNvPicPr>
            <a:picLocks noChangeAspect="1"/>
          </p:cNvPicPr>
          <p:nvPr/>
        </p:nvPicPr>
        <p:blipFill>
          <a:blip r:embed="rId4"/>
          <a:stretch>
            <a:fillRect/>
          </a:stretch>
        </p:blipFill>
        <p:spPr>
          <a:xfrm>
            <a:off x="6529872" y="1319701"/>
            <a:ext cx="4960380" cy="5086035"/>
          </a:xfrm>
          <a:prstGeom prst="rect">
            <a:avLst/>
          </a:prstGeom>
        </p:spPr>
      </p:pic>
    </p:spTree>
    <p:extLst>
      <p:ext uri="{BB962C8B-B14F-4D97-AF65-F5344CB8AC3E}">
        <p14:creationId xmlns:p14="http://schemas.microsoft.com/office/powerpoint/2010/main" val="151981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64" name="Google Shape;64;ge7b48a889b_2_9"/>
          <p:cNvSpPr txBox="1">
            <a:spLocks noGrp="1"/>
          </p:cNvSpPr>
          <p:nvPr>
            <p:ph type="title"/>
          </p:nvPr>
        </p:nvSpPr>
        <p:spPr>
          <a:xfrm>
            <a:off x="528700" y="191249"/>
            <a:ext cx="10047860" cy="1132363"/>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Install the ESP32 USB driver</a:t>
            </a:r>
            <a:br>
              <a:rPr lang="en-US" u="sng" dirty="0">
                <a:solidFill>
                  <a:srgbClr val="660000"/>
                </a:solidFill>
              </a:rPr>
            </a:br>
            <a:r>
              <a:rPr lang="en-US" u="sng" dirty="0">
                <a:solidFill>
                  <a:srgbClr val="660000"/>
                </a:solidFill>
              </a:rPr>
              <a:t> Library for </a:t>
            </a:r>
            <a:r>
              <a:rPr lang="en-US" u="sng" dirty="0" err="1">
                <a:solidFill>
                  <a:srgbClr val="660000"/>
                </a:solidFill>
              </a:rPr>
              <a:t>Thonny</a:t>
            </a:r>
            <a:endParaRPr lang="en-US" u="sng" dirty="0">
              <a:solidFill>
                <a:srgbClr val="660000"/>
              </a:solidFill>
            </a:endParaRPr>
          </a:p>
        </p:txBody>
      </p:sp>
      <p:pic>
        <p:nvPicPr>
          <p:cNvPr id="4" name="Hình ảnh 3">
            <a:extLst>
              <a:ext uri="{FF2B5EF4-FFF2-40B4-BE49-F238E27FC236}">
                <a16:creationId xmlns:a16="http://schemas.microsoft.com/office/drawing/2014/main" id="{AB76B72E-CFF1-7468-59E5-EFE5C43A9954}"/>
              </a:ext>
            </a:extLst>
          </p:cNvPr>
          <p:cNvPicPr>
            <a:picLocks noChangeAspect="1"/>
          </p:cNvPicPr>
          <p:nvPr/>
        </p:nvPicPr>
        <p:blipFill>
          <a:blip r:embed="rId3"/>
          <a:stretch>
            <a:fillRect/>
          </a:stretch>
        </p:blipFill>
        <p:spPr>
          <a:xfrm>
            <a:off x="5750560" y="1509949"/>
            <a:ext cx="5581353" cy="4247013"/>
          </a:xfrm>
          <a:prstGeom prst="rect">
            <a:avLst/>
          </a:prstGeom>
        </p:spPr>
      </p:pic>
      <p:sp>
        <p:nvSpPr>
          <p:cNvPr id="5" name="Hộp Văn bản 4">
            <a:extLst>
              <a:ext uri="{FF2B5EF4-FFF2-40B4-BE49-F238E27FC236}">
                <a16:creationId xmlns:a16="http://schemas.microsoft.com/office/drawing/2014/main" id="{63351868-2C5A-E8DE-4505-9F1E8F2652D5}"/>
              </a:ext>
            </a:extLst>
          </p:cNvPr>
          <p:cNvSpPr txBox="1"/>
          <p:nvPr/>
        </p:nvSpPr>
        <p:spPr>
          <a:xfrm>
            <a:off x="335280" y="2722880"/>
            <a:ext cx="4714240" cy="1600438"/>
          </a:xfrm>
          <a:prstGeom prst="rect">
            <a:avLst/>
          </a:prstGeom>
          <a:noFill/>
        </p:spPr>
        <p:txBody>
          <a:bodyPr wrap="square" rtlCol="0">
            <a:spAutoFit/>
          </a:bodyPr>
          <a:lstStyle/>
          <a:p>
            <a:r>
              <a:rPr lang="en-US" dirty="0"/>
              <a:t>Like install </a:t>
            </a:r>
            <a:r>
              <a:rPr lang="en-US" dirty="0" err="1"/>
              <a:t>Thonny</a:t>
            </a:r>
            <a:r>
              <a:rPr lang="en-US" dirty="0"/>
              <a:t>, you must chose your Operating System driver to Install in your computer.</a:t>
            </a:r>
          </a:p>
          <a:p>
            <a:endParaRPr lang="en-US" dirty="0"/>
          </a:p>
          <a:p>
            <a:r>
              <a:rPr lang="en-US" dirty="0"/>
              <a:t>If Windows, chose CP210X Universal Windows Drivers</a:t>
            </a:r>
          </a:p>
          <a:p>
            <a:r>
              <a:rPr lang="en-US" dirty="0"/>
              <a:t>If Mac, chose CP210X </a:t>
            </a:r>
          </a:p>
          <a:p>
            <a:r>
              <a:rPr lang="en-US" dirty="0"/>
              <a:t>In Linux, Driver is already in  Operating System</a:t>
            </a:r>
          </a:p>
          <a:p>
            <a:endParaRPr lang="en-US" dirty="0"/>
          </a:p>
        </p:txBody>
      </p:sp>
    </p:spTree>
    <p:extLst>
      <p:ext uri="{BB962C8B-B14F-4D97-AF65-F5344CB8AC3E}">
        <p14:creationId xmlns:p14="http://schemas.microsoft.com/office/powerpoint/2010/main" val="177839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64" name="Google Shape;64;ge7b48a889b_2_9"/>
          <p:cNvSpPr txBox="1">
            <a:spLocks noGrp="1"/>
          </p:cNvSpPr>
          <p:nvPr>
            <p:ph type="title"/>
          </p:nvPr>
        </p:nvSpPr>
        <p:spPr>
          <a:xfrm>
            <a:off x="528700" y="191250"/>
            <a:ext cx="6909592" cy="754800"/>
          </a:xfrm>
          <a:prstGeom prst="rect">
            <a:avLst/>
          </a:prstGeom>
        </p:spPr>
        <p:txBody>
          <a:bodyPr spcFirstLastPara="1" wrap="square" lIns="0" tIns="45700" rIns="0" bIns="0" anchor="b" anchorCtr="0">
            <a:normAutofit fontScale="90000"/>
          </a:bodyPr>
          <a:lstStyle/>
          <a:p>
            <a:pPr lvl="0">
              <a:buClr>
                <a:srgbClr val="660000"/>
              </a:buClr>
            </a:pPr>
            <a:r>
              <a:rPr lang="en-US" u="sng" dirty="0">
                <a:solidFill>
                  <a:srgbClr val="660000"/>
                </a:solidFill>
              </a:rPr>
              <a:t>2. Installing Library for </a:t>
            </a:r>
            <a:r>
              <a:rPr lang="en-US" u="sng" dirty="0" err="1">
                <a:solidFill>
                  <a:srgbClr val="660000"/>
                </a:solidFill>
              </a:rPr>
              <a:t>Thonny</a:t>
            </a:r>
            <a:endParaRPr lang="en-US" u="sng" dirty="0">
              <a:solidFill>
                <a:srgbClr val="660000"/>
              </a:solidFill>
            </a:endParaRPr>
          </a:p>
        </p:txBody>
      </p:sp>
      <p:sp>
        <p:nvSpPr>
          <p:cNvPr id="2" name="Rectangle 1"/>
          <p:cNvSpPr/>
          <p:nvPr/>
        </p:nvSpPr>
        <p:spPr>
          <a:xfrm>
            <a:off x="726832" y="1118001"/>
            <a:ext cx="6096000" cy="830997"/>
          </a:xfrm>
          <a:prstGeom prst="rect">
            <a:avLst/>
          </a:prstGeom>
        </p:spPr>
        <p:txBody>
          <a:bodyPr>
            <a:spAutoFit/>
          </a:bodyPr>
          <a:lstStyle/>
          <a:p>
            <a:r>
              <a:rPr lang="en-US" sz="2400" dirty="0">
                <a:solidFill>
                  <a:srgbClr val="3A3A3A"/>
                </a:solidFill>
                <a:latin typeface="Helvetica" panose="020B0604020202020204" pitchFamily="34" charset="0"/>
              </a:rPr>
              <a:t>Next, we will learn how to use features of </a:t>
            </a:r>
            <a:r>
              <a:rPr lang="en-US" sz="2400" dirty="0" err="1">
                <a:solidFill>
                  <a:srgbClr val="3A3A3A"/>
                </a:solidFill>
                <a:latin typeface="Helvetica" panose="020B0604020202020204" pitchFamily="34" charset="0"/>
              </a:rPr>
              <a:t>Thonny</a:t>
            </a:r>
            <a:r>
              <a:rPr lang="en-US" sz="2400" dirty="0">
                <a:solidFill>
                  <a:srgbClr val="3A3A3A"/>
                </a:solidFill>
                <a:latin typeface="Helvetica" panose="020B0604020202020204" pitchFamily="34" charset="0"/>
              </a:rPr>
              <a:t>. At First, we look at the </a:t>
            </a:r>
            <a:r>
              <a:rPr lang="en-US" sz="2400" dirty="0" err="1">
                <a:solidFill>
                  <a:srgbClr val="3A3A3A"/>
                </a:solidFill>
                <a:latin typeface="Helvetica" panose="020B0604020202020204" pitchFamily="34" charset="0"/>
              </a:rPr>
              <a:t>Thonny</a:t>
            </a:r>
            <a:endParaRPr lang="en-US" sz="2400" dirty="0">
              <a:solidFill>
                <a:srgbClr val="3A3A3A"/>
              </a:solidFill>
              <a:latin typeface="Helvetica" panose="020B0604020202020204" pitchFamily="34" charset="0"/>
            </a:endParaRPr>
          </a:p>
        </p:txBody>
      </p:sp>
      <p:sp>
        <p:nvSpPr>
          <p:cNvPr id="6" name="Rectangle 5"/>
          <p:cNvSpPr/>
          <p:nvPr/>
        </p:nvSpPr>
        <p:spPr>
          <a:xfrm>
            <a:off x="656492" y="2371654"/>
            <a:ext cx="6096000" cy="523220"/>
          </a:xfrm>
          <a:prstGeom prst="rect">
            <a:avLst/>
          </a:prstGeom>
        </p:spPr>
        <p:txBody>
          <a:bodyPr>
            <a:spAutoFit/>
          </a:bodyPr>
          <a:lstStyle/>
          <a:p>
            <a:r>
              <a:rPr lang="en-US" dirty="0">
                <a:solidFill>
                  <a:srgbClr val="3A3A3A"/>
                </a:solidFill>
                <a:latin typeface="Helvetica" panose="020B0604020202020204" pitchFamily="34" charset="0"/>
              </a:rPr>
              <a:t>Open </a:t>
            </a:r>
            <a:r>
              <a:rPr lang="en-US" dirty="0" err="1">
                <a:solidFill>
                  <a:srgbClr val="3A3A3A"/>
                </a:solidFill>
                <a:latin typeface="Helvetica" panose="020B0604020202020204" pitchFamily="34" charset="0"/>
              </a:rPr>
              <a:t>Thonny</a:t>
            </a:r>
            <a:r>
              <a:rPr lang="en-US" dirty="0">
                <a:solidFill>
                  <a:srgbClr val="3A3A3A"/>
                </a:solidFill>
                <a:latin typeface="Helvetica" panose="020B0604020202020204" pitchFamily="34" charset="0"/>
              </a:rPr>
              <a:t> IDE. There are two different sections: the </a:t>
            </a:r>
            <a:r>
              <a:rPr lang="en-US" b="1" dirty="0">
                <a:solidFill>
                  <a:srgbClr val="3A3A3A"/>
                </a:solidFill>
                <a:latin typeface="Helvetica" panose="020B0604020202020204" pitchFamily="34" charset="0"/>
              </a:rPr>
              <a:t>Editor</a:t>
            </a:r>
            <a:r>
              <a:rPr lang="en-US" dirty="0">
                <a:solidFill>
                  <a:srgbClr val="3A3A3A"/>
                </a:solidFill>
                <a:latin typeface="Helvetica" panose="020B0604020202020204" pitchFamily="34" charset="0"/>
              </a:rPr>
              <a:t> and the </a:t>
            </a:r>
            <a:r>
              <a:rPr lang="en-US" b="1" dirty="0" err="1">
                <a:solidFill>
                  <a:srgbClr val="3A3A3A"/>
                </a:solidFill>
                <a:latin typeface="Helvetica" panose="020B0604020202020204" pitchFamily="34" charset="0"/>
              </a:rPr>
              <a:t>MicroPython</a:t>
            </a:r>
            <a:r>
              <a:rPr lang="en-US" b="1" dirty="0">
                <a:solidFill>
                  <a:srgbClr val="3A3A3A"/>
                </a:solidFill>
                <a:latin typeface="Helvetica" panose="020B0604020202020204" pitchFamily="34" charset="0"/>
              </a:rPr>
              <a:t> Shell/Terminal</a:t>
            </a:r>
            <a:r>
              <a:rPr lang="en-US" dirty="0">
                <a:solidFill>
                  <a:srgbClr val="3A3A3A"/>
                </a:solidFill>
                <a:latin typeface="Helvetica" panose="020B0604020202020204" pitchFamily="34" charset="0"/>
              </a:rPr>
              <a:t>:</a:t>
            </a:r>
          </a:p>
        </p:txBody>
      </p:sp>
      <p:pic>
        <p:nvPicPr>
          <p:cNvPr id="5122" name="Picture 2" descr="https://i0.wp.com/randomnerdtutorials.com/wp-content/uploads/2019/01/thonny-ide-Copy.png?resize=768%2C609&amp;quality=100&amp;strip=all&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492" y="1948998"/>
            <a:ext cx="4595690" cy="36442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28700" y="3520259"/>
            <a:ext cx="6096000" cy="1600438"/>
          </a:xfrm>
          <a:prstGeom prst="rect">
            <a:avLst/>
          </a:prstGeom>
        </p:spPr>
        <p:txBody>
          <a:bodyPr>
            <a:spAutoFit/>
          </a:bodyPr>
          <a:lstStyle/>
          <a:p>
            <a:pPr>
              <a:buFont typeface="Arial" panose="020B0604020202020204" pitchFamily="34" charset="0"/>
              <a:buChar char="•"/>
            </a:pPr>
            <a:r>
              <a:rPr lang="en-US" dirty="0">
                <a:solidFill>
                  <a:srgbClr val="3A3A3A"/>
                </a:solidFill>
                <a:latin typeface="Helvetica" panose="020B0604020202020204" pitchFamily="34" charset="0"/>
              </a:rPr>
              <a:t>The </a:t>
            </a:r>
            <a:r>
              <a:rPr lang="en-US" b="1" dirty="0">
                <a:solidFill>
                  <a:srgbClr val="3A3A3A"/>
                </a:solidFill>
                <a:latin typeface="Helvetica" panose="020B0604020202020204" pitchFamily="34" charset="0"/>
              </a:rPr>
              <a:t>Editor</a:t>
            </a:r>
            <a:r>
              <a:rPr lang="en-US" dirty="0">
                <a:solidFill>
                  <a:srgbClr val="3A3A3A"/>
                </a:solidFill>
                <a:latin typeface="Helvetica" panose="020B0604020202020204" pitchFamily="34" charset="0"/>
              </a:rPr>
              <a:t> section is where you write your code and edit your </a:t>
            </a:r>
            <a:r>
              <a:rPr lang="en-US" i="1" dirty="0">
                <a:solidFill>
                  <a:srgbClr val="3A3A3A"/>
                </a:solidFill>
                <a:latin typeface="Helvetica" panose="020B0604020202020204" pitchFamily="34" charset="0"/>
              </a:rPr>
              <a:t>.</a:t>
            </a:r>
            <a:r>
              <a:rPr lang="en-US" i="1" dirty="0" err="1">
                <a:solidFill>
                  <a:srgbClr val="3A3A3A"/>
                </a:solidFill>
                <a:latin typeface="Helvetica" panose="020B0604020202020204" pitchFamily="34" charset="0"/>
              </a:rPr>
              <a:t>py</a:t>
            </a:r>
            <a:r>
              <a:rPr lang="en-US" dirty="0">
                <a:solidFill>
                  <a:srgbClr val="3A3A3A"/>
                </a:solidFill>
                <a:latin typeface="Helvetica" panose="020B0604020202020204" pitchFamily="34" charset="0"/>
              </a:rPr>
              <a:t> files. You can open more than one file, and the Editor will open a new tab for each file.</a:t>
            </a:r>
          </a:p>
          <a:p>
            <a:pPr>
              <a:buFont typeface="Arial" panose="020B0604020202020204" pitchFamily="34" charset="0"/>
              <a:buChar char="•"/>
            </a:pPr>
            <a:r>
              <a:rPr lang="en-US" dirty="0">
                <a:solidFill>
                  <a:srgbClr val="3A3A3A"/>
                </a:solidFill>
                <a:latin typeface="Helvetica" panose="020B0604020202020204" pitchFamily="34" charset="0"/>
              </a:rPr>
              <a:t>On the </a:t>
            </a:r>
            <a:r>
              <a:rPr lang="en-US" b="1" dirty="0" err="1">
                <a:solidFill>
                  <a:srgbClr val="3A3A3A"/>
                </a:solidFill>
                <a:latin typeface="Helvetica" panose="020B0604020202020204" pitchFamily="34" charset="0"/>
              </a:rPr>
              <a:t>MicroPython</a:t>
            </a:r>
            <a:r>
              <a:rPr lang="en-US" b="1" dirty="0">
                <a:solidFill>
                  <a:srgbClr val="3A3A3A"/>
                </a:solidFill>
                <a:latin typeface="Helvetica" panose="020B0604020202020204" pitchFamily="34" charset="0"/>
              </a:rPr>
              <a:t> Shel</a:t>
            </a:r>
            <a:r>
              <a:rPr lang="en-US" dirty="0">
                <a:solidFill>
                  <a:srgbClr val="3A3A3A"/>
                </a:solidFill>
                <a:latin typeface="Helvetica" panose="020B0604020202020204" pitchFamily="34" charset="0"/>
              </a:rPr>
              <a:t>l you can type commands to be executed immediately by your ESP board without the need to upload new files. The terminal also provides information about the state of an executing program, shows errors related with upload, syntax errors, prints messages, etc…</a:t>
            </a:r>
          </a:p>
        </p:txBody>
      </p:sp>
    </p:spTree>
    <p:extLst>
      <p:ext uri="{BB962C8B-B14F-4D97-AF65-F5344CB8AC3E}">
        <p14:creationId xmlns:p14="http://schemas.microsoft.com/office/powerpoint/2010/main" val="683276831"/>
      </p:ext>
    </p:extLst>
  </p:cSld>
  <p:clrMapOvr>
    <a:masterClrMapping/>
  </p:clrMapOvr>
</p:sld>
</file>

<file path=ppt/theme/theme1.xml><?xml version="1.0" encoding="utf-8"?>
<a:theme xmlns:a="http://schemas.openxmlformats.org/drawingml/2006/main" name="Presentation on brainstorming">
  <a:themeElements>
    <a:clrScheme name="Custom 2">
      <a:dk1>
        <a:srgbClr val="000000"/>
      </a:dk1>
      <a:lt1>
        <a:srgbClr val="FFFFFF"/>
      </a:lt1>
      <a:dk2>
        <a:srgbClr val="242852"/>
      </a:dk2>
      <a:lt2>
        <a:srgbClr val="ACCBF9"/>
      </a:lt2>
      <a:accent1>
        <a:srgbClr val="84B2F6"/>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1578</Words>
  <Application>Microsoft Office PowerPoint</Application>
  <PresentationFormat>Màn hình rộng</PresentationFormat>
  <Paragraphs>165</Paragraphs>
  <Slides>20</Slides>
  <Notes>20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20</vt:i4>
      </vt:variant>
    </vt:vector>
  </HeadingPairs>
  <TitlesOfParts>
    <vt:vector size="26" baseType="lpstr">
      <vt:lpstr>Arial</vt:lpstr>
      <vt:lpstr>Consolas</vt:lpstr>
      <vt:lpstr>Courier New</vt:lpstr>
      <vt:lpstr>Helvetica</vt:lpstr>
      <vt:lpstr>Noto Sans Symbols</vt:lpstr>
      <vt:lpstr>Presentation on brainstorming</vt:lpstr>
      <vt:lpstr>Getting Started with Thonny MicroPython (Python) IDE for ESP32</vt:lpstr>
      <vt:lpstr>Content</vt:lpstr>
      <vt:lpstr>Installing Thonny IDE</vt:lpstr>
      <vt:lpstr>A) Installing Thonny IDE – Windows PC</vt:lpstr>
      <vt:lpstr>B) Installing Thonny IDE – Mac OS X</vt:lpstr>
      <vt:lpstr>B) Installing Thonny IDE – Mac OS X</vt:lpstr>
      <vt:lpstr>C) Installing Thonny IDE – Linux</vt:lpstr>
      <vt:lpstr>Install the ESP32 USB driver  Library for Thonny</vt:lpstr>
      <vt:lpstr>2. Installing Library for Thonny</vt:lpstr>
      <vt:lpstr>2. Installing Library for Thonny</vt:lpstr>
      <vt:lpstr>2. Installing Library for Thonny</vt:lpstr>
      <vt:lpstr>2. Installing Library for Thonny</vt:lpstr>
      <vt:lpstr>2. Installing Library for Thonny</vt:lpstr>
      <vt:lpstr>3. Flashing MicroPython Software</vt:lpstr>
      <vt:lpstr>3. Flashing MicroPython Software</vt:lpstr>
      <vt:lpstr>3. Flashing MicroPython Software</vt:lpstr>
      <vt:lpstr>3. Flashing MicroPython Software</vt:lpstr>
      <vt:lpstr>3. Flashing MicroPython Software</vt:lpstr>
      <vt:lpstr>3. Flashing MicroPython Software</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 </dc:title>
  <cp:lastModifiedBy>LE CHI TUYEN 20193191</cp:lastModifiedBy>
  <cp:revision>19</cp:revision>
  <dcterms:created xsi:type="dcterms:W3CDTF">2016-11-18T02:43:26Z</dcterms:created>
  <dcterms:modified xsi:type="dcterms:W3CDTF">2022-09-23T00:19:46Z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