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4"/>
  </p:notesMasterIdLst>
  <p:sldIdLst>
    <p:sldId id="256" r:id="rId2"/>
    <p:sldId id="257" r:id="rId3"/>
    <p:sldId id="275" r:id="rId4"/>
    <p:sldId id="260" r:id="rId5"/>
    <p:sldId id="280" r:id="rId6"/>
    <p:sldId id="281" r:id="rId7"/>
    <p:sldId id="279" r:id="rId8"/>
    <p:sldId id="282" r:id="rId9"/>
    <p:sldId id="274" r:id="rId10"/>
    <p:sldId id="276" r:id="rId11"/>
    <p:sldId id="278" r:id="rId12"/>
    <p:sldId id="273"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wBp0q/9lE2ZxqtLOH+7FYeat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A976A3-81A3-469F-8766-A6D2B049C135}">
  <a:tblStyle styleId="{D2A976A3-81A3-469F-8766-A6D2B049C1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 name="Google Shape;4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1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7242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5228ee13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5228ee13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b85228ee13_0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3583384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3564170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b48a889b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b48a889b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e7b48a889b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227034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985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7138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4929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24"/>
        <p:cNvGrpSpPr/>
        <p:nvPr/>
      </p:nvGrpSpPr>
      <p:grpSpPr>
        <a:xfrm>
          <a:off x="0" y="0"/>
          <a:ext cx="0" cy="0"/>
          <a:chOff x="0" y="0"/>
          <a:chExt cx="0" cy="0"/>
        </a:xfrm>
      </p:grpSpPr>
      <p:sp>
        <p:nvSpPr>
          <p:cNvPr id="25" name="Google Shape;25;p13"/>
          <p:cNvSpPr txBox="1">
            <a:spLocks noGrp="1"/>
          </p:cNvSpPr>
          <p:nvPr>
            <p:ph type="dt" idx="10"/>
          </p:nvPr>
        </p:nvSpPr>
        <p:spPr>
          <a:xfrm>
            <a:off x="288471" y="6665701"/>
            <a:ext cx="2616300" cy="1809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 name="Google Shape;26;p13"/>
          <p:cNvSpPr txBox="1">
            <a:spLocks noGrp="1"/>
          </p:cNvSpPr>
          <p:nvPr>
            <p:ph type="ftr" idx="11"/>
          </p:nvPr>
        </p:nvSpPr>
        <p:spPr>
          <a:xfrm>
            <a:off x="3867215" y="6654808"/>
            <a:ext cx="5336700" cy="1920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13"/>
          <p:cNvSpPr txBox="1">
            <a:spLocks noGrp="1"/>
          </p:cNvSpPr>
          <p:nvPr>
            <p:ph type="sldNum" idx="12"/>
          </p:nvPr>
        </p:nvSpPr>
        <p:spPr>
          <a:xfrm>
            <a:off x="10837852" y="6683374"/>
            <a:ext cx="1025400" cy="180900"/>
          </a:xfrm>
          <a:prstGeom prst="rect">
            <a:avLst/>
          </a:prstGeom>
          <a:noFill/>
          <a:ln>
            <a:noFill/>
          </a:ln>
        </p:spPr>
        <p:txBody>
          <a:bodyPr spcFirstLastPara="1" wrap="square" lIns="0" tIns="0" rIns="0" bIns="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13"/>
          <p:cNvSpPr txBox="1">
            <a:spLocks noGrp="1"/>
          </p:cNvSpPr>
          <p:nvPr>
            <p:ph type="subTitle" idx="1"/>
          </p:nvPr>
        </p:nvSpPr>
        <p:spPr>
          <a:xfrm>
            <a:off x="711200" y="3228536"/>
            <a:ext cx="10473000" cy="1752600"/>
          </a:xfrm>
          <a:prstGeom prst="rect">
            <a:avLst/>
          </a:prstGeom>
          <a:noFill/>
          <a:ln>
            <a:noFill/>
          </a:ln>
        </p:spPr>
        <p:txBody>
          <a:bodyPr spcFirstLastPara="1" wrap="square" lIns="0" tIns="45700" rIns="18275" bIns="45700" anchor="t" anchorCtr="0">
            <a:normAutofit/>
          </a:bodyPr>
          <a:lstStyle>
            <a:lvl1pPr marR="45720" lvl="0" algn="r" rtl="0">
              <a:spcBef>
                <a:spcPts val="400"/>
              </a:spcBef>
              <a:spcAft>
                <a:spcPts val="0"/>
              </a:spcAft>
              <a:buSzPts val="2000"/>
              <a:buNone/>
              <a:defRPr>
                <a:solidFill>
                  <a:schemeClr val="dk1"/>
                </a:solidFill>
              </a:defRPr>
            </a:lvl1pPr>
            <a:lvl2pPr lvl="1" algn="ctr" rtl="0">
              <a:spcBef>
                <a:spcPts val="360"/>
              </a:spcBef>
              <a:spcAft>
                <a:spcPts val="0"/>
              </a:spcAft>
              <a:buSzPts val="1620"/>
              <a:buNone/>
              <a:defRPr/>
            </a:lvl2pPr>
            <a:lvl3pPr lvl="2" algn="ctr" rtl="0">
              <a:spcBef>
                <a:spcPts val="360"/>
              </a:spcBef>
              <a:spcAft>
                <a:spcPts val="0"/>
              </a:spcAft>
              <a:buSzPts val="1350"/>
              <a:buNone/>
              <a:defRPr/>
            </a:lvl3pPr>
            <a:lvl4pPr lvl="3" algn="ctr" rtl="0">
              <a:spcBef>
                <a:spcPts val="360"/>
              </a:spcBef>
              <a:spcAft>
                <a:spcPts val="0"/>
              </a:spcAft>
              <a:buSzPts val="1170"/>
              <a:buNone/>
              <a:defRPr/>
            </a:lvl4pPr>
            <a:lvl5pPr lvl="4" algn="ctr" rtl="0">
              <a:spcBef>
                <a:spcPts val="360"/>
              </a:spcBef>
              <a:spcAft>
                <a:spcPts val="0"/>
              </a:spcAft>
              <a:buSzPts val="1170"/>
              <a:buNone/>
              <a:defRPr/>
            </a:lvl5pPr>
            <a:lvl6pPr lvl="5" algn="ctr" rtl="0">
              <a:spcBef>
                <a:spcPts val="360"/>
              </a:spcBef>
              <a:spcAft>
                <a:spcPts val="0"/>
              </a:spcAft>
              <a:buSzPts val="1440"/>
              <a:buNone/>
              <a:defRPr/>
            </a:lvl6pPr>
            <a:lvl7pPr lvl="6" algn="ctr" rtl="0">
              <a:spcBef>
                <a:spcPts val="360"/>
              </a:spcBef>
              <a:spcAft>
                <a:spcPts val="0"/>
              </a:spcAft>
              <a:buSzPts val="1440"/>
              <a:buNone/>
              <a:defRPr/>
            </a:lvl7pPr>
            <a:lvl8pPr lvl="7" algn="ctr" rtl="0">
              <a:spcBef>
                <a:spcPts val="360"/>
              </a:spcBef>
              <a:spcAft>
                <a:spcPts val="0"/>
              </a:spcAft>
              <a:buSzPts val="1800"/>
              <a:buNone/>
              <a:defRPr/>
            </a:lvl8pPr>
            <a:lvl9pPr lvl="8" algn="ctr" rtl="0">
              <a:spcBef>
                <a:spcPts val="360"/>
              </a:spcBef>
              <a:spcAft>
                <a:spcPts val="0"/>
              </a:spcAft>
              <a:buSzPts val="1800"/>
              <a:buNone/>
              <a:defRPr/>
            </a:lvl9pPr>
          </a:lstStyle>
          <a:p>
            <a:endParaRPr/>
          </a:p>
        </p:txBody>
      </p:sp>
      <p:sp>
        <p:nvSpPr>
          <p:cNvPr id="29" name="Google Shape;29;p13"/>
          <p:cNvSpPr txBox="1">
            <a:spLocks noGrp="1"/>
          </p:cNvSpPr>
          <p:nvPr>
            <p:ph type="ctrTitle"/>
          </p:nvPr>
        </p:nvSpPr>
        <p:spPr>
          <a:xfrm>
            <a:off x="711200" y="1371600"/>
            <a:ext cx="10468800" cy="1828800"/>
          </a:xfrm>
          <a:prstGeom prst="rect">
            <a:avLst/>
          </a:prstGeom>
          <a:noFill/>
          <a:ln>
            <a:noFill/>
          </a:ln>
        </p:spPr>
        <p:txBody>
          <a:bodyPr spcFirstLastPara="1" wrap="square" lIns="0" tIns="0" rIns="18275" bIns="0" anchor="b" anchorCtr="0">
            <a:normAutofit/>
          </a:bodyPr>
          <a:lstStyle>
            <a:lvl1pPr lvl="0" algn="r" rtl="0">
              <a:spcBef>
                <a:spcPts val="0"/>
              </a:spcBef>
              <a:spcAft>
                <a:spcPts val="0"/>
              </a:spcAft>
              <a:buClr>
                <a:schemeClr val="dk2"/>
              </a:buClr>
              <a:buSzPts val="5600"/>
              <a:buFont typeface="Arial"/>
              <a:buNone/>
              <a:defRPr sz="5600" b="1">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0" name="Google Shape;30;p13"/>
          <p:cNvCxnSpPr/>
          <p:nvPr/>
        </p:nvCxnSpPr>
        <p:spPr>
          <a:xfrm rot="10800000" flipH="1">
            <a:off x="3048" y="5937900"/>
            <a:ext cx="8100" cy="5700"/>
          </a:xfrm>
          <a:prstGeom prst="straightConnector1">
            <a:avLst/>
          </a:prstGeom>
          <a:noFill/>
          <a:ln w="9525" cap="flat" cmpd="sng">
            <a:solidFill>
              <a:schemeClr val="accent1"/>
            </a:solidFill>
            <a:prstDash val="solid"/>
            <a:miter lim="800000"/>
            <a:headEnd type="none" w="sm" len="sm"/>
            <a:tailEnd type="none" w="sm" len="sm"/>
          </a:ln>
        </p:spPr>
      </p:cxnSp>
      <p:cxnSp>
        <p:nvCxnSpPr>
          <p:cNvPr id="31" name="Google Shape;31;p13"/>
          <p:cNvCxnSpPr/>
          <p:nvPr/>
        </p:nvCxnSpPr>
        <p:spPr>
          <a:xfrm rot="10800000" flipH="1">
            <a:off x="3048" y="5937900"/>
            <a:ext cx="8100" cy="5700"/>
          </a:xfrm>
          <a:prstGeom prst="straightConnector1">
            <a:avLst/>
          </a:prstGeom>
          <a:noFill/>
          <a:ln w="9525" cap="flat" cmpd="sng">
            <a:solidFill>
              <a:schemeClr val="accent1"/>
            </a:solidFill>
            <a:prstDash val="solid"/>
            <a:miter lim="800000"/>
            <a:headEnd type="none" w="sm" len="sm"/>
            <a:tailEnd type="none" w="sm" len="sm"/>
          </a:ln>
        </p:spPr>
      </p:cxnSp>
      <p:pic>
        <p:nvPicPr>
          <p:cNvPr id="32" name="Google Shape;32;p13" descr="A picture containing drawing, clock&#10;&#10;Description automatically generated"/>
          <p:cNvPicPr preferRelativeResize="0"/>
          <p:nvPr/>
        </p:nvPicPr>
        <p:blipFill rotWithShape="1">
          <a:blip r:embed="rId2">
            <a:alphaModFix/>
          </a:blip>
          <a:srcRect/>
          <a:stretch/>
        </p:blipFill>
        <p:spPr>
          <a:xfrm>
            <a:off x="9241971" y="227711"/>
            <a:ext cx="1774734" cy="57465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4"/>
          <p:cNvSpPr txBox="1">
            <a:spLocks noGrp="1"/>
          </p:cNvSpPr>
          <p:nvPr>
            <p:ph type="dt" idx="10"/>
          </p:nvPr>
        </p:nvSpPr>
        <p:spPr>
          <a:xfrm>
            <a:off x="288471" y="6665701"/>
            <a:ext cx="2616300" cy="1809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3867216" y="6597650"/>
            <a:ext cx="5149800" cy="266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14"/>
          <p:cNvSpPr txBox="1">
            <a:spLocks noGrp="1"/>
          </p:cNvSpPr>
          <p:nvPr>
            <p:ph type="sldNum" idx="12"/>
          </p:nvPr>
        </p:nvSpPr>
        <p:spPr>
          <a:xfrm>
            <a:off x="10977552" y="6683373"/>
            <a:ext cx="1025400" cy="180900"/>
          </a:xfrm>
          <a:prstGeom prst="rect">
            <a:avLst/>
          </a:prstGeom>
          <a:noFill/>
          <a:ln>
            <a:noFill/>
          </a:ln>
        </p:spPr>
        <p:txBody>
          <a:bodyPr spcFirstLastPara="1" wrap="square" lIns="0" tIns="0" rIns="0" bIns="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14"/>
          <p:cNvSpPr txBox="1">
            <a:spLocks noGrp="1"/>
          </p:cNvSpPr>
          <p:nvPr>
            <p:ph type="body" idx="1"/>
          </p:nvPr>
        </p:nvSpPr>
        <p:spPr>
          <a:xfrm>
            <a:off x="219075" y="1156625"/>
            <a:ext cx="11853300" cy="51594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SzPts val="1800"/>
              <a:buChar char="⚫"/>
              <a:defRPr/>
            </a:lvl1pPr>
            <a:lvl2pPr marL="914400" lvl="1" indent="-331469" algn="l" rtl="0">
              <a:spcBef>
                <a:spcPts val="360"/>
              </a:spcBef>
              <a:spcAft>
                <a:spcPts val="0"/>
              </a:spcAft>
              <a:buSzPts val="1620"/>
              <a:buChar char="⚫"/>
              <a:defRPr/>
            </a:lvl2pPr>
            <a:lvl3pPr marL="1371600" lvl="2" indent="-314325" algn="l" rtl="0">
              <a:spcBef>
                <a:spcPts val="360"/>
              </a:spcBef>
              <a:spcAft>
                <a:spcPts val="0"/>
              </a:spcAft>
              <a:buSzPts val="1350"/>
              <a:buChar char="⚫"/>
              <a:defRPr/>
            </a:lvl3pPr>
            <a:lvl4pPr marL="1828800" lvl="3" indent="-302894" algn="l" rtl="0">
              <a:spcBef>
                <a:spcPts val="360"/>
              </a:spcBef>
              <a:spcAft>
                <a:spcPts val="0"/>
              </a:spcAft>
              <a:buSzPts val="1170"/>
              <a:buChar char="⚫"/>
              <a:defRPr/>
            </a:lvl4pPr>
            <a:lvl5pPr marL="2286000" lvl="4" indent="-302895" algn="l" rtl="0">
              <a:spcBef>
                <a:spcPts val="360"/>
              </a:spcBef>
              <a:spcAft>
                <a:spcPts val="0"/>
              </a:spcAft>
              <a:buSzPts val="1170"/>
              <a:buChar char="⚫"/>
              <a:defRPr/>
            </a:lvl5pPr>
            <a:lvl6pPr marL="2743200" lvl="5" indent="-320039" algn="l" rtl="0">
              <a:spcBef>
                <a:spcPts val="360"/>
              </a:spcBef>
              <a:spcAft>
                <a:spcPts val="0"/>
              </a:spcAft>
              <a:buSzPts val="1440"/>
              <a:buChar char="⚫"/>
              <a:defRPr/>
            </a:lvl6pPr>
            <a:lvl7pPr marL="3200400" lvl="6" indent="-320039" algn="l" rtl="0">
              <a:spcBef>
                <a:spcPts val="360"/>
              </a:spcBef>
              <a:spcAft>
                <a:spcPts val="0"/>
              </a:spcAft>
              <a:buSzPts val="144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38" name="Google Shape;38;p14"/>
          <p:cNvSpPr txBox="1">
            <a:spLocks noGrp="1"/>
          </p:cNvSpPr>
          <p:nvPr>
            <p:ph type="title"/>
          </p:nvPr>
        </p:nvSpPr>
        <p:spPr>
          <a:xfrm>
            <a:off x="219075" y="191259"/>
            <a:ext cx="10693800" cy="754800"/>
          </a:xfrm>
          <a:prstGeom prst="rect">
            <a:avLst/>
          </a:prstGeom>
          <a:noFill/>
          <a:ln>
            <a:noFill/>
          </a:ln>
        </p:spPr>
        <p:txBody>
          <a:bodyPr spcFirstLastPara="1" wrap="square" lIns="0" tIns="45700" rIns="0" bIns="0" anchor="b" anchorCtr="0">
            <a:normAutofit/>
          </a:bodyPr>
          <a:lstStyle>
            <a:lvl1pPr lvl="0" algn="l" rtl="0">
              <a:spcBef>
                <a:spcPts val="0"/>
              </a:spcBef>
              <a:spcAft>
                <a:spcPts val="0"/>
              </a:spcAft>
              <a:buClr>
                <a:schemeClr val="dk2"/>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alphaModFix/>
          </a:blip>
          <a:tile tx="0" ty="0" sx="65002" sy="65002" flip="none" algn="tl"/>
        </a:blip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17422" y="-254206"/>
            <a:ext cx="10425219" cy="956832"/>
            <a:chOff x="-13767" y="-254206"/>
            <a:chExt cx="10574317" cy="956832"/>
          </a:xfrm>
        </p:grpSpPr>
        <p:sp>
          <p:nvSpPr>
            <p:cNvPr id="11" name="Google Shape;11;p12"/>
            <p:cNvSpPr/>
            <p:nvPr/>
          </p:nvSpPr>
          <p:spPr>
            <a:xfrm>
              <a:off x="-12700" y="-22283"/>
              <a:ext cx="10573250" cy="365188"/>
            </a:xfrm>
            <a:custGeom>
              <a:avLst/>
              <a:gdLst/>
              <a:ahLst/>
              <a:cxnLst/>
              <a:rect l="l" t="t" r="r" b="b"/>
              <a:pathLst>
                <a:path w="10000" h="10183" extrusionOk="0">
                  <a:moveTo>
                    <a:pt x="10" y="271"/>
                  </a:moveTo>
                  <a:lnTo>
                    <a:pt x="4408" y="242"/>
                  </a:lnTo>
                  <a:cubicBezTo>
                    <a:pt x="4761" y="1773"/>
                    <a:pt x="6653" y="5817"/>
                    <a:pt x="7585" y="5804"/>
                  </a:cubicBezTo>
                  <a:cubicBezTo>
                    <a:pt x="8517" y="5791"/>
                    <a:pt x="9583" y="1633"/>
                    <a:pt x="9999" y="163"/>
                  </a:cubicBezTo>
                  <a:cubicBezTo>
                    <a:pt x="10002" y="961"/>
                    <a:pt x="9997" y="-558"/>
                    <a:pt x="10000" y="240"/>
                  </a:cubicBezTo>
                  <a:cubicBezTo>
                    <a:pt x="9823" y="907"/>
                    <a:pt x="8697" y="6386"/>
                    <a:pt x="7460" y="6894"/>
                  </a:cubicBezTo>
                  <a:cubicBezTo>
                    <a:pt x="6223" y="7402"/>
                    <a:pt x="3823" y="2742"/>
                    <a:pt x="2580" y="3288"/>
                  </a:cubicBezTo>
                  <a:cubicBezTo>
                    <a:pt x="1300" y="3409"/>
                    <a:pt x="468" y="7547"/>
                    <a:pt x="0" y="10183"/>
                  </a:cubicBezTo>
                  <a:cubicBezTo>
                    <a:pt x="3" y="6879"/>
                    <a:pt x="7" y="3575"/>
                    <a:pt x="10" y="271"/>
                  </a:cubicBezTo>
                  <a:close/>
                </a:path>
              </a:pathLst>
            </a:custGeom>
            <a:gradFill>
              <a:gsLst>
                <a:gs pos="0">
                  <a:srgbClr val="498DF1"/>
                </a:gs>
                <a:gs pos="100000">
                  <a:schemeClr val="lt2"/>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 name="Google Shape;12;p12"/>
            <p:cNvSpPr/>
            <p:nvPr/>
          </p:nvSpPr>
          <p:spPr>
            <a:xfrm rot="-163576">
              <a:off x="-8836" y="-4354"/>
              <a:ext cx="10516729" cy="457127"/>
            </a:xfrm>
            <a:custGeom>
              <a:avLst/>
              <a:gdLst/>
              <a:ahLst/>
              <a:cxnLst/>
              <a:rect l="l" t="t" r="r" b="b"/>
              <a:pathLst>
                <a:path w="10024" h="19133" extrusionOk="0">
                  <a:moveTo>
                    <a:pt x="0" y="127"/>
                  </a:moveTo>
                  <a:cubicBezTo>
                    <a:pt x="474" y="-641"/>
                    <a:pt x="1695" y="2182"/>
                    <a:pt x="2889" y="5348"/>
                  </a:cubicBezTo>
                  <a:cubicBezTo>
                    <a:pt x="4083" y="8514"/>
                    <a:pt x="5968" y="19470"/>
                    <a:pt x="7164" y="19126"/>
                  </a:cubicBezTo>
                  <a:cubicBezTo>
                    <a:pt x="8360" y="18783"/>
                    <a:pt x="9430" y="11530"/>
                    <a:pt x="10024" y="9993"/>
                  </a:cubicBezTo>
                </a:path>
              </a:pathLst>
            </a:cu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 name="Google Shape;13;p12"/>
          <p:cNvSpPr txBox="1">
            <a:spLocks noGrp="1"/>
          </p:cNvSpPr>
          <p:nvPr>
            <p:ph type="body" idx="1"/>
          </p:nvPr>
        </p:nvSpPr>
        <p:spPr>
          <a:xfrm>
            <a:off x="288471" y="1069862"/>
            <a:ext cx="11667900" cy="5512800"/>
          </a:xfrm>
          <a:prstGeom prst="rect">
            <a:avLst/>
          </a:prstGeom>
          <a:noFill/>
          <a:ln>
            <a:noFill/>
          </a:ln>
        </p:spPr>
        <p:txBody>
          <a:bodyPr spcFirstLastPara="1" wrap="square" lIns="91425" tIns="45700" rIns="91425" bIns="45700" anchor="t" anchorCtr="0">
            <a:normAutofit/>
          </a:bodyPr>
          <a:lstStyle>
            <a:lvl1pPr marL="457200" marR="0" lvl="0" indent="-355600" algn="l" rtl="0">
              <a:spcBef>
                <a:spcPts val="400"/>
              </a:spcBef>
              <a:spcAft>
                <a:spcPts val="0"/>
              </a:spcAft>
              <a:buClr>
                <a:srgbClr val="0E57C4"/>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31469" algn="l" rtl="0">
              <a:spcBef>
                <a:spcPts val="360"/>
              </a:spcBef>
              <a:spcAft>
                <a:spcPts val="0"/>
              </a:spcAft>
              <a:buClr>
                <a:srgbClr val="00B0F0"/>
              </a:buClr>
              <a:buSzPts val="1620"/>
              <a:buFont typeface="Noto Sans Symbols"/>
              <a:buChar char="⚫"/>
              <a:defRPr sz="1800" b="0" i="0" u="none" strike="noStrike" cap="none">
                <a:solidFill>
                  <a:schemeClr val="dk1"/>
                </a:solidFill>
                <a:latin typeface="Arial"/>
                <a:ea typeface="Arial"/>
                <a:cs typeface="Arial"/>
                <a:sym typeface="Arial"/>
              </a:defRPr>
            </a:lvl2pPr>
            <a:lvl3pPr marL="1371600" marR="0" lvl="2" indent="-314325" algn="l" rtl="0">
              <a:spcBef>
                <a:spcPts val="360"/>
              </a:spcBef>
              <a:spcAft>
                <a:spcPts val="0"/>
              </a:spcAft>
              <a:buClr>
                <a:srgbClr val="5963B8"/>
              </a:buClr>
              <a:buSzPts val="1350"/>
              <a:buFont typeface="Noto Sans Symbols"/>
              <a:buChar char="⚫"/>
              <a:defRPr sz="1800" b="0" i="0" u="none" strike="noStrike" cap="none">
                <a:solidFill>
                  <a:schemeClr val="dk1"/>
                </a:solidFill>
                <a:latin typeface="Arial"/>
                <a:ea typeface="Arial"/>
                <a:cs typeface="Arial"/>
                <a:sym typeface="Arial"/>
              </a:defRPr>
            </a:lvl3pPr>
            <a:lvl4pPr marL="1828800" marR="0" lvl="3" indent="-294639" algn="l" rtl="0">
              <a:spcBef>
                <a:spcPts val="320"/>
              </a:spcBef>
              <a:spcAft>
                <a:spcPts val="0"/>
              </a:spcAft>
              <a:buClr>
                <a:schemeClr val="accent3"/>
              </a:buClr>
              <a:buSzPts val="1040"/>
              <a:buFont typeface="Noto Sans Symbols"/>
              <a:buChar char="⚫"/>
              <a:defRPr sz="1600" b="0" i="0" u="none" strike="noStrike" cap="none">
                <a:solidFill>
                  <a:schemeClr val="dk1"/>
                </a:solidFill>
                <a:latin typeface="Arial"/>
                <a:ea typeface="Arial"/>
                <a:cs typeface="Arial"/>
                <a:sym typeface="Arial"/>
              </a:defRPr>
            </a:lvl4pPr>
            <a:lvl5pPr marL="2286000" marR="0" lvl="4" indent="-294639" algn="l" rtl="0">
              <a:spcBef>
                <a:spcPts val="320"/>
              </a:spcBef>
              <a:spcAft>
                <a:spcPts val="0"/>
              </a:spcAft>
              <a:buClr>
                <a:schemeClr val="accent4"/>
              </a:buClr>
              <a:buSzPts val="1040"/>
              <a:buFont typeface="Noto Sans Symbols"/>
              <a:buChar char="⚫"/>
              <a:defRPr sz="16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4" name="Google Shape;14;p12"/>
          <p:cNvSpPr txBox="1">
            <a:spLocks noGrp="1"/>
          </p:cNvSpPr>
          <p:nvPr>
            <p:ph type="title"/>
          </p:nvPr>
        </p:nvSpPr>
        <p:spPr>
          <a:xfrm>
            <a:off x="268518" y="383412"/>
            <a:ext cx="10715100" cy="6147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5" name="Google Shape;15;p12" descr="Image result for hust logo"/>
          <p:cNvPicPr preferRelativeResize="0"/>
          <p:nvPr/>
        </p:nvPicPr>
        <p:blipFill rotWithShape="1">
          <a:blip r:embed="rId5">
            <a:alphaModFix/>
          </a:blip>
          <a:srcRect/>
          <a:stretch/>
        </p:blipFill>
        <p:spPr>
          <a:xfrm>
            <a:off x="11432799" y="100864"/>
            <a:ext cx="523562" cy="772440"/>
          </a:xfrm>
          <a:prstGeom prst="rect">
            <a:avLst/>
          </a:prstGeom>
          <a:noFill/>
          <a:ln>
            <a:noFill/>
          </a:ln>
        </p:spPr>
      </p:pic>
      <p:pic>
        <p:nvPicPr>
          <p:cNvPr id="16" name="Google Shape;16;p12" descr="Image result for set hust logo"/>
          <p:cNvPicPr preferRelativeResize="0"/>
          <p:nvPr/>
        </p:nvPicPr>
        <p:blipFill rotWithShape="1">
          <a:blip r:embed="rId6">
            <a:alphaModFix/>
          </a:blip>
          <a:srcRect/>
          <a:stretch/>
        </p:blipFill>
        <p:spPr>
          <a:xfrm>
            <a:off x="11003622" y="261697"/>
            <a:ext cx="429176" cy="422554"/>
          </a:xfrm>
          <a:prstGeom prst="rect">
            <a:avLst/>
          </a:prstGeom>
          <a:noFill/>
          <a:ln>
            <a:noFill/>
          </a:ln>
        </p:spPr>
      </p:pic>
      <p:grpSp>
        <p:nvGrpSpPr>
          <p:cNvPr id="17" name="Google Shape;17;p12"/>
          <p:cNvGrpSpPr/>
          <p:nvPr/>
        </p:nvGrpSpPr>
        <p:grpSpPr>
          <a:xfrm>
            <a:off x="-12700" y="6582771"/>
            <a:ext cx="12204282" cy="290270"/>
            <a:chOff x="0" y="6208894"/>
            <a:chExt cx="12201842" cy="649083"/>
          </a:xfrm>
        </p:grpSpPr>
        <p:sp>
          <p:nvSpPr>
            <p:cNvPr id="18" name="Google Shape;18;p12"/>
            <p:cNvSpPr/>
            <p:nvPr/>
          </p:nvSpPr>
          <p:spPr>
            <a:xfrm>
              <a:off x="12842" y="6220177"/>
              <a:ext cx="12189000" cy="637800"/>
            </a:xfrm>
            <a:prstGeom prst="rect">
              <a:avLst/>
            </a:prstGeom>
            <a:solidFill>
              <a:srgbClr val="B4D0F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9" name="Google Shape;19;p12"/>
            <p:cNvCxnSpPr/>
            <p:nvPr/>
          </p:nvCxnSpPr>
          <p:spPr>
            <a:xfrm>
              <a:off x="0" y="6208894"/>
              <a:ext cx="12192000" cy="0"/>
            </a:xfrm>
            <a:prstGeom prst="straightConnector1">
              <a:avLst/>
            </a:prstGeom>
            <a:noFill/>
            <a:ln w="12700" cap="flat" cmpd="sng">
              <a:solidFill>
                <a:schemeClr val="dk2"/>
              </a:solidFill>
              <a:prstDash val="solid"/>
              <a:miter lim="800000"/>
              <a:headEnd type="none" w="sm" len="sm"/>
              <a:tailEnd type="none" w="sm" len="sm"/>
            </a:ln>
          </p:spPr>
        </p:cxnSp>
      </p:grpSp>
      <p:sp>
        <p:nvSpPr>
          <p:cNvPr id="20" name="Google Shape;20;p12"/>
          <p:cNvSpPr txBox="1">
            <a:spLocks noGrp="1"/>
          </p:cNvSpPr>
          <p:nvPr>
            <p:ph type="ftr" idx="11"/>
          </p:nvPr>
        </p:nvSpPr>
        <p:spPr>
          <a:xfrm>
            <a:off x="3867216" y="6665701"/>
            <a:ext cx="4470300" cy="180900"/>
          </a:xfrm>
          <a:prstGeom prst="rect">
            <a:avLst/>
          </a:prstGeom>
          <a:noFill/>
          <a:ln>
            <a:noFill/>
          </a:ln>
        </p:spPr>
        <p:txBody>
          <a:bodyPr spcFirstLastPara="1" wrap="square" lIns="0" tIns="0" rIns="0" bIns="0" anchor="b" anchorCtr="0">
            <a:noAutofit/>
          </a:bodyPr>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12"/>
          <p:cNvSpPr txBox="1">
            <a:spLocks noGrp="1"/>
          </p:cNvSpPr>
          <p:nvPr>
            <p:ph type="sldNum" idx="12"/>
          </p:nvPr>
        </p:nvSpPr>
        <p:spPr>
          <a:xfrm>
            <a:off x="10837852" y="6683374"/>
            <a:ext cx="1025400" cy="18090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800" b="0" u="none">
                <a:solidFill>
                  <a:schemeClr val="dk1"/>
                </a:solidFill>
                <a:latin typeface="Arial"/>
                <a:ea typeface="Arial"/>
                <a:cs typeface="Arial"/>
                <a:sym typeface="Arial"/>
              </a:defRPr>
            </a:lvl1pPr>
            <a:lvl2pPr marL="0" marR="0" lvl="1" indent="0" algn="r" rtl="0">
              <a:spcBef>
                <a:spcPts val="0"/>
              </a:spcBef>
              <a:buNone/>
              <a:defRPr sz="1800" b="0" u="none">
                <a:solidFill>
                  <a:schemeClr val="dk1"/>
                </a:solidFill>
                <a:latin typeface="Arial"/>
                <a:ea typeface="Arial"/>
                <a:cs typeface="Arial"/>
                <a:sym typeface="Arial"/>
              </a:defRPr>
            </a:lvl2pPr>
            <a:lvl3pPr marL="0" marR="0" lvl="2" indent="0" algn="r" rtl="0">
              <a:spcBef>
                <a:spcPts val="0"/>
              </a:spcBef>
              <a:buNone/>
              <a:defRPr sz="1800" b="0" u="none">
                <a:solidFill>
                  <a:schemeClr val="dk1"/>
                </a:solidFill>
                <a:latin typeface="Arial"/>
                <a:ea typeface="Arial"/>
                <a:cs typeface="Arial"/>
                <a:sym typeface="Arial"/>
              </a:defRPr>
            </a:lvl3pPr>
            <a:lvl4pPr marL="0" marR="0" lvl="3" indent="0" algn="r" rtl="0">
              <a:spcBef>
                <a:spcPts val="0"/>
              </a:spcBef>
              <a:buNone/>
              <a:defRPr sz="1800" b="0" u="none">
                <a:solidFill>
                  <a:schemeClr val="dk1"/>
                </a:solidFill>
                <a:latin typeface="Arial"/>
                <a:ea typeface="Arial"/>
                <a:cs typeface="Arial"/>
                <a:sym typeface="Arial"/>
              </a:defRPr>
            </a:lvl4pPr>
            <a:lvl5pPr marL="0" marR="0" lvl="4" indent="0" algn="r" rtl="0">
              <a:spcBef>
                <a:spcPts val="0"/>
              </a:spcBef>
              <a:buNone/>
              <a:defRPr sz="1800" b="0" u="none">
                <a:solidFill>
                  <a:schemeClr val="dk1"/>
                </a:solidFill>
                <a:latin typeface="Arial"/>
                <a:ea typeface="Arial"/>
                <a:cs typeface="Arial"/>
                <a:sym typeface="Arial"/>
              </a:defRPr>
            </a:lvl5pPr>
            <a:lvl6pPr marL="0" marR="0" lvl="5" indent="0" algn="r" rtl="0">
              <a:spcBef>
                <a:spcPts val="0"/>
              </a:spcBef>
              <a:buNone/>
              <a:defRPr sz="1800" b="0" u="none">
                <a:solidFill>
                  <a:schemeClr val="dk1"/>
                </a:solidFill>
                <a:latin typeface="Arial"/>
                <a:ea typeface="Arial"/>
                <a:cs typeface="Arial"/>
                <a:sym typeface="Arial"/>
              </a:defRPr>
            </a:lvl6pPr>
            <a:lvl7pPr marL="0" marR="0" lvl="6" indent="0" algn="r" rtl="0">
              <a:spcBef>
                <a:spcPts val="0"/>
              </a:spcBef>
              <a:buNone/>
              <a:defRPr sz="1800" b="0" u="none">
                <a:solidFill>
                  <a:schemeClr val="dk1"/>
                </a:solidFill>
                <a:latin typeface="Arial"/>
                <a:ea typeface="Arial"/>
                <a:cs typeface="Arial"/>
                <a:sym typeface="Arial"/>
              </a:defRPr>
            </a:lvl7pPr>
            <a:lvl8pPr marL="0" marR="0" lvl="7" indent="0" algn="r" rtl="0">
              <a:spcBef>
                <a:spcPts val="0"/>
              </a:spcBef>
              <a:buNone/>
              <a:defRPr sz="1800" b="0" u="none">
                <a:solidFill>
                  <a:schemeClr val="dk1"/>
                </a:solidFill>
                <a:latin typeface="Arial"/>
                <a:ea typeface="Arial"/>
                <a:cs typeface="Arial"/>
                <a:sym typeface="Arial"/>
              </a:defRPr>
            </a:lvl8pPr>
            <a:lvl9pPr marL="0" marR="0" lvl="8" indent="0" algn="r" rtl="0">
              <a:spcBef>
                <a:spcPts val="0"/>
              </a:spcBef>
              <a:buNone/>
              <a:defRPr sz="1800" b="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12"/>
          <p:cNvSpPr txBox="1">
            <a:spLocks noGrp="1"/>
          </p:cNvSpPr>
          <p:nvPr>
            <p:ph type="dt" idx="10"/>
          </p:nvPr>
        </p:nvSpPr>
        <p:spPr>
          <a:xfrm>
            <a:off x="288471" y="6665701"/>
            <a:ext cx="2616300" cy="1809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6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pic>
        <p:nvPicPr>
          <p:cNvPr id="23" name="Google Shape;23;p12" descr="A picture containing drawing, clock&#10;&#10;Description automatically generated"/>
          <p:cNvPicPr preferRelativeResize="0"/>
          <p:nvPr/>
        </p:nvPicPr>
        <p:blipFill rotWithShape="1">
          <a:blip r:embed="rId7">
            <a:alphaModFix/>
          </a:blip>
          <a:srcRect/>
          <a:stretch/>
        </p:blipFill>
        <p:spPr>
          <a:xfrm>
            <a:off x="9241971" y="227711"/>
            <a:ext cx="1774734" cy="57465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kucmus/micropython-pms700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subTitle" idx="1"/>
          </p:nvPr>
        </p:nvSpPr>
        <p:spPr>
          <a:xfrm>
            <a:off x="3771901" y="4358528"/>
            <a:ext cx="7690756" cy="1519758"/>
          </a:xfrm>
          <a:prstGeom prst="rect">
            <a:avLst/>
          </a:prstGeom>
          <a:noFill/>
          <a:ln>
            <a:noFill/>
          </a:ln>
        </p:spPr>
        <p:txBody>
          <a:bodyPr spcFirstLastPara="1" wrap="square" lIns="0" tIns="45700" rIns="18275" bIns="45700" anchor="t" anchorCtr="0">
            <a:normAutofit/>
          </a:bodyPr>
          <a:lstStyle/>
          <a:p>
            <a:pPr marL="0" lvl="0" indent="0" algn="l" rtl="0">
              <a:spcBef>
                <a:spcPts val="400"/>
              </a:spcBef>
              <a:spcAft>
                <a:spcPts val="0"/>
              </a:spcAft>
              <a:buSzPts val="2000"/>
              <a:buNone/>
            </a:pPr>
            <a:r>
              <a:rPr lang="en-US" dirty="0"/>
              <a:t>				</a:t>
            </a:r>
            <a:endParaRPr dirty="0"/>
          </a:p>
          <a:p>
            <a:pPr marL="0" lvl="0" indent="0" algn="l" rtl="0">
              <a:spcBef>
                <a:spcPts val="400"/>
              </a:spcBef>
              <a:spcAft>
                <a:spcPts val="0"/>
              </a:spcAft>
              <a:buSzPts val="2000"/>
              <a:buNone/>
            </a:pPr>
            <a:endParaRPr dirty="0"/>
          </a:p>
        </p:txBody>
      </p:sp>
      <p:sp>
        <p:nvSpPr>
          <p:cNvPr id="45" name="Google Shape;45;p1"/>
          <p:cNvSpPr txBox="1">
            <a:spLocks noGrp="1"/>
          </p:cNvSpPr>
          <p:nvPr>
            <p:ph type="ctrTitle"/>
          </p:nvPr>
        </p:nvSpPr>
        <p:spPr>
          <a:xfrm>
            <a:off x="698417" y="2351314"/>
            <a:ext cx="10468864" cy="1519758"/>
          </a:xfrm>
          <a:prstGeom prst="rect">
            <a:avLst/>
          </a:prstGeom>
          <a:noFill/>
          <a:ln>
            <a:noFill/>
          </a:ln>
        </p:spPr>
        <p:txBody>
          <a:bodyPr spcFirstLastPara="1" wrap="square" lIns="0" tIns="0" rIns="18275" bIns="0" anchor="b" anchorCtr="0">
            <a:noAutofit/>
          </a:bodyPr>
          <a:lstStyle/>
          <a:p>
            <a:pPr marL="0" lvl="0" indent="0" algn="ctr" rtl="0">
              <a:spcBef>
                <a:spcPts val="0"/>
              </a:spcBef>
              <a:spcAft>
                <a:spcPts val="0"/>
              </a:spcAft>
              <a:buClr>
                <a:schemeClr val="dk2"/>
              </a:buClr>
              <a:buSzPts val="4800"/>
              <a:buFont typeface="Arial"/>
              <a:buNone/>
            </a:pPr>
            <a:r>
              <a:rPr lang="en-US" sz="3600" dirty="0"/>
              <a:t>Read Dust Sensor</a:t>
            </a:r>
            <a:endParaRPr sz="3600" dirty="0">
              <a:latin typeface="Arial"/>
              <a:ea typeface="Arial"/>
              <a:cs typeface="Arial"/>
              <a:sym typeface="Arial"/>
            </a:endParaRPr>
          </a:p>
        </p:txBody>
      </p:sp>
      <p:sp>
        <p:nvSpPr>
          <p:cNvPr id="46" name="Google Shape;46;p1"/>
          <p:cNvSpPr txBox="1"/>
          <p:nvPr/>
        </p:nvSpPr>
        <p:spPr>
          <a:xfrm>
            <a:off x="623065" y="1202872"/>
            <a:ext cx="10468864" cy="527958"/>
          </a:xfrm>
          <a:prstGeom prst="rect">
            <a:avLst/>
          </a:prstGeom>
          <a:noFill/>
          <a:ln>
            <a:noFill/>
          </a:ln>
        </p:spPr>
        <p:txBody>
          <a:bodyPr spcFirstLastPara="1" wrap="square" lIns="0" tIns="0" rIns="18275" bIns="0" anchor="b" anchorCtr="0">
            <a:noAutofit/>
          </a:bodyPr>
          <a:lstStyle/>
          <a:p>
            <a:pPr marL="0" marR="0" lvl="0" indent="0" algn="ctr" rtl="0">
              <a:spcBef>
                <a:spcPts val="0"/>
              </a:spcBef>
              <a:spcAft>
                <a:spcPts val="0"/>
              </a:spcAft>
              <a:buClr>
                <a:schemeClr val="dk2"/>
              </a:buClr>
              <a:buSzPts val="2800"/>
              <a:buFont typeface="Arial"/>
              <a:buNone/>
            </a:pPr>
            <a:endParaRPr sz="1800" b="1" dirty="0">
              <a:solidFill>
                <a:schemeClr val="dk2"/>
              </a:solidFill>
              <a:latin typeface="Arial"/>
              <a:ea typeface="Arial"/>
              <a:cs typeface="Arial"/>
              <a:sym typeface="Arial"/>
            </a:endParaRPr>
          </a:p>
        </p:txBody>
      </p:sp>
      <p:sp>
        <p:nvSpPr>
          <p:cNvPr id="2" name="Subtitle 4">
            <a:extLst>
              <a:ext uri="{FF2B5EF4-FFF2-40B4-BE49-F238E27FC236}">
                <a16:creationId xmlns:a16="http://schemas.microsoft.com/office/drawing/2014/main" id="{F5B176FC-BD05-8C0E-1DEC-CF89A785E77C}"/>
              </a:ext>
            </a:extLst>
          </p:cNvPr>
          <p:cNvSpPr txBox="1">
            <a:spLocks/>
          </p:cNvSpPr>
          <p:nvPr/>
        </p:nvSpPr>
        <p:spPr>
          <a:xfrm>
            <a:off x="8648700" y="4991101"/>
            <a:ext cx="3170064" cy="1233610"/>
          </a:xfrm>
          <a:prstGeom prst="rect">
            <a:avLst/>
          </a:prstGeom>
          <a:noFill/>
          <a:ln>
            <a:noFill/>
          </a:ln>
        </p:spPr>
        <p:txBody>
          <a:bodyPr spcFirstLastPara="1" wrap="square" lIns="0" tIns="45700" rIns="18275" bIns="45700" anchor="t" anchorCtr="0">
            <a:normAutofit fontScale="92500" lnSpcReduction="20000"/>
          </a:bodyPr>
          <a:lstStyle>
            <a:defPPr marR="0" lvl="0" algn="l" rtl="0">
              <a:lnSpc>
                <a:spcPct val="100000"/>
              </a:lnSpc>
              <a:spcBef>
                <a:spcPts val="0"/>
              </a:spcBef>
              <a:spcAft>
                <a:spcPts val="0"/>
              </a:spcAft>
            </a:defPPr>
            <a:lvl1pPr marL="457200" marR="45720" lvl="0" indent="-355600" algn="r" rtl="0">
              <a:lnSpc>
                <a:spcPct val="100000"/>
              </a:lnSpc>
              <a:spcBef>
                <a:spcPts val="400"/>
              </a:spcBef>
              <a:spcAft>
                <a:spcPts val="0"/>
              </a:spcAft>
              <a:buClr>
                <a:srgbClr val="0E57C4"/>
              </a:buClr>
              <a:buSzPts val="2000"/>
              <a:buFont typeface="Noto Sans Symbols"/>
              <a:buNone/>
              <a:defRPr sz="2000" b="0" i="0" u="none" strike="noStrike" cap="none">
                <a:solidFill>
                  <a:schemeClr val="dk1"/>
                </a:solidFill>
                <a:latin typeface="Arial"/>
                <a:ea typeface="Arial"/>
                <a:cs typeface="Arial"/>
                <a:sym typeface="Arial"/>
              </a:defRPr>
            </a:lvl1pPr>
            <a:lvl2pPr marL="914400" marR="0" lvl="1" indent="-331469" algn="ctr" rtl="0">
              <a:lnSpc>
                <a:spcPct val="100000"/>
              </a:lnSpc>
              <a:spcBef>
                <a:spcPts val="360"/>
              </a:spcBef>
              <a:spcAft>
                <a:spcPts val="0"/>
              </a:spcAft>
              <a:buClr>
                <a:srgbClr val="00B0F0"/>
              </a:buClr>
              <a:buSzPts val="1620"/>
              <a:buFont typeface="Noto Sans Symbols"/>
              <a:buNone/>
              <a:defRPr sz="1800" b="0" i="0" u="none" strike="noStrike" cap="none">
                <a:solidFill>
                  <a:schemeClr val="dk1"/>
                </a:solidFill>
                <a:latin typeface="Arial"/>
                <a:ea typeface="Arial"/>
                <a:cs typeface="Arial"/>
                <a:sym typeface="Arial"/>
              </a:defRPr>
            </a:lvl2pPr>
            <a:lvl3pPr marL="1371600" marR="0" lvl="2" indent="-314325" algn="ctr" rtl="0">
              <a:lnSpc>
                <a:spcPct val="100000"/>
              </a:lnSpc>
              <a:spcBef>
                <a:spcPts val="360"/>
              </a:spcBef>
              <a:spcAft>
                <a:spcPts val="0"/>
              </a:spcAft>
              <a:buClr>
                <a:srgbClr val="5963B8"/>
              </a:buClr>
              <a:buSzPts val="1350"/>
              <a:buFont typeface="Noto Sans Symbols"/>
              <a:buNone/>
              <a:defRPr sz="1800" b="0" i="0" u="none" strike="noStrike" cap="none">
                <a:solidFill>
                  <a:schemeClr val="dk1"/>
                </a:solidFill>
                <a:latin typeface="Arial"/>
                <a:ea typeface="Arial"/>
                <a:cs typeface="Arial"/>
                <a:sym typeface="Arial"/>
              </a:defRPr>
            </a:lvl3pPr>
            <a:lvl4pPr marL="1828800" marR="0" lvl="3" indent="-294639" algn="ctr" rtl="0">
              <a:lnSpc>
                <a:spcPct val="100000"/>
              </a:lnSpc>
              <a:spcBef>
                <a:spcPts val="360"/>
              </a:spcBef>
              <a:spcAft>
                <a:spcPts val="0"/>
              </a:spcAft>
              <a:buClr>
                <a:schemeClr val="accent3"/>
              </a:buClr>
              <a:buSzPts val="1170"/>
              <a:buFont typeface="Noto Sans Symbols"/>
              <a:buNone/>
              <a:defRPr sz="1600" b="0" i="0" u="none" strike="noStrike" cap="none">
                <a:solidFill>
                  <a:schemeClr val="dk1"/>
                </a:solidFill>
                <a:latin typeface="Arial"/>
                <a:ea typeface="Arial"/>
                <a:cs typeface="Arial"/>
                <a:sym typeface="Arial"/>
              </a:defRPr>
            </a:lvl4pPr>
            <a:lvl5pPr marL="2286000" marR="0" lvl="4" indent="-294639" algn="ctr" rtl="0">
              <a:lnSpc>
                <a:spcPct val="100000"/>
              </a:lnSpc>
              <a:spcBef>
                <a:spcPts val="360"/>
              </a:spcBef>
              <a:spcAft>
                <a:spcPts val="0"/>
              </a:spcAft>
              <a:buClr>
                <a:schemeClr val="accent4"/>
              </a:buClr>
              <a:buSzPts val="1170"/>
              <a:buFont typeface="Noto Sans Symbols"/>
              <a:buNone/>
              <a:defRPr sz="1600" b="0" i="0" u="none" strike="noStrike" cap="none">
                <a:solidFill>
                  <a:schemeClr val="dk1"/>
                </a:solidFill>
                <a:latin typeface="Arial"/>
                <a:ea typeface="Arial"/>
                <a:cs typeface="Arial"/>
                <a:sym typeface="Arial"/>
              </a:defRPr>
            </a:lvl5pPr>
            <a:lvl6pPr marL="2743200" marR="0" lvl="5" indent="-320039" algn="ctr" rtl="0">
              <a:lnSpc>
                <a:spcPct val="100000"/>
              </a:lnSpc>
              <a:spcBef>
                <a:spcPts val="360"/>
              </a:spcBef>
              <a:spcAft>
                <a:spcPts val="0"/>
              </a:spcAft>
              <a:buClr>
                <a:schemeClr val="accent5"/>
              </a:buClr>
              <a:buSzPts val="1440"/>
              <a:buFont typeface="Noto Sans Symbols"/>
              <a:buNone/>
              <a:defRPr sz="1800" b="0" i="0" u="none" strike="noStrike" cap="none">
                <a:solidFill>
                  <a:schemeClr val="dk1"/>
                </a:solidFill>
                <a:latin typeface="Arial"/>
                <a:ea typeface="Arial"/>
                <a:cs typeface="Arial"/>
                <a:sym typeface="Arial"/>
              </a:defRPr>
            </a:lvl6pPr>
            <a:lvl7pPr marL="3200400" marR="0" lvl="6" indent="-309879" algn="ctr" rtl="0">
              <a:lnSpc>
                <a:spcPct val="100000"/>
              </a:lnSpc>
              <a:spcBef>
                <a:spcPts val="360"/>
              </a:spcBef>
              <a:spcAft>
                <a:spcPts val="0"/>
              </a:spcAft>
              <a:buClr>
                <a:schemeClr val="accent6"/>
              </a:buClr>
              <a:buSzPts val="1440"/>
              <a:buFont typeface="Noto Sans Symbols"/>
              <a:buNone/>
              <a:defRPr sz="1600" b="0" i="0" u="none" strike="noStrike" cap="none">
                <a:solidFill>
                  <a:schemeClr val="dk1"/>
                </a:solidFill>
                <a:latin typeface="Arial"/>
                <a:ea typeface="Arial"/>
                <a:cs typeface="Arial"/>
                <a:sym typeface="Arial"/>
              </a:defRPr>
            </a:lvl7pPr>
            <a:lvl8pPr marL="3657600" marR="0" lvl="7" indent="-330200" algn="ctr" rtl="0">
              <a:lnSpc>
                <a:spcPct val="100000"/>
              </a:lnSpc>
              <a:spcBef>
                <a:spcPts val="360"/>
              </a:spcBef>
              <a:spcAft>
                <a:spcPts val="0"/>
              </a:spcAft>
              <a:buClr>
                <a:schemeClr val="dk2"/>
              </a:buClr>
              <a:buSzPts val="1800"/>
              <a:buFont typeface="Arial"/>
              <a:buNone/>
              <a:defRPr sz="16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360"/>
              </a:spcBef>
              <a:spcAft>
                <a:spcPts val="0"/>
              </a:spcAft>
              <a:buClr>
                <a:schemeClr val="dk2"/>
              </a:buClr>
              <a:buSzPts val="1800"/>
              <a:buFont typeface="Arial"/>
              <a:buNone/>
              <a:defRPr sz="1400" b="0" i="0" u="none" strike="noStrike" cap="none">
                <a:solidFill>
                  <a:schemeClr val="dk1"/>
                </a:solidFill>
                <a:latin typeface="Arial"/>
                <a:ea typeface="Arial"/>
                <a:cs typeface="Arial"/>
                <a:sym typeface="Arial"/>
              </a:defRPr>
            </a:lvl9pPr>
          </a:lstStyle>
          <a:p>
            <a:pPr algn="l"/>
            <a:r>
              <a:rPr lang="en-US" b="1" dirty="0"/>
              <a:t>SPARC </a:t>
            </a:r>
            <a:r>
              <a:rPr lang="en-US" dirty="0"/>
              <a:t>Lab –SET- HUST</a:t>
            </a:r>
          </a:p>
          <a:p>
            <a:pPr algn="l"/>
            <a:r>
              <a:rPr lang="en-US" dirty="0"/>
              <a:t>Dr. Han </a:t>
            </a:r>
            <a:r>
              <a:rPr lang="en-US" dirty="0" err="1"/>
              <a:t>Huy</a:t>
            </a:r>
            <a:r>
              <a:rPr lang="en-US" dirty="0"/>
              <a:t> Dung – </a:t>
            </a:r>
          </a:p>
          <a:p>
            <a:pPr algn="l"/>
            <a:r>
              <a:rPr lang="en-US" dirty="0"/>
              <a:t>(+84) 988968338</a:t>
            </a:r>
          </a:p>
          <a:p>
            <a:pPr algn="l"/>
            <a:r>
              <a:rPr lang="en-US" dirty="0" err="1"/>
              <a:t>dung.hanhuy</a:t>
            </a:r>
            <a:r>
              <a:rPr lang="vi-VN" dirty="0"/>
              <a:t>@</a:t>
            </a:r>
            <a:r>
              <a:rPr lang="en-US" dirty="0"/>
              <a:t>hust.edu.vn</a:t>
            </a:r>
            <a:r>
              <a:rPr lang="vi-VN" dirty="0"/>
              <a:t> </a:t>
            </a:r>
          </a:p>
          <a:p>
            <a:pPr algn="ctr"/>
            <a:endParaRPr lang="en-US" dirty="0"/>
          </a:p>
        </p:txBody>
      </p:sp>
      <p:sp>
        <p:nvSpPr>
          <p:cNvPr id="4" name="Hộp Văn bản 3">
            <a:extLst>
              <a:ext uri="{FF2B5EF4-FFF2-40B4-BE49-F238E27FC236}">
                <a16:creationId xmlns:a16="http://schemas.microsoft.com/office/drawing/2014/main" id="{5D91FE50-0E55-9EFB-E995-D8248CA5D0F7}"/>
              </a:ext>
            </a:extLst>
          </p:cNvPr>
          <p:cNvSpPr txBox="1"/>
          <p:nvPr/>
        </p:nvSpPr>
        <p:spPr>
          <a:xfrm>
            <a:off x="3040225" y="1910509"/>
            <a:ext cx="6111550" cy="646331"/>
          </a:xfrm>
          <a:prstGeom prst="rect">
            <a:avLst/>
          </a:prstGeom>
          <a:noFill/>
        </p:spPr>
        <p:txBody>
          <a:bodyPr wrap="square">
            <a:spAutoFit/>
          </a:bodyPr>
          <a:lstStyle/>
          <a:p>
            <a:pPr marL="0" marR="0" lvl="0" indent="0" algn="ctr" rtl="0">
              <a:spcBef>
                <a:spcPts val="0"/>
              </a:spcBef>
              <a:spcAft>
                <a:spcPts val="0"/>
              </a:spcAft>
              <a:buClr>
                <a:schemeClr val="dk2"/>
              </a:buClr>
              <a:buSzPts val="2800"/>
              <a:buFont typeface="Arial"/>
              <a:buNone/>
            </a:pPr>
            <a:r>
              <a:rPr lang="en-US" sz="3600" b="1" i="1">
                <a:solidFill>
                  <a:schemeClr val="dk2"/>
                </a:solidFill>
              </a:rPr>
              <a:t>E</a:t>
            </a:r>
            <a:r>
              <a:rPr lang="en-US" sz="3600" b="1" i="1">
                <a:solidFill>
                  <a:schemeClr val="dk2"/>
                </a:solidFill>
                <a:latin typeface="Arial"/>
                <a:ea typeface="Arial"/>
                <a:cs typeface="Arial"/>
                <a:sym typeface="Arial"/>
              </a:rPr>
              <a:t>xercise 1</a:t>
            </a:r>
            <a:endParaRPr lang="en-US" sz="2400" b="1" dirty="0">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5"/>
          <p:cNvSpPr txBox="1">
            <a:spLocks noGrp="1"/>
          </p:cNvSpPr>
          <p:nvPr>
            <p:ph type="title"/>
          </p:nvPr>
        </p:nvSpPr>
        <p:spPr>
          <a:xfrm>
            <a:off x="552954" y="375920"/>
            <a:ext cx="8966966" cy="62992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000"/>
              <a:buFont typeface="Arial"/>
              <a:buNone/>
            </a:pPr>
            <a:r>
              <a:rPr lang="en-US" u="sng" dirty="0">
                <a:solidFill>
                  <a:srgbClr val="660000"/>
                </a:solidFill>
                <a:latin typeface="Trebuchet MS"/>
                <a:ea typeface="Trebuchet MS"/>
                <a:cs typeface="Trebuchet MS"/>
                <a:sym typeface="Trebuchet MS"/>
              </a:rPr>
              <a:t>3.</a:t>
            </a:r>
            <a:r>
              <a:rPr lang="en-US" u="sng" dirty="0">
                <a:solidFill>
                  <a:srgbClr val="660000"/>
                </a:solidFill>
              </a:rPr>
              <a:t> Demo read PM2.5 Data</a:t>
            </a:r>
            <a:endParaRPr u="sng" dirty="0">
              <a:solidFill>
                <a:srgbClr val="660000"/>
              </a:solidFill>
            </a:endParaRPr>
          </a:p>
        </p:txBody>
      </p:sp>
      <p:sp>
        <p:nvSpPr>
          <p:cNvPr id="81" name="Google Shape;81;p5"/>
          <p:cNvSpPr txBox="1">
            <a:spLocks noGrp="1"/>
          </p:cNvSpPr>
          <p:nvPr>
            <p:ph type="dt" idx="10"/>
          </p:nvPr>
        </p:nvSpPr>
        <p:spPr>
          <a:xfrm>
            <a:off x="288471" y="6665701"/>
            <a:ext cx="2616200" cy="180976"/>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7/30/2021</a:t>
            </a:r>
            <a:endParaRPr/>
          </a:p>
        </p:txBody>
      </p:sp>
      <p:sp>
        <p:nvSpPr>
          <p:cNvPr id="82" name="Google Shape;82;p5"/>
          <p:cNvSpPr txBox="1">
            <a:spLocks noGrp="1"/>
          </p:cNvSpPr>
          <p:nvPr>
            <p:ph type="ftr" idx="11"/>
          </p:nvPr>
        </p:nvSpPr>
        <p:spPr>
          <a:xfrm>
            <a:off x="3867216" y="6597650"/>
            <a:ext cx="5149784" cy="266699"/>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US"/>
              <a:t>Signal Processing and Radio Communications Lab confidential</a:t>
            </a:r>
            <a:endParaRPr/>
          </a:p>
        </p:txBody>
      </p:sp>
      <p:sp>
        <p:nvSpPr>
          <p:cNvPr id="83" name="Google Shape;83;p5"/>
          <p:cNvSpPr txBox="1">
            <a:spLocks noGrp="1"/>
          </p:cNvSpPr>
          <p:nvPr>
            <p:ph type="sldNum" idx="12"/>
          </p:nvPr>
        </p:nvSpPr>
        <p:spPr>
          <a:xfrm>
            <a:off x="10977552" y="6683373"/>
            <a:ext cx="1025524" cy="18097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10</a:t>
            </a:fld>
            <a:endParaRPr/>
          </a:p>
        </p:txBody>
      </p:sp>
      <p:graphicFrame>
        <p:nvGraphicFramePr>
          <p:cNvPr id="2" name="Bảng 1">
            <a:extLst>
              <a:ext uri="{FF2B5EF4-FFF2-40B4-BE49-F238E27FC236}">
                <a16:creationId xmlns:a16="http://schemas.microsoft.com/office/drawing/2014/main" id="{2715BB6E-7727-B567-3A90-BAF3AEFA85FA}"/>
              </a:ext>
            </a:extLst>
          </p:cNvPr>
          <p:cNvGraphicFramePr>
            <a:graphicFrameLocks noGrp="1"/>
          </p:cNvGraphicFramePr>
          <p:nvPr>
            <p:extLst>
              <p:ext uri="{D42A27DB-BD31-4B8C-83A1-F6EECF244321}">
                <p14:modId xmlns:p14="http://schemas.microsoft.com/office/powerpoint/2010/main" val="1990685051"/>
              </p:ext>
            </p:extLst>
          </p:nvPr>
        </p:nvGraphicFramePr>
        <p:xfrm>
          <a:off x="288471" y="2292509"/>
          <a:ext cx="11668124" cy="3962400"/>
        </p:xfrm>
        <a:graphic>
          <a:graphicData uri="http://schemas.openxmlformats.org/drawingml/2006/table">
            <a:tbl>
              <a:tblPr/>
              <a:tblGrid>
                <a:gridCol w="5834062">
                  <a:extLst>
                    <a:ext uri="{9D8B030D-6E8A-4147-A177-3AD203B41FA5}">
                      <a16:colId xmlns:a16="http://schemas.microsoft.com/office/drawing/2014/main" val="1100875431"/>
                    </a:ext>
                  </a:extLst>
                </a:gridCol>
                <a:gridCol w="5834062">
                  <a:extLst>
                    <a:ext uri="{9D8B030D-6E8A-4147-A177-3AD203B41FA5}">
                      <a16:colId xmlns:a16="http://schemas.microsoft.com/office/drawing/2014/main" val="2093038960"/>
                    </a:ext>
                  </a:extLst>
                </a:gridCol>
              </a:tblGrid>
              <a:tr h="304800">
                <a:tc>
                  <a:txBody>
                    <a:bodyPr/>
                    <a:lstStyle/>
                    <a:p>
                      <a:pPr algn="l"/>
                      <a:r>
                        <a:rPr lang="en-US" sz="1400" b="1">
                          <a:effectLst/>
                        </a:rPr>
                        <a:t>Key</a:t>
                      </a:r>
                    </a:p>
                  </a:txBody>
                  <a:tcPr marL="99060" marR="99060" anchor="ctr">
                    <a:lnL>
                      <a:noFill/>
                    </a:lnL>
                    <a:lnR>
                      <a:noFill/>
                    </a:lnR>
                    <a:lnT>
                      <a:noFill/>
                    </a:lnT>
                    <a:lnB>
                      <a:noFill/>
                    </a:lnB>
                    <a:solidFill>
                      <a:srgbClr val="FFFFFF"/>
                    </a:solidFill>
                  </a:tcPr>
                </a:tc>
                <a:tc>
                  <a:txBody>
                    <a:bodyPr/>
                    <a:lstStyle/>
                    <a:p>
                      <a:pPr algn="l"/>
                      <a:r>
                        <a:rPr lang="en-US" sz="1400" b="1">
                          <a:effectLst/>
                        </a:rPr>
                        <a:t>Description</a:t>
                      </a:r>
                    </a:p>
                  </a:txBody>
                  <a:tcPr marL="99060" marR="99060" anchor="ctr">
                    <a:lnL>
                      <a:noFill/>
                    </a:lnL>
                    <a:lnR>
                      <a:noFill/>
                    </a:lnR>
                    <a:lnT>
                      <a:noFill/>
                    </a:lnT>
                    <a:lnB>
                      <a:noFill/>
                    </a:lnB>
                    <a:solidFill>
                      <a:srgbClr val="FFFFFF"/>
                    </a:solidFill>
                  </a:tcPr>
                </a:tc>
                <a:extLst>
                  <a:ext uri="{0D108BD9-81ED-4DB2-BD59-A6C34878D82A}">
                    <a16:rowId xmlns:a16="http://schemas.microsoft.com/office/drawing/2014/main" val="1920193551"/>
                  </a:ext>
                </a:extLst>
              </a:tr>
              <a:tr h="304800">
                <a:tc>
                  <a:txBody>
                    <a:bodyPr/>
                    <a:lstStyle/>
                    <a:p>
                      <a:pPr algn="l"/>
                      <a:r>
                        <a:rPr lang="en-US" sz="1400">
                          <a:effectLst/>
                        </a:rPr>
                        <a:t>PM1_0</a:t>
                      </a:r>
                    </a:p>
                  </a:txBody>
                  <a:tcPr marL="99060" marR="99060" anchor="ctr">
                    <a:lnL>
                      <a:noFill/>
                    </a:lnL>
                    <a:lnR>
                      <a:noFill/>
                    </a:lnR>
                    <a:lnT>
                      <a:noFill/>
                    </a:lnT>
                    <a:lnB>
                      <a:noFill/>
                    </a:lnB>
                    <a:solidFill>
                      <a:srgbClr val="FFFFFF"/>
                    </a:solidFill>
                  </a:tcPr>
                </a:tc>
                <a:tc>
                  <a:txBody>
                    <a:bodyPr/>
                    <a:lstStyle/>
                    <a:p>
                      <a:pPr algn="l"/>
                      <a:r>
                        <a:rPr lang="en-US" sz="1400">
                          <a:effectLst/>
                        </a:rPr>
                        <a:t>PM 1.0 concentration </a:t>
                      </a:r>
                      <a:r>
                        <a:rPr lang="el-GR" sz="1400">
                          <a:effectLst/>
                        </a:rPr>
                        <a:t>μ </a:t>
                      </a:r>
                      <a:r>
                        <a:rPr lang="en-US" sz="1400">
                          <a:effectLst/>
                        </a:rPr>
                        <a:t>g/m3 (factory environment)</a:t>
                      </a:r>
                    </a:p>
                  </a:txBody>
                  <a:tcPr marL="99060" marR="99060" anchor="ctr">
                    <a:lnL>
                      <a:noFill/>
                    </a:lnL>
                    <a:lnR>
                      <a:noFill/>
                    </a:lnR>
                    <a:lnT>
                      <a:noFill/>
                    </a:lnT>
                    <a:lnB>
                      <a:noFill/>
                    </a:lnB>
                    <a:solidFill>
                      <a:srgbClr val="FFFFFF"/>
                    </a:solidFill>
                  </a:tcPr>
                </a:tc>
                <a:extLst>
                  <a:ext uri="{0D108BD9-81ED-4DB2-BD59-A6C34878D82A}">
                    <a16:rowId xmlns:a16="http://schemas.microsoft.com/office/drawing/2014/main" val="3407620967"/>
                  </a:ext>
                </a:extLst>
              </a:tr>
              <a:tr h="304800">
                <a:tc>
                  <a:txBody>
                    <a:bodyPr/>
                    <a:lstStyle/>
                    <a:p>
                      <a:pPr algn="l"/>
                      <a:r>
                        <a:rPr lang="en-US" sz="1400">
                          <a:effectLst/>
                        </a:rPr>
                        <a:t>PM2_5</a:t>
                      </a:r>
                    </a:p>
                  </a:txBody>
                  <a:tcPr marL="99060" marR="99060" anchor="ctr">
                    <a:lnL>
                      <a:noFill/>
                    </a:lnL>
                    <a:lnR>
                      <a:noFill/>
                    </a:lnR>
                    <a:lnT>
                      <a:noFill/>
                    </a:lnT>
                    <a:lnB>
                      <a:noFill/>
                    </a:lnB>
                    <a:solidFill>
                      <a:srgbClr val="FFFFFF"/>
                    </a:solidFill>
                  </a:tcPr>
                </a:tc>
                <a:tc>
                  <a:txBody>
                    <a:bodyPr/>
                    <a:lstStyle/>
                    <a:p>
                      <a:pPr algn="l"/>
                      <a:r>
                        <a:rPr lang="en-US" sz="1400">
                          <a:effectLst/>
                        </a:rPr>
                        <a:t>PM 2.5 concentration </a:t>
                      </a:r>
                      <a:r>
                        <a:rPr lang="el-GR" sz="1400">
                          <a:effectLst/>
                        </a:rPr>
                        <a:t>μ </a:t>
                      </a:r>
                      <a:r>
                        <a:rPr lang="en-US" sz="1400">
                          <a:effectLst/>
                        </a:rPr>
                        <a:t>g/m3 (factory environment)</a:t>
                      </a:r>
                    </a:p>
                  </a:txBody>
                  <a:tcPr marL="99060" marR="99060" anchor="ctr">
                    <a:lnL>
                      <a:noFill/>
                    </a:lnL>
                    <a:lnR>
                      <a:noFill/>
                    </a:lnR>
                    <a:lnT>
                      <a:noFill/>
                    </a:lnT>
                    <a:lnB>
                      <a:noFill/>
                    </a:lnB>
                    <a:solidFill>
                      <a:srgbClr val="FFFFFF"/>
                    </a:solidFill>
                  </a:tcPr>
                </a:tc>
                <a:extLst>
                  <a:ext uri="{0D108BD9-81ED-4DB2-BD59-A6C34878D82A}">
                    <a16:rowId xmlns:a16="http://schemas.microsoft.com/office/drawing/2014/main" val="1577002470"/>
                  </a:ext>
                </a:extLst>
              </a:tr>
              <a:tr h="304800">
                <a:tc>
                  <a:txBody>
                    <a:bodyPr/>
                    <a:lstStyle/>
                    <a:p>
                      <a:pPr algn="l"/>
                      <a:r>
                        <a:rPr lang="en-US" sz="1400">
                          <a:effectLst/>
                        </a:rPr>
                        <a:t>PM10_0</a:t>
                      </a:r>
                    </a:p>
                  </a:txBody>
                  <a:tcPr marL="99060" marR="99060" anchor="ctr">
                    <a:lnL>
                      <a:noFill/>
                    </a:lnL>
                    <a:lnR>
                      <a:noFill/>
                    </a:lnR>
                    <a:lnT>
                      <a:noFill/>
                    </a:lnT>
                    <a:lnB>
                      <a:noFill/>
                    </a:lnB>
                    <a:solidFill>
                      <a:srgbClr val="FFFFFF"/>
                    </a:solidFill>
                  </a:tcPr>
                </a:tc>
                <a:tc>
                  <a:txBody>
                    <a:bodyPr/>
                    <a:lstStyle/>
                    <a:p>
                      <a:pPr algn="l"/>
                      <a:r>
                        <a:rPr lang="en-US" sz="1400">
                          <a:effectLst/>
                        </a:rPr>
                        <a:t>PM 10 concentration </a:t>
                      </a:r>
                      <a:r>
                        <a:rPr lang="el-GR" sz="1400">
                          <a:effectLst/>
                        </a:rPr>
                        <a:t>μ </a:t>
                      </a:r>
                      <a:r>
                        <a:rPr lang="en-US" sz="1400">
                          <a:effectLst/>
                        </a:rPr>
                        <a:t>g/m3 (factory environment)</a:t>
                      </a:r>
                    </a:p>
                  </a:txBody>
                  <a:tcPr marL="99060" marR="99060" anchor="ctr">
                    <a:lnL>
                      <a:noFill/>
                    </a:lnL>
                    <a:lnR>
                      <a:noFill/>
                    </a:lnR>
                    <a:lnT>
                      <a:noFill/>
                    </a:lnT>
                    <a:lnB>
                      <a:noFill/>
                    </a:lnB>
                    <a:solidFill>
                      <a:srgbClr val="FFFFFF"/>
                    </a:solidFill>
                  </a:tcPr>
                </a:tc>
                <a:extLst>
                  <a:ext uri="{0D108BD9-81ED-4DB2-BD59-A6C34878D82A}">
                    <a16:rowId xmlns:a16="http://schemas.microsoft.com/office/drawing/2014/main" val="2231561030"/>
                  </a:ext>
                </a:extLst>
              </a:tr>
              <a:tr h="304800">
                <a:tc>
                  <a:txBody>
                    <a:bodyPr/>
                    <a:lstStyle/>
                    <a:p>
                      <a:pPr algn="l"/>
                      <a:r>
                        <a:rPr lang="en-US" sz="1400">
                          <a:effectLst/>
                        </a:rPr>
                        <a:t>PM1_0_ATM</a:t>
                      </a:r>
                    </a:p>
                  </a:txBody>
                  <a:tcPr marL="99060" marR="99060" anchor="ctr">
                    <a:lnL>
                      <a:noFill/>
                    </a:lnL>
                    <a:lnR>
                      <a:noFill/>
                    </a:lnR>
                    <a:lnT>
                      <a:noFill/>
                    </a:lnT>
                    <a:lnB>
                      <a:noFill/>
                    </a:lnB>
                    <a:solidFill>
                      <a:srgbClr val="FFFFFF"/>
                    </a:solidFill>
                  </a:tcPr>
                </a:tc>
                <a:tc>
                  <a:txBody>
                    <a:bodyPr/>
                    <a:lstStyle/>
                    <a:p>
                      <a:pPr algn="l"/>
                      <a:r>
                        <a:rPr lang="en-US" sz="1400">
                          <a:effectLst/>
                        </a:rPr>
                        <a:t>PM 1.0 concentration </a:t>
                      </a:r>
                      <a:r>
                        <a:rPr lang="el-GR" sz="1400">
                          <a:effectLst/>
                        </a:rPr>
                        <a:t>μ </a:t>
                      </a:r>
                      <a:r>
                        <a:rPr lang="en-US" sz="1400">
                          <a:effectLst/>
                        </a:rPr>
                        <a:t>g/m3 (atmospheric environment)</a:t>
                      </a:r>
                    </a:p>
                  </a:txBody>
                  <a:tcPr marL="99060" marR="99060" anchor="ctr">
                    <a:lnL>
                      <a:noFill/>
                    </a:lnL>
                    <a:lnR>
                      <a:noFill/>
                    </a:lnR>
                    <a:lnT>
                      <a:noFill/>
                    </a:lnT>
                    <a:lnB>
                      <a:noFill/>
                    </a:lnB>
                    <a:solidFill>
                      <a:srgbClr val="FFFFFF"/>
                    </a:solidFill>
                  </a:tcPr>
                </a:tc>
                <a:extLst>
                  <a:ext uri="{0D108BD9-81ED-4DB2-BD59-A6C34878D82A}">
                    <a16:rowId xmlns:a16="http://schemas.microsoft.com/office/drawing/2014/main" val="168651105"/>
                  </a:ext>
                </a:extLst>
              </a:tr>
              <a:tr h="304800">
                <a:tc>
                  <a:txBody>
                    <a:bodyPr/>
                    <a:lstStyle/>
                    <a:p>
                      <a:pPr algn="l"/>
                      <a:r>
                        <a:rPr lang="en-US" sz="1400">
                          <a:effectLst/>
                        </a:rPr>
                        <a:t>PM2_5_ATM</a:t>
                      </a:r>
                    </a:p>
                  </a:txBody>
                  <a:tcPr marL="99060" marR="99060" anchor="ctr">
                    <a:lnL>
                      <a:noFill/>
                    </a:lnL>
                    <a:lnR>
                      <a:noFill/>
                    </a:lnR>
                    <a:lnT>
                      <a:noFill/>
                    </a:lnT>
                    <a:lnB>
                      <a:noFill/>
                    </a:lnB>
                    <a:solidFill>
                      <a:srgbClr val="FFFFFF"/>
                    </a:solidFill>
                  </a:tcPr>
                </a:tc>
                <a:tc>
                  <a:txBody>
                    <a:bodyPr/>
                    <a:lstStyle/>
                    <a:p>
                      <a:pPr algn="l"/>
                      <a:r>
                        <a:rPr lang="en-US" sz="1400">
                          <a:effectLst/>
                        </a:rPr>
                        <a:t>PM 2.5 concentration </a:t>
                      </a:r>
                      <a:r>
                        <a:rPr lang="el-GR" sz="1400">
                          <a:effectLst/>
                        </a:rPr>
                        <a:t>μ </a:t>
                      </a:r>
                      <a:r>
                        <a:rPr lang="en-US" sz="1400">
                          <a:effectLst/>
                        </a:rPr>
                        <a:t>g/m3 (atmospheric environment)</a:t>
                      </a:r>
                    </a:p>
                  </a:txBody>
                  <a:tcPr marL="99060" marR="99060" anchor="ctr">
                    <a:lnL>
                      <a:noFill/>
                    </a:lnL>
                    <a:lnR>
                      <a:noFill/>
                    </a:lnR>
                    <a:lnT>
                      <a:noFill/>
                    </a:lnT>
                    <a:lnB>
                      <a:noFill/>
                    </a:lnB>
                    <a:solidFill>
                      <a:srgbClr val="FFFFFF"/>
                    </a:solidFill>
                  </a:tcPr>
                </a:tc>
                <a:extLst>
                  <a:ext uri="{0D108BD9-81ED-4DB2-BD59-A6C34878D82A}">
                    <a16:rowId xmlns:a16="http://schemas.microsoft.com/office/drawing/2014/main" val="3301520479"/>
                  </a:ext>
                </a:extLst>
              </a:tr>
              <a:tr h="304800">
                <a:tc>
                  <a:txBody>
                    <a:bodyPr/>
                    <a:lstStyle/>
                    <a:p>
                      <a:pPr algn="l"/>
                      <a:r>
                        <a:rPr lang="en-US" sz="1400">
                          <a:effectLst/>
                        </a:rPr>
                        <a:t>PM10_0_ATM</a:t>
                      </a:r>
                    </a:p>
                  </a:txBody>
                  <a:tcPr marL="99060" marR="99060" anchor="ctr">
                    <a:lnL>
                      <a:noFill/>
                    </a:lnL>
                    <a:lnR>
                      <a:noFill/>
                    </a:lnR>
                    <a:lnT>
                      <a:noFill/>
                    </a:lnT>
                    <a:lnB>
                      <a:noFill/>
                    </a:lnB>
                    <a:solidFill>
                      <a:srgbClr val="FFFFFF"/>
                    </a:solidFill>
                  </a:tcPr>
                </a:tc>
                <a:tc>
                  <a:txBody>
                    <a:bodyPr/>
                    <a:lstStyle/>
                    <a:p>
                      <a:pPr algn="l"/>
                      <a:r>
                        <a:rPr lang="en-US" sz="1400">
                          <a:effectLst/>
                        </a:rPr>
                        <a:t>PM 10 concentration </a:t>
                      </a:r>
                      <a:r>
                        <a:rPr lang="el-GR" sz="1400">
                          <a:effectLst/>
                        </a:rPr>
                        <a:t>μ </a:t>
                      </a:r>
                      <a:r>
                        <a:rPr lang="en-US" sz="1400">
                          <a:effectLst/>
                        </a:rPr>
                        <a:t>g/m3 (atmospheric environment)</a:t>
                      </a:r>
                    </a:p>
                  </a:txBody>
                  <a:tcPr marL="99060" marR="99060" anchor="ctr">
                    <a:lnL>
                      <a:noFill/>
                    </a:lnL>
                    <a:lnR>
                      <a:noFill/>
                    </a:lnR>
                    <a:lnT>
                      <a:noFill/>
                    </a:lnT>
                    <a:lnB>
                      <a:noFill/>
                    </a:lnB>
                    <a:solidFill>
                      <a:srgbClr val="FFFFFF"/>
                    </a:solidFill>
                  </a:tcPr>
                </a:tc>
                <a:extLst>
                  <a:ext uri="{0D108BD9-81ED-4DB2-BD59-A6C34878D82A}">
                    <a16:rowId xmlns:a16="http://schemas.microsoft.com/office/drawing/2014/main" val="26016669"/>
                  </a:ext>
                </a:extLst>
              </a:tr>
              <a:tr h="304800">
                <a:tc>
                  <a:txBody>
                    <a:bodyPr/>
                    <a:lstStyle/>
                    <a:p>
                      <a:pPr algn="l"/>
                      <a:r>
                        <a:rPr lang="en-US" sz="1400">
                          <a:effectLst/>
                        </a:rPr>
                        <a:t>PCNT_0_3</a:t>
                      </a:r>
                    </a:p>
                  </a:txBody>
                  <a:tcPr marL="99060" marR="99060" anchor="ctr">
                    <a:lnL>
                      <a:noFill/>
                    </a:lnL>
                    <a:lnR>
                      <a:noFill/>
                    </a:lnR>
                    <a:lnT>
                      <a:noFill/>
                    </a:lnT>
                    <a:lnB>
                      <a:noFill/>
                    </a:lnB>
                    <a:solidFill>
                      <a:srgbClr val="FFFFFF"/>
                    </a:solidFill>
                  </a:tcPr>
                </a:tc>
                <a:tc>
                  <a:txBody>
                    <a:bodyPr/>
                    <a:lstStyle/>
                    <a:p>
                      <a:pPr algn="l"/>
                      <a:r>
                        <a:rPr lang="en-US" sz="1400">
                          <a:effectLst/>
                        </a:rPr>
                        <a:t>Particle count of diameter beyond 0.3 um in 0.1 liter or air</a:t>
                      </a:r>
                    </a:p>
                  </a:txBody>
                  <a:tcPr marL="99060" marR="99060" anchor="ctr">
                    <a:lnL>
                      <a:noFill/>
                    </a:lnL>
                    <a:lnR>
                      <a:noFill/>
                    </a:lnR>
                    <a:lnT>
                      <a:noFill/>
                    </a:lnT>
                    <a:lnB>
                      <a:noFill/>
                    </a:lnB>
                    <a:solidFill>
                      <a:srgbClr val="FFFFFF"/>
                    </a:solidFill>
                  </a:tcPr>
                </a:tc>
                <a:extLst>
                  <a:ext uri="{0D108BD9-81ED-4DB2-BD59-A6C34878D82A}">
                    <a16:rowId xmlns:a16="http://schemas.microsoft.com/office/drawing/2014/main" val="245977904"/>
                  </a:ext>
                </a:extLst>
              </a:tr>
              <a:tr h="304800">
                <a:tc>
                  <a:txBody>
                    <a:bodyPr/>
                    <a:lstStyle/>
                    <a:p>
                      <a:pPr algn="l"/>
                      <a:r>
                        <a:rPr lang="en-US" sz="1400">
                          <a:effectLst/>
                        </a:rPr>
                        <a:t>PCNT_0_5</a:t>
                      </a:r>
                    </a:p>
                  </a:txBody>
                  <a:tcPr marL="99060" marR="99060" anchor="ctr">
                    <a:lnL>
                      <a:noFill/>
                    </a:lnL>
                    <a:lnR>
                      <a:noFill/>
                    </a:lnR>
                    <a:lnT>
                      <a:noFill/>
                    </a:lnT>
                    <a:lnB>
                      <a:noFill/>
                    </a:lnB>
                    <a:solidFill>
                      <a:srgbClr val="FFFFFF"/>
                    </a:solidFill>
                  </a:tcPr>
                </a:tc>
                <a:tc>
                  <a:txBody>
                    <a:bodyPr/>
                    <a:lstStyle/>
                    <a:p>
                      <a:pPr algn="l"/>
                      <a:r>
                        <a:rPr lang="en-US" sz="1400">
                          <a:effectLst/>
                        </a:rPr>
                        <a:t>Particle count of diameter beyond 0.5 um in 0.1 liter or air</a:t>
                      </a:r>
                    </a:p>
                  </a:txBody>
                  <a:tcPr marL="99060" marR="99060" anchor="ctr">
                    <a:lnL>
                      <a:noFill/>
                    </a:lnL>
                    <a:lnR>
                      <a:noFill/>
                    </a:lnR>
                    <a:lnT>
                      <a:noFill/>
                    </a:lnT>
                    <a:lnB>
                      <a:noFill/>
                    </a:lnB>
                    <a:solidFill>
                      <a:srgbClr val="FFFFFF"/>
                    </a:solidFill>
                  </a:tcPr>
                </a:tc>
                <a:extLst>
                  <a:ext uri="{0D108BD9-81ED-4DB2-BD59-A6C34878D82A}">
                    <a16:rowId xmlns:a16="http://schemas.microsoft.com/office/drawing/2014/main" val="192247393"/>
                  </a:ext>
                </a:extLst>
              </a:tr>
              <a:tr h="304800">
                <a:tc>
                  <a:txBody>
                    <a:bodyPr/>
                    <a:lstStyle/>
                    <a:p>
                      <a:pPr algn="l"/>
                      <a:r>
                        <a:rPr lang="en-US" sz="1400">
                          <a:effectLst/>
                        </a:rPr>
                        <a:t>PCNT_1_0</a:t>
                      </a:r>
                    </a:p>
                  </a:txBody>
                  <a:tcPr marL="99060" marR="99060" anchor="ctr">
                    <a:lnL>
                      <a:noFill/>
                    </a:lnL>
                    <a:lnR>
                      <a:noFill/>
                    </a:lnR>
                    <a:lnT>
                      <a:noFill/>
                    </a:lnT>
                    <a:lnB>
                      <a:noFill/>
                    </a:lnB>
                    <a:solidFill>
                      <a:srgbClr val="FFFFFF"/>
                    </a:solidFill>
                  </a:tcPr>
                </a:tc>
                <a:tc>
                  <a:txBody>
                    <a:bodyPr/>
                    <a:lstStyle/>
                    <a:p>
                      <a:pPr algn="l"/>
                      <a:r>
                        <a:rPr lang="en-US" sz="1400">
                          <a:effectLst/>
                        </a:rPr>
                        <a:t>Particle count of diameter beyond 1.0 um in 0.1 liter or air</a:t>
                      </a:r>
                    </a:p>
                  </a:txBody>
                  <a:tcPr marL="99060" marR="99060" anchor="ctr">
                    <a:lnL>
                      <a:noFill/>
                    </a:lnL>
                    <a:lnR>
                      <a:noFill/>
                    </a:lnR>
                    <a:lnT>
                      <a:noFill/>
                    </a:lnT>
                    <a:lnB>
                      <a:noFill/>
                    </a:lnB>
                    <a:solidFill>
                      <a:srgbClr val="FFFFFF"/>
                    </a:solidFill>
                  </a:tcPr>
                </a:tc>
                <a:extLst>
                  <a:ext uri="{0D108BD9-81ED-4DB2-BD59-A6C34878D82A}">
                    <a16:rowId xmlns:a16="http://schemas.microsoft.com/office/drawing/2014/main" val="112576830"/>
                  </a:ext>
                </a:extLst>
              </a:tr>
              <a:tr h="304800">
                <a:tc>
                  <a:txBody>
                    <a:bodyPr/>
                    <a:lstStyle/>
                    <a:p>
                      <a:pPr algn="l"/>
                      <a:r>
                        <a:rPr lang="en-US" sz="1400">
                          <a:effectLst/>
                        </a:rPr>
                        <a:t>PCNT_2_5</a:t>
                      </a:r>
                    </a:p>
                  </a:txBody>
                  <a:tcPr marL="99060" marR="99060" anchor="ctr">
                    <a:lnL>
                      <a:noFill/>
                    </a:lnL>
                    <a:lnR>
                      <a:noFill/>
                    </a:lnR>
                    <a:lnT>
                      <a:noFill/>
                    </a:lnT>
                    <a:lnB>
                      <a:noFill/>
                    </a:lnB>
                    <a:solidFill>
                      <a:srgbClr val="FFFFFF"/>
                    </a:solidFill>
                  </a:tcPr>
                </a:tc>
                <a:tc>
                  <a:txBody>
                    <a:bodyPr/>
                    <a:lstStyle/>
                    <a:p>
                      <a:pPr algn="l"/>
                      <a:r>
                        <a:rPr lang="en-US" sz="1400">
                          <a:effectLst/>
                        </a:rPr>
                        <a:t>Particle count of diameter beyond 2.5 um in 0.1 liter or air</a:t>
                      </a:r>
                    </a:p>
                  </a:txBody>
                  <a:tcPr marL="99060" marR="99060" anchor="ctr">
                    <a:lnL>
                      <a:noFill/>
                    </a:lnL>
                    <a:lnR>
                      <a:noFill/>
                    </a:lnR>
                    <a:lnT>
                      <a:noFill/>
                    </a:lnT>
                    <a:lnB>
                      <a:noFill/>
                    </a:lnB>
                    <a:solidFill>
                      <a:srgbClr val="FFFFFF"/>
                    </a:solidFill>
                  </a:tcPr>
                </a:tc>
                <a:extLst>
                  <a:ext uri="{0D108BD9-81ED-4DB2-BD59-A6C34878D82A}">
                    <a16:rowId xmlns:a16="http://schemas.microsoft.com/office/drawing/2014/main" val="1041697082"/>
                  </a:ext>
                </a:extLst>
              </a:tr>
              <a:tr h="304800">
                <a:tc>
                  <a:txBody>
                    <a:bodyPr/>
                    <a:lstStyle/>
                    <a:p>
                      <a:pPr algn="l"/>
                      <a:r>
                        <a:rPr lang="en-US" sz="1400">
                          <a:effectLst/>
                        </a:rPr>
                        <a:t>PCNT_5_0</a:t>
                      </a:r>
                    </a:p>
                  </a:txBody>
                  <a:tcPr marL="99060" marR="99060" anchor="ctr">
                    <a:lnL>
                      <a:noFill/>
                    </a:lnL>
                    <a:lnR>
                      <a:noFill/>
                    </a:lnR>
                    <a:lnT>
                      <a:noFill/>
                    </a:lnT>
                    <a:lnB>
                      <a:noFill/>
                    </a:lnB>
                    <a:solidFill>
                      <a:srgbClr val="FFFFFF"/>
                    </a:solidFill>
                  </a:tcPr>
                </a:tc>
                <a:tc>
                  <a:txBody>
                    <a:bodyPr/>
                    <a:lstStyle/>
                    <a:p>
                      <a:pPr algn="l"/>
                      <a:r>
                        <a:rPr lang="en-US" sz="1400">
                          <a:effectLst/>
                        </a:rPr>
                        <a:t>Particle count of diameter beyond 5.0 um in 0.1 liter or air</a:t>
                      </a:r>
                    </a:p>
                  </a:txBody>
                  <a:tcPr marL="99060" marR="99060" anchor="ctr">
                    <a:lnL>
                      <a:noFill/>
                    </a:lnL>
                    <a:lnR>
                      <a:noFill/>
                    </a:lnR>
                    <a:lnT>
                      <a:noFill/>
                    </a:lnT>
                    <a:lnB>
                      <a:noFill/>
                    </a:lnB>
                    <a:solidFill>
                      <a:srgbClr val="FFFFFF"/>
                    </a:solidFill>
                  </a:tcPr>
                </a:tc>
                <a:extLst>
                  <a:ext uri="{0D108BD9-81ED-4DB2-BD59-A6C34878D82A}">
                    <a16:rowId xmlns:a16="http://schemas.microsoft.com/office/drawing/2014/main" val="141393964"/>
                  </a:ext>
                </a:extLst>
              </a:tr>
              <a:tr h="304800">
                <a:tc>
                  <a:txBody>
                    <a:bodyPr/>
                    <a:lstStyle/>
                    <a:p>
                      <a:pPr algn="l"/>
                      <a:r>
                        <a:rPr lang="en-US" sz="1400">
                          <a:effectLst/>
                        </a:rPr>
                        <a:t>PCNT_10_0</a:t>
                      </a:r>
                    </a:p>
                  </a:txBody>
                  <a:tcPr marL="99060" marR="99060" anchor="ctr">
                    <a:lnL>
                      <a:noFill/>
                    </a:lnL>
                    <a:lnR>
                      <a:noFill/>
                    </a:lnR>
                    <a:lnT>
                      <a:noFill/>
                    </a:lnT>
                    <a:lnB>
                      <a:noFill/>
                    </a:lnB>
                    <a:solidFill>
                      <a:srgbClr val="FFFFFF"/>
                    </a:solidFill>
                  </a:tcPr>
                </a:tc>
                <a:tc>
                  <a:txBody>
                    <a:bodyPr/>
                    <a:lstStyle/>
                    <a:p>
                      <a:pPr algn="l"/>
                      <a:r>
                        <a:rPr lang="en-US" sz="1400" dirty="0">
                          <a:effectLst/>
                        </a:rPr>
                        <a:t>Particle count of diameter beyond 10 um in 0.1 liter or air</a:t>
                      </a:r>
                    </a:p>
                  </a:txBody>
                  <a:tcPr marL="99060" marR="99060" anchor="ctr">
                    <a:lnL>
                      <a:noFill/>
                    </a:lnL>
                    <a:lnR>
                      <a:noFill/>
                    </a:lnR>
                    <a:lnT>
                      <a:noFill/>
                    </a:lnT>
                    <a:lnB>
                      <a:noFill/>
                    </a:lnB>
                    <a:solidFill>
                      <a:srgbClr val="FFFFFF"/>
                    </a:solidFill>
                  </a:tcPr>
                </a:tc>
                <a:extLst>
                  <a:ext uri="{0D108BD9-81ED-4DB2-BD59-A6C34878D82A}">
                    <a16:rowId xmlns:a16="http://schemas.microsoft.com/office/drawing/2014/main" val="1462492908"/>
                  </a:ext>
                </a:extLst>
              </a:tr>
            </a:tbl>
          </a:graphicData>
        </a:graphic>
      </p:graphicFrame>
      <p:sp>
        <p:nvSpPr>
          <p:cNvPr id="4" name="Hộp Văn bản 3">
            <a:extLst>
              <a:ext uri="{FF2B5EF4-FFF2-40B4-BE49-F238E27FC236}">
                <a16:creationId xmlns:a16="http://schemas.microsoft.com/office/drawing/2014/main" id="{C737AB5F-2A7E-0067-2288-304EDC406616}"/>
              </a:ext>
            </a:extLst>
          </p:cNvPr>
          <p:cNvSpPr txBox="1"/>
          <p:nvPr/>
        </p:nvSpPr>
        <p:spPr>
          <a:xfrm>
            <a:off x="843280" y="1509775"/>
            <a:ext cx="10134272" cy="707886"/>
          </a:xfrm>
          <a:prstGeom prst="rect">
            <a:avLst/>
          </a:prstGeom>
          <a:noFill/>
        </p:spPr>
        <p:txBody>
          <a:bodyPr wrap="square" rtlCol="0">
            <a:spAutoFit/>
          </a:bodyPr>
          <a:lstStyle/>
          <a:p>
            <a:r>
              <a:rPr lang="en-US" sz="2000" dirty="0"/>
              <a:t>At the 16 line, I have the key “PM2_5_ATM” to extract PM2.5 data, we can extract another data by the key below </a:t>
            </a:r>
          </a:p>
        </p:txBody>
      </p:sp>
    </p:spTree>
    <p:extLst>
      <p:ext uri="{BB962C8B-B14F-4D97-AF65-F5344CB8AC3E}">
        <p14:creationId xmlns:p14="http://schemas.microsoft.com/office/powerpoint/2010/main" val="200572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5"/>
          <p:cNvSpPr txBox="1">
            <a:spLocks noGrp="1"/>
          </p:cNvSpPr>
          <p:nvPr>
            <p:ph type="title"/>
          </p:nvPr>
        </p:nvSpPr>
        <p:spPr>
          <a:xfrm>
            <a:off x="552954" y="375920"/>
            <a:ext cx="8966966" cy="62992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000"/>
              <a:buFont typeface="Arial"/>
              <a:buNone/>
            </a:pPr>
            <a:r>
              <a:rPr lang="en-US" u="sng" dirty="0">
                <a:solidFill>
                  <a:srgbClr val="660000"/>
                </a:solidFill>
                <a:latin typeface="Trebuchet MS"/>
                <a:ea typeface="Trebuchet MS"/>
                <a:cs typeface="Trebuchet MS"/>
                <a:sym typeface="Trebuchet MS"/>
              </a:rPr>
              <a:t>4.</a:t>
            </a:r>
            <a:r>
              <a:rPr lang="en-US" u="sng" dirty="0">
                <a:solidFill>
                  <a:srgbClr val="660000"/>
                </a:solidFill>
              </a:rPr>
              <a:t> Exercises</a:t>
            </a:r>
            <a:endParaRPr u="sng" dirty="0">
              <a:solidFill>
                <a:srgbClr val="660000"/>
              </a:solidFill>
            </a:endParaRPr>
          </a:p>
        </p:txBody>
      </p:sp>
      <p:sp>
        <p:nvSpPr>
          <p:cNvPr id="81" name="Google Shape;81;p5"/>
          <p:cNvSpPr txBox="1">
            <a:spLocks noGrp="1"/>
          </p:cNvSpPr>
          <p:nvPr>
            <p:ph type="dt" idx="10"/>
          </p:nvPr>
        </p:nvSpPr>
        <p:spPr>
          <a:xfrm>
            <a:off x="288471" y="6665701"/>
            <a:ext cx="2616200" cy="180976"/>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7/30/2021</a:t>
            </a:r>
            <a:endParaRPr/>
          </a:p>
        </p:txBody>
      </p:sp>
      <p:sp>
        <p:nvSpPr>
          <p:cNvPr id="82" name="Google Shape;82;p5"/>
          <p:cNvSpPr txBox="1">
            <a:spLocks noGrp="1"/>
          </p:cNvSpPr>
          <p:nvPr>
            <p:ph type="ftr" idx="11"/>
          </p:nvPr>
        </p:nvSpPr>
        <p:spPr>
          <a:xfrm>
            <a:off x="3867216" y="6597650"/>
            <a:ext cx="5149784" cy="266699"/>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US"/>
              <a:t>Signal Processing and Radio Communications Lab confidential</a:t>
            </a:r>
            <a:endParaRPr/>
          </a:p>
        </p:txBody>
      </p:sp>
      <p:sp>
        <p:nvSpPr>
          <p:cNvPr id="83" name="Google Shape;83;p5"/>
          <p:cNvSpPr txBox="1">
            <a:spLocks noGrp="1"/>
          </p:cNvSpPr>
          <p:nvPr>
            <p:ph type="sldNum" idx="12"/>
          </p:nvPr>
        </p:nvSpPr>
        <p:spPr>
          <a:xfrm>
            <a:off x="10977552" y="6683373"/>
            <a:ext cx="1025524" cy="18097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11</a:t>
            </a:fld>
            <a:endParaRPr/>
          </a:p>
        </p:txBody>
      </p:sp>
      <p:sp>
        <p:nvSpPr>
          <p:cNvPr id="8" name="Hộp Văn bản 7">
            <a:extLst>
              <a:ext uri="{FF2B5EF4-FFF2-40B4-BE49-F238E27FC236}">
                <a16:creationId xmlns:a16="http://schemas.microsoft.com/office/drawing/2014/main" id="{8CE2BEB2-6D95-1991-7250-D349D8A6ECF8}"/>
              </a:ext>
            </a:extLst>
          </p:cNvPr>
          <p:cNvSpPr txBox="1"/>
          <p:nvPr/>
        </p:nvSpPr>
        <p:spPr>
          <a:xfrm>
            <a:off x="1091882" y="1325588"/>
            <a:ext cx="10545434" cy="2677656"/>
          </a:xfrm>
          <a:prstGeom prst="rect">
            <a:avLst/>
          </a:prstGeom>
          <a:noFill/>
        </p:spPr>
        <p:txBody>
          <a:bodyPr wrap="square" rtlCol="0">
            <a:spAutoFit/>
          </a:bodyPr>
          <a:lstStyle/>
          <a:p>
            <a:r>
              <a:rPr lang="en-US" sz="2400" dirty="0"/>
              <a:t>Now, your task is to write the code to print:</a:t>
            </a:r>
          </a:p>
          <a:p>
            <a:endParaRPr lang="en-US" sz="2400" dirty="0"/>
          </a:p>
          <a:p>
            <a:r>
              <a:rPr lang="en-US" sz="2400" dirty="0"/>
              <a:t>PM1.0 data</a:t>
            </a:r>
          </a:p>
          <a:p>
            <a:r>
              <a:rPr lang="en-US" sz="2400" dirty="0"/>
              <a:t>PM2.5 data</a:t>
            </a:r>
          </a:p>
          <a:p>
            <a:r>
              <a:rPr lang="en-US" sz="2400" dirty="0"/>
              <a:t>PM10.0 data</a:t>
            </a:r>
          </a:p>
          <a:p>
            <a:endParaRPr lang="en-US" sz="2400" dirty="0"/>
          </a:p>
          <a:p>
            <a:r>
              <a:rPr lang="en-US" sz="2400" dirty="0"/>
              <a:t>To shell in </a:t>
            </a:r>
            <a:r>
              <a:rPr lang="en-US" sz="2400" dirty="0" err="1"/>
              <a:t>Thonny</a:t>
            </a:r>
            <a:endParaRPr lang="en-150" sz="2400" dirty="0"/>
          </a:p>
        </p:txBody>
      </p:sp>
    </p:spTree>
    <p:extLst>
      <p:ext uri="{BB962C8B-B14F-4D97-AF65-F5344CB8AC3E}">
        <p14:creationId xmlns:p14="http://schemas.microsoft.com/office/powerpoint/2010/main" val="47102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b85228ee13_0_62"/>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09" name="Google Shape;209;gb85228ee13_0_62"/>
          <p:cNvSpPr txBox="1">
            <a:spLocks noGrp="1"/>
          </p:cNvSpPr>
          <p:nvPr>
            <p:ph type="title"/>
          </p:nvPr>
        </p:nvSpPr>
        <p:spPr>
          <a:xfrm>
            <a:off x="219075" y="830450"/>
            <a:ext cx="10693800" cy="4581000"/>
          </a:xfrm>
          <a:prstGeom prst="rect">
            <a:avLst/>
          </a:prstGeom>
        </p:spPr>
        <p:txBody>
          <a:bodyPr spcFirstLastPara="1" wrap="square" lIns="0" tIns="45700" rIns="0" bIns="0" anchor="ctr" anchorCtr="0">
            <a:normAutofit/>
          </a:bodyPr>
          <a:lstStyle/>
          <a:p>
            <a:pPr marL="0" lvl="0" indent="0" algn="ctr" rtl="0">
              <a:spcBef>
                <a:spcPts val="0"/>
              </a:spcBef>
              <a:spcAft>
                <a:spcPts val="0"/>
              </a:spcAft>
              <a:buNone/>
            </a:pPr>
            <a:r>
              <a:rPr lang="en-US" sz="6700">
                <a:solidFill>
                  <a:srgbClr val="CC0000"/>
                </a:solidFill>
              </a:rPr>
              <a:t>Thank You for listening !</a:t>
            </a:r>
            <a:endParaRPr sz="6700">
              <a:solidFill>
                <a:srgbClr val="CC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2"/>
          <p:cNvSpPr txBox="1">
            <a:spLocks noGrp="1"/>
          </p:cNvSpPr>
          <p:nvPr>
            <p:ph type="dt" idx="10"/>
          </p:nvPr>
        </p:nvSpPr>
        <p:spPr>
          <a:xfrm>
            <a:off x="288471" y="6665701"/>
            <a:ext cx="2616200" cy="180976"/>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7/30/2021</a:t>
            </a:r>
            <a:endParaRPr/>
          </a:p>
        </p:txBody>
      </p:sp>
      <p:sp>
        <p:nvSpPr>
          <p:cNvPr id="52" name="Google Shape;52;p2"/>
          <p:cNvSpPr txBox="1">
            <a:spLocks noGrp="1"/>
          </p:cNvSpPr>
          <p:nvPr>
            <p:ph type="ftr" idx="11"/>
          </p:nvPr>
        </p:nvSpPr>
        <p:spPr>
          <a:xfrm>
            <a:off x="3867216" y="6597650"/>
            <a:ext cx="5149784" cy="266699"/>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US"/>
              <a:t>Signal Processing and Radio Communications Lab</a:t>
            </a:r>
            <a:endParaRPr/>
          </a:p>
        </p:txBody>
      </p:sp>
      <p:sp>
        <p:nvSpPr>
          <p:cNvPr id="53" name="Google Shape;53;p2"/>
          <p:cNvSpPr txBox="1">
            <a:spLocks noGrp="1"/>
          </p:cNvSpPr>
          <p:nvPr>
            <p:ph type="sldNum" idx="12"/>
          </p:nvPr>
        </p:nvSpPr>
        <p:spPr>
          <a:xfrm>
            <a:off x="10977552" y="6683373"/>
            <a:ext cx="1025524" cy="18097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a:t>
            </a:fld>
            <a:endParaRPr/>
          </a:p>
        </p:txBody>
      </p:sp>
      <p:pic>
        <p:nvPicPr>
          <p:cNvPr id="55" name="Google Shape;55;p2"/>
          <p:cNvPicPr preferRelativeResize="0"/>
          <p:nvPr/>
        </p:nvPicPr>
        <p:blipFill>
          <a:blip r:embed="rId3">
            <a:alphaModFix/>
          </a:blip>
          <a:stretch>
            <a:fillRect/>
          </a:stretch>
        </p:blipFill>
        <p:spPr>
          <a:xfrm>
            <a:off x="6716564" y="2102636"/>
            <a:ext cx="5475436" cy="3270375"/>
          </a:xfrm>
          <a:prstGeom prst="rect">
            <a:avLst/>
          </a:prstGeom>
          <a:noFill/>
          <a:ln>
            <a:noFill/>
          </a:ln>
        </p:spPr>
      </p:pic>
      <p:sp>
        <p:nvSpPr>
          <p:cNvPr id="56" name="Google Shape;56;p2"/>
          <p:cNvSpPr txBox="1">
            <a:spLocks noGrp="1"/>
          </p:cNvSpPr>
          <p:nvPr>
            <p:ph type="title"/>
          </p:nvPr>
        </p:nvSpPr>
        <p:spPr>
          <a:xfrm>
            <a:off x="219075" y="191250"/>
            <a:ext cx="2616300" cy="7548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4000"/>
              <a:buFont typeface="Arial"/>
              <a:buNone/>
            </a:pPr>
            <a:r>
              <a:rPr lang="en-US" u="sng">
                <a:solidFill>
                  <a:srgbClr val="660000"/>
                </a:solidFill>
              </a:rPr>
              <a:t>Content</a:t>
            </a:r>
            <a:endParaRPr u="sng">
              <a:solidFill>
                <a:srgbClr val="660000"/>
              </a:solidFill>
            </a:endParaRPr>
          </a:p>
        </p:txBody>
      </p:sp>
      <p:grpSp>
        <p:nvGrpSpPr>
          <p:cNvPr id="7" name="Nhóm 6">
            <a:extLst>
              <a:ext uri="{FF2B5EF4-FFF2-40B4-BE49-F238E27FC236}">
                <a16:creationId xmlns:a16="http://schemas.microsoft.com/office/drawing/2014/main" id="{F96C953A-C296-AC36-0F52-2E6B698D5EF7}"/>
              </a:ext>
            </a:extLst>
          </p:cNvPr>
          <p:cNvGrpSpPr/>
          <p:nvPr/>
        </p:nvGrpSpPr>
        <p:grpSpPr>
          <a:xfrm>
            <a:off x="288471" y="1917098"/>
            <a:ext cx="6683374" cy="3641450"/>
            <a:chOff x="288471" y="1437961"/>
            <a:chExt cx="6683374" cy="3641450"/>
          </a:xfrm>
        </p:grpSpPr>
        <p:sp>
          <p:nvSpPr>
            <p:cNvPr id="8" name="Hình chữ nhật: Góc Tròn 7">
              <a:extLst>
                <a:ext uri="{FF2B5EF4-FFF2-40B4-BE49-F238E27FC236}">
                  <a16:creationId xmlns:a16="http://schemas.microsoft.com/office/drawing/2014/main" id="{239C5971-D994-555C-0D76-7CFF0E81D5A6}"/>
                </a:ext>
              </a:extLst>
            </p:cNvPr>
            <p:cNvSpPr/>
            <p:nvPr/>
          </p:nvSpPr>
          <p:spPr>
            <a:xfrm>
              <a:off x="288471" y="1437961"/>
              <a:ext cx="6683374" cy="766621"/>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Hình chữ nhật 8" descr="Group Success">
              <a:extLst>
                <a:ext uri="{FF2B5EF4-FFF2-40B4-BE49-F238E27FC236}">
                  <a16:creationId xmlns:a16="http://schemas.microsoft.com/office/drawing/2014/main" id="{8585A12B-405F-D03E-A5C5-9BA67A0F01D6}"/>
                </a:ext>
              </a:extLst>
            </p:cNvPr>
            <p:cNvSpPr/>
            <p:nvPr/>
          </p:nvSpPr>
          <p:spPr>
            <a:xfrm>
              <a:off x="520373" y="1610450"/>
              <a:ext cx="421641" cy="421641"/>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Hình tự do: Hình 9">
              <a:extLst>
                <a:ext uri="{FF2B5EF4-FFF2-40B4-BE49-F238E27FC236}">
                  <a16:creationId xmlns:a16="http://schemas.microsoft.com/office/drawing/2014/main" id="{BC2F1F5E-3BEC-2645-A849-44B85B149794}"/>
                </a:ext>
              </a:extLst>
            </p:cNvPr>
            <p:cNvSpPr/>
            <p:nvPr/>
          </p:nvSpPr>
          <p:spPr>
            <a:xfrm>
              <a:off x="1173918" y="1437961"/>
              <a:ext cx="5797927" cy="766621"/>
            </a:xfrm>
            <a:custGeom>
              <a:avLst/>
              <a:gdLst>
                <a:gd name="connsiteX0" fmla="*/ 0 w 5797927"/>
                <a:gd name="connsiteY0" fmla="*/ 0 h 766621"/>
                <a:gd name="connsiteX1" fmla="*/ 5797927 w 5797927"/>
                <a:gd name="connsiteY1" fmla="*/ 0 h 766621"/>
                <a:gd name="connsiteX2" fmla="*/ 5797927 w 5797927"/>
                <a:gd name="connsiteY2" fmla="*/ 766621 h 766621"/>
                <a:gd name="connsiteX3" fmla="*/ 0 w 5797927"/>
                <a:gd name="connsiteY3" fmla="*/ 766621 h 766621"/>
                <a:gd name="connsiteX4" fmla="*/ 0 w 5797927"/>
                <a:gd name="connsiteY4" fmla="*/ 0 h 766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7927" h="766621">
                  <a:moveTo>
                    <a:pt x="0" y="0"/>
                  </a:moveTo>
                  <a:lnTo>
                    <a:pt x="5797927" y="0"/>
                  </a:lnTo>
                  <a:lnTo>
                    <a:pt x="5797927" y="766621"/>
                  </a:lnTo>
                  <a:lnTo>
                    <a:pt x="0" y="76662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1134" tIns="81134" rIns="81134" bIns="81134" numCol="1" spcCol="1270" anchor="ctr" anchorCtr="0">
              <a:noAutofit/>
            </a:bodyPr>
            <a:lstStyle/>
            <a:p>
              <a:pPr marL="0" lvl="0" indent="0" algn="l" defTabSz="844550">
                <a:lnSpc>
                  <a:spcPct val="100000"/>
                </a:lnSpc>
                <a:spcBef>
                  <a:spcPct val="0"/>
                </a:spcBef>
                <a:spcAft>
                  <a:spcPct val="35000"/>
                </a:spcAft>
                <a:buNone/>
              </a:pPr>
              <a:r>
                <a:rPr lang="en-US" sz="1900" kern="1200" dirty="0"/>
                <a:t>Introduce about Hardware</a:t>
              </a:r>
            </a:p>
          </p:txBody>
        </p:sp>
        <p:sp>
          <p:nvSpPr>
            <p:cNvPr id="11" name="Hình chữ nhật: Góc Tròn 10">
              <a:extLst>
                <a:ext uri="{FF2B5EF4-FFF2-40B4-BE49-F238E27FC236}">
                  <a16:creationId xmlns:a16="http://schemas.microsoft.com/office/drawing/2014/main" id="{EBD69C96-A050-4E5E-F265-D035E782CE0E}"/>
                </a:ext>
              </a:extLst>
            </p:cNvPr>
            <p:cNvSpPr/>
            <p:nvPr/>
          </p:nvSpPr>
          <p:spPr>
            <a:xfrm>
              <a:off x="288471" y="2396237"/>
              <a:ext cx="6683374" cy="766621"/>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2" name="Hình chữ nhật 11" descr="Slippery">
              <a:extLst>
                <a:ext uri="{FF2B5EF4-FFF2-40B4-BE49-F238E27FC236}">
                  <a16:creationId xmlns:a16="http://schemas.microsoft.com/office/drawing/2014/main" id="{9CCBDF4C-5C08-2EB9-D221-1BBEA4F44C40}"/>
                </a:ext>
              </a:extLst>
            </p:cNvPr>
            <p:cNvSpPr/>
            <p:nvPr/>
          </p:nvSpPr>
          <p:spPr>
            <a:xfrm>
              <a:off x="520373" y="2568727"/>
              <a:ext cx="421641" cy="42164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Hình tự do: Hình 12">
              <a:extLst>
                <a:ext uri="{FF2B5EF4-FFF2-40B4-BE49-F238E27FC236}">
                  <a16:creationId xmlns:a16="http://schemas.microsoft.com/office/drawing/2014/main" id="{DF7B9562-45C9-99E6-47D0-AB9E2EFF6835}"/>
                </a:ext>
              </a:extLst>
            </p:cNvPr>
            <p:cNvSpPr/>
            <p:nvPr/>
          </p:nvSpPr>
          <p:spPr>
            <a:xfrm>
              <a:off x="1173918" y="2396237"/>
              <a:ext cx="5797927" cy="766621"/>
            </a:xfrm>
            <a:custGeom>
              <a:avLst/>
              <a:gdLst>
                <a:gd name="connsiteX0" fmla="*/ 0 w 5797927"/>
                <a:gd name="connsiteY0" fmla="*/ 0 h 766621"/>
                <a:gd name="connsiteX1" fmla="*/ 5797927 w 5797927"/>
                <a:gd name="connsiteY1" fmla="*/ 0 h 766621"/>
                <a:gd name="connsiteX2" fmla="*/ 5797927 w 5797927"/>
                <a:gd name="connsiteY2" fmla="*/ 766621 h 766621"/>
                <a:gd name="connsiteX3" fmla="*/ 0 w 5797927"/>
                <a:gd name="connsiteY3" fmla="*/ 766621 h 766621"/>
                <a:gd name="connsiteX4" fmla="*/ 0 w 5797927"/>
                <a:gd name="connsiteY4" fmla="*/ 0 h 766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7927" h="766621">
                  <a:moveTo>
                    <a:pt x="0" y="0"/>
                  </a:moveTo>
                  <a:lnTo>
                    <a:pt x="5797927" y="0"/>
                  </a:lnTo>
                  <a:lnTo>
                    <a:pt x="5797927" y="766621"/>
                  </a:lnTo>
                  <a:lnTo>
                    <a:pt x="0" y="76662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1134" tIns="81134" rIns="81134" bIns="81134" numCol="1" spcCol="1270" anchor="ctr" anchorCtr="0">
              <a:noAutofit/>
            </a:bodyPr>
            <a:lstStyle/>
            <a:p>
              <a:pPr marL="0" lvl="0" indent="0" algn="l" defTabSz="844550">
                <a:lnSpc>
                  <a:spcPct val="100000"/>
                </a:lnSpc>
                <a:spcBef>
                  <a:spcPct val="0"/>
                </a:spcBef>
                <a:spcAft>
                  <a:spcPct val="35000"/>
                </a:spcAft>
                <a:buNone/>
              </a:pPr>
              <a:r>
                <a:rPr lang="en-US" sz="1900" kern="1200" dirty="0"/>
                <a:t>Sensor Library by </a:t>
              </a:r>
              <a:r>
                <a:rPr lang="en-US" sz="1900" kern="1200" dirty="0" err="1"/>
                <a:t>MicroPython</a:t>
              </a:r>
              <a:endParaRPr lang="en-US" sz="1900" kern="1200" dirty="0"/>
            </a:p>
          </p:txBody>
        </p:sp>
        <p:sp>
          <p:nvSpPr>
            <p:cNvPr id="14" name="Hình chữ nhật: Góc Tròn 13">
              <a:extLst>
                <a:ext uri="{FF2B5EF4-FFF2-40B4-BE49-F238E27FC236}">
                  <a16:creationId xmlns:a16="http://schemas.microsoft.com/office/drawing/2014/main" id="{FAC895E7-DDDA-AF20-A54D-1A02B8C130F2}"/>
                </a:ext>
              </a:extLst>
            </p:cNvPr>
            <p:cNvSpPr/>
            <p:nvPr/>
          </p:nvSpPr>
          <p:spPr>
            <a:xfrm>
              <a:off x="288471" y="3354513"/>
              <a:ext cx="6683374" cy="766621"/>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5" name="Hình chữ nhật 14" descr="Person with Idea">
              <a:extLst>
                <a:ext uri="{FF2B5EF4-FFF2-40B4-BE49-F238E27FC236}">
                  <a16:creationId xmlns:a16="http://schemas.microsoft.com/office/drawing/2014/main" id="{4A0FBC39-F345-349D-4542-9C630F0C492A}"/>
                </a:ext>
              </a:extLst>
            </p:cNvPr>
            <p:cNvSpPr/>
            <p:nvPr/>
          </p:nvSpPr>
          <p:spPr>
            <a:xfrm>
              <a:off x="520373" y="3527003"/>
              <a:ext cx="421641" cy="421641"/>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Hình tự do: Hình 15">
              <a:extLst>
                <a:ext uri="{FF2B5EF4-FFF2-40B4-BE49-F238E27FC236}">
                  <a16:creationId xmlns:a16="http://schemas.microsoft.com/office/drawing/2014/main" id="{78BD80B9-3064-B502-849A-CDF3E51AA1BE}"/>
                </a:ext>
              </a:extLst>
            </p:cNvPr>
            <p:cNvSpPr/>
            <p:nvPr/>
          </p:nvSpPr>
          <p:spPr>
            <a:xfrm>
              <a:off x="1173918" y="3354513"/>
              <a:ext cx="5797927" cy="766621"/>
            </a:xfrm>
            <a:custGeom>
              <a:avLst/>
              <a:gdLst>
                <a:gd name="connsiteX0" fmla="*/ 0 w 5797927"/>
                <a:gd name="connsiteY0" fmla="*/ 0 h 766621"/>
                <a:gd name="connsiteX1" fmla="*/ 5797927 w 5797927"/>
                <a:gd name="connsiteY1" fmla="*/ 0 h 766621"/>
                <a:gd name="connsiteX2" fmla="*/ 5797927 w 5797927"/>
                <a:gd name="connsiteY2" fmla="*/ 766621 h 766621"/>
                <a:gd name="connsiteX3" fmla="*/ 0 w 5797927"/>
                <a:gd name="connsiteY3" fmla="*/ 766621 h 766621"/>
                <a:gd name="connsiteX4" fmla="*/ 0 w 5797927"/>
                <a:gd name="connsiteY4" fmla="*/ 0 h 766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7927" h="766621">
                  <a:moveTo>
                    <a:pt x="0" y="0"/>
                  </a:moveTo>
                  <a:lnTo>
                    <a:pt x="5797927" y="0"/>
                  </a:lnTo>
                  <a:lnTo>
                    <a:pt x="5797927" y="766621"/>
                  </a:lnTo>
                  <a:lnTo>
                    <a:pt x="0" y="76662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1134" tIns="81134" rIns="81134" bIns="81134" numCol="1" spcCol="1270" anchor="ctr" anchorCtr="0">
              <a:noAutofit/>
            </a:bodyPr>
            <a:lstStyle/>
            <a:p>
              <a:pPr marL="0" lvl="0" indent="0" algn="l" defTabSz="844550">
                <a:lnSpc>
                  <a:spcPct val="100000"/>
                </a:lnSpc>
                <a:spcBef>
                  <a:spcPct val="0"/>
                </a:spcBef>
                <a:spcAft>
                  <a:spcPct val="35000"/>
                </a:spcAft>
                <a:buNone/>
              </a:pPr>
              <a:r>
                <a:rPr lang="en-US" sz="1900" kern="1200" dirty="0"/>
                <a:t>Demo read PM2.5 data </a:t>
              </a:r>
            </a:p>
          </p:txBody>
        </p:sp>
        <p:sp>
          <p:nvSpPr>
            <p:cNvPr id="17" name="Hình chữ nhật: Góc Tròn 16">
              <a:extLst>
                <a:ext uri="{FF2B5EF4-FFF2-40B4-BE49-F238E27FC236}">
                  <a16:creationId xmlns:a16="http://schemas.microsoft.com/office/drawing/2014/main" id="{73AD6536-5E5E-42B0-A8BF-5E8F022F3293}"/>
                </a:ext>
              </a:extLst>
            </p:cNvPr>
            <p:cNvSpPr/>
            <p:nvPr/>
          </p:nvSpPr>
          <p:spPr>
            <a:xfrm>
              <a:off x="288471" y="4312790"/>
              <a:ext cx="6683374" cy="766621"/>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8" name="Hình chữ nhật 17" descr="Business Growth">
              <a:extLst>
                <a:ext uri="{FF2B5EF4-FFF2-40B4-BE49-F238E27FC236}">
                  <a16:creationId xmlns:a16="http://schemas.microsoft.com/office/drawing/2014/main" id="{B2CAE109-3C8B-C59E-560D-9D8C02832D7E}"/>
                </a:ext>
              </a:extLst>
            </p:cNvPr>
            <p:cNvSpPr/>
            <p:nvPr/>
          </p:nvSpPr>
          <p:spPr>
            <a:xfrm>
              <a:off x="520373" y="4485280"/>
              <a:ext cx="421641" cy="421641"/>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Hình tự do: Hình 18">
              <a:extLst>
                <a:ext uri="{FF2B5EF4-FFF2-40B4-BE49-F238E27FC236}">
                  <a16:creationId xmlns:a16="http://schemas.microsoft.com/office/drawing/2014/main" id="{A10CAA6B-97A6-3261-0D44-DB5D325A2175}"/>
                </a:ext>
              </a:extLst>
            </p:cNvPr>
            <p:cNvSpPr/>
            <p:nvPr/>
          </p:nvSpPr>
          <p:spPr>
            <a:xfrm>
              <a:off x="1173918" y="4312790"/>
              <a:ext cx="5797927" cy="766621"/>
            </a:xfrm>
            <a:custGeom>
              <a:avLst/>
              <a:gdLst>
                <a:gd name="connsiteX0" fmla="*/ 0 w 5797927"/>
                <a:gd name="connsiteY0" fmla="*/ 0 h 766621"/>
                <a:gd name="connsiteX1" fmla="*/ 5797927 w 5797927"/>
                <a:gd name="connsiteY1" fmla="*/ 0 h 766621"/>
                <a:gd name="connsiteX2" fmla="*/ 5797927 w 5797927"/>
                <a:gd name="connsiteY2" fmla="*/ 766621 h 766621"/>
                <a:gd name="connsiteX3" fmla="*/ 0 w 5797927"/>
                <a:gd name="connsiteY3" fmla="*/ 766621 h 766621"/>
                <a:gd name="connsiteX4" fmla="*/ 0 w 5797927"/>
                <a:gd name="connsiteY4" fmla="*/ 0 h 766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7927" h="766621">
                  <a:moveTo>
                    <a:pt x="0" y="0"/>
                  </a:moveTo>
                  <a:lnTo>
                    <a:pt x="5797927" y="0"/>
                  </a:lnTo>
                  <a:lnTo>
                    <a:pt x="5797927" y="766621"/>
                  </a:lnTo>
                  <a:lnTo>
                    <a:pt x="0" y="76662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1134" tIns="81134" rIns="81134" bIns="81134" numCol="1" spcCol="1270" anchor="ctr" anchorCtr="0">
              <a:noAutofit/>
            </a:bodyPr>
            <a:lstStyle/>
            <a:p>
              <a:pPr marL="0" lvl="0" indent="0" algn="l" defTabSz="844550">
                <a:lnSpc>
                  <a:spcPct val="100000"/>
                </a:lnSpc>
                <a:spcBef>
                  <a:spcPct val="0"/>
                </a:spcBef>
                <a:spcAft>
                  <a:spcPct val="35000"/>
                </a:spcAft>
                <a:buNone/>
              </a:pPr>
              <a:r>
                <a:rPr lang="en-US" sz="1900" kern="1200" dirty="0"/>
                <a:t>Exercise</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64" name="Google Shape;64;ge7b48a889b_2_9"/>
          <p:cNvSpPr txBox="1">
            <a:spLocks noGrp="1"/>
          </p:cNvSpPr>
          <p:nvPr>
            <p:ph type="title"/>
          </p:nvPr>
        </p:nvSpPr>
        <p:spPr>
          <a:xfrm>
            <a:off x="528700" y="191250"/>
            <a:ext cx="7985380" cy="754800"/>
          </a:xfrm>
          <a:prstGeom prst="rect">
            <a:avLst/>
          </a:prstGeom>
        </p:spPr>
        <p:txBody>
          <a:bodyPr spcFirstLastPara="1" wrap="square" lIns="0" tIns="45700" rIns="0" bIns="0" anchor="b" anchorCtr="0">
            <a:normAutofit/>
          </a:bodyPr>
          <a:lstStyle/>
          <a:p>
            <a:pPr marL="457200" lvl="0" indent="-482600" algn="l" rtl="0">
              <a:spcBef>
                <a:spcPts val="0"/>
              </a:spcBef>
              <a:spcAft>
                <a:spcPts val="0"/>
              </a:spcAft>
              <a:buClr>
                <a:srgbClr val="660000"/>
              </a:buClr>
              <a:buSzPts val="4000"/>
              <a:buAutoNum type="arabicPeriod"/>
            </a:pPr>
            <a:r>
              <a:rPr lang="en-US" u="sng" dirty="0">
                <a:solidFill>
                  <a:srgbClr val="660000"/>
                </a:solidFill>
              </a:rPr>
              <a:t>Introduce about Hardware</a:t>
            </a:r>
          </a:p>
        </p:txBody>
      </p:sp>
      <p:pic>
        <p:nvPicPr>
          <p:cNvPr id="4" name="Picture 4" descr="Káº¿t quáº£ hÃ¬nh áº£nh cho pms7003">
            <a:extLst>
              <a:ext uri="{FF2B5EF4-FFF2-40B4-BE49-F238E27FC236}">
                <a16:creationId xmlns:a16="http://schemas.microsoft.com/office/drawing/2014/main" id="{42909767-5EFC-EEC6-34E4-7FF681A6F9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98" t="15783" r="26556" b="13104"/>
          <a:stretch/>
        </p:blipFill>
        <p:spPr bwMode="auto">
          <a:xfrm>
            <a:off x="5502538" y="2384945"/>
            <a:ext cx="2257407" cy="310220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Hộp Văn bản 5">
            <a:extLst>
              <a:ext uri="{FF2B5EF4-FFF2-40B4-BE49-F238E27FC236}">
                <a16:creationId xmlns:a16="http://schemas.microsoft.com/office/drawing/2014/main" id="{E2D760F9-B4F4-48B1-5167-367712E3AA80}"/>
              </a:ext>
            </a:extLst>
          </p:cNvPr>
          <p:cNvSpPr txBox="1"/>
          <p:nvPr/>
        </p:nvSpPr>
        <p:spPr>
          <a:xfrm>
            <a:off x="942340" y="1959067"/>
            <a:ext cx="4330700" cy="3416320"/>
          </a:xfrm>
          <a:prstGeom prst="rect">
            <a:avLst/>
          </a:prstGeom>
          <a:noFill/>
        </p:spPr>
        <p:txBody>
          <a:bodyPr wrap="square">
            <a:spAutoFit/>
          </a:bodyPr>
          <a:lstStyle/>
          <a:p>
            <a:r>
              <a:rPr lang="en-US" sz="1800" dirty="0"/>
              <a:t>PMS7003 is a kind of digital and universal particle concentration sensor, which can be used to obtain the number of suspended particles in the air, i.e. the concentration of particles, and output them in the form of digital interface. This sensor can be inserted into variable instruments related to the concentration of suspended particles in the air or other environmental improvement </a:t>
            </a:r>
            <a:r>
              <a:rPr lang="en-US" sz="1800" dirty="0" err="1"/>
              <a:t>equipments</a:t>
            </a:r>
            <a:r>
              <a:rPr lang="en-US" sz="1800" dirty="0"/>
              <a:t> to provide correct concentration data in time. </a:t>
            </a:r>
            <a:endParaRPr lang="en-150" sz="1800" dirty="0"/>
          </a:p>
        </p:txBody>
      </p:sp>
      <p:pic>
        <p:nvPicPr>
          <p:cNvPr id="1026" name="Picture 2" descr="Không có mô tả ảnh.">
            <a:extLst>
              <a:ext uri="{FF2B5EF4-FFF2-40B4-BE49-F238E27FC236}">
                <a16:creationId xmlns:a16="http://schemas.microsoft.com/office/drawing/2014/main" id="{C11C5078-4E28-DF89-EB35-F403130A9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443" y="3429000"/>
            <a:ext cx="3892834" cy="31022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scalating PM2.5 problem prompts government to speed up measures to address  the problem as people pay attention to health risks (Current Issue No.3076)  - KASIKORN RESEARCH CENTER">
            <a:extLst>
              <a:ext uri="{FF2B5EF4-FFF2-40B4-BE49-F238E27FC236}">
                <a16:creationId xmlns:a16="http://schemas.microsoft.com/office/drawing/2014/main" id="{A67292F6-BD70-FE87-CD5E-8DCA1483EF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9442" y="1100682"/>
            <a:ext cx="3892833" cy="1950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216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5"/>
          <p:cNvSpPr txBox="1">
            <a:spLocks noGrp="1"/>
          </p:cNvSpPr>
          <p:nvPr>
            <p:ph type="title"/>
          </p:nvPr>
        </p:nvSpPr>
        <p:spPr>
          <a:xfrm>
            <a:off x="542794" y="312600"/>
            <a:ext cx="8966966" cy="12114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000"/>
              <a:buFont typeface="Arial"/>
              <a:buNone/>
            </a:pPr>
            <a:r>
              <a:rPr lang="en-US" u="sng" dirty="0">
                <a:solidFill>
                  <a:srgbClr val="660000"/>
                </a:solidFill>
                <a:latin typeface="Trebuchet MS"/>
                <a:ea typeface="Trebuchet MS"/>
                <a:cs typeface="Trebuchet MS"/>
                <a:sym typeface="Trebuchet MS"/>
              </a:rPr>
              <a:t>2.</a:t>
            </a:r>
            <a:r>
              <a:rPr lang="en-US" u="sng" dirty="0">
                <a:solidFill>
                  <a:srgbClr val="660000"/>
                </a:solidFill>
              </a:rPr>
              <a:t> Introduce about Hardware</a:t>
            </a:r>
            <a:br>
              <a:rPr lang="en-US" u="sng" dirty="0">
                <a:solidFill>
                  <a:srgbClr val="660000"/>
                </a:solidFill>
              </a:rPr>
            </a:br>
            <a:endParaRPr lang="en-US" u="sng" dirty="0">
              <a:solidFill>
                <a:srgbClr val="660000"/>
              </a:solidFill>
            </a:endParaRPr>
          </a:p>
        </p:txBody>
      </p:sp>
      <p:sp>
        <p:nvSpPr>
          <p:cNvPr id="81" name="Google Shape;81;p5"/>
          <p:cNvSpPr txBox="1">
            <a:spLocks noGrp="1"/>
          </p:cNvSpPr>
          <p:nvPr>
            <p:ph type="dt" idx="10"/>
          </p:nvPr>
        </p:nvSpPr>
        <p:spPr>
          <a:xfrm>
            <a:off x="288471" y="6665701"/>
            <a:ext cx="2616200" cy="180976"/>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7/30/2021</a:t>
            </a:r>
            <a:endParaRPr/>
          </a:p>
        </p:txBody>
      </p:sp>
      <p:sp>
        <p:nvSpPr>
          <p:cNvPr id="82" name="Google Shape;82;p5"/>
          <p:cNvSpPr txBox="1">
            <a:spLocks noGrp="1"/>
          </p:cNvSpPr>
          <p:nvPr>
            <p:ph type="ftr" idx="11"/>
          </p:nvPr>
        </p:nvSpPr>
        <p:spPr>
          <a:xfrm>
            <a:off x="3867216" y="6597650"/>
            <a:ext cx="5149784" cy="266699"/>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US"/>
              <a:t>Signal Processing and Radio Communications Lab confidential</a:t>
            </a:r>
            <a:endParaRPr/>
          </a:p>
        </p:txBody>
      </p:sp>
      <p:sp>
        <p:nvSpPr>
          <p:cNvPr id="83" name="Google Shape;83;p5"/>
          <p:cNvSpPr txBox="1">
            <a:spLocks noGrp="1"/>
          </p:cNvSpPr>
          <p:nvPr>
            <p:ph type="sldNum" idx="12"/>
          </p:nvPr>
        </p:nvSpPr>
        <p:spPr>
          <a:xfrm>
            <a:off x="10977552" y="6683373"/>
            <a:ext cx="1025524" cy="18097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a:t>
            </a:fld>
            <a:endParaRPr/>
          </a:p>
        </p:txBody>
      </p:sp>
      <p:pic>
        <p:nvPicPr>
          <p:cNvPr id="2" name="Picture 2" descr="Káº¿t quáº£ hÃ¬nh áº£nh cho mie theory of light scattering">
            <a:extLst>
              <a:ext uri="{FF2B5EF4-FFF2-40B4-BE49-F238E27FC236}">
                <a16:creationId xmlns:a16="http://schemas.microsoft.com/office/drawing/2014/main" id="{31828CD3-6974-4322-A9F0-26A60DB5948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1457816"/>
            <a:ext cx="6021081" cy="3829406"/>
          </a:xfrm>
          <a:prstGeom prst="roundRect">
            <a:avLst>
              <a:gd name="adj" fmla="val 2392"/>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7" name="Content Placeholder 1">
            <a:extLst>
              <a:ext uri="{FF2B5EF4-FFF2-40B4-BE49-F238E27FC236}">
                <a16:creationId xmlns:a16="http://schemas.microsoft.com/office/drawing/2014/main" id="{59C93505-B53A-1455-E2F0-A86E7ADF4EEB}"/>
              </a:ext>
            </a:extLst>
          </p:cNvPr>
          <p:cNvSpPr txBox="1">
            <a:spLocks/>
          </p:cNvSpPr>
          <p:nvPr/>
        </p:nvSpPr>
        <p:spPr>
          <a:xfrm>
            <a:off x="957682" y="2031812"/>
            <a:ext cx="3893978" cy="342410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0E57C4"/>
              </a:buClr>
              <a:buSzPts val="1800"/>
              <a:buFont typeface="Noto Sans Symbols"/>
              <a:buChar char="⚫"/>
              <a:defRPr sz="2000" b="0" i="0" u="none" strike="noStrike" cap="none">
                <a:solidFill>
                  <a:schemeClr val="dk1"/>
                </a:solidFill>
                <a:latin typeface="Arial"/>
                <a:ea typeface="Arial"/>
                <a:cs typeface="Arial"/>
                <a:sym typeface="Arial"/>
              </a:defRPr>
            </a:lvl1pPr>
            <a:lvl2pPr marL="914400" marR="0" lvl="1" indent="-331469" algn="l" rtl="0">
              <a:lnSpc>
                <a:spcPct val="100000"/>
              </a:lnSpc>
              <a:spcBef>
                <a:spcPts val="360"/>
              </a:spcBef>
              <a:spcAft>
                <a:spcPts val="0"/>
              </a:spcAft>
              <a:buClr>
                <a:srgbClr val="00B0F0"/>
              </a:buClr>
              <a:buSzPts val="1620"/>
              <a:buFont typeface="Noto Sans Symbols"/>
              <a:buChar char="⚫"/>
              <a:defRPr sz="1800" b="0" i="0" u="none" strike="noStrike" cap="none">
                <a:solidFill>
                  <a:schemeClr val="dk1"/>
                </a:solidFill>
                <a:latin typeface="Arial"/>
                <a:ea typeface="Arial"/>
                <a:cs typeface="Arial"/>
                <a:sym typeface="Arial"/>
              </a:defRPr>
            </a:lvl2pPr>
            <a:lvl3pPr marL="1371600" marR="0" lvl="2" indent="-314325" algn="l" rtl="0">
              <a:lnSpc>
                <a:spcPct val="100000"/>
              </a:lnSpc>
              <a:spcBef>
                <a:spcPts val="360"/>
              </a:spcBef>
              <a:spcAft>
                <a:spcPts val="0"/>
              </a:spcAft>
              <a:buClr>
                <a:srgbClr val="5963B8"/>
              </a:buClr>
              <a:buSzPts val="1350"/>
              <a:buFont typeface="Noto Sans Symbols"/>
              <a:buChar char="⚫"/>
              <a:defRPr sz="1800" b="0" i="0" u="none" strike="noStrike" cap="none">
                <a:solidFill>
                  <a:schemeClr val="dk1"/>
                </a:solidFill>
                <a:latin typeface="Arial"/>
                <a:ea typeface="Arial"/>
                <a:cs typeface="Arial"/>
                <a:sym typeface="Arial"/>
              </a:defRPr>
            </a:lvl3pPr>
            <a:lvl4pPr marL="1828800" marR="0" lvl="3" indent="-302894" algn="l" rtl="0">
              <a:lnSpc>
                <a:spcPct val="100000"/>
              </a:lnSpc>
              <a:spcBef>
                <a:spcPts val="360"/>
              </a:spcBef>
              <a:spcAft>
                <a:spcPts val="0"/>
              </a:spcAft>
              <a:buClr>
                <a:schemeClr val="accent3"/>
              </a:buClr>
              <a:buSzPts val="1170"/>
              <a:buFont typeface="Noto Sans Symbols"/>
              <a:buChar char="⚫"/>
              <a:defRPr sz="1600" b="0" i="0" u="none" strike="noStrike" cap="none">
                <a:solidFill>
                  <a:schemeClr val="dk1"/>
                </a:solidFill>
                <a:latin typeface="Arial"/>
                <a:ea typeface="Arial"/>
                <a:cs typeface="Arial"/>
                <a:sym typeface="Arial"/>
              </a:defRPr>
            </a:lvl4pPr>
            <a:lvl5pPr marL="2286000" marR="0" lvl="4" indent="-302895" algn="l" rtl="0">
              <a:lnSpc>
                <a:spcPct val="100000"/>
              </a:lnSpc>
              <a:spcBef>
                <a:spcPts val="360"/>
              </a:spcBef>
              <a:spcAft>
                <a:spcPts val="0"/>
              </a:spcAft>
              <a:buClr>
                <a:schemeClr val="accent4"/>
              </a:buClr>
              <a:buSzPts val="1170"/>
              <a:buFont typeface="Noto Sans Symbols"/>
              <a:buChar char="⚫"/>
              <a:defRPr sz="1600" b="0" i="0" u="none" strike="noStrike" cap="none">
                <a:solidFill>
                  <a:schemeClr val="dk1"/>
                </a:solidFill>
                <a:latin typeface="Arial"/>
                <a:ea typeface="Arial"/>
                <a:cs typeface="Arial"/>
                <a:sym typeface="Arial"/>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20039" algn="l" rtl="0">
              <a:lnSpc>
                <a:spcPct val="100000"/>
              </a:lnSpc>
              <a:spcBef>
                <a:spcPts val="360"/>
              </a:spcBef>
              <a:spcAft>
                <a:spcPts val="0"/>
              </a:spcAft>
              <a:buClr>
                <a:schemeClr val="accent6"/>
              </a:buClr>
              <a:buSzPts val="1440"/>
              <a:buFont typeface="Noto Sans Symbols"/>
              <a:buChar char="⚫"/>
              <a:defRPr sz="16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2"/>
              </a:buClr>
              <a:buSzPts val="1800"/>
              <a:buFont typeface="Arial"/>
              <a:buChar char="•"/>
              <a:defRPr sz="16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2"/>
              </a:buClr>
              <a:buSzPts val="1800"/>
              <a:buFont typeface="Arial"/>
              <a:buChar char="•"/>
              <a:defRPr sz="1400" b="0" i="0" u="none" strike="noStrike" cap="none">
                <a:solidFill>
                  <a:schemeClr val="dk1"/>
                </a:solidFill>
                <a:latin typeface="Arial"/>
                <a:ea typeface="Arial"/>
                <a:cs typeface="Arial"/>
                <a:sym typeface="Arial"/>
              </a:defRPr>
            </a:lvl9pPr>
          </a:lstStyle>
          <a:p>
            <a:r>
              <a:rPr lang="en-US" sz="1600"/>
              <a:t>Using a laser to shine on particles that are suspended in the air</a:t>
            </a:r>
          </a:p>
          <a:p>
            <a:r>
              <a:rPr lang="en-US" sz="1600"/>
              <a:t>Then collect and analyze the scattered light over time</a:t>
            </a:r>
          </a:p>
          <a:p>
            <a:r>
              <a:rPr lang="en-US" sz="1600"/>
              <a:t>Calculation based on MIE theory (mie theory of light scattering)</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64" name="Google Shape;64;ge7b48a889b_2_9"/>
          <p:cNvSpPr txBox="1">
            <a:spLocks noGrp="1"/>
          </p:cNvSpPr>
          <p:nvPr>
            <p:ph type="title"/>
          </p:nvPr>
        </p:nvSpPr>
        <p:spPr>
          <a:xfrm>
            <a:off x="528700" y="191250"/>
            <a:ext cx="7985380" cy="754800"/>
          </a:xfrm>
          <a:prstGeom prst="rect">
            <a:avLst/>
          </a:prstGeom>
        </p:spPr>
        <p:txBody>
          <a:bodyPr spcFirstLastPara="1" wrap="square" lIns="0" tIns="45700" rIns="0" bIns="0" anchor="b" anchorCtr="0">
            <a:normAutofit/>
          </a:bodyPr>
          <a:lstStyle/>
          <a:p>
            <a:pPr marL="457200" lvl="0" indent="-482600" algn="l" rtl="0">
              <a:spcBef>
                <a:spcPts val="0"/>
              </a:spcBef>
              <a:spcAft>
                <a:spcPts val="0"/>
              </a:spcAft>
              <a:buClr>
                <a:srgbClr val="660000"/>
              </a:buClr>
              <a:buSzPts val="4000"/>
              <a:buAutoNum type="arabicPeriod"/>
            </a:pPr>
            <a:r>
              <a:rPr lang="en-US" u="sng" dirty="0">
                <a:solidFill>
                  <a:srgbClr val="660000"/>
                </a:solidFill>
              </a:rPr>
              <a:t>Introduce about Hardware</a:t>
            </a:r>
          </a:p>
        </p:txBody>
      </p:sp>
      <p:pic>
        <p:nvPicPr>
          <p:cNvPr id="2" name="Content Placeholder 7">
            <a:extLst>
              <a:ext uri="{FF2B5EF4-FFF2-40B4-BE49-F238E27FC236}">
                <a16:creationId xmlns:a16="http://schemas.microsoft.com/office/drawing/2014/main" id="{EEA52F21-A5E3-AC30-50FD-6D4E84CF6A5D}"/>
              </a:ext>
            </a:extLst>
          </p:cNvPr>
          <p:cNvPicPr>
            <a:picLocks noChangeAspect="1"/>
          </p:cNvPicPr>
          <p:nvPr/>
        </p:nvPicPr>
        <p:blipFill>
          <a:blip r:embed="rId3"/>
          <a:stretch>
            <a:fillRect/>
          </a:stretch>
        </p:blipFill>
        <p:spPr>
          <a:xfrm>
            <a:off x="2162141" y="1248646"/>
            <a:ext cx="8303988" cy="3404634"/>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5" name="Hộp Văn bản 4">
            <a:extLst>
              <a:ext uri="{FF2B5EF4-FFF2-40B4-BE49-F238E27FC236}">
                <a16:creationId xmlns:a16="http://schemas.microsoft.com/office/drawing/2014/main" id="{E23419BD-77A3-33B0-CFBB-53720310F5D4}"/>
              </a:ext>
            </a:extLst>
          </p:cNvPr>
          <p:cNvSpPr txBox="1"/>
          <p:nvPr/>
        </p:nvSpPr>
        <p:spPr>
          <a:xfrm>
            <a:off x="2162141" y="4955876"/>
            <a:ext cx="9600112" cy="646331"/>
          </a:xfrm>
          <a:prstGeom prst="rect">
            <a:avLst/>
          </a:prstGeom>
          <a:noFill/>
        </p:spPr>
        <p:txBody>
          <a:bodyPr wrap="square">
            <a:spAutoFit/>
          </a:bodyPr>
          <a:lstStyle/>
          <a:p>
            <a:r>
              <a:rPr lang="en-150" sz="1800" dirty="0"/>
              <a:t>Air is drawn in through a pipe in which there is a built-in laser jar</a:t>
            </a:r>
          </a:p>
          <a:p>
            <a:r>
              <a:rPr lang="en-150" sz="1800" dirty="0"/>
              <a:t>The light then passes through a measured, calculated aperture into electrical signals</a:t>
            </a:r>
          </a:p>
        </p:txBody>
      </p:sp>
    </p:spTree>
    <p:extLst>
      <p:ext uri="{BB962C8B-B14F-4D97-AF65-F5344CB8AC3E}">
        <p14:creationId xmlns:p14="http://schemas.microsoft.com/office/powerpoint/2010/main" val="329926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e7b48a889b_2_9"/>
          <p:cNvSpPr txBox="1">
            <a:spLocks noGrp="1"/>
          </p:cNvSpPr>
          <p:nvPr>
            <p:ph type="sldNum" idx="12"/>
          </p:nvPr>
        </p:nvSpPr>
        <p:spPr>
          <a:xfrm>
            <a:off x="10977552" y="6683373"/>
            <a:ext cx="1025400" cy="180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64" name="Google Shape;64;ge7b48a889b_2_9"/>
          <p:cNvSpPr txBox="1">
            <a:spLocks noGrp="1"/>
          </p:cNvSpPr>
          <p:nvPr>
            <p:ph type="title"/>
          </p:nvPr>
        </p:nvSpPr>
        <p:spPr>
          <a:xfrm>
            <a:off x="528700" y="191250"/>
            <a:ext cx="7985380" cy="754800"/>
          </a:xfrm>
          <a:prstGeom prst="rect">
            <a:avLst/>
          </a:prstGeom>
        </p:spPr>
        <p:txBody>
          <a:bodyPr spcFirstLastPara="1" wrap="square" lIns="0" tIns="45700" rIns="0" bIns="0" anchor="b" anchorCtr="0">
            <a:normAutofit/>
          </a:bodyPr>
          <a:lstStyle/>
          <a:p>
            <a:pPr marL="457200" lvl="0" indent="-482600" algn="l" rtl="0">
              <a:spcBef>
                <a:spcPts val="0"/>
              </a:spcBef>
              <a:spcAft>
                <a:spcPts val="0"/>
              </a:spcAft>
              <a:buClr>
                <a:srgbClr val="660000"/>
              </a:buClr>
              <a:buSzPts val="4000"/>
              <a:buAutoNum type="arabicPeriod"/>
            </a:pPr>
            <a:r>
              <a:rPr lang="en-US" u="sng" dirty="0">
                <a:solidFill>
                  <a:srgbClr val="660000"/>
                </a:solidFill>
              </a:rPr>
              <a:t>Introduce about Hardware</a:t>
            </a:r>
          </a:p>
        </p:txBody>
      </p:sp>
      <p:pic>
        <p:nvPicPr>
          <p:cNvPr id="3" name="Picture 7">
            <a:extLst>
              <a:ext uri="{FF2B5EF4-FFF2-40B4-BE49-F238E27FC236}">
                <a16:creationId xmlns:a16="http://schemas.microsoft.com/office/drawing/2014/main" id="{459DEFD1-4607-7FD0-17DD-E3A2EB520CC5}"/>
              </a:ext>
            </a:extLst>
          </p:cNvPr>
          <p:cNvPicPr>
            <a:picLocks noChangeAspect="1"/>
          </p:cNvPicPr>
          <p:nvPr/>
        </p:nvPicPr>
        <p:blipFill>
          <a:blip r:embed="rId3"/>
          <a:stretch>
            <a:fillRect/>
          </a:stretch>
        </p:blipFill>
        <p:spPr>
          <a:xfrm>
            <a:off x="454452" y="2702559"/>
            <a:ext cx="4295849" cy="37010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4">
            <a:extLst>
              <a:ext uri="{FF2B5EF4-FFF2-40B4-BE49-F238E27FC236}">
                <a16:creationId xmlns:a16="http://schemas.microsoft.com/office/drawing/2014/main" id="{DC51FEE2-A9F4-E90F-BE02-5BE99D89F665}"/>
              </a:ext>
            </a:extLst>
          </p:cNvPr>
          <p:cNvPicPr>
            <a:picLocks noChangeAspect="1"/>
          </p:cNvPicPr>
          <p:nvPr/>
        </p:nvPicPr>
        <p:blipFill>
          <a:blip r:embed="rId4"/>
          <a:stretch>
            <a:fillRect/>
          </a:stretch>
        </p:blipFill>
        <p:spPr>
          <a:xfrm>
            <a:off x="5065571" y="2468619"/>
            <a:ext cx="6897017" cy="3862330"/>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8" name="Hộp Văn bản 7">
            <a:extLst>
              <a:ext uri="{FF2B5EF4-FFF2-40B4-BE49-F238E27FC236}">
                <a16:creationId xmlns:a16="http://schemas.microsoft.com/office/drawing/2014/main" id="{3CB65125-229E-3D7A-AE98-3BF4E7553C20}"/>
              </a:ext>
            </a:extLst>
          </p:cNvPr>
          <p:cNvSpPr txBox="1"/>
          <p:nvPr/>
        </p:nvSpPr>
        <p:spPr>
          <a:xfrm>
            <a:off x="1145540" y="1516527"/>
            <a:ext cx="6111240" cy="400110"/>
          </a:xfrm>
          <a:prstGeom prst="rect">
            <a:avLst/>
          </a:prstGeom>
          <a:noFill/>
        </p:spPr>
        <p:txBody>
          <a:bodyPr wrap="square">
            <a:spAutoFit/>
          </a:bodyPr>
          <a:lstStyle/>
          <a:p>
            <a:r>
              <a:rPr lang="en-150" sz="2000" dirty="0"/>
              <a:t>Physical size</a:t>
            </a:r>
            <a:r>
              <a:rPr lang="en-US" sz="2000" dirty="0"/>
              <a:t> of PMS7003 sensor</a:t>
            </a:r>
            <a:endParaRPr lang="en-150" sz="2000" dirty="0"/>
          </a:p>
        </p:txBody>
      </p:sp>
    </p:spTree>
    <p:extLst>
      <p:ext uri="{BB962C8B-B14F-4D97-AF65-F5344CB8AC3E}">
        <p14:creationId xmlns:p14="http://schemas.microsoft.com/office/powerpoint/2010/main" val="3603559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5"/>
          <p:cNvSpPr txBox="1">
            <a:spLocks noGrp="1"/>
          </p:cNvSpPr>
          <p:nvPr>
            <p:ph type="title"/>
          </p:nvPr>
        </p:nvSpPr>
        <p:spPr>
          <a:xfrm>
            <a:off x="542794" y="312600"/>
            <a:ext cx="8966966" cy="12114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000"/>
              <a:buFont typeface="Arial"/>
              <a:buNone/>
            </a:pPr>
            <a:r>
              <a:rPr lang="en-US" u="sng" dirty="0">
                <a:solidFill>
                  <a:srgbClr val="660000"/>
                </a:solidFill>
                <a:latin typeface="Trebuchet MS"/>
                <a:ea typeface="Trebuchet MS"/>
                <a:cs typeface="Trebuchet MS"/>
                <a:sym typeface="Trebuchet MS"/>
              </a:rPr>
              <a:t>2.</a:t>
            </a:r>
            <a:r>
              <a:rPr lang="en-US" u="sng" dirty="0">
                <a:solidFill>
                  <a:srgbClr val="660000"/>
                </a:solidFill>
              </a:rPr>
              <a:t> Sensor Library by </a:t>
            </a:r>
            <a:r>
              <a:rPr lang="en-US" u="sng" dirty="0" err="1">
                <a:solidFill>
                  <a:srgbClr val="660000"/>
                </a:solidFill>
              </a:rPr>
              <a:t>MicroPython</a:t>
            </a:r>
            <a:br>
              <a:rPr lang="en-US" u="sng" dirty="0">
                <a:solidFill>
                  <a:srgbClr val="660000"/>
                </a:solidFill>
              </a:rPr>
            </a:br>
            <a:endParaRPr u="sng" dirty="0">
              <a:solidFill>
                <a:srgbClr val="660000"/>
              </a:solidFill>
            </a:endParaRPr>
          </a:p>
        </p:txBody>
      </p:sp>
      <p:sp>
        <p:nvSpPr>
          <p:cNvPr id="81" name="Google Shape;81;p5"/>
          <p:cNvSpPr txBox="1">
            <a:spLocks noGrp="1"/>
          </p:cNvSpPr>
          <p:nvPr>
            <p:ph type="dt" idx="10"/>
          </p:nvPr>
        </p:nvSpPr>
        <p:spPr>
          <a:xfrm>
            <a:off x="288471" y="6665701"/>
            <a:ext cx="2616200" cy="180976"/>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7/30/2021</a:t>
            </a:r>
            <a:endParaRPr/>
          </a:p>
        </p:txBody>
      </p:sp>
      <p:sp>
        <p:nvSpPr>
          <p:cNvPr id="82" name="Google Shape;82;p5"/>
          <p:cNvSpPr txBox="1">
            <a:spLocks noGrp="1"/>
          </p:cNvSpPr>
          <p:nvPr>
            <p:ph type="ftr" idx="11"/>
          </p:nvPr>
        </p:nvSpPr>
        <p:spPr>
          <a:xfrm>
            <a:off x="3867216" y="6597650"/>
            <a:ext cx="5149784" cy="266699"/>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US"/>
              <a:t>Signal Processing and Radio Communications Lab confidential</a:t>
            </a:r>
            <a:endParaRPr/>
          </a:p>
        </p:txBody>
      </p:sp>
      <p:sp>
        <p:nvSpPr>
          <p:cNvPr id="83" name="Google Shape;83;p5"/>
          <p:cNvSpPr txBox="1">
            <a:spLocks noGrp="1"/>
          </p:cNvSpPr>
          <p:nvPr>
            <p:ph type="sldNum" idx="12"/>
          </p:nvPr>
        </p:nvSpPr>
        <p:spPr>
          <a:xfrm>
            <a:off x="10977552" y="6683373"/>
            <a:ext cx="1025524" cy="18097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a:t>
            </a:fld>
            <a:endParaRPr/>
          </a:p>
        </p:txBody>
      </p:sp>
      <p:sp>
        <p:nvSpPr>
          <p:cNvPr id="5" name="Hộp Văn bản 4">
            <a:extLst>
              <a:ext uri="{FF2B5EF4-FFF2-40B4-BE49-F238E27FC236}">
                <a16:creationId xmlns:a16="http://schemas.microsoft.com/office/drawing/2014/main" id="{304E8C04-D9A9-5CD2-AAD4-40008741577A}"/>
              </a:ext>
            </a:extLst>
          </p:cNvPr>
          <p:cNvSpPr txBox="1"/>
          <p:nvPr/>
        </p:nvSpPr>
        <p:spPr>
          <a:xfrm>
            <a:off x="1066800" y="1798079"/>
            <a:ext cx="4480560" cy="1631216"/>
          </a:xfrm>
          <a:prstGeom prst="rect">
            <a:avLst/>
          </a:prstGeom>
          <a:noFill/>
        </p:spPr>
        <p:txBody>
          <a:bodyPr wrap="square" rtlCol="0">
            <a:spAutoFit/>
          </a:bodyPr>
          <a:lstStyle/>
          <a:p>
            <a:r>
              <a:rPr lang="en-US" sz="2000" dirty="0"/>
              <a:t>The information about library, we can find it in this repository: </a:t>
            </a:r>
            <a:r>
              <a:rPr lang="en-US" sz="2000" dirty="0">
                <a:hlinkClick r:id="rId3"/>
              </a:rPr>
              <a:t>https://github.com/pkucmus/micropython-pms7003</a:t>
            </a:r>
            <a:endParaRPr lang="en-US" sz="2000" dirty="0"/>
          </a:p>
          <a:p>
            <a:endParaRPr lang="en-150" sz="2000" dirty="0"/>
          </a:p>
        </p:txBody>
      </p:sp>
      <p:pic>
        <p:nvPicPr>
          <p:cNvPr id="3" name="Hình ảnh 2">
            <a:extLst>
              <a:ext uri="{FF2B5EF4-FFF2-40B4-BE49-F238E27FC236}">
                <a16:creationId xmlns:a16="http://schemas.microsoft.com/office/drawing/2014/main" id="{8666CB9B-F780-7387-703B-537E56D09922}"/>
              </a:ext>
            </a:extLst>
          </p:cNvPr>
          <p:cNvPicPr>
            <a:picLocks noChangeAspect="1"/>
          </p:cNvPicPr>
          <p:nvPr/>
        </p:nvPicPr>
        <p:blipFill>
          <a:blip r:embed="rId4"/>
          <a:stretch>
            <a:fillRect/>
          </a:stretch>
        </p:blipFill>
        <p:spPr>
          <a:xfrm>
            <a:off x="1596571" y="3429000"/>
            <a:ext cx="8702794" cy="2438611"/>
          </a:xfrm>
          <a:prstGeom prst="rect">
            <a:avLst/>
          </a:prstGeom>
        </p:spPr>
      </p:pic>
    </p:spTree>
    <p:extLst>
      <p:ext uri="{BB962C8B-B14F-4D97-AF65-F5344CB8AC3E}">
        <p14:creationId xmlns:p14="http://schemas.microsoft.com/office/powerpoint/2010/main" val="391048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5"/>
          <p:cNvSpPr txBox="1">
            <a:spLocks noGrp="1"/>
          </p:cNvSpPr>
          <p:nvPr>
            <p:ph type="title"/>
          </p:nvPr>
        </p:nvSpPr>
        <p:spPr>
          <a:xfrm>
            <a:off x="542794" y="312600"/>
            <a:ext cx="8966966" cy="12114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000"/>
              <a:buFont typeface="Arial"/>
              <a:buNone/>
            </a:pPr>
            <a:r>
              <a:rPr lang="en-US" u="sng" dirty="0">
                <a:solidFill>
                  <a:srgbClr val="660000"/>
                </a:solidFill>
                <a:latin typeface="Trebuchet MS"/>
                <a:ea typeface="Trebuchet MS"/>
                <a:cs typeface="Trebuchet MS"/>
                <a:sym typeface="Trebuchet MS"/>
              </a:rPr>
              <a:t>2.</a:t>
            </a:r>
            <a:r>
              <a:rPr lang="en-US" u="sng" dirty="0">
                <a:solidFill>
                  <a:srgbClr val="660000"/>
                </a:solidFill>
              </a:rPr>
              <a:t> Sensor Library by </a:t>
            </a:r>
            <a:r>
              <a:rPr lang="en-US" u="sng" dirty="0" err="1">
                <a:solidFill>
                  <a:srgbClr val="660000"/>
                </a:solidFill>
              </a:rPr>
              <a:t>MicroPython</a:t>
            </a:r>
            <a:br>
              <a:rPr lang="en-US" u="sng" dirty="0">
                <a:solidFill>
                  <a:srgbClr val="660000"/>
                </a:solidFill>
              </a:rPr>
            </a:br>
            <a:endParaRPr u="sng" dirty="0">
              <a:solidFill>
                <a:srgbClr val="660000"/>
              </a:solidFill>
            </a:endParaRPr>
          </a:p>
        </p:txBody>
      </p:sp>
      <p:sp>
        <p:nvSpPr>
          <p:cNvPr id="81" name="Google Shape;81;p5"/>
          <p:cNvSpPr txBox="1">
            <a:spLocks noGrp="1"/>
          </p:cNvSpPr>
          <p:nvPr>
            <p:ph type="dt" idx="10"/>
          </p:nvPr>
        </p:nvSpPr>
        <p:spPr>
          <a:xfrm>
            <a:off x="288471" y="6665701"/>
            <a:ext cx="2616200" cy="180976"/>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7/30/2021</a:t>
            </a:r>
            <a:endParaRPr/>
          </a:p>
        </p:txBody>
      </p:sp>
      <p:sp>
        <p:nvSpPr>
          <p:cNvPr id="82" name="Google Shape;82;p5"/>
          <p:cNvSpPr txBox="1">
            <a:spLocks noGrp="1"/>
          </p:cNvSpPr>
          <p:nvPr>
            <p:ph type="ftr" idx="11"/>
          </p:nvPr>
        </p:nvSpPr>
        <p:spPr>
          <a:xfrm>
            <a:off x="3867216" y="6597650"/>
            <a:ext cx="5149784" cy="266699"/>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US"/>
              <a:t>Signal Processing and Radio Communications Lab confidential</a:t>
            </a:r>
            <a:endParaRPr/>
          </a:p>
        </p:txBody>
      </p:sp>
      <p:sp>
        <p:nvSpPr>
          <p:cNvPr id="83" name="Google Shape;83;p5"/>
          <p:cNvSpPr txBox="1">
            <a:spLocks noGrp="1"/>
          </p:cNvSpPr>
          <p:nvPr>
            <p:ph type="sldNum" idx="12"/>
          </p:nvPr>
        </p:nvSpPr>
        <p:spPr>
          <a:xfrm>
            <a:off x="10977552" y="6683373"/>
            <a:ext cx="1025524" cy="18097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5" name="Hộp Văn bản 4">
            <a:extLst>
              <a:ext uri="{FF2B5EF4-FFF2-40B4-BE49-F238E27FC236}">
                <a16:creationId xmlns:a16="http://schemas.microsoft.com/office/drawing/2014/main" id="{304E8C04-D9A9-5CD2-AAD4-40008741577A}"/>
              </a:ext>
            </a:extLst>
          </p:cNvPr>
          <p:cNvSpPr txBox="1"/>
          <p:nvPr/>
        </p:nvSpPr>
        <p:spPr>
          <a:xfrm>
            <a:off x="1066800" y="1798079"/>
            <a:ext cx="4480560" cy="1938992"/>
          </a:xfrm>
          <a:prstGeom prst="rect">
            <a:avLst/>
          </a:prstGeom>
          <a:noFill/>
        </p:spPr>
        <p:txBody>
          <a:bodyPr wrap="square" rtlCol="0">
            <a:spAutoFit/>
          </a:bodyPr>
          <a:lstStyle/>
          <a:p>
            <a:r>
              <a:rPr lang="en-US" sz="2000" dirty="0"/>
              <a:t>But, we can use the code example in Exercises 2.</a:t>
            </a:r>
          </a:p>
          <a:p>
            <a:endParaRPr lang="en-US" sz="2000" dirty="0"/>
          </a:p>
          <a:p>
            <a:r>
              <a:rPr lang="en-US" sz="2000" dirty="0"/>
              <a:t>There are 3 files: pms7003.py and aqi.py are library files, main.py is main program.</a:t>
            </a:r>
            <a:endParaRPr lang="en-150" sz="2000" dirty="0"/>
          </a:p>
        </p:txBody>
      </p:sp>
      <p:pic>
        <p:nvPicPr>
          <p:cNvPr id="4" name="Hình ảnh 3">
            <a:extLst>
              <a:ext uri="{FF2B5EF4-FFF2-40B4-BE49-F238E27FC236}">
                <a16:creationId xmlns:a16="http://schemas.microsoft.com/office/drawing/2014/main" id="{69EB4BF0-D805-E144-F009-A5FBDB00FEA9}"/>
              </a:ext>
            </a:extLst>
          </p:cNvPr>
          <p:cNvPicPr>
            <a:picLocks noChangeAspect="1"/>
          </p:cNvPicPr>
          <p:nvPr/>
        </p:nvPicPr>
        <p:blipFill>
          <a:blip r:embed="rId3"/>
          <a:stretch>
            <a:fillRect/>
          </a:stretch>
        </p:blipFill>
        <p:spPr>
          <a:xfrm>
            <a:off x="7038405" y="1798079"/>
            <a:ext cx="4086795" cy="1838582"/>
          </a:xfrm>
          <a:prstGeom prst="rect">
            <a:avLst/>
          </a:prstGeom>
        </p:spPr>
      </p:pic>
    </p:spTree>
    <p:extLst>
      <p:ext uri="{BB962C8B-B14F-4D97-AF65-F5344CB8AC3E}">
        <p14:creationId xmlns:p14="http://schemas.microsoft.com/office/powerpoint/2010/main" val="3386787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5"/>
          <p:cNvSpPr txBox="1">
            <a:spLocks noGrp="1"/>
          </p:cNvSpPr>
          <p:nvPr>
            <p:ph type="title"/>
          </p:nvPr>
        </p:nvSpPr>
        <p:spPr>
          <a:xfrm>
            <a:off x="552954" y="375920"/>
            <a:ext cx="8966966" cy="62992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000"/>
              <a:buFont typeface="Arial"/>
              <a:buNone/>
            </a:pPr>
            <a:r>
              <a:rPr lang="en-US" u="sng" dirty="0">
                <a:solidFill>
                  <a:srgbClr val="660000"/>
                </a:solidFill>
                <a:latin typeface="Trebuchet MS"/>
                <a:ea typeface="Trebuchet MS"/>
                <a:cs typeface="Trebuchet MS"/>
                <a:sym typeface="Trebuchet MS"/>
              </a:rPr>
              <a:t>3.</a:t>
            </a:r>
            <a:r>
              <a:rPr lang="en-US" u="sng" dirty="0">
                <a:solidFill>
                  <a:srgbClr val="660000"/>
                </a:solidFill>
              </a:rPr>
              <a:t> Demo read PM2.5 Data</a:t>
            </a:r>
            <a:endParaRPr u="sng" dirty="0">
              <a:solidFill>
                <a:srgbClr val="660000"/>
              </a:solidFill>
            </a:endParaRPr>
          </a:p>
        </p:txBody>
      </p:sp>
      <p:sp>
        <p:nvSpPr>
          <p:cNvPr id="81" name="Google Shape;81;p5"/>
          <p:cNvSpPr txBox="1">
            <a:spLocks noGrp="1"/>
          </p:cNvSpPr>
          <p:nvPr>
            <p:ph type="dt" idx="10"/>
          </p:nvPr>
        </p:nvSpPr>
        <p:spPr>
          <a:xfrm>
            <a:off x="288471" y="6665701"/>
            <a:ext cx="2616200" cy="180976"/>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7/30/2021</a:t>
            </a:r>
            <a:endParaRPr/>
          </a:p>
        </p:txBody>
      </p:sp>
      <p:sp>
        <p:nvSpPr>
          <p:cNvPr id="82" name="Google Shape;82;p5"/>
          <p:cNvSpPr txBox="1">
            <a:spLocks noGrp="1"/>
          </p:cNvSpPr>
          <p:nvPr>
            <p:ph type="ftr" idx="11"/>
          </p:nvPr>
        </p:nvSpPr>
        <p:spPr>
          <a:xfrm>
            <a:off x="3867216" y="6597650"/>
            <a:ext cx="5149784" cy="266699"/>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US"/>
              <a:t>Signal Processing and Radio Communications Lab confidential</a:t>
            </a:r>
            <a:endParaRPr/>
          </a:p>
        </p:txBody>
      </p:sp>
      <p:sp>
        <p:nvSpPr>
          <p:cNvPr id="83" name="Google Shape;83;p5"/>
          <p:cNvSpPr txBox="1">
            <a:spLocks noGrp="1"/>
          </p:cNvSpPr>
          <p:nvPr>
            <p:ph type="sldNum" idx="12"/>
          </p:nvPr>
        </p:nvSpPr>
        <p:spPr>
          <a:xfrm>
            <a:off x="10977552" y="6683373"/>
            <a:ext cx="1025524" cy="18097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6" name="Hộp Văn bản 5">
            <a:extLst>
              <a:ext uri="{FF2B5EF4-FFF2-40B4-BE49-F238E27FC236}">
                <a16:creationId xmlns:a16="http://schemas.microsoft.com/office/drawing/2014/main" id="{DF5959E4-FD22-D75C-F5CF-22B315D125C1}"/>
              </a:ext>
            </a:extLst>
          </p:cNvPr>
          <p:cNvSpPr txBox="1"/>
          <p:nvPr/>
        </p:nvSpPr>
        <p:spPr>
          <a:xfrm>
            <a:off x="843280" y="1509775"/>
            <a:ext cx="4480560" cy="707886"/>
          </a:xfrm>
          <a:prstGeom prst="rect">
            <a:avLst/>
          </a:prstGeom>
          <a:noFill/>
        </p:spPr>
        <p:txBody>
          <a:bodyPr wrap="square" rtlCol="0">
            <a:spAutoFit/>
          </a:bodyPr>
          <a:lstStyle/>
          <a:p>
            <a:r>
              <a:rPr lang="en-US" sz="2000" dirty="0"/>
              <a:t>With </a:t>
            </a:r>
            <a:r>
              <a:rPr lang="en-US" sz="2000" dirty="0" err="1"/>
              <a:t>Thonny</a:t>
            </a:r>
            <a:r>
              <a:rPr lang="en-US" sz="2000" dirty="0"/>
              <a:t>, Open the folder /Exercise 2 then open main.py file</a:t>
            </a:r>
          </a:p>
        </p:txBody>
      </p:sp>
      <p:pic>
        <p:nvPicPr>
          <p:cNvPr id="3" name="Hình ảnh 2">
            <a:extLst>
              <a:ext uri="{FF2B5EF4-FFF2-40B4-BE49-F238E27FC236}">
                <a16:creationId xmlns:a16="http://schemas.microsoft.com/office/drawing/2014/main" id="{0BBC2153-0E9A-ECEF-CEA5-F04E655E5447}"/>
              </a:ext>
            </a:extLst>
          </p:cNvPr>
          <p:cNvPicPr>
            <a:picLocks noChangeAspect="1"/>
          </p:cNvPicPr>
          <p:nvPr/>
        </p:nvPicPr>
        <p:blipFill>
          <a:blip r:embed="rId3"/>
          <a:stretch>
            <a:fillRect/>
          </a:stretch>
        </p:blipFill>
        <p:spPr>
          <a:xfrm>
            <a:off x="5036437" y="1638785"/>
            <a:ext cx="6598158" cy="4393970"/>
          </a:xfrm>
          <a:prstGeom prst="rect">
            <a:avLst/>
          </a:prstGeom>
        </p:spPr>
      </p:pic>
      <p:sp>
        <p:nvSpPr>
          <p:cNvPr id="4" name="Hộp Văn bản 3">
            <a:extLst>
              <a:ext uri="{FF2B5EF4-FFF2-40B4-BE49-F238E27FC236}">
                <a16:creationId xmlns:a16="http://schemas.microsoft.com/office/drawing/2014/main" id="{04E9D3C5-FC03-38F7-3242-49478B043704}"/>
              </a:ext>
            </a:extLst>
          </p:cNvPr>
          <p:cNvSpPr txBox="1"/>
          <p:nvPr/>
        </p:nvSpPr>
        <p:spPr>
          <a:xfrm>
            <a:off x="3083560" y="6115147"/>
            <a:ext cx="9641840" cy="400110"/>
          </a:xfrm>
          <a:prstGeom prst="rect">
            <a:avLst/>
          </a:prstGeom>
          <a:noFill/>
        </p:spPr>
        <p:txBody>
          <a:bodyPr wrap="square" rtlCol="0">
            <a:spAutoFit/>
          </a:bodyPr>
          <a:lstStyle/>
          <a:p>
            <a:r>
              <a:rPr lang="en-US" sz="2000" dirty="0"/>
              <a:t>Here is the code to read PM2.5 data and print to shell in </a:t>
            </a:r>
            <a:r>
              <a:rPr lang="en-US" sz="2000" dirty="0" err="1"/>
              <a:t>Thonny</a:t>
            </a:r>
            <a:endParaRPr lang="en-US" sz="2000" dirty="0"/>
          </a:p>
        </p:txBody>
      </p:sp>
    </p:spTree>
    <p:extLst>
      <p:ext uri="{BB962C8B-B14F-4D97-AF65-F5344CB8AC3E}">
        <p14:creationId xmlns:p14="http://schemas.microsoft.com/office/powerpoint/2010/main" val="3010433075"/>
      </p:ext>
    </p:extLst>
  </p:cSld>
  <p:clrMapOvr>
    <a:masterClrMapping/>
  </p:clrMapOvr>
</p:sld>
</file>

<file path=ppt/theme/theme1.xml><?xml version="1.0" encoding="utf-8"?>
<a:theme xmlns:a="http://schemas.openxmlformats.org/drawingml/2006/main" name="Presentation on brainstorming">
  <a:themeElements>
    <a:clrScheme name="Custom 2">
      <a:dk1>
        <a:srgbClr val="000000"/>
      </a:dk1>
      <a:lt1>
        <a:srgbClr val="FFFFFF"/>
      </a:lt1>
      <a:dk2>
        <a:srgbClr val="242852"/>
      </a:dk2>
      <a:lt2>
        <a:srgbClr val="ACCBF9"/>
      </a:lt2>
      <a:accent1>
        <a:srgbClr val="84B2F6"/>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616</Words>
  <Application>Microsoft Office PowerPoint</Application>
  <PresentationFormat>Màn hình rộng</PresentationFormat>
  <Paragraphs>99</Paragraphs>
  <Slides>12</Slides>
  <Notes>12</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12</vt:i4>
      </vt:variant>
    </vt:vector>
  </HeadingPairs>
  <TitlesOfParts>
    <vt:vector size="16" baseType="lpstr">
      <vt:lpstr>Arial</vt:lpstr>
      <vt:lpstr>Noto Sans Symbols</vt:lpstr>
      <vt:lpstr>Trebuchet MS</vt:lpstr>
      <vt:lpstr>Presentation on brainstorming</vt:lpstr>
      <vt:lpstr>Read Dust Sensor</vt:lpstr>
      <vt:lpstr>Content</vt:lpstr>
      <vt:lpstr>Introduce about Hardware</vt:lpstr>
      <vt:lpstr>2. Introduce about Hardware </vt:lpstr>
      <vt:lpstr>Introduce about Hardware</vt:lpstr>
      <vt:lpstr>Introduce about Hardware</vt:lpstr>
      <vt:lpstr>2. Sensor Library by MicroPython </vt:lpstr>
      <vt:lpstr>2. Sensor Library by MicroPython </vt:lpstr>
      <vt:lpstr>3. Demo read PM2.5 Data</vt:lpstr>
      <vt:lpstr>3. Demo read PM2.5 Data</vt:lpstr>
      <vt:lpstr>4. Exercises</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 </dc:title>
  <cp:lastModifiedBy>LE CHI TUYEN 20193191</cp:lastModifiedBy>
  <cp:revision>14</cp:revision>
  <dcterms:created xsi:type="dcterms:W3CDTF">2016-11-18T02:43:26Z</dcterms:created>
  <dcterms:modified xsi:type="dcterms:W3CDTF">2022-09-23T00:10:04Z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