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5" r:id="rId4"/>
    <p:sldId id="260" r:id="rId5"/>
    <p:sldId id="279" r:id="rId6"/>
    <p:sldId id="274" r:id="rId7"/>
    <p:sldId id="276" r:id="rId8"/>
    <p:sldId id="277" r:id="rId9"/>
    <p:sldId id="278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+wBp0q/9lE2ZxqtLOH+7FYeat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A976A3-81A3-469F-8766-A6D2B049C135}">
  <a:tblStyle styleId="{D2A976A3-81A3-469F-8766-A6D2B049C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85228ee1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85228ee13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b85228ee13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b48a889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b48a889b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7b48a889b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338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85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929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591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24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867215" y="6654808"/>
            <a:ext cx="5336700" cy="1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10837852" y="6683374"/>
            <a:ext cx="10254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Arial"/>
              <a:buNone/>
              <a:defRPr sz="5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13"/>
          <p:cNvCxnSpPr/>
          <p:nvPr/>
        </p:nvCxnSpPr>
        <p:spPr>
          <a:xfrm rot="10800000" flipH="1">
            <a:off x="3048" y="5937900"/>
            <a:ext cx="8100" cy="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" name="Google Shape;31;p13"/>
          <p:cNvCxnSpPr/>
          <p:nvPr/>
        </p:nvCxnSpPr>
        <p:spPr>
          <a:xfrm rot="10800000" flipH="1">
            <a:off x="3048" y="5937900"/>
            <a:ext cx="8100" cy="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3" descr="A picture containing drawing, cloc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41971" y="227711"/>
            <a:ext cx="1774734" cy="57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>
            <a:off x="219075" y="1156625"/>
            <a:ext cx="11853300" cy="51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⚫"/>
              <a:defRPr/>
            </a:lvl1pPr>
            <a:lvl2pPr marL="914400" lvl="1" indent="-331469" algn="l" rtl="0">
              <a:spcBef>
                <a:spcPts val="360"/>
              </a:spcBef>
              <a:spcAft>
                <a:spcPts val="0"/>
              </a:spcAft>
              <a:buSzPts val="1620"/>
              <a:buChar char="⚫"/>
              <a:defRPr/>
            </a:lvl2pPr>
            <a:lvl3pPr marL="1371600" lvl="2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⚫"/>
              <a:defRPr/>
            </a:lvl3pPr>
            <a:lvl4pPr marL="1828800" lvl="3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219075" y="191259"/>
            <a:ext cx="106938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alphaModFix/>
          </a:blip>
          <a:tile tx="0" ty="0" sx="65002" sy="65002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-17422" y="-254206"/>
            <a:ext cx="10425219" cy="956832"/>
            <a:chOff x="-13767" y="-254206"/>
            <a:chExt cx="10574317" cy="956832"/>
          </a:xfrm>
        </p:grpSpPr>
        <p:sp>
          <p:nvSpPr>
            <p:cNvPr id="11" name="Google Shape;11;p12"/>
            <p:cNvSpPr/>
            <p:nvPr/>
          </p:nvSpPr>
          <p:spPr>
            <a:xfrm>
              <a:off x="-12700" y="-22283"/>
              <a:ext cx="10573250" cy="365188"/>
            </a:xfrm>
            <a:custGeom>
              <a:avLst/>
              <a:gdLst/>
              <a:ahLst/>
              <a:cxnLst/>
              <a:rect l="l" t="t" r="r" b="b"/>
              <a:pathLst>
                <a:path w="10000" h="10183" extrusionOk="0">
                  <a:moveTo>
                    <a:pt x="10" y="271"/>
                  </a:moveTo>
                  <a:lnTo>
                    <a:pt x="4408" y="242"/>
                  </a:lnTo>
                  <a:cubicBezTo>
                    <a:pt x="4761" y="1773"/>
                    <a:pt x="6653" y="5817"/>
                    <a:pt x="7585" y="5804"/>
                  </a:cubicBezTo>
                  <a:cubicBezTo>
                    <a:pt x="8517" y="5791"/>
                    <a:pt x="9583" y="1633"/>
                    <a:pt x="9999" y="163"/>
                  </a:cubicBezTo>
                  <a:cubicBezTo>
                    <a:pt x="10002" y="961"/>
                    <a:pt x="9997" y="-558"/>
                    <a:pt x="10000" y="240"/>
                  </a:cubicBezTo>
                  <a:cubicBezTo>
                    <a:pt x="9823" y="907"/>
                    <a:pt x="8697" y="6386"/>
                    <a:pt x="7460" y="6894"/>
                  </a:cubicBezTo>
                  <a:cubicBezTo>
                    <a:pt x="6223" y="7402"/>
                    <a:pt x="3823" y="2742"/>
                    <a:pt x="2580" y="3288"/>
                  </a:cubicBezTo>
                  <a:cubicBezTo>
                    <a:pt x="1300" y="3409"/>
                    <a:pt x="468" y="7547"/>
                    <a:pt x="0" y="10183"/>
                  </a:cubicBezTo>
                  <a:cubicBezTo>
                    <a:pt x="3" y="6879"/>
                    <a:pt x="7" y="3575"/>
                    <a:pt x="10" y="271"/>
                  </a:cubicBezTo>
                  <a:close/>
                </a:path>
              </a:pathLst>
            </a:custGeom>
            <a:gradFill>
              <a:gsLst>
                <a:gs pos="0">
                  <a:srgbClr val="498DF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 rot="-163576">
              <a:off x="-8836" y="-4354"/>
              <a:ext cx="10516729" cy="457127"/>
            </a:xfrm>
            <a:custGeom>
              <a:avLst/>
              <a:gdLst/>
              <a:ahLst/>
              <a:cxnLst/>
              <a:rect l="l" t="t" r="r" b="b"/>
              <a:pathLst>
                <a:path w="10024" h="19133" extrusionOk="0">
                  <a:moveTo>
                    <a:pt x="0" y="127"/>
                  </a:moveTo>
                  <a:cubicBezTo>
                    <a:pt x="474" y="-641"/>
                    <a:pt x="1695" y="2182"/>
                    <a:pt x="2889" y="5348"/>
                  </a:cubicBezTo>
                  <a:cubicBezTo>
                    <a:pt x="4083" y="8514"/>
                    <a:pt x="5968" y="19470"/>
                    <a:pt x="7164" y="19126"/>
                  </a:cubicBezTo>
                  <a:cubicBezTo>
                    <a:pt x="8360" y="18783"/>
                    <a:pt x="9430" y="11530"/>
                    <a:pt x="10024" y="9993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288471" y="1069862"/>
            <a:ext cx="11667900" cy="5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0E57C4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62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spcBef>
                <a:spcPts val="360"/>
              </a:spcBef>
              <a:spcAft>
                <a:spcPts val="0"/>
              </a:spcAft>
              <a:buClr>
                <a:srgbClr val="5963B8"/>
              </a:buClr>
              <a:buSzPts val="135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0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0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title"/>
          </p:nvPr>
        </p:nvSpPr>
        <p:spPr>
          <a:xfrm>
            <a:off x="268518" y="383412"/>
            <a:ext cx="10715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12" descr="Image result for hust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2799" y="100864"/>
            <a:ext cx="523562" cy="77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2" descr="Image result for set hust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03622" y="261697"/>
            <a:ext cx="429176" cy="422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2"/>
          <p:cNvGrpSpPr/>
          <p:nvPr/>
        </p:nvGrpSpPr>
        <p:grpSpPr>
          <a:xfrm>
            <a:off x="-12700" y="6582771"/>
            <a:ext cx="12204282" cy="290270"/>
            <a:chOff x="0" y="6208894"/>
            <a:chExt cx="12201842" cy="649083"/>
          </a:xfrm>
        </p:grpSpPr>
        <p:sp>
          <p:nvSpPr>
            <p:cNvPr id="18" name="Google Shape;18;p12"/>
            <p:cNvSpPr/>
            <p:nvPr/>
          </p:nvSpPr>
          <p:spPr>
            <a:xfrm>
              <a:off x="12842" y="6220177"/>
              <a:ext cx="12189000" cy="637800"/>
            </a:xfrm>
            <a:prstGeom prst="rect">
              <a:avLst/>
            </a:prstGeom>
            <a:solidFill>
              <a:srgbClr val="B4D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19;p1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3867216" y="6665701"/>
            <a:ext cx="4470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10837852" y="6683374"/>
            <a:ext cx="10254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3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12" descr="A picture containing drawing, clock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41971" y="227711"/>
            <a:ext cx="1774734" cy="5746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agger/micropython-ili93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subTitle" idx="1"/>
          </p:nvPr>
        </p:nvSpPr>
        <p:spPr>
          <a:xfrm>
            <a:off x="3771901" y="4358528"/>
            <a:ext cx="7690756" cy="15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				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ctrTitle"/>
          </p:nvPr>
        </p:nvSpPr>
        <p:spPr>
          <a:xfrm>
            <a:off x="698417" y="2351314"/>
            <a:ext cx="10468864" cy="1519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US" sz="3600" dirty="0"/>
              <a:t>Display text to ILI9341 Screen</a:t>
            </a:r>
            <a:br>
              <a:rPr lang="en-US" sz="3600" dirty="0"/>
            </a:br>
            <a:r>
              <a:rPr lang="en-US" sz="3600" dirty="0"/>
              <a:t>with </a:t>
            </a:r>
            <a:r>
              <a:rPr lang="en-US" sz="3600" dirty="0" err="1"/>
              <a:t>AirSENSE</a:t>
            </a:r>
            <a:r>
              <a:rPr lang="en-US" sz="3600" dirty="0"/>
              <a:t> Device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623065" y="1202872"/>
            <a:ext cx="10468864" cy="52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 sz="18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F5B176FC-BD05-8C0E-1DEC-CF89A785E77C}"/>
              </a:ext>
            </a:extLst>
          </p:cNvPr>
          <p:cNvSpPr txBox="1">
            <a:spLocks/>
          </p:cNvSpPr>
          <p:nvPr/>
        </p:nvSpPr>
        <p:spPr>
          <a:xfrm>
            <a:off x="8648700" y="4991101"/>
            <a:ext cx="3170064" cy="123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45720" lvl="0" indent="-35560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57C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62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63B8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463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17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463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17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dirty="0"/>
              <a:t>SPARC </a:t>
            </a:r>
            <a:r>
              <a:rPr lang="en-US" dirty="0"/>
              <a:t>Lab –SET- HUST</a:t>
            </a:r>
          </a:p>
          <a:p>
            <a:pPr algn="l"/>
            <a:r>
              <a:rPr lang="en-US" dirty="0"/>
              <a:t>Dr. Han </a:t>
            </a:r>
            <a:r>
              <a:rPr lang="en-US" dirty="0" err="1"/>
              <a:t>Huy</a:t>
            </a:r>
            <a:r>
              <a:rPr lang="en-US" dirty="0"/>
              <a:t> Dung – </a:t>
            </a:r>
          </a:p>
          <a:p>
            <a:pPr algn="l"/>
            <a:r>
              <a:rPr lang="en-US" dirty="0"/>
              <a:t>(+84) 988968338</a:t>
            </a:r>
          </a:p>
          <a:p>
            <a:pPr algn="l"/>
            <a:r>
              <a:rPr lang="en-US" dirty="0" err="1"/>
              <a:t>dung.hanhuy</a:t>
            </a:r>
            <a:r>
              <a:rPr lang="vi-VN" dirty="0"/>
              <a:t>@</a:t>
            </a:r>
            <a:r>
              <a:rPr lang="en-US" dirty="0"/>
              <a:t>hust.edu.vn</a:t>
            </a:r>
            <a:r>
              <a:rPr lang="vi-VN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D91FE50-0E55-9EFB-E995-D8248CA5D0F7}"/>
              </a:ext>
            </a:extLst>
          </p:cNvPr>
          <p:cNvSpPr txBox="1"/>
          <p:nvPr/>
        </p:nvSpPr>
        <p:spPr>
          <a:xfrm>
            <a:off x="3040225" y="1910509"/>
            <a:ext cx="611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3600" b="1" i="1">
                <a:solidFill>
                  <a:schemeClr val="dk2"/>
                </a:solidFill>
              </a:rPr>
              <a:t>E</a:t>
            </a:r>
            <a:r>
              <a:rPr lang="en-US" sz="3600" b="1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xercise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85228ee13_0_62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9" name="Google Shape;209;gb85228ee13_0_62"/>
          <p:cNvSpPr txBox="1">
            <a:spLocks noGrp="1"/>
          </p:cNvSpPr>
          <p:nvPr>
            <p:ph type="title"/>
          </p:nvPr>
        </p:nvSpPr>
        <p:spPr>
          <a:xfrm>
            <a:off x="219075" y="830450"/>
            <a:ext cx="10693800" cy="4581000"/>
          </a:xfrm>
          <a:prstGeom prst="rect">
            <a:avLst/>
          </a:prstGeom>
        </p:spPr>
        <p:txBody>
          <a:bodyPr spcFirstLastPara="1" wrap="square" lIns="0" tIns="4570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>
                <a:solidFill>
                  <a:srgbClr val="CC0000"/>
                </a:solidFill>
              </a:rPr>
              <a:t>Thank You for listening !</a:t>
            </a:r>
            <a:endParaRPr sz="67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</a:t>
            </a: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5" name="Google Shape;5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564" y="2102636"/>
            <a:ext cx="5475436" cy="327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219075" y="191250"/>
            <a:ext cx="26163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>
                <a:solidFill>
                  <a:srgbClr val="660000"/>
                </a:solidFill>
              </a:rPr>
              <a:t>Content</a:t>
            </a:r>
            <a:endParaRPr u="sng">
              <a:solidFill>
                <a:srgbClr val="660000"/>
              </a:solidFill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F96C953A-C296-AC36-0F52-2E6B698D5EF7}"/>
              </a:ext>
            </a:extLst>
          </p:cNvPr>
          <p:cNvGrpSpPr/>
          <p:nvPr/>
        </p:nvGrpSpPr>
        <p:grpSpPr>
          <a:xfrm>
            <a:off x="288471" y="1917098"/>
            <a:ext cx="6683374" cy="3641450"/>
            <a:chOff x="288471" y="1437961"/>
            <a:chExt cx="6683374" cy="3641450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239C5971-D994-555C-0D76-7CFF0E81D5A6}"/>
                </a:ext>
              </a:extLst>
            </p:cNvPr>
            <p:cNvSpPr/>
            <p:nvPr/>
          </p:nvSpPr>
          <p:spPr>
            <a:xfrm>
              <a:off x="288471" y="1437961"/>
              <a:ext cx="6683374" cy="7666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Hình chữ nhật 8" descr="Group Success">
              <a:extLst>
                <a:ext uri="{FF2B5EF4-FFF2-40B4-BE49-F238E27FC236}">
                  <a16:creationId xmlns:a16="http://schemas.microsoft.com/office/drawing/2014/main" id="{8585A12B-405F-D03E-A5C5-9BA67A0F01D6}"/>
                </a:ext>
              </a:extLst>
            </p:cNvPr>
            <p:cNvSpPr/>
            <p:nvPr/>
          </p:nvSpPr>
          <p:spPr>
            <a:xfrm>
              <a:off x="520373" y="1610450"/>
              <a:ext cx="421641" cy="421641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ình tự do: Hình 9">
              <a:extLst>
                <a:ext uri="{FF2B5EF4-FFF2-40B4-BE49-F238E27FC236}">
                  <a16:creationId xmlns:a16="http://schemas.microsoft.com/office/drawing/2014/main" id="{BC2F1F5E-3BEC-2645-A849-44B85B149794}"/>
                </a:ext>
              </a:extLst>
            </p:cNvPr>
            <p:cNvSpPr/>
            <p:nvPr/>
          </p:nvSpPr>
          <p:spPr>
            <a:xfrm>
              <a:off x="1173918" y="1437961"/>
              <a:ext cx="5797927" cy="766621"/>
            </a:xfrm>
            <a:custGeom>
              <a:avLst/>
              <a:gdLst>
                <a:gd name="connsiteX0" fmla="*/ 0 w 5797927"/>
                <a:gd name="connsiteY0" fmla="*/ 0 h 766621"/>
                <a:gd name="connsiteX1" fmla="*/ 5797927 w 5797927"/>
                <a:gd name="connsiteY1" fmla="*/ 0 h 766621"/>
                <a:gd name="connsiteX2" fmla="*/ 5797927 w 5797927"/>
                <a:gd name="connsiteY2" fmla="*/ 766621 h 766621"/>
                <a:gd name="connsiteX3" fmla="*/ 0 w 5797927"/>
                <a:gd name="connsiteY3" fmla="*/ 766621 h 766621"/>
                <a:gd name="connsiteX4" fmla="*/ 0 w 5797927"/>
                <a:gd name="connsiteY4" fmla="*/ 0 h 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7927" h="766621">
                  <a:moveTo>
                    <a:pt x="0" y="0"/>
                  </a:moveTo>
                  <a:lnTo>
                    <a:pt x="5797927" y="0"/>
                  </a:lnTo>
                  <a:lnTo>
                    <a:pt x="5797927" y="766621"/>
                  </a:lnTo>
                  <a:lnTo>
                    <a:pt x="0" y="766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134" tIns="81134" rIns="81134" bIns="81134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Introduce about Hardware</a:t>
              </a:r>
            </a:p>
          </p:txBody>
        </p:sp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EBD69C96-A050-4E5E-F265-D035E782CE0E}"/>
                </a:ext>
              </a:extLst>
            </p:cNvPr>
            <p:cNvSpPr/>
            <p:nvPr/>
          </p:nvSpPr>
          <p:spPr>
            <a:xfrm>
              <a:off x="288471" y="2396237"/>
              <a:ext cx="6683374" cy="7666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Hình chữ nhật 11" descr="Slippery">
              <a:extLst>
                <a:ext uri="{FF2B5EF4-FFF2-40B4-BE49-F238E27FC236}">
                  <a16:creationId xmlns:a16="http://schemas.microsoft.com/office/drawing/2014/main" id="{9CCBDF4C-5C08-2EB9-D221-1BBEA4F44C40}"/>
                </a:ext>
              </a:extLst>
            </p:cNvPr>
            <p:cNvSpPr/>
            <p:nvPr/>
          </p:nvSpPr>
          <p:spPr>
            <a:xfrm>
              <a:off x="520373" y="2568727"/>
              <a:ext cx="421641" cy="421641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Hình tự do: Hình 12">
              <a:extLst>
                <a:ext uri="{FF2B5EF4-FFF2-40B4-BE49-F238E27FC236}">
                  <a16:creationId xmlns:a16="http://schemas.microsoft.com/office/drawing/2014/main" id="{DF7B9562-45C9-99E6-47D0-AB9E2EFF6835}"/>
                </a:ext>
              </a:extLst>
            </p:cNvPr>
            <p:cNvSpPr/>
            <p:nvPr/>
          </p:nvSpPr>
          <p:spPr>
            <a:xfrm>
              <a:off x="1173918" y="2396237"/>
              <a:ext cx="5797927" cy="766621"/>
            </a:xfrm>
            <a:custGeom>
              <a:avLst/>
              <a:gdLst>
                <a:gd name="connsiteX0" fmla="*/ 0 w 5797927"/>
                <a:gd name="connsiteY0" fmla="*/ 0 h 766621"/>
                <a:gd name="connsiteX1" fmla="*/ 5797927 w 5797927"/>
                <a:gd name="connsiteY1" fmla="*/ 0 h 766621"/>
                <a:gd name="connsiteX2" fmla="*/ 5797927 w 5797927"/>
                <a:gd name="connsiteY2" fmla="*/ 766621 h 766621"/>
                <a:gd name="connsiteX3" fmla="*/ 0 w 5797927"/>
                <a:gd name="connsiteY3" fmla="*/ 766621 h 766621"/>
                <a:gd name="connsiteX4" fmla="*/ 0 w 5797927"/>
                <a:gd name="connsiteY4" fmla="*/ 0 h 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7927" h="766621">
                  <a:moveTo>
                    <a:pt x="0" y="0"/>
                  </a:moveTo>
                  <a:lnTo>
                    <a:pt x="5797927" y="0"/>
                  </a:lnTo>
                  <a:lnTo>
                    <a:pt x="5797927" y="766621"/>
                  </a:lnTo>
                  <a:lnTo>
                    <a:pt x="0" y="766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134" tIns="81134" rIns="81134" bIns="81134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Display Library by </a:t>
              </a:r>
              <a:r>
                <a:rPr lang="en-US" sz="1900" kern="1200" dirty="0" err="1"/>
                <a:t>MicroPython</a:t>
              </a:r>
              <a:endParaRPr lang="en-US" sz="1900" kern="1200" dirty="0"/>
            </a:p>
          </p:txBody>
        </p:sp>
        <p:sp>
          <p:nvSpPr>
            <p:cNvPr id="14" name="Hình chữ nhật: Góc Tròn 13">
              <a:extLst>
                <a:ext uri="{FF2B5EF4-FFF2-40B4-BE49-F238E27FC236}">
                  <a16:creationId xmlns:a16="http://schemas.microsoft.com/office/drawing/2014/main" id="{FAC895E7-DDDA-AF20-A54D-1A02B8C130F2}"/>
                </a:ext>
              </a:extLst>
            </p:cNvPr>
            <p:cNvSpPr/>
            <p:nvPr/>
          </p:nvSpPr>
          <p:spPr>
            <a:xfrm>
              <a:off x="288471" y="3354513"/>
              <a:ext cx="6683374" cy="7666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Hình chữ nhật 14" descr="Person with Idea">
              <a:extLst>
                <a:ext uri="{FF2B5EF4-FFF2-40B4-BE49-F238E27FC236}">
                  <a16:creationId xmlns:a16="http://schemas.microsoft.com/office/drawing/2014/main" id="{4A0FBC39-F345-349D-4542-9C630F0C492A}"/>
                </a:ext>
              </a:extLst>
            </p:cNvPr>
            <p:cNvSpPr/>
            <p:nvPr/>
          </p:nvSpPr>
          <p:spPr>
            <a:xfrm>
              <a:off x="520373" y="3527003"/>
              <a:ext cx="421641" cy="421641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Hình tự do: Hình 15">
              <a:extLst>
                <a:ext uri="{FF2B5EF4-FFF2-40B4-BE49-F238E27FC236}">
                  <a16:creationId xmlns:a16="http://schemas.microsoft.com/office/drawing/2014/main" id="{78BD80B9-3064-B502-849A-CDF3E51AA1BE}"/>
                </a:ext>
              </a:extLst>
            </p:cNvPr>
            <p:cNvSpPr/>
            <p:nvPr/>
          </p:nvSpPr>
          <p:spPr>
            <a:xfrm>
              <a:off x="1173918" y="3354513"/>
              <a:ext cx="5797927" cy="766621"/>
            </a:xfrm>
            <a:custGeom>
              <a:avLst/>
              <a:gdLst>
                <a:gd name="connsiteX0" fmla="*/ 0 w 5797927"/>
                <a:gd name="connsiteY0" fmla="*/ 0 h 766621"/>
                <a:gd name="connsiteX1" fmla="*/ 5797927 w 5797927"/>
                <a:gd name="connsiteY1" fmla="*/ 0 h 766621"/>
                <a:gd name="connsiteX2" fmla="*/ 5797927 w 5797927"/>
                <a:gd name="connsiteY2" fmla="*/ 766621 h 766621"/>
                <a:gd name="connsiteX3" fmla="*/ 0 w 5797927"/>
                <a:gd name="connsiteY3" fmla="*/ 766621 h 766621"/>
                <a:gd name="connsiteX4" fmla="*/ 0 w 5797927"/>
                <a:gd name="connsiteY4" fmla="*/ 0 h 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7927" h="766621">
                  <a:moveTo>
                    <a:pt x="0" y="0"/>
                  </a:moveTo>
                  <a:lnTo>
                    <a:pt x="5797927" y="0"/>
                  </a:lnTo>
                  <a:lnTo>
                    <a:pt x="5797927" y="766621"/>
                  </a:lnTo>
                  <a:lnTo>
                    <a:pt x="0" y="766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134" tIns="81134" rIns="81134" bIns="81134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Demo display with Hello World</a:t>
              </a:r>
            </a:p>
          </p:txBody>
        </p:sp>
        <p:sp>
          <p:nvSpPr>
            <p:cNvPr id="17" name="Hình chữ nhật: Góc Tròn 16">
              <a:extLst>
                <a:ext uri="{FF2B5EF4-FFF2-40B4-BE49-F238E27FC236}">
                  <a16:creationId xmlns:a16="http://schemas.microsoft.com/office/drawing/2014/main" id="{73AD6536-5E5E-42B0-A8BF-5E8F022F3293}"/>
                </a:ext>
              </a:extLst>
            </p:cNvPr>
            <p:cNvSpPr/>
            <p:nvPr/>
          </p:nvSpPr>
          <p:spPr>
            <a:xfrm>
              <a:off x="288471" y="4312790"/>
              <a:ext cx="6683374" cy="76662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Hình chữ nhật 17" descr="Business Growth">
              <a:extLst>
                <a:ext uri="{FF2B5EF4-FFF2-40B4-BE49-F238E27FC236}">
                  <a16:creationId xmlns:a16="http://schemas.microsoft.com/office/drawing/2014/main" id="{B2CAE109-3C8B-C59E-560D-9D8C02832D7E}"/>
                </a:ext>
              </a:extLst>
            </p:cNvPr>
            <p:cNvSpPr/>
            <p:nvPr/>
          </p:nvSpPr>
          <p:spPr>
            <a:xfrm>
              <a:off x="520373" y="4485280"/>
              <a:ext cx="421641" cy="421641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Hình tự do: Hình 18">
              <a:extLst>
                <a:ext uri="{FF2B5EF4-FFF2-40B4-BE49-F238E27FC236}">
                  <a16:creationId xmlns:a16="http://schemas.microsoft.com/office/drawing/2014/main" id="{A10CAA6B-97A6-3261-0D44-DB5D325A2175}"/>
                </a:ext>
              </a:extLst>
            </p:cNvPr>
            <p:cNvSpPr/>
            <p:nvPr/>
          </p:nvSpPr>
          <p:spPr>
            <a:xfrm>
              <a:off x="1173918" y="4312790"/>
              <a:ext cx="5797927" cy="766621"/>
            </a:xfrm>
            <a:custGeom>
              <a:avLst/>
              <a:gdLst>
                <a:gd name="connsiteX0" fmla="*/ 0 w 5797927"/>
                <a:gd name="connsiteY0" fmla="*/ 0 h 766621"/>
                <a:gd name="connsiteX1" fmla="*/ 5797927 w 5797927"/>
                <a:gd name="connsiteY1" fmla="*/ 0 h 766621"/>
                <a:gd name="connsiteX2" fmla="*/ 5797927 w 5797927"/>
                <a:gd name="connsiteY2" fmla="*/ 766621 h 766621"/>
                <a:gd name="connsiteX3" fmla="*/ 0 w 5797927"/>
                <a:gd name="connsiteY3" fmla="*/ 766621 h 766621"/>
                <a:gd name="connsiteX4" fmla="*/ 0 w 5797927"/>
                <a:gd name="connsiteY4" fmla="*/ 0 h 76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7927" h="766621">
                  <a:moveTo>
                    <a:pt x="0" y="0"/>
                  </a:moveTo>
                  <a:lnTo>
                    <a:pt x="5797927" y="0"/>
                  </a:lnTo>
                  <a:lnTo>
                    <a:pt x="5797927" y="766621"/>
                  </a:lnTo>
                  <a:lnTo>
                    <a:pt x="0" y="76662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1134" tIns="81134" rIns="81134" bIns="81134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Exercise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7b48a889b_2_9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400" cy="18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4" name="Google Shape;64;ge7b48a889b_2_9"/>
          <p:cNvSpPr txBox="1">
            <a:spLocks noGrp="1"/>
          </p:cNvSpPr>
          <p:nvPr>
            <p:ph type="title"/>
          </p:nvPr>
        </p:nvSpPr>
        <p:spPr>
          <a:xfrm>
            <a:off x="528700" y="191250"/>
            <a:ext cx="7985380" cy="7548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4000"/>
              <a:buAutoNum type="arabicPeriod"/>
            </a:pPr>
            <a:r>
              <a:rPr lang="en-US" u="sng" dirty="0">
                <a:solidFill>
                  <a:srgbClr val="660000"/>
                </a:solidFill>
              </a:rPr>
              <a:t>Introduce about Hardware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A7A139A-1989-AA06-D408-0B589AC4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160" y="1121051"/>
            <a:ext cx="8392540" cy="461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696BBF4-A58E-1A66-ABE6-AA6D7660A68D}"/>
              </a:ext>
            </a:extLst>
          </p:cNvPr>
          <p:cNvSpPr/>
          <p:nvPr/>
        </p:nvSpPr>
        <p:spPr>
          <a:xfrm>
            <a:off x="4663630" y="1706880"/>
            <a:ext cx="2133600" cy="42976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C4EB286-CA35-377B-C6A2-F74AD58C8D11}"/>
              </a:ext>
            </a:extLst>
          </p:cNvPr>
          <p:cNvSpPr txBox="1"/>
          <p:nvPr/>
        </p:nvSpPr>
        <p:spPr>
          <a:xfrm>
            <a:off x="4663630" y="6168888"/>
            <a:ext cx="303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learn about this part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22221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542794" y="312600"/>
            <a:ext cx="8966966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 dirty="0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-US" u="sng" dirty="0">
                <a:solidFill>
                  <a:srgbClr val="660000"/>
                </a:solidFill>
              </a:rPr>
              <a:t> Display Library by </a:t>
            </a:r>
            <a:r>
              <a:rPr lang="en-US" u="sng" dirty="0" err="1">
                <a:solidFill>
                  <a:srgbClr val="660000"/>
                </a:solidFill>
              </a:rPr>
              <a:t>MicroPython</a:t>
            </a:r>
            <a:br>
              <a:rPr lang="en-US" u="sng" dirty="0">
                <a:solidFill>
                  <a:srgbClr val="660000"/>
                </a:solidFill>
              </a:rPr>
            </a:br>
            <a:endParaRPr u="sng" dirty="0">
              <a:solidFill>
                <a:srgbClr val="660000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 confidential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050" name="Picture 2" descr="Amazon.com: UMLIFE 1PCS ILI9341 2.8&quot; SPI TFT LCD Display Touch Panel  240X320 with PCB 5V/3.3V STM32 for Arduino : Electronics">
            <a:extLst>
              <a:ext uri="{FF2B5EF4-FFF2-40B4-BE49-F238E27FC236}">
                <a16:creationId xmlns:a16="http://schemas.microsoft.com/office/drawing/2014/main" id="{2B30D2FC-F7A4-2AA6-8021-76BBAF2A6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73" y="1285875"/>
            <a:ext cx="53054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3BAC0FD3-6EC5-6972-C9CE-2FE21207CEDF}"/>
              </a:ext>
            </a:extLst>
          </p:cNvPr>
          <p:cNvSpPr txBox="1"/>
          <p:nvPr/>
        </p:nvSpPr>
        <p:spPr>
          <a:xfrm>
            <a:off x="358502" y="2311400"/>
            <a:ext cx="5737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ILI9341 is a 262,144-color single-chip SOC driver for a-TFT liquid crystal display with resolution of 240RGBx320 dots, comprising a 720-channel source driver, a 320-channel gate driver, 172,800 bytes GRAM for graphic display data of 240RGBx320 dots, and power supply circuit</a:t>
            </a:r>
            <a:endParaRPr lang="en-150" sz="200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A2A1237-AAD3-515F-4BDB-F676C5556B22}"/>
              </a:ext>
            </a:extLst>
          </p:cNvPr>
          <p:cNvSpPr txBox="1"/>
          <p:nvPr/>
        </p:nvSpPr>
        <p:spPr>
          <a:xfrm>
            <a:off x="8487410" y="5621439"/>
            <a:ext cx="204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ILI9341 display</a:t>
            </a:r>
            <a:endParaRPr lang="en-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542794" y="312600"/>
            <a:ext cx="8966966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 dirty="0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-US" u="sng" dirty="0">
                <a:solidFill>
                  <a:srgbClr val="660000"/>
                </a:solidFill>
              </a:rPr>
              <a:t> Display Library by </a:t>
            </a:r>
            <a:r>
              <a:rPr lang="en-US" u="sng" dirty="0" err="1">
                <a:solidFill>
                  <a:srgbClr val="660000"/>
                </a:solidFill>
              </a:rPr>
              <a:t>MicroPython</a:t>
            </a:r>
            <a:br>
              <a:rPr lang="en-US" u="sng" dirty="0">
                <a:solidFill>
                  <a:srgbClr val="660000"/>
                </a:solidFill>
              </a:rPr>
            </a:br>
            <a:endParaRPr u="sng" dirty="0">
              <a:solidFill>
                <a:srgbClr val="660000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 confidential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04E8C04-D9A9-5CD2-AAD4-40008741577A}"/>
              </a:ext>
            </a:extLst>
          </p:cNvPr>
          <p:cNvSpPr txBox="1"/>
          <p:nvPr/>
        </p:nvSpPr>
        <p:spPr>
          <a:xfrm>
            <a:off x="1066800" y="1798079"/>
            <a:ext cx="448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information about library, we can find it in this repository: </a:t>
            </a:r>
            <a:r>
              <a:rPr lang="en-150" sz="2000" dirty="0">
                <a:hlinkClick r:id="rId3"/>
              </a:rPr>
              <a:t>https://github.com/rdagger/micropython-ili9341</a:t>
            </a:r>
            <a:endParaRPr lang="en-US" sz="2000" dirty="0"/>
          </a:p>
          <a:p>
            <a:r>
              <a:rPr lang="en-US" sz="2000" dirty="0"/>
              <a:t>there is a lot of code and examples there, but you don't have to learn them all by yourself, we will gradually learn the libraries through exercises.</a:t>
            </a:r>
          </a:p>
          <a:p>
            <a:endParaRPr lang="en-150" sz="2000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351B66BA-B94F-FFBE-0769-EF47383D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976429"/>
            <a:ext cx="4480560" cy="53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8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552954" y="375920"/>
            <a:ext cx="8966966" cy="6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 dirty="0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u="sng" dirty="0">
                <a:solidFill>
                  <a:srgbClr val="660000"/>
                </a:solidFill>
              </a:rPr>
              <a:t> Demo display with Hello World</a:t>
            </a:r>
            <a:endParaRPr u="sng" dirty="0">
              <a:solidFill>
                <a:srgbClr val="660000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 confidential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339059B-67A1-6EB1-0902-02C088BA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64" y="1971471"/>
            <a:ext cx="4382112" cy="2915057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F5959E4-FD22-D75C-F5CF-22B315D125C1}"/>
              </a:ext>
            </a:extLst>
          </p:cNvPr>
          <p:cNvSpPr txBox="1"/>
          <p:nvPr/>
        </p:nvSpPr>
        <p:spPr>
          <a:xfrm>
            <a:off x="1066800" y="1798079"/>
            <a:ext cx="4480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With </a:t>
            </a:r>
            <a:r>
              <a:rPr lang="en-US" sz="2000" dirty="0" err="1"/>
              <a:t>Thonny</a:t>
            </a:r>
            <a:r>
              <a:rPr lang="en-US" sz="2000" dirty="0"/>
              <a:t>, Open the folder /Exercise 1</a:t>
            </a:r>
          </a:p>
          <a:p>
            <a:r>
              <a:rPr lang="en-US" sz="2000" dirty="0"/>
              <a:t>In this folder, we have 2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Ili9341.py: file library for ili9341 display which we are using in this </a:t>
            </a:r>
            <a:r>
              <a:rPr lang="en-US" sz="2000" dirty="0" err="1"/>
              <a:t>AirSENSE</a:t>
            </a:r>
            <a:r>
              <a:rPr lang="en-US" sz="2000" dirty="0"/>
              <a:t>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Main.py: file contains the executable instructions of the main program</a:t>
            </a:r>
            <a:endParaRPr lang="en-150" sz="2000" dirty="0"/>
          </a:p>
        </p:txBody>
      </p:sp>
    </p:spTree>
    <p:extLst>
      <p:ext uri="{BB962C8B-B14F-4D97-AF65-F5344CB8AC3E}">
        <p14:creationId xmlns:p14="http://schemas.microsoft.com/office/powerpoint/2010/main" val="301043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552954" y="375920"/>
            <a:ext cx="8966966" cy="6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 dirty="0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u="sng" dirty="0">
                <a:solidFill>
                  <a:srgbClr val="660000"/>
                </a:solidFill>
              </a:rPr>
              <a:t> Demo display with Hello World</a:t>
            </a:r>
            <a:endParaRPr u="sng" dirty="0">
              <a:solidFill>
                <a:srgbClr val="660000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 confidential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C14899E-0C8A-C48B-4F6F-A4D9C55B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633849"/>
            <a:ext cx="9904915" cy="4848231"/>
          </a:xfrm>
          <a:prstGeom prst="rect">
            <a:avLst/>
          </a:prstGeo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4A9B1DD-77BD-CDCB-9A82-7E13AD27103E}"/>
              </a:ext>
            </a:extLst>
          </p:cNvPr>
          <p:cNvSpPr txBox="1"/>
          <p:nvPr/>
        </p:nvSpPr>
        <p:spPr>
          <a:xfrm>
            <a:off x="4429760" y="1326072"/>
            <a:ext cx="6111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Below, we have the code of main.py</a:t>
            </a:r>
          </a:p>
        </p:txBody>
      </p:sp>
    </p:spTree>
    <p:extLst>
      <p:ext uri="{BB962C8B-B14F-4D97-AF65-F5344CB8AC3E}">
        <p14:creationId xmlns:p14="http://schemas.microsoft.com/office/powerpoint/2010/main" val="200572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552954" y="375920"/>
            <a:ext cx="8966966" cy="6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 dirty="0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u="sng" dirty="0">
                <a:solidFill>
                  <a:srgbClr val="660000"/>
                </a:solidFill>
              </a:rPr>
              <a:t> Demo display with Hello World</a:t>
            </a:r>
            <a:endParaRPr u="sng" dirty="0">
              <a:solidFill>
                <a:srgbClr val="660000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 confidential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2DAE4F1-CA38-7A99-5455-DC1F509011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70" b="28947"/>
          <a:stretch/>
        </p:blipFill>
        <p:spPr>
          <a:xfrm>
            <a:off x="3106492" y="2037750"/>
            <a:ext cx="5498382" cy="4238282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CE2BEB2-6D95-1991-7250-D349D8A6ECF8}"/>
              </a:ext>
            </a:extLst>
          </p:cNvPr>
          <p:cNvSpPr txBox="1"/>
          <p:nvPr/>
        </p:nvSpPr>
        <p:spPr>
          <a:xfrm>
            <a:off x="1457642" y="1254468"/>
            <a:ext cx="10545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 after we have done upload the code to </a:t>
            </a:r>
            <a:r>
              <a:rPr lang="en-US" sz="2400" dirty="0" err="1"/>
              <a:t>AirSENSE</a:t>
            </a:r>
            <a:r>
              <a:rPr lang="en-US" sz="2400" dirty="0"/>
              <a:t> device.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117009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552954" y="375920"/>
            <a:ext cx="8966966" cy="62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u="sng" dirty="0">
                <a:solidFill>
                  <a:srgbClr val="660000"/>
                </a:solidFill>
                <a:latin typeface="Trebuchet MS"/>
                <a:ea typeface="Trebuchet MS"/>
                <a:cs typeface="Trebuchet MS"/>
                <a:sym typeface="Trebuchet MS"/>
              </a:rPr>
              <a:t>4.</a:t>
            </a:r>
            <a:r>
              <a:rPr lang="en-US" u="sng" dirty="0">
                <a:solidFill>
                  <a:srgbClr val="660000"/>
                </a:solidFill>
              </a:rPr>
              <a:t> Demo display with Hello World</a:t>
            </a:r>
            <a:endParaRPr u="sng" dirty="0">
              <a:solidFill>
                <a:srgbClr val="660000"/>
              </a:solidFill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7/30/2021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3867216" y="6597650"/>
            <a:ext cx="5149784" cy="266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Processing and Radio Communications Lab confidential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0977552" y="6683373"/>
            <a:ext cx="1025524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CE2BEB2-6D95-1991-7250-D349D8A6ECF8}"/>
              </a:ext>
            </a:extLst>
          </p:cNvPr>
          <p:cNvSpPr txBox="1"/>
          <p:nvPr/>
        </p:nvSpPr>
        <p:spPr>
          <a:xfrm>
            <a:off x="1091882" y="1325588"/>
            <a:ext cx="10545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a demo display above, your task is create a display will show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Your name</a:t>
            </a:r>
          </a:p>
          <a:p>
            <a:r>
              <a:rPr lang="en-US" sz="2400" dirty="0"/>
              <a:t>Your age</a:t>
            </a:r>
          </a:p>
          <a:p>
            <a:r>
              <a:rPr lang="en-US" sz="2400" dirty="0"/>
              <a:t>Your maxim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47102256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Custom 2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84B2F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365</Words>
  <Application>Microsoft Office PowerPoint</Application>
  <PresentationFormat>Màn hình rộng</PresentationFormat>
  <Paragraphs>63</Paragraphs>
  <Slides>10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10</vt:i4>
      </vt:variant>
    </vt:vector>
  </HeadingPairs>
  <TitlesOfParts>
    <vt:vector size="14" baseType="lpstr">
      <vt:lpstr>Arial</vt:lpstr>
      <vt:lpstr>Noto Sans Symbols</vt:lpstr>
      <vt:lpstr>Trebuchet MS</vt:lpstr>
      <vt:lpstr>Presentation on brainstorming</vt:lpstr>
      <vt:lpstr>Display text to ILI9341 Screen with AirSENSE Device</vt:lpstr>
      <vt:lpstr>Content</vt:lpstr>
      <vt:lpstr>Introduce about Hardware</vt:lpstr>
      <vt:lpstr>2. Display Library by MicroPython </vt:lpstr>
      <vt:lpstr>2. Display Library by MicroPython </vt:lpstr>
      <vt:lpstr>3. Demo display with Hello World</vt:lpstr>
      <vt:lpstr>3. Demo display with Hello World</vt:lpstr>
      <vt:lpstr>3. Demo display with Hello World</vt:lpstr>
      <vt:lpstr>4. Demo display with Hello World</vt:lpstr>
      <vt:lpstr>Thank You for listening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</dc:title>
  <cp:lastModifiedBy>LE CHI TUYEN 20193191</cp:lastModifiedBy>
  <cp:revision>6</cp:revision>
  <dcterms:created xsi:type="dcterms:W3CDTF">2016-11-18T02:43:26Z</dcterms:created>
  <dcterms:modified xsi:type="dcterms:W3CDTF">2022-09-23T00:10:27Z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