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90" r:id="rId6"/>
    <p:sldId id="292" r:id="rId7"/>
    <p:sldId id="293" r:id="rId8"/>
    <p:sldId id="295" r:id="rId9"/>
    <p:sldId id="297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+wBp0q/9lE2ZxqtLOH+7FYeat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A976A3-81A3-469F-8766-A6D2B049C135}">
  <a:tblStyle styleId="{D2A976A3-81A3-469F-8766-A6D2B049C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5228ee1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5228ee13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85228ee13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18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39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53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17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51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8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867215" y="6654808"/>
            <a:ext cx="53367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10837852" y="6683374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13"/>
          <p:cNvCxnSpPr/>
          <p:nvPr/>
        </p:nvCxnSpPr>
        <p:spPr>
          <a:xfrm rot="10800000" flipH="1">
            <a:off x="3048" y="5937900"/>
            <a:ext cx="81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13"/>
          <p:cNvCxnSpPr/>
          <p:nvPr/>
        </p:nvCxnSpPr>
        <p:spPr>
          <a:xfrm rot="10800000" flipH="1">
            <a:off x="3048" y="5937900"/>
            <a:ext cx="81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3" descr="A picture containing drawing,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41971" y="227711"/>
            <a:ext cx="1774734" cy="57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219075" y="1156625"/>
            <a:ext cx="11853300" cy="5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1pPr>
            <a:lvl2pPr marL="914400" lvl="1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⚫"/>
              <a:defRPr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219075" y="191259"/>
            <a:ext cx="10693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tile tx="0" ty="0" sx="65002" sy="65002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7422" y="-254206"/>
            <a:ext cx="10425219" cy="956832"/>
            <a:chOff x="-13767" y="-254206"/>
            <a:chExt cx="10574317" cy="956832"/>
          </a:xfrm>
        </p:grpSpPr>
        <p:sp>
          <p:nvSpPr>
            <p:cNvPr id="11" name="Google Shape;11;p12"/>
            <p:cNvSpPr/>
            <p:nvPr/>
          </p:nvSpPr>
          <p:spPr>
            <a:xfrm>
              <a:off x="-12700" y="-22283"/>
              <a:ext cx="10573250" cy="365188"/>
            </a:xfrm>
            <a:custGeom>
              <a:avLst/>
              <a:gdLst/>
              <a:ahLst/>
              <a:cxnLst/>
              <a:rect l="l" t="t" r="r" b="b"/>
              <a:pathLst>
                <a:path w="10000" h="10183" extrusionOk="0">
                  <a:moveTo>
                    <a:pt x="10" y="271"/>
                  </a:moveTo>
                  <a:lnTo>
                    <a:pt x="4408" y="242"/>
                  </a:lnTo>
                  <a:cubicBezTo>
                    <a:pt x="4761" y="1773"/>
                    <a:pt x="6653" y="5817"/>
                    <a:pt x="7585" y="5804"/>
                  </a:cubicBezTo>
                  <a:cubicBezTo>
                    <a:pt x="8517" y="5791"/>
                    <a:pt x="9583" y="1633"/>
                    <a:pt x="9999" y="163"/>
                  </a:cubicBezTo>
                  <a:cubicBezTo>
                    <a:pt x="10002" y="961"/>
                    <a:pt x="9997" y="-558"/>
                    <a:pt x="10000" y="240"/>
                  </a:cubicBezTo>
                  <a:cubicBezTo>
                    <a:pt x="9823" y="907"/>
                    <a:pt x="8697" y="6386"/>
                    <a:pt x="7460" y="6894"/>
                  </a:cubicBezTo>
                  <a:cubicBezTo>
                    <a:pt x="6223" y="7402"/>
                    <a:pt x="3823" y="2742"/>
                    <a:pt x="2580" y="3288"/>
                  </a:cubicBezTo>
                  <a:cubicBezTo>
                    <a:pt x="1300" y="3409"/>
                    <a:pt x="468" y="7547"/>
                    <a:pt x="0" y="10183"/>
                  </a:cubicBezTo>
                  <a:cubicBezTo>
                    <a:pt x="3" y="6879"/>
                    <a:pt x="7" y="3575"/>
                    <a:pt x="10" y="271"/>
                  </a:cubicBezTo>
                  <a:close/>
                </a:path>
              </a:pathLst>
            </a:custGeom>
            <a:gradFill>
              <a:gsLst>
                <a:gs pos="0">
                  <a:srgbClr val="498DF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rot="-163576">
              <a:off x="-8836" y="-4354"/>
              <a:ext cx="10516729" cy="457127"/>
            </a:xfrm>
            <a:custGeom>
              <a:avLst/>
              <a:gdLst/>
              <a:ahLst/>
              <a:cxnLst/>
              <a:rect l="l" t="t" r="r" b="b"/>
              <a:pathLst>
                <a:path w="10024" h="19133" extrusionOk="0">
                  <a:moveTo>
                    <a:pt x="0" y="127"/>
                  </a:moveTo>
                  <a:cubicBezTo>
                    <a:pt x="474" y="-641"/>
                    <a:pt x="1695" y="2182"/>
                    <a:pt x="2889" y="5348"/>
                  </a:cubicBezTo>
                  <a:cubicBezTo>
                    <a:pt x="4083" y="8514"/>
                    <a:pt x="5968" y="19470"/>
                    <a:pt x="7164" y="19126"/>
                  </a:cubicBezTo>
                  <a:cubicBezTo>
                    <a:pt x="8360" y="18783"/>
                    <a:pt x="9430" y="11530"/>
                    <a:pt x="10024" y="999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288471" y="1069862"/>
            <a:ext cx="11667900" cy="5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E57C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62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5963B8"/>
              </a:buClr>
              <a:buSzPts val="135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268518" y="383412"/>
            <a:ext cx="10715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12" descr="Image result for hust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2799" y="100864"/>
            <a:ext cx="523562" cy="77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2" descr="Image result for set hust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03622" y="261697"/>
            <a:ext cx="429176" cy="422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2"/>
          <p:cNvGrpSpPr/>
          <p:nvPr/>
        </p:nvGrpSpPr>
        <p:grpSpPr>
          <a:xfrm>
            <a:off x="-12700" y="6582771"/>
            <a:ext cx="12204282" cy="290270"/>
            <a:chOff x="0" y="6208894"/>
            <a:chExt cx="12201842" cy="649083"/>
          </a:xfrm>
        </p:grpSpPr>
        <p:sp>
          <p:nvSpPr>
            <p:cNvPr id="18" name="Google Shape;18;p12"/>
            <p:cNvSpPr/>
            <p:nvPr/>
          </p:nvSpPr>
          <p:spPr>
            <a:xfrm>
              <a:off x="12842" y="6220177"/>
              <a:ext cx="12189000" cy="637800"/>
            </a:xfrm>
            <a:prstGeom prst="rect">
              <a:avLst/>
            </a:prstGeom>
            <a:solidFill>
              <a:srgbClr val="B4D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9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867216" y="6665701"/>
            <a:ext cx="4470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10837852" y="6683374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2" descr="A picture containing drawing, clock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41971" y="227711"/>
            <a:ext cx="1774734" cy="5746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724794" y="2743200"/>
            <a:ext cx="10468864" cy="9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lvl="0" algn="ctr">
              <a:buSzPts val="4800"/>
            </a:pPr>
            <a:r>
              <a:rPr lang="en-US" sz="4800" dirty="0"/>
              <a:t>Learn </a:t>
            </a:r>
            <a:r>
              <a:rPr lang="en-US" sz="4800" dirty="0" err="1"/>
              <a:t>NumPy</a:t>
            </a:r>
            <a:r>
              <a:rPr lang="en-US" sz="4800" dirty="0"/>
              <a:t> Library In Python</a:t>
            </a:r>
          </a:p>
        </p:txBody>
      </p:sp>
      <p:sp>
        <p:nvSpPr>
          <p:cNvPr id="46" name="Google Shape;46;p1"/>
          <p:cNvSpPr txBox="1"/>
          <p:nvPr/>
        </p:nvSpPr>
        <p:spPr>
          <a:xfrm>
            <a:off x="623065" y="1202872"/>
            <a:ext cx="10468864" cy="52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5228ee13_0_62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gb85228ee13_0_62"/>
          <p:cNvSpPr txBox="1">
            <a:spLocks noGrp="1"/>
          </p:cNvSpPr>
          <p:nvPr>
            <p:ph type="title"/>
          </p:nvPr>
        </p:nvSpPr>
        <p:spPr>
          <a:xfrm>
            <a:off x="219075" y="830450"/>
            <a:ext cx="10693800" cy="4581000"/>
          </a:xfrm>
          <a:prstGeom prst="rect">
            <a:avLst/>
          </a:prstGeom>
        </p:spPr>
        <p:txBody>
          <a:bodyPr spcFirstLastPara="1" wrap="square" lIns="0" tIns="4570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CC0000"/>
                </a:solidFill>
              </a:rPr>
              <a:t>Thank You for listening !</a:t>
            </a:r>
            <a:endParaRPr sz="6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491530" y="1547790"/>
            <a:ext cx="4941900" cy="305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25450">
              <a:lnSpc>
                <a:spcPct val="90000"/>
              </a:lnSpc>
              <a:spcBef>
                <a:spcPts val="720"/>
              </a:spcBef>
              <a:buClr>
                <a:srgbClr val="D16349"/>
              </a:buClr>
              <a:buSzPts val="3100"/>
              <a:buFont typeface="Arial"/>
              <a:buAutoNum type="arabicPeriod"/>
            </a:pPr>
            <a:r>
              <a:rPr lang="en-US" sz="3100" dirty="0">
                <a:solidFill>
                  <a:srgbClr val="BF9000"/>
                </a:solidFill>
              </a:rPr>
              <a:t>Installing </a:t>
            </a:r>
            <a:r>
              <a:rPr lang="en-US" sz="3100" dirty="0" err="1">
                <a:solidFill>
                  <a:srgbClr val="BF9000"/>
                </a:solidFill>
              </a:rPr>
              <a:t>Numpy</a:t>
            </a:r>
            <a:endParaRPr lang="en-US" sz="3100" dirty="0">
              <a:solidFill>
                <a:srgbClr val="BF9000"/>
              </a:solidFill>
            </a:endParaRPr>
          </a:p>
          <a:p>
            <a:pPr lvl="0" indent="-425450">
              <a:lnSpc>
                <a:spcPct val="90000"/>
              </a:lnSpc>
              <a:spcBef>
                <a:spcPts val="720"/>
              </a:spcBef>
              <a:buClr>
                <a:srgbClr val="D16349"/>
              </a:buClr>
              <a:buSzPts val="3100"/>
              <a:buFont typeface="Arial"/>
              <a:buAutoNum type="arabicPeriod"/>
            </a:pPr>
            <a:r>
              <a:rPr lang="en-US" sz="3100" dirty="0">
                <a:solidFill>
                  <a:srgbClr val="BF9000"/>
                </a:solidFill>
              </a:rPr>
              <a:t>Working with </a:t>
            </a:r>
            <a:r>
              <a:rPr lang="en-US" sz="3100" dirty="0" err="1">
                <a:solidFill>
                  <a:srgbClr val="BF9000"/>
                </a:solidFill>
              </a:rPr>
              <a:t>Numpy</a:t>
            </a:r>
            <a:endParaRPr lang="en-US" sz="2700" dirty="0">
              <a:solidFill>
                <a:srgbClr val="BF9000"/>
              </a:solidFill>
            </a:endParaRPr>
          </a:p>
          <a:p>
            <a:pPr lvl="0" indent="-425450">
              <a:lnSpc>
                <a:spcPct val="90000"/>
              </a:lnSpc>
              <a:spcBef>
                <a:spcPts val="720"/>
              </a:spcBef>
              <a:buClr>
                <a:srgbClr val="D16349"/>
              </a:buClr>
              <a:buSzPts val="3100"/>
              <a:buFont typeface="Arial"/>
              <a:buAutoNum type="arabicPeriod"/>
            </a:pPr>
            <a:r>
              <a:rPr lang="en-US" sz="2700" dirty="0">
                <a:solidFill>
                  <a:srgbClr val="BF9000"/>
                </a:solidFill>
              </a:rPr>
              <a:t>Exercises</a:t>
            </a:r>
            <a:endParaRPr lang="en-US" sz="3100" dirty="0">
              <a:solidFill>
                <a:srgbClr val="BF9000"/>
              </a:solidFill>
            </a:endParaRPr>
          </a:p>
        </p:txBody>
      </p:sp>
      <p:pic>
        <p:nvPicPr>
          <p:cNvPr id="55" name="Google Shape;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430" y="1366050"/>
            <a:ext cx="6292544" cy="42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9075" y="191250"/>
            <a:ext cx="2616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</a:rPr>
              <a:t>Content</a:t>
            </a:r>
            <a:endParaRPr u="sng" dirty="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377800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457200" lvl="0" indent="-482600">
              <a:buClr>
                <a:srgbClr val="660000"/>
              </a:buClr>
              <a:buAutoNum type="arabicPeriod"/>
            </a:pPr>
            <a:r>
              <a:rPr lang="en-US" u="sng" dirty="0">
                <a:solidFill>
                  <a:srgbClr val="660000"/>
                </a:solidFill>
              </a:rPr>
              <a:t>Installing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9794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In this guide, we will using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Thonny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 for all the exams.</a:t>
            </a:r>
          </a:p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Now,  Create a new file. We recommend saving the file inside a folder with a name that identifies the project, for this example: “demo_numpy.py”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07" y="1215211"/>
            <a:ext cx="4972647" cy="4985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377800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457200" lvl="0" indent="-482600">
              <a:buClr>
                <a:srgbClr val="660000"/>
              </a:buClr>
              <a:buAutoNum type="arabicPeriod"/>
            </a:pPr>
            <a:r>
              <a:rPr lang="en-US" u="sng" dirty="0">
                <a:solidFill>
                  <a:srgbClr val="660000"/>
                </a:solidFill>
              </a:rPr>
              <a:t>Installing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9794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For Installing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, like installing before this instruction, we select Tools -&gt; Manager Packages -&gt; Search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 on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PyPi</a:t>
            </a:r>
            <a:endParaRPr lang="en-US" sz="24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But we had installed. We don’t reinstall it.</a:t>
            </a:r>
          </a:p>
          <a:p>
            <a:endParaRPr lang="en-US" sz="24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This step check if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 had installed.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671" y="1979425"/>
            <a:ext cx="4682533" cy="34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801762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lvl="0">
              <a:buClr>
                <a:srgbClr val="660000"/>
              </a:buClr>
            </a:pPr>
            <a:r>
              <a:rPr lang="en-US" u="sng" dirty="0">
                <a:solidFill>
                  <a:srgbClr val="660000"/>
                </a:solidFill>
              </a:rPr>
              <a:t>2. Working with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115545"/>
            <a:ext cx="94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First, I have some examples about declare the array by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endParaRPr lang="en-US" sz="2400" dirty="0">
              <a:solidFill>
                <a:srgbClr val="3A3A3A"/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1811770"/>
            <a:ext cx="6648151" cy="3486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352" y="1811770"/>
            <a:ext cx="358190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801762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lvl="0">
              <a:buClr>
                <a:srgbClr val="660000"/>
              </a:buClr>
            </a:pPr>
            <a:r>
              <a:rPr lang="en-US" u="sng" dirty="0">
                <a:solidFill>
                  <a:srgbClr val="660000"/>
                </a:solidFill>
              </a:rPr>
              <a:t>2. Working with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115545"/>
            <a:ext cx="94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With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, we have some built-in functions, I have list it in here: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577210"/>
            <a:ext cx="6746028" cy="4708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99" y="2011974"/>
            <a:ext cx="2628295" cy="38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801762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lvl="0">
              <a:buClr>
                <a:srgbClr val="660000"/>
              </a:buClr>
            </a:pPr>
            <a:r>
              <a:rPr lang="en-US" u="sng" dirty="0">
                <a:solidFill>
                  <a:srgbClr val="660000"/>
                </a:solidFill>
              </a:rPr>
              <a:t>2. Working with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115545"/>
            <a:ext cx="942419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Attributes of a </a:t>
            </a:r>
            <a:r>
              <a:rPr lang="en-US" sz="2400" dirty="0" err="1">
                <a:solidFill>
                  <a:srgbClr val="3A3A3A"/>
                </a:solidFill>
                <a:latin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 Array: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/>
              <a:t>dtype</a:t>
            </a:r>
            <a:r>
              <a:rPr lang="vi-VN" dirty="0"/>
              <a:t>: </a:t>
            </a:r>
            <a:r>
              <a:rPr lang="en-US" dirty="0"/>
              <a:t>type of elements in array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/>
              <a:t>shape</a:t>
            </a:r>
            <a:r>
              <a:rPr lang="vi-VN" dirty="0"/>
              <a:t>:</a:t>
            </a:r>
            <a:r>
              <a:rPr lang="en-US" dirty="0"/>
              <a:t> size of array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/>
              <a:t>size</a:t>
            </a:r>
            <a:r>
              <a:rPr lang="vi-VN" dirty="0"/>
              <a:t>: </a:t>
            </a:r>
            <a:r>
              <a:rPr lang="en-US" dirty="0"/>
              <a:t>the total number of elements in the array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/>
              <a:t>ndim</a:t>
            </a:r>
            <a:r>
              <a:rPr lang="vi-VN" dirty="0"/>
              <a:t>: </a:t>
            </a:r>
            <a:r>
              <a:rPr lang="en-US" dirty="0"/>
              <a:t>represents the number of dimensions (axes) of the </a:t>
            </a:r>
            <a:r>
              <a:rPr lang="en-US" dirty="0" err="1"/>
              <a:t>ndarray</a:t>
            </a:r>
            <a:r>
              <a:rPr lang="vi-VN" dirty="0"/>
              <a:t>.</a:t>
            </a:r>
          </a:p>
          <a:p>
            <a:endParaRPr lang="en-US" sz="2400" dirty="0">
              <a:solidFill>
                <a:srgbClr val="3A3A3A"/>
              </a:solidFill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9" y="3148579"/>
            <a:ext cx="5201376" cy="2372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259" y="3514625"/>
            <a:ext cx="321037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801762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lvl="0">
              <a:buClr>
                <a:srgbClr val="660000"/>
              </a:buClr>
            </a:pPr>
            <a:r>
              <a:rPr lang="en-US" u="sng" dirty="0">
                <a:solidFill>
                  <a:srgbClr val="660000"/>
                </a:solidFill>
              </a:rPr>
              <a:t>2. Working with </a:t>
            </a:r>
            <a:r>
              <a:rPr lang="en-US" u="sng" dirty="0" err="1">
                <a:solidFill>
                  <a:srgbClr val="660000"/>
                </a:solidFill>
              </a:rPr>
              <a:t>Numpy</a:t>
            </a:r>
            <a:endParaRPr lang="en-US" u="sng" dirty="0">
              <a:solidFill>
                <a:srgbClr val="66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700" y="1115545"/>
            <a:ext cx="94241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Access Array Elements</a:t>
            </a:r>
          </a:p>
          <a:p>
            <a:r>
              <a:rPr lang="en-US" dirty="0"/>
              <a:t>Array indexing is the same as accessing an array element.</a:t>
            </a:r>
          </a:p>
          <a:p>
            <a:r>
              <a:rPr lang="en-US" dirty="0"/>
              <a:t>You can access an array element by referring to its index number.</a:t>
            </a:r>
          </a:p>
          <a:p>
            <a:r>
              <a:rPr lang="en-US" dirty="0"/>
              <a:t>The indexes in </a:t>
            </a:r>
            <a:r>
              <a:rPr lang="en-US" dirty="0" err="1"/>
              <a:t>NumPy</a:t>
            </a:r>
            <a:r>
              <a:rPr lang="en-US" dirty="0"/>
              <a:t> arrays start with 0, meaning that the first element has index 0, and the second has index 1 </a:t>
            </a:r>
            <a:r>
              <a:rPr lang="en-US" dirty="0" err="1"/>
              <a:t>etc</a:t>
            </a:r>
            <a:endParaRPr lang="en-US" sz="2400" dirty="0">
              <a:solidFill>
                <a:srgbClr val="3A3A3A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8397FBA-0E5F-69C7-44B4-B6274FB7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4" y="2715348"/>
            <a:ext cx="5873246" cy="281936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ABD90B9-C1A9-341D-19F4-2EEE2547B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23" y="3088523"/>
            <a:ext cx="336279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5801762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lvl="0">
              <a:buClr>
                <a:srgbClr val="660000"/>
              </a:buClr>
            </a:pPr>
            <a:r>
              <a:rPr lang="en-US" u="sng" dirty="0">
                <a:solidFill>
                  <a:srgbClr val="660000"/>
                </a:solidFill>
              </a:rPr>
              <a:t>2. Exercises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8700" y="1115545"/>
            <a:ext cx="94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Insert the correct syntax for printing the first item in the array.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B9571B-961E-D0A4-0816-0145BF7D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0" y="1577210"/>
            <a:ext cx="794495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438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Custom 2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84B2F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294</Words>
  <Application>Microsoft Office PowerPoint</Application>
  <PresentationFormat>Màn hình rộng</PresentationFormat>
  <Paragraphs>52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Helvetica</vt:lpstr>
      <vt:lpstr>Noto Sans Symbols</vt:lpstr>
      <vt:lpstr>Presentation on brainstorming</vt:lpstr>
      <vt:lpstr>Learn NumPy Library In Python</vt:lpstr>
      <vt:lpstr>Content</vt:lpstr>
      <vt:lpstr>Installing Numpy</vt:lpstr>
      <vt:lpstr>Installing Numpy</vt:lpstr>
      <vt:lpstr>2. Working with Numpy</vt:lpstr>
      <vt:lpstr>2. Working with Numpy</vt:lpstr>
      <vt:lpstr>2. Working with Numpy</vt:lpstr>
      <vt:lpstr>2. Working with Numpy</vt:lpstr>
      <vt:lpstr>2. Exercises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</dc:title>
  <cp:lastModifiedBy>LE CHI TUYEN 20193191</cp:lastModifiedBy>
  <cp:revision>35</cp:revision>
  <dcterms:created xsi:type="dcterms:W3CDTF">2016-11-18T02:43:26Z</dcterms:created>
  <dcterms:modified xsi:type="dcterms:W3CDTF">2022-09-22T23:36:39Z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