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596" r:id="rId2"/>
    <p:sldId id="597" r:id="rId3"/>
    <p:sldId id="638" r:id="rId4"/>
    <p:sldId id="637" r:id="rId5"/>
    <p:sldId id="631" r:id="rId6"/>
    <p:sldId id="632" r:id="rId7"/>
    <p:sldId id="633" r:id="rId8"/>
    <p:sldId id="634" r:id="rId9"/>
    <p:sldId id="635" r:id="rId10"/>
    <p:sldId id="636" r:id="rId11"/>
    <p:sldId id="642" r:id="rId12"/>
    <p:sldId id="639" r:id="rId13"/>
    <p:sldId id="600" r:id="rId14"/>
    <p:sldId id="641" r:id="rId15"/>
    <p:sldId id="601" r:id="rId16"/>
    <p:sldId id="603" r:id="rId17"/>
    <p:sldId id="605" r:id="rId18"/>
    <p:sldId id="606" r:id="rId19"/>
    <p:sldId id="618" r:id="rId20"/>
    <p:sldId id="607" r:id="rId21"/>
    <p:sldId id="609" r:id="rId22"/>
    <p:sldId id="610" r:id="rId23"/>
    <p:sldId id="611" r:id="rId24"/>
    <p:sldId id="612" r:id="rId25"/>
    <p:sldId id="613" r:id="rId26"/>
    <p:sldId id="615" r:id="rId27"/>
    <p:sldId id="614" r:id="rId28"/>
    <p:sldId id="616" r:id="rId29"/>
    <p:sldId id="640" r:id="rId30"/>
    <p:sldId id="619" r:id="rId31"/>
  </p:sldIdLst>
  <p:sldSz cx="9906000" cy="6858000" type="A4"/>
  <p:notesSz cx="9926638" cy="678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6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E91"/>
    <a:srgbClr val="000099"/>
    <a:srgbClr val="003399"/>
    <a:srgbClr val="336699"/>
    <a:srgbClr val="003366"/>
    <a:srgbClr val="0066CC"/>
    <a:srgbClr val="4D4D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93" autoAdjust="0"/>
  </p:normalViewPr>
  <p:slideViewPr>
    <p:cSldViewPr>
      <p:cViewPr varScale="1">
        <p:scale>
          <a:sx n="102" d="100"/>
          <a:sy n="102" d="100"/>
        </p:scale>
        <p:origin x="60" y="10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188" y="-90"/>
      </p:cViewPr>
      <p:guideLst>
        <p:guide orient="horz" pos="2136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391FC495-CC57-4711-BCFF-190B50023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2CFB47E1-C18B-47E0-86E3-AEAD9A85E6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0484" name="Rectangle 4">
            <a:extLst>
              <a:ext uri="{FF2B5EF4-FFF2-40B4-BE49-F238E27FC236}">
                <a16:creationId xmlns:a16="http://schemas.microsoft.com/office/drawing/2014/main" id="{C0B28C31-ECD0-4416-AF1C-70A88B55E42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42075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0485" name="Rectangle 5">
            <a:extLst>
              <a:ext uri="{FF2B5EF4-FFF2-40B4-BE49-F238E27FC236}">
                <a16:creationId xmlns:a16="http://schemas.microsoft.com/office/drawing/2014/main" id="{1FDA4ECD-0945-4A9E-9A2E-613E86709D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42075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9F3E102-4320-49E3-A8BA-95C3F780F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CB7E431-5795-42F0-9D67-D6B390DA4F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742BA6-4DA8-4B39-A3D0-78CC4E99B1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D707812-F4A4-4DFF-8B4C-94DB997E5A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5788" y="508000"/>
            <a:ext cx="3673475" cy="2543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E0130219-E665-4231-AAB8-AF4A8B77B8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1038"/>
            <a:ext cx="7942262" cy="305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C051A1F-4028-47C5-918C-46C14AE165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40488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4C2983C0-D522-42D8-B4D1-F3C06A58A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40488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D6660D-B027-47E4-874C-E7CDF0512D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B36F8DB0-5032-4515-B27D-3EA0B6BB05D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0"/>
            <a:ext cx="152400" cy="6858000"/>
            <a:chOff x="709" y="0"/>
            <a:chExt cx="89" cy="4320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01B8BBAC-8361-44E2-8635-73A32571D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" y="0"/>
              <a:ext cx="0" cy="40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85A097D-9A80-4529-A28B-80D0B4984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44"/>
              <a:ext cx="0" cy="40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0BDA71B-1656-4BD0-A278-A293F702E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288"/>
              <a:ext cx="0" cy="40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" name="Picture 8" descr="logo_64">
            <a:extLst>
              <a:ext uri="{FF2B5EF4-FFF2-40B4-BE49-F238E27FC236}">
                <a16:creationId xmlns:a16="http://schemas.microsoft.com/office/drawing/2014/main" id="{51FBCCFF-A420-448B-90FC-3B490EBE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88913"/>
            <a:ext cx="88106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menukhoa">
            <a:extLst>
              <a:ext uri="{FF2B5EF4-FFF2-40B4-BE49-F238E27FC236}">
                <a16:creationId xmlns:a16="http://schemas.microsoft.com/office/drawing/2014/main" id="{8FD63408-82B6-4FB2-8B9F-AA803A56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092825"/>
            <a:ext cx="11668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6300" y="2286000"/>
            <a:ext cx="701675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6300" y="4038600"/>
            <a:ext cx="701675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5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6C99B-1560-4D89-9B4E-4ACB8646F0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8F47D-7C0D-4C29-BC59-676A721A81C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8522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4080F4-2912-45A1-B699-BEA6CFF8A0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01285-7FC2-47DA-8036-1E2354F48BB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67752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5" y="0"/>
            <a:ext cx="86201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4876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066800"/>
            <a:ext cx="4876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CB373-A9C3-40BF-B25E-9B24FD9061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2BB84-016A-4B50-B0D6-68484A6F186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895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E69695-B0B4-424C-AA06-93762CEAB5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D7081-F9F2-4FE8-AFCA-97E0149D76A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3590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451211-1435-4314-8DDC-A65FEC5A19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325B1-D4E7-4A5E-A62A-9B3CB042D54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038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876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066800"/>
            <a:ext cx="4876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A218E-CBA9-4E38-B109-A2D450DEB3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3D734-A0C4-444A-881D-B452BD8AE2F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1295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D8E93E-6177-4C4B-A283-DB3A7ECA31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4365-BFCB-43A1-A5D2-5D37EBD59CD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412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AADF69D-BCF8-44E9-A311-998BA8BE4B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F72D4-AE4C-4354-A6C5-D611627AEEF1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8615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1B439E-6723-41A1-8BDA-FFD4CDC134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F7660-FF3F-4241-9A90-E7051BA044A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884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BC4E2-594B-433A-802F-4DB2137E9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9B4BF-D784-4F8F-A000-C4D7724CCAB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146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8422F-70A7-4160-811D-88C7C910F9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4AF6-B838-4579-B8A1-5CD62532447F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4471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0F3B"/>
            </a:gs>
            <a:gs pos="100000">
              <a:srgbClr val="031E7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D8DE44-DA55-4113-A673-93DE1C3C8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85875" y="0"/>
            <a:ext cx="862012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D28972-517D-44A1-8B8C-F60ADC0B3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906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F0DCF4D-3A58-4F77-B418-7F90888212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3488" y="0"/>
            <a:ext cx="1363662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fld id="{449CDCD8-55FF-4ECF-950A-0F9A8A0E5D24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/Chapter3</a:t>
            </a:r>
            <a:endParaRPr lang="en-US" altLang="en-US" sz="1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E1DEE4-0B4D-4D74-B44C-AC4DC392E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38275" cy="271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en-US" sz="1200" b="1">
                <a:solidFill>
                  <a:schemeClr val="bg2"/>
                </a:solidFill>
                <a:latin typeface="Arial" panose="020B0604020202020204" pitchFamily="34" charset="0"/>
              </a:rPr>
              <a:t>© DHBK 2005</a:t>
            </a:r>
          </a:p>
        </p:txBody>
      </p:sp>
      <p:pic>
        <p:nvPicPr>
          <p:cNvPr id="1030" name="Picture 6" descr="logo_32">
            <a:extLst>
              <a:ext uri="{FF2B5EF4-FFF2-40B4-BE49-F238E27FC236}">
                <a16:creationId xmlns:a16="http://schemas.microsoft.com/office/drawing/2014/main" id="{E54A3527-DFBB-4E07-AFB0-A651E456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60350"/>
            <a:ext cx="439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>
            <a:extLst>
              <a:ext uri="{FF2B5EF4-FFF2-40B4-BE49-F238E27FC236}">
                <a16:creationId xmlns:a16="http://schemas.microsoft.com/office/drawing/2014/main" id="{161D9FAA-79A5-4183-829F-DBDD7958E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032" name="Picture 8" descr="menukhoa">
            <a:extLst>
              <a:ext uri="{FF2B5EF4-FFF2-40B4-BE49-F238E27FC236}">
                <a16:creationId xmlns:a16="http://schemas.microsoft.com/office/drawing/2014/main" id="{57638571-4A93-43D9-9AD3-2EB5A8FA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11668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ð"/>
        <a:defRPr b="1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600" b="1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è"/>
        <a:defRPr sz="1400" b="1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sz="1400" b="1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sz="1400" b="1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sz="1400" b="1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.softoware.org/apps/download-emu8086-microprocessor-emulator-for-windows.html" TargetMode="External"/><Relationship Id="rId2" Type="http://schemas.openxmlformats.org/officeDocument/2006/relationships/hyperlink" Target="https://www.tutorialspoint.com/microprocessor/microprocessor_8086_instruction_sets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rox_PARC" TargetMode="External"/><Relationship Id="rId2" Type="http://schemas.openxmlformats.org/officeDocument/2006/relationships/hyperlink" Target="http://en.wikipedia.org/wiki/Personal_compu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0057A6B1-1A8A-4910-A884-C027F1950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8CF97-32D1-4617-BCC1-84C9D3769AB3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145EE900-8914-4523-8B4E-8BBDA5792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Nội dung môn học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4A4F836-3AE6-4A85-9D29-326115FB6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Giới thiệu chung về hệ vi xử lý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solidFill>
                  <a:schemeClr val="tx2"/>
                </a:solidFill>
              </a:rPr>
              <a:t>Máy tính IBM PC và lập trình hợp ngữ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Bộ vi xử lý Intel 8088/8086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Tổ chức vào ra dữ liệu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Ngắt và xử lý ngắt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Truy cập bộ nhớ trực tiếp DMA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Các bộ vi xử lý trên thực tế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A864C2C2-53C1-4F48-ADC4-2283CF8540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E041F-F226-4241-908F-6F86885D29FE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E64144B5-CB29-4428-B794-76D1169D4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2.1.3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IBM-PC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535205E-26A7-44F0-BEA4-54C176BF6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: 0000H –FFFFH,  M/IO =0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D7100BB5-BD69-4540-BB9A-669C5D2B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6308725"/>
            <a:ext cx="858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</a:t>
            </a:r>
          </a:p>
        </p:txBody>
      </p:sp>
      <p:grpSp>
        <p:nvGrpSpPr>
          <p:cNvPr id="14342" name="Group 41">
            <a:extLst>
              <a:ext uri="{FF2B5EF4-FFF2-40B4-BE49-F238E27FC236}">
                <a16:creationId xmlns:a16="http://schemas.microsoft.com/office/drawing/2014/main" id="{2CA5ED84-99F4-44A6-A10C-5ECC686AA02D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1547813"/>
            <a:ext cx="5695950" cy="5056187"/>
            <a:chOff x="1292" y="975"/>
            <a:chExt cx="3312" cy="3185"/>
          </a:xfrm>
        </p:grpSpPr>
        <p:sp>
          <p:nvSpPr>
            <p:cNvPr id="14344" name="Rectangle 4">
              <a:extLst>
                <a:ext uri="{FF2B5EF4-FFF2-40B4-BE49-F238E27FC236}">
                  <a16:creationId xmlns:a16="http://schemas.microsoft.com/office/drawing/2014/main" id="{513AFADF-17DA-410E-BABB-0C75E64E6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722" cy="30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5" name="Line 6">
              <a:extLst>
                <a:ext uri="{FF2B5EF4-FFF2-40B4-BE49-F238E27FC236}">
                  <a16:creationId xmlns:a16="http://schemas.microsoft.com/office/drawing/2014/main" id="{BA0B269A-0092-44E8-8EE6-8CCFD63F4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30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6" name="Text Box 7">
              <a:extLst>
                <a:ext uri="{FF2B5EF4-FFF2-40B4-BE49-F238E27FC236}">
                  <a16:creationId xmlns:a16="http://schemas.microsoft.com/office/drawing/2014/main" id="{B010F223-CB02-40B5-A125-48A9B5B14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83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0320</a:t>
              </a:r>
            </a:p>
          </p:txBody>
        </p:sp>
        <p:sp>
          <p:nvSpPr>
            <p:cNvPr id="14347" name="Line 8">
              <a:extLst>
                <a:ext uri="{FF2B5EF4-FFF2-40B4-BE49-F238E27FC236}">
                  <a16:creationId xmlns:a16="http://schemas.microsoft.com/office/drawing/2014/main" id="{FBA54B6F-544D-4BCB-80C1-9D51A6319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883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8" name="Line 9">
              <a:extLst>
                <a:ext uri="{FF2B5EF4-FFF2-40B4-BE49-F238E27FC236}">
                  <a16:creationId xmlns:a16="http://schemas.microsoft.com/office/drawing/2014/main" id="{EFE6107A-970F-49E9-83E6-D846EE7A2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656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9" name="Line 10">
              <a:extLst>
                <a:ext uri="{FF2B5EF4-FFF2-40B4-BE49-F238E27FC236}">
                  <a16:creationId xmlns:a16="http://schemas.microsoft.com/office/drawing/2014/main" id="{6F6EFC6A-5D88-41F2-9474-AE472B1E6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203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0" name="Line 11">
              <a:extLst>
                <a:ext uri="{FF2B5EF4-FFF2-40B4-BE49-F238E27FC236}">
                  <a16:creationId xmlns:a16="http://schemas.microsoft.com/office/drawing/2014/main" id="{052587D2-AF1A-4F80-851C-344D7B74D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976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1" name="Line 12">
              <a:extLst>
                <a:ext uri="{FF2B5EF4-FFF2-40B4-BE49-F238E27FC236}">
                  <a16:creationId xmlns:a16="http://schemas.microsoft.com/office/drawing/2014/main" id="{585FEED0-5611-4F65-BC8B-B1FF82572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749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2" name="Line 13">
              <a:extLst>
                <a:ext uri="{FF2B5EF4-FFF2-40B4-BE49-F238E27FC236}">
                  <a16:creationId xmlns:a16="http://schemas.microsoft.com/office/drawing/2014/main" id="{7368F710-877E-499F-8EB1-D99624683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522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3" name="Text Box 15">
              <a:extLst>
                <a:ext uri="{FF2B5EF4-FFF2-40B4-BE49-F238E27FC236}">
                  <a16:creationId xmlns:a16="http://schemas.microsoft.com/office/drawing/2014/main" id="{75297EF5-2B0E-475D-B4A6-24D3ED05E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929"/>
              <a:ext cx="1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Điều khiển DMA</a:t>
              </a:r>
            </a:p>
          </p:txBody>
        </p:sp>
        <p:sp>
          <p:nvSpPr>
            <p:cNvPr id="14354" name="Text Box 16">
              <a:extLst>
                <a:ext uri="{FF2B5EF4-FFF2-40B4-BE49-F238E27FC236}">
                  <a16:creationId xmlns:a16="http://schemas.microsoft.com/office/drawing/2014/main" id="{40DDA345-1127-4566-AA4C-CCFC97811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78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0020</a:t>
              </a:r>
            </a:p>
          </p:txBody>
        </p:sp>
        <p:sp>
          <p:nvSpPr>
            <p:cNvPr id="14355" name="Text Box 17">
              <a:extLst>
                <a:ext uri="{FF2B5EF4-FFF2-40B4-BE49-F238E27FC236}">
                  <a16:creationId xmlns:a16="http://schemas.microsoft.com/office/drawing/2014/main" id="{6285A30A-D4C1-4636-97C9-A4470A039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56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0040</a:t>
              </a:r>
            </a:p>
          </p:txBody>
        </p:sp>
        <p:sp>
          <p:nvSpPr>
            <p:cNvPr id="14356" name="Text Box 18">
              <a:extLst>
                <a:ext uri="{FF2B5EF4-FFF2-40B4-BE49-F238E27FC236}">
                  <a16:creationId xmlns:a16="http://schemas.microsoft.com/office/drawing/2014/main" id="{96CAD4F5-DCE2-4F6A-AF3E-8979412F9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3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0060</a:t>
              </a:r>
            </a:p>
          </p:txBody>
        </p:sp>
        <p:sp>
          <p:nvSpPr>
            <p:cNvPr id="14357" name="Text Box 19">
              <a:extLst>
                <a:ext uri="{FF2B5EF4-FFF2-40B4-BE49-F238E27FC236}">
                  <a16:creationId xmlns:a16="http://schemas.microsoft.com/office/drawing/2014/main" id="{E7F9F8C9-27C6-4BDD-84F0-283813F41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107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02F8</a:t>
              </a:r>
            </a:p>
          </p:txBody>
        </p:sp>
        <p:sp>
          <p:nvSpPr>
            <p:cNvPr id="14358" name="Text Box 20">
              <a:extLst>
                <a:ext uri="{FF2B5EF4-FFF2-40B4-BE49-F238E27FC236}">
                  <a16:creationId xmlns:a16="http://schemas.microsoft.com/office/drawing/2014/main" id="{52F09AF9-F4CD-4B6B-A1A6-3DD2F734D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65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0378</a:t>
              </a:r>
            </a:p>
          </p:txBody>
        </p:sp>
        <p:sp>
          <p:nvSpPr>
            <p:cNvPr id="14359" name="Text Box 22">
              <a:extLst>
                <a:ext uri="{FF2B5EF4-FFF2-40B4-BE49-F238E27FC236}">
                  <a16:creationId xmlns:a16="http://schemas.microsoft.com/office/drawing/2014/main" id="{6E5CD81D-A049-4352-B595-814844DB2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975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FFFF</a:t>
              </a:r>
            </a:p>
          </p:txBody>
        </p:sp>
        <p:sp>
          <p:nvSpPr>
            <p:cNvPr id="14360" name="Text Box 23">
              <a:extLst>
                <a:ext uri="{FF2B5EF4-FFF2-40B4-BE49-F238E27FC236}">
                  <a16:creationId xmlns:a16="http://schemas.microsoft.com/office/drawing/2014/main" id="{696BC2D8-FDF1-4650-8E7D-3CF91638D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651"/>
              <a:ext cx="10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Điều khiển ngắt</a:t>
              </a:r>
            </a:p>
          </p:txBody>
        </p:sp>
        <p:sp>
          <p:nvSpPr>
            <p:cNvPr id="14361" name="Text Box 24">
              <a:extLst>
                <a:ext uri="{FF2B5EF4-FFF2-40B4-BE49-F238E27FC236}">
                  <a16:creationId xmlns:a16="http://schemas.microsoft.com/office/drawing/2014/main" id="{D0E961F9-88B2-4E31-863B-297620CB1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425"/>
              <a:ext cx="11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Định thời (8253)</a:t>
              </a:r>
            </a:p>
          </p:txBody>
        </p:sp>
        <p:sp>
          <p:nvSpPr>
            <p:cNvPr id="14362" name="Text Box 25">
              <a:extLst>
                <a:ext uri="{FF2B5EF4-FFF2-40B4-BE49-F238E27FC236}">
                  <a16:creationId xmlns:a16="http://schemas.microsoft.com/office/drawing/2014/main" id="{731A169C-DE7F-4DC6-92E3-AFB0D67BA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1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8255</a:t>
              </a:r>
            </a:p>
          </p:txBody>
        </p:sp>
        <p:sp>
          <p:nvSpPr>
            <p:cNvPr id="14363" name="Text Box 26">
              <a:extLst>
                <a:ext uri="{FF2B5EF4-FFF2-40B4-BE49-F238E27FC236}">
                  <a16:creationId xmlns:a16="http://schemas.microsoft.com/office/drawing/2014/main" id="{94FBB78C-0CE7-4C42-AF9A-842394B4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76"/>
              <a:ext cx="6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COM2</a:t>
              </a:r>
            </a:p>
          </p:txBody>
        </p:sp>
        <p:sp>
          <p:nvSpPr>
            <p:cNvPr id="14364" name="Text Box 27">
              <a:extLst>
                <a:ext uri="{FF2B5EF4-FFF2-40B4-BE49-F238E27FC236}">
                  <a16:creationId xmlns:a16="http://schemas.microsoft.com/office/drawing/2014/main" id="{CF7183A5-4BFC-46E0-AF54-C01145CBB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744"/>
              <a:ext cx="1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99"/>
                  </a:solidFill>
                </a:rPr>
                <a:t>     </a:t>
              </a:r>
              <a:r>
                <a:rPr lang="en-US" altLang="en-US" sz="1800" dirty="0" err="1">
                  <a:solidFill>
                    <a:srgbClr val="000099"/>
                  </a:solidFill>
                </a:rPr>
                <a:t>Điều</a:t>
              </a:r>
              <a:r>
                <a:rPr lang="en-US" altLang="en-US" sz="1800" dirty="0">
                  <a:solidFill>
                    <a:srgbClr val="000099"/>
                  </a:solidFill>
                </a:rPr>
                <a:t> </a:t>
              </a:r>
              <a:r>
                <a:rPr lang="en-US" altLang="en-US" sz="1800" dirty="0" err="1">
                  <a:solidFill>
                    <a:srgbClr val="000099"/>
                  </a:solidFill>
                </a:rPr>
                <a:t>khiển</a:t>
              </a:r>
              <a:r>
                <a:rPr lang="en-US" altLang="en-US" sz="1800" dirty="0">
                  <a:solidFill>
                    <a:srgbClr val="000099"/>
                  </a:solidFill>
                </a:rPr>
                <a:t> ổ </a:t>
              </a:r>
              <a:r>
                <a:rPr lang="en-US" altLang="en-US" sz="1800" dirty="0" err="1">
                  <a:solidFill>
                    <a:srgbClr val="000099"/>
                  </a:solidFill>
                </a:rPr>
                <a:t>cứng</a:t>
              </a:r>
              <a:endParaRPr lang="en-US" altLang="en-US" sz="1800" dirty="0">
                <a:solidFill>
                  <a:srgbClr val="000099"/>
                </a:solidFill>
              </a:endParaRPr>
            </a:p>
          </p:txBody>
        </p:sp>
        <p:sp>
          <p:nvSpPr>
            <p:cNvPr id="14365" name="Text Box 28">
              <a:extLst>
                <a:ext uri="{FF2B5EF4-FFF2-40B4-BE49-F238E27FC236}">
                  <a16:creationId xmlns:a16="http://schemas.microsoft.com/office/drawing/2014/main" id="{3C472059-2653-4D6C-84F2-DCEBEDA6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51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LPT1</a:t>
              </a:r>
            </a:p>
          </p:txBody>
        </p:sp>
        <p:sp>
          <p:nvSpPr>
            <p:cNvPr id="14366" name="Text Box 30">
              <a:extLst>
                <a:ext uri="{FF2B5EF4-FFF2-40B4-BE49-F238E27FC236}">
                  <a16:creationId xmlns:a16="http://schemas.microsoft.com/office/drawing/2014/main" id="{EF5D95D7-923F-4467-A88C-04319F129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427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03D0</a:t>
              </a:r>
            </a:p>
          </p:txBody>
        </p:sp>
        <p:sp>
          <p:nvSpPr>
            <p:cNvPr id="14367" name="Text Box 31">
              <a:extLst>
                <a:ext uri="{FF2B5EF4-FFF2-40B4-BE49-F238E27FC236}">
                  <a16:creationId xmlns:a16="http://schemas.microsoft.com/office/drawing/2014/main" id="{08605108-2724-4EAB-B857-1BB2B39A7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339"/>
              <a:ext cx="10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Vùng mở rộng</a:t>
              </a:r>
            </a:p>
          </p:txBody>
        </p:sp>
        <p:sp>
          <p:nvSpPr>
            <p:cNvPr id="14368" name="Line 32">
              <a:extLst>
                <a:ext uri="{FF2B5EF4-FFF2-40B4-BE49-F238E27FC236}">
                  <a16:creationId xmlns:a16="http://schemas.microsoft.com/office/drawing/2014/main" id="{7A275A7B-89ED-4FB1-B890-B9203C68F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96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9" name="Line 33">
              <a:extLst>
                <a:ext uri="{FF2B5EF4-FFF2-40B4-BE49-F238E27FC236}">
                  <a16:creationId xmlns:a16="http://schemas.microsoft.com/office/drawing/2014/main" id="{AAB995E0-E74E-4785-B740-89B76420F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069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70" name="Text Box 34">
              <a:extLst>
                <a:ext uri="{FF2B5EF4-FFF2-40B4-BE49-F238E27FC236}">
                  <a16:creationId xmlns:a16="http://schemas.microsoft.com/office/drawing/2014/main" id="{6AD11499-647F-4E85-9889-DB8D157CF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00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03F0</a:t>
              </a:r>
            </a:p>
          </p:txBody>
        </p:sp>
        <p:sp>
          <p:nvSpPr>
            <p:cNvPr id="14371" name="Text Box 35">
              <a:extLst>
                <a:ext uri="{FF2B5EF4-FFF2-40B4-BE49-F238E27FC236}">
                  <a16:creationId xmlns:a16="http://schemas.microsoft.com/office/drawing/2014/main" id="{EB1A6719-BB87-499B-86CE-EA525876C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974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03F8</a:t>
              </a:r>
            </a:p>
          </p:txBody>
        </p:sp>
        <p:sp>
          <p:nvSpPr>
            <p:cNvPr id="14372" name="Line 36">
              <a:extLst>
                <a:ext uri="{FF2B5EF4-FFF2-40B4-BE49-F238E27FC236}">
                  <a16:creationId xmlns:a16="http://schemas.microsoft.com/office/drawing/2014/main" id="{D7533DCE-C006-411D-BD43-B03C4B332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842"/>
              <a:ext cx="272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73" name="Text Box 37">
              <a:extLst>
                <a:ext uri="{FF2B5EF4-FFF2-40B4-BE49-F238E27FC236}">
                  <a16:creationId xmlns:a16="http://schemas.microsoft.com/office/drawing/2014/main" id="{5EDB2ABF-EC16-45E8-9199-E32510279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291"/>
              <a:ext cx="9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CGA adapter</a:t>
              </a:r>
            </a:p>
          </p:txBody>
        </p:sp>
        <p:sp>
          <p:nvSpPr>
            <p:cNvPr id="14374" name="Text Box 38">
              <a:extLst>
                <a:ext uri="{FF2B5EF4-FFF2-40B4-BE49-F238E27FC236}">
                  <a16:creationId xmlns:a16="http://schemas.microsoft.com/office/drawing/2014/main" id="{EC2277B2-7800-42D5-BD5A-221F05CF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064"/>
              <a:ext cx="13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Điều khiển đĩa mềm</a:t>
              </a:r>
            </a:p>
          </p:txBody>
        </p:sp>
        <p:sp>
          <p:nvSpPr>
            <p:cNvPr id="14375" name="Text Box 39">
              <a:extLst>
                <a:ext uri="{FF2B5EF4-FFF2-40B4-BE49-F238E27FC236}">
                  <a16:creationId xmlns:a16="http://schemas.microsoft.com/office/drawing/2014/main" id="{A8C79B68-07D8-4362-A034-F51A5FDC6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837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 COM1</a:t>
              </a:r>
            </a:p>
          </p:txBody>
        </p:sp>
      </p:grpSp>
      <p:sp>
        <p:nvSpPr>
          <p:cNvPr id="14343" name="Line 40">
            <a:extLst>
              <a:ext uri="{FF2B5EF4-FFF2-40B4-BE49-F238E27FC236}">
                <a16:creationId xmlns:a16="http://schemas.microsoft.com/office/drawing/2014/main" id="{60F6F357-01B5-4D2C-9EF0-1140CF9A6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11255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46A-4983-4C78-98A4-8975D268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741C-EF51-4E82-B66B-3D3CDCC2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063C6-88DE-4D4C-B479-1B9436F79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D7081-F9F2-4FE8-AFCA-97E0149D76AB}" type="slidenum">
              <a:rPr lang="en-US" altLang="en-US" smtClean="0"/>
              <a:pPr>
                <a:defRPr/>
              </a:pPr>
              <a:t>11</a:t>
            </a:fld>
            <a:r>
              <a:rPr lang="en-US" altLang="en-US"/>
              <a:t>/Chapter3</a:t>
            </a:r>
            <a:endParaRPr lang="en-US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9E738-9B83-4CA9-AFE4-B28384111F41}"/>
              </a:ext>
            </a:extLst>
          </p:cNvPr>
          <p:cNvSpPr txBox="1"/>
          <p:nvPr/>
        </p:nvSpPr>
        <p:spPr>
          <a:xfrm>
            <a:off x="5033602" y="6383398"/>
            <a:ext cx="49685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https://blogd.net/linux/qua-trinh-khoi-dong-he-dieu-hanh-linux/</a:t>
            </a:r>
            <a:br>
              <a:rPr lang="en-US" sz="1100" dirty="0"/>
            </a:br>
            <a:r>
              <a:rPr lang="en-US" sz="1100" dirty="0"/>
              <a:t>https://wiki.ubuntu.com/Booting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8737F-1AA9-4FE4-AD03-A1658835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34" y="33684"/>
            <a:ext cx="3184077" cy="6157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0190C5-548A-4983-A72D-0489C7DD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0" y="114300"/>
            <a:ext cx="4684820" cy="66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6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4BA8738E-5574-49B5-9323-30C16DBB9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5A5827-AF98-4859-B82A-68956FCA8F9A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5D763E4B-502B-4906-9800-B5A1BFFF6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675361C-26B9-450F-A58B-8CF652711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>
                <a:solidFill>
                  <a:srgbClr val="4D4D4D"/>
                </a:solidFill>
              </a:rPr>
              <a:t>2.1 </a:t>
            </a:r>
            <a:r>
              <a:rPr lang="en-US" dirty="0" err="1">
                <a:solidFill>
                  <a:srgbClr val="4D4D4D"/>
                </a:solidFill>
              </a:rPr>
              <a:t>Giới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thiệu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máy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tính</a:t>
            </a:r>
            <a:r>
              <a:rPr lang="en-US" dirty="0">
                <a:solidFill>
                  <a:srgbClr val="4D4D4D"/>
                </a:solidFill>
              </a:rPr>
              <a:t> IBM-PC</a:t>
            </a:r>
          </a:p>
          <a:p>
            <a:pPr marL="457200" indent="-457200">
              <a:defRPr/>
            </a:pPr>
            <a:r>
              <a:rPr lang="en-US" dirty="0"/>
              <a:t>2.2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838200" lvl="1" indent="-381000">
              <a:defRPr/>
            </a:pPr>
            <a:r>
              <a:rPr lang="en-US" sz="2400" dirty="0">
                <a:ea typeface="+mn-ea"/>
                <a:cs typeface="+mn-cs"/>
              </a:rPr>
              <a:t>2.2.1 </a:t>
            </a:r>
            <a:r>
              <a:rPr lang="en-US" sz="2400" dirty="0" err="1">
                <a:ea typeface="+mn-ea"/>
                <a:cs typeface="+mn-cs"/>
              </a:rPr>
              <a:t>Cú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pháp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của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chương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trình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hợp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ngữ</a:t>
            </a:r>
            <a:endParaRPr lang="en-US" sz="2400" dirty="0">
              <a:ea typeface="+mn-ea"/>
              <a:cs typeface="+mn-cs"/>
            </a:endParaRPr>
          </a:p>
          <a:p>
            <a:pPr marL="838200" lvl="1" indent="-381000">
              <a:defRPr/>
            </a:pPr>
            <a:r>
              <a:rPr lang="en-US" sz="2400" dirty="0">
                <a:ea typeface="+mn-ea"/>
                <a:cs typeface="+mn-cs"/>
              </a:rPr>
              <a:t>2.2.2 </a:t>
            </a:r>
            <a:r>
              <a:rPr lang="en-US" sz="2400" dirty="0" err="1">
                <a:ea typeface="+mn-ea"/>
                <a:cs typeface="+mn-cs"/>
              </a:rPr>
              <a:t>Dữ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liệu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cho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chương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trình</a:t>
            </a:r>
            <a:endParaRPr lang="en-US" sz="2400" dirty="0">
              <a:ea typeface="+mn-ea"/>
              <a:cs typeface="+mn-cs"/>
            </a:endParaRPr>
          </a:p>
          <a:p>
            <a:pPr marL="838200" lvl="1" indent="-381000">
              <a:defRPr/>
            </a:pPr>
            <a:r>
              <a:rPr lang="en-US" sz="2400" dirty="0">
                <a:ea typeface="+mn-ea"/>
                <a:cs typeface="+mn-cs"/>
              </a:rPr>
              <a:t>2.2.3 </a:t>
            </a:r>
            <a:r>
              <a:rPr lang="en-US" sz="2400" dirty="0" err="1">
                <a:ea typeface="+mn-ea"/>
                <a:cs typeface="+mn-cs"/>
              </a:rPr>
              <a:t>Biến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và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hằng</a:t>
            </a:r>
            <a:endParaRPr lang="en-US" sz="2400" dirty="0">
              <a:ea typeface="+mn-ea"/>
              <a:cs typeface="+mn-cs"/>
            </a:endParaRPr>
          </a:p>
          <a:p>
            <a:pPr marL="838200" lvl="1" indent="-381000">
              <a:defRPr/>
            </a:pPr>
            <a:r>
              <a:rPr lang="en-US" sz="2400" dirty="0">
                <a:ea typeface="+mn-ea"/>
                <a:cs typeface="+mn-cs"/>
              </a:rPr>
              <a:t>2.2.4 </a:t>
            </a:r>
            <a:r>
              <a:rPr lang="en-US" sz="2400" dirty="0" err="1">
                <a:ea typeface="+mn-ea"/>
                <a:cs typeface="+mn-cs"/>
              </a:rPr>
              <a:t>Khung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của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một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chương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trình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hợp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ngữ</a:t>
            </a:r>
            <a:endParaRPr lang="en-US" sz="2400" dirty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>
                <a:solidFill>
                  <a:srgbClr val="4D4D4D"/>
                </a:solidFill>
              </a:rPr>
              <a:t>2.3 </a:t>
            </a:r>
            <a:r>
              <a:rPr lang="en-US" dirty="0" err="1">
                <a:solidFill>
                  <a:srgbClr val="4D4D4D"/>
                </a:solidFill>
              </a:rPr>
              <a:t>Cách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tạo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và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chạy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một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chương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trình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hợp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ngữ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trên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máy</a:t>
            </a:r>
            <a:r>
              <a:rPr lang="en-US" dirty="0">
                <a:solidFill>
                  <a:srgbClr val="4D4D4D"/>
                </a:solidFill>
              </a:rPr>
              <a:t> IBM PC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9ED31F3A-9D42-4D80-B5AB-A238ED2F6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93E8EE-A657-4D77-B12D-76C76544EB38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B2695539-44BC-4926-9C81-8CD1922A8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2.2.1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522B2A3-6EC9-42E7-AB5A-AFF8D72DE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.Model</a:t>
            </a:r>
            <a:r>
              <a:rPr lang="en-US" altLang="en-US" sz="900">
                <a:latin typeface="Courier" pitchFamily="49" charset="0"/>
              </a:rPr>
              <a:t> Small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altLang="en-US" sz="900">
              <a:latin typeface="Courier" pitchFamily="49" charset="0"/>
            </a:endParaRP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latin typeface="Courier" pitchFamily="49" charset="0"/>
              </a:rPr>
              <a:t>.</a:t>
            </a: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Stack</a:t>
            </a:r>
            <a:r>
              <a:rPr lang="en-US" altLang="en-US" sz="900">
                <a:latin typeface="Courier" pitchFamily="49" charset="0"/>
              </a:rPr>
              <a:t> 100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altLang="en-US" sz="900">
              <a:latin typeface="Courier" pitchFamily="49" charset="0"/>
            </a:endParaRP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.Data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latin typeface="Courier" pitchFamily="49" charset="0"/>
              </a:rPr>
              <a:t>	Tbao DB ‘Chuoi da sap xep:’, 10, 13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latin typeface="Courier" pitchFamily="49" charset="0"/>
              </a:rPr>
              <a:t>	MGB DB ‘a’, ‘Y’, ‘G’, ‘T’, ‘y’, ‘Z’, ‘U’, ‘B’, ‘D’, ‘E’,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latin typeface="Courier" pitchFamily="49" charset="0"/>
              </a:rPr>
              <a:t>	          DB ‘$’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.Code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altLang="en-US" sz="900">
              <a:solidFill>
                <a:schemeClr val="tx2"/>
              </a:solidFill>
              <a:latin typeface="Courier" pitchFamily="49" charset="0"/>
            </a:endParaRP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MAIN Proc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latin typeface="Courier" pitchFamily="49" charset="0"/>
              </a:rPr>
              <a:t>	</a:t>
            </a:r>
            <a:r>
              <a:rPr lang="en-US" altLang="en-US" sz="800">
                <a:latin typeface="Courier" pitchFamily="49" charset="0"/>
              </a:rPr>
              <a:t>MOV AX, @Data			;khoi dau DS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 DS, AX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 BX, 10			;BX: so phan tu cua mang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LEA	DX, MGB		;DX chi vao dau mang byte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DEC	BX		;so  vong so sanh phai lam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LAP:     	MOV SI, DX			; SI chi vao dau mang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	CX, BX		; CX so lan so cua vong so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	DI, SI		;gia su ptu dau la max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	AL, [DI]		;AL chua phan tu max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TIMMAX: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INC SI			;chi vao phan tu ben canh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CMP	[SI], AL		; phan tu moi &gt; max?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JNG	TIEP		;khong, tim max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  	MOV	DI, SI		; dung, DI chi vao max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         	MOV	AL, [DI]			;AL chua phan tu max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TIEP:   LOOP TIMMAX			;tim max cua mot vong so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 	CALL  DOICHO			;doi cho max voi so moi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DEC 	BX		;so vong so con lai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 	JNZ 	LAP		;lam tiep vong so moi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   	AH, 9			; hien thi chuoi da sap xep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LEA	DX, Tbao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INT	21H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 	AH, 4CH		;ve DOS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INT	21H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MAIN	Endp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DOICHO Proc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latin typeface="Courier" pitchFamily="49" charset="0"/>
              </a:rPr>
              <a:t>	</a:t>
            </a:r>
            <a:r>
              <a:rPr lang="en-US" altLang="en-US" sz="800">
                <a:latin typeface="Courier" pitchFamily="49" charset="0"/>
              </a:rPr>
              <a:t>PUSH AX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	AL, [SI]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XCHG	AL, [DI]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MOV	[SI], AL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POP	AX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800">
                <a:latin typeface="Courier" pitchFamily="49" charset="0"/>
              </a:rPr>
              <a:t>	RET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DOICHO Endp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900">
                <a:latin typeface="Courier" pitchFamily="49" charset="0"/>
              </a:rPr>
              <a:t>	</a:t>
            </a:r>
            <a:r>
              <a:rPr lang="en-US" altLang="en-US" sz="900">
                <a:solidFill>
                  <a:schemeClr val="tx2"/>
                </a:solidFill>
                <a:latin typeface="Courier" pitchFamily="49" charset="0"/>
              </a:rPr>
              <a:t>END MAIN</a:t>
            </a:r>
          </a:p>
        </p:txBody>
      </p:sp>
      <p:sp>
        <p:nvSpPr>
          <p:cNvPr id="16389" name="Oval 4">
            <a:extLst>
              <a:ext uri="{FF2B5EF4-FFF2-40B4-BE49-F238E27FC236}">
                <a16:creationId xmlns:a16="http://schemas.microsoft.com/office/drawing/2014/main" id="{49A09B94-69C5-4C55-9754-AE0CE91C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981075"/>
            <a:ext cx="1014412" cy="287338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478A0D77-7F41-4A42-B17F-73BD5BDD2E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85875" y="1125538"/>
            <a:ext cx="547688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CBCA5BFE-1C0C-4D79-BA5B-7A2E56D9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001713"/>
            <a:ext cx="3621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khai báo kiểu kích thước bộ nhớ</a:t>
            </a:r>
          </a:p>
        </p:txBody>
      </p:sp>
      <p:sp>
        <p:nvSpPr>
          <p:cNvPr id="16392" name="Oval 7">
            <a:extLst>
              <a:ext uri="{FF2B5EF4-FFF2-40B4-BE49-F238E27FC236}">
                <a16:creationId xmlns:a16="http://schemas.microsoft.com/office/drawing/2014/main" id="{C0B6BB07-E765-4753-AC67-A626B42EC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320800"/>
            <a:ext cx="1014412" cy="287338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6393" name="Line 8">
            <a:extLst>
              <a:ext uri="{FF2B5EF4-FFF2-40B4-BE49-F238E27FC236}">
                <a16:creationId xmlns:a16="http://schemas.microsoft.com/office/drawing/2014/main" id="{9E56A2BD-C1D3-44FB-8E8C-C74BDAAA67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08100" y="1465263"/>
            <a:ext cx="547688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4" name="Text Box 9">
            <a:extLst>
              <a:ext uri="{FF2B5EF4-FFF2-40B4-BE49-F238E27FC236}">
                <a16:creationId xmlns:a16="http://schemas.microsoft.com/office/drawing/2014/main" id="{A40C680E-5C60-4502-8732-21189643B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13414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khai báo đoạn ngăn xếp</a:t>
            </a:r>
          </a:p>
        </p:txBody>
      </p:sp>
      <p:sp>
        <p:nvSpPr>
          <p:cNvPr id="16395" name="Oval 10">
            <a:extLst>
              <a:ext uri="{FF2B5EF4-FFF2-40B4-BE49-F238E27FC236}">
                <a16:creationId xmlns:a16="http://schemas.microsoft.com/office/drawing/2014/main" id="{71FC761D-E917-49E3-ACE0-34F90A5B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536700"/>
            <a:ext cx="1014412" cy="287338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6396" name="Line 11">
            <a:extLst>
              <a:ext uri="{FF2B5EF4-FFF2-40B4-BE49-F238E27FC236}">
                <a16:creationId xmlns:a16="http://schemas.microsoft.com/office/drawing/2014/main" id="{E4A9EDD1-4D9E-4A47-979E-B7A2BBD06E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08100" y="1681163"/>
            <a:ext cx="3722688" cy="163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7" name="Text Box 12">
            <a:extLst>
              <a:ext uri="{FF2B5EF4-FFF2-40B4-BE49-F238E27FC236}">
                <a16:creationId xmlns:a16="http://schemas.microsoft.com/office/drawing/2014/main" id="{A1E64A65-BFBF-4EDC-8AB2-9DE69571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1700213"/>
            <a:ext cx="249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khai báo đoạn dữ liệu</a:t>
            </a:r>
          </a:p>
        </p:txBody>
      </p:sp>
      <p:sp>
        <p:nvSpPr>
          <p:cNvPr id="16398" name="Oval 13">
            <a:extLst>
              <a:ext uri="{FF2B5EF4-FFF2-40B4-BE49-F238E27FC236}">
                <a16:creationId xmlns:a16="http://schemas.microsoft.com/office/drawing/2014/main" id="{55066759-0DCF-4B97-8CC2-F1584E29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2060575"/>
            <a:ext cx="1014412" cy="287338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6399" name="Line 14">
            <a:extLst>
              <a:ext uri="{FF2B5EF4-FFF2-40B4-BE49-F238E27FC236}">
                <a16:creationId xmlns:a16="http://schemas.microsoft.com/office/drawing/2014/main" id="{4059A5EA-1359-48D4-AE65-D5F191D0C6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85875" y="2205038"/>
            <a:ext cx="3722688" cy="163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00" name="Text Box 15">
            <a:extLst>
              <a:ext uri="{FF2B5EF4-FFF2-40B4-BE49-F238E27FC236}">
                <a16:creationId xmlns:a16="http://schemas.microsoft.com/office/drawing/2014/main" id="{CF597553-0772-4321-9346-2AD0A412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2224088"/>
            <a:ext cx="2606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khai báo đoạn mã lệnh</a:t>
            </a:r>
          </a:p>
        </p:txBody>
      </p:sp>
      <p:sp>
        <p:nvSpPr>
          <p:cNvPr id="16401" name="Oval 16">
            <a:extLst>
              <a:ext uri="{FF2B5EF4-FFF2-40B4-BE49-F238E27FC236}">
                <a16:creationId xmlns:a16="http://schemas.microsoft.com/office/drawing/2014/main" id="{3143DDB9-3FF0-4758-AEA2-8EF3E532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2397125"/>
            <a:ext cx="1014412" cy="287338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6402" name="Line 17">
            <a:extLst>
              <a:ext uri="{FF2B5EF4-FFF2-40B4-BE49-F238E27FC236}">
                <a16:creationId xmlns:a16="http://schemas.microsoft.com/office/drawing/2014/main" id="{F710B2B9-2371-458A-A44D-BB0D79FA34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85875" y="2565400"/>
            <a:ext cx="47593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03" name="Text Box 18">
            <a:extLst>
              <a:ext uri="{FF2B5EF4-FFF2-40B4-BE49-F238E27FC236}">
                <a16:creationId xmlns:a16="http://schemas.microsoft.com/office/drawing/2014/main" id="{2DE3FA44-2FB9-48B2-974C-EB631A04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2636838"/>
            <a:ext cx="3113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bắt đầu chương trình chính</a:t>
            </a:r>
          </a:p>
        </p:txBody>
      </p:sp>
      <p:sp>
        <p:nvSpPr>
          <p:cNvPr id="16404" name="Oval 19">
            <a:extLst>
              <a:ext uri="{FF2B5EF4-FFF2-40B4-BE49-F238E27FC236}">
                <a16:creationId xmlns:a16="http://schemas.microsoft.com/office/drawing/2014/main" id="{5068AD77-187B-42C1-BB61-6E7A9F24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5516563"/>
            <a:ext cx="1171575" cy="217487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6405" name="Line 20">
            <a:extLst>
              <a:ext uri="{FF2B5EF4-FFF2-40B4-BE49-F238E27FC236}">
                <a16:creationId xmlns:a16="http://schemas.microsoft.com/office/drawing/2014/main" id="{73DBD5CE-E7F0-4BD6-8766-9D82B761D9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3038" y="5516563"/>
            <a:ext cx="4759325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06" name="Text Box 21">
            <a:extLst>
              <a:ext uri="{FF2B5EF4-FFF2-40B4-BE49-F238E27FC236}">
                <a16:creationId xmlns:a16="http://schemas.microsoft.com/office/drawing/2014/main" id="{C8569D55-F5A0-42A3-8FFD-DC5256F3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5588000"/>
            <a:ext cx="316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kết thúc chương trình chính</a:t>
            </a:r>
          </a:p>
        </p:txBody>
      </p:sp>
      <p:sp>
        <p:nvSpPr>
          <p:cNvPr id="16407" name="Oval 22">
            <a:extLst>
              <a:ext uri="{FF2B5EF4-FFF2-40B4-BE49-F238E27FC236}">
                <a16:creationId xmlns:a16="http://schemas.microsoft.com/office/drawing/2014/main" id="{EAEAB235-3359-4CC0-BA25-2C3C68CF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5661025"/>
            <a:ext cx="1171575" cy="217488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6408" name="Line 23">
            <a:extLst>
              <a:ext uri="{FF2B5EF4-FFF2-40B4-BE49-F238E27FC236}">
                <a16:creationId xmlns:a16="http://schemas.microsoft.com/office/drawing/2014/main" id="{C8B7045F-488E-43AD-A40A-26A759B4E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0825" y="5734050"/>
            <a:ext cx="4681538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09" name="Text Box 24">
            <a:extLst>
              <a:ext uri="{FF2B5EF4-FFF2-40B4-BE49-F238E27FC236}">
                <a16:creationId xmlns:a16="http://schemas.microsoft.com/office/drawing/2014/main" id="{306AAD6C-05EE-4696-97D8-D750FE2D0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6092825"/>
            <a:ext cx="289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bắt đầu chương trình con</a:t>
            </a:r>
          </a:p>
        </p:txBody>
      </p:sp>
      <p:sp>
        <p:nvSpPr>
          <p:cNvPr id="16410" name="Oval 25">
            <a:extLst>
              <a:ext uri="{FF2B5EF4-FFF2-40B4-BE49-F238E27FC236}">
                <a16:creationId xmlns:a16="http://schemas.microsoft.com/office/drawing/2014/main" id="{5CF5538D-1BCE-4714-B5B9-DFB0E816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6569075"/>
            <a:ext cx="1171575" cy="288925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6411" name="Text Box 26">
            <a:extLst>
              <a:ext uri="{FF2B5EF4-FFF2-40B4-BE49-F238E27FC236}">
                <a16:creationId xmlns:a16="http://schemas.microsoft.com/office/drawing/2014/main" id="{0AF49F06-1A81-4E73-B5B0-DCCFE5168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6491288"/>
            <a:ext cx="2036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kết thúc đoạn mã</a:t>
            </a:r>
          </a:p>
        </p:txBody>
      </p:sp>
      <p:sp>
        <p:nvSpPr>
          <p:cNvPr id="16412" name="Line 27">
            <a:extLst>
              <a:ext uri="{FF2B5EF4-FFF2-40B4-BE49-F238E27FC236}">
                <a16:creationId xmlns:a16="http://schemas.microsoft.com/office/drawing/2014/main" id="{95E1CE16-BCEA-4100-8304-F29CE782D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6925" y="6669088"/>
            <a:ext cx="116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13" name="Line 28">
            <a:extLst>
              <a:ext uri="{FF2B5EF4-FFF2-40B4-BE49-F238E27FC236}">
                <a16:creationId xmlns:a16="http://schemas.microsoft.com/office/drawing/2014/main" id="{F351B029-DC5E-4227-9761-3F623EA6B3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4150" y="3716338"/>
            <a:ext cx="17954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14" name="Text Box 29">
            <a:extLst>
              <a:ext uri="{FF2B5EF4-FFF2-40B4-BE49-F238E27FC236}">
                <a16:creationId xmlns:a16="http://schemas.microsoft.com/office/drawing/2014/main" id="{1347AE0D-2C18-4A1C-B3A8-27A17B6A9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3522663"/>
            <a:ext cx="2111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chú thích bắt đầu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bằng dấu 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00C-9D10-42BF-A498-7306663B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8086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F7BE62B-E291-406C-8492-EA7DF5F5E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hlinkClick r:id="rId2"/>
              </a:rPr>
              <a:t>Tập</a:t>
            </a:r>
            <a:r>
              <a:rPr lang="en-US" altLang="en-US" dirty="0">
                <a:hlinkClick r:id="rId2"/>
              </a:rPr>
              <a:t> </a:t>
            </a:r>
            <a:r>
              <a:rPr lang="en-US" altLang="en-US" dirty="0" err="1">
                <a:hlinkClick r:id="rId2"/>
              </a:rPr>
              <a:t>lệnh</a:t>
            </a:r>
            <a:r>
              <a:rPr lang="en-US" altLang="en-US" dirty="0">
                <a:hlinkClick r:id="rId2"/>
              </a:rPr>
              <a:t> </a:t>
            </a:r>
            <a:r>
              <a:rPr lang="en-US" altLang="en-US" dirty="0" err="1">
                <a:hlinkClick r:id="rId2"/>
              </a:rPr>
              <a:t>Asembly</a:t>
            </a:r>
            <a:r>
              <a:rPr lang="en-US" altLang="en-US" dirty="0">
                <a:hlinkClick r:id="rId2"/>
              </a:rPr>
              <a:t> </a:t>
            </a:r>
            <a:r>
              <a:rPr lang="en-US" altLang="en-US" dirty="0" err="1">
                <a:hlinkClick r:id="rId2"/>
              </a:rPr>
              <a:t>cho</a:t>
            </a:r>
            <a:r>
              <a:rPr lang="en-US" altLang="en-US" dirty="0">
                <a:hlinkClick r:id="rId2"/>
              </a:rPr>
              <a:t> 8086</a:t>
            </a:r>
          </a:p>
          <a:p>
            <a:r>
              <a:rPr lang="en-US" altLang="en-US" dirty="0">
                <a:hlinkClick r:id="rId2"/>
              </a:rPr>
              <a:t>https://www.tutorialspoint.com/microprocessor/microprocessor_8086_instruction_sets.htm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Dịch</a:t>
            </a:r>
            <a:r>
              <a:rPr lang="en-US" altLang="en-US" dirty="0"/>
              <a:t> C -&gt; assembly</a:t>
            </a:r>
          </a:p>
          <a:p>
            <a:pPr lvl="1"/>
            <a:r>
              <a:rPr lang="en-US" altLang="en-US" dirty="0"/>
              <a:t>godbolt.org</a:t>
            </a:r>
          </a:p>
          <a:p>
            <a:endParaRPr lang="en-US" altLang="en-US" dirty="0"/>
          </a:p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phỏng</a:t>
            </a:r>
            <a:r>
              <a:rPr lang="en-US" altLang="en-US" dirty="0"/>
              <a:t> 8086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Emu8086      </a:t>
            </a:r>
          </a:p>
          <a:p>
            <a:pPr lvl="1"/>
            <a:r>
              <a:rPr lang="en-US" altLang="en-US" dirty="0">
                <a:hlinkClick r:id="rId3"/>
              </a:rPr>
              <a:t>http://vi.softoware.org/apps/download-emu8086-microprocessor-emulator-for-windows.html</a:t>
            </a:r>
            <a:endParaRPr lang="en-US" altLang="en-US" dirty="0"/>
          </a:p>
          <a:p>
            <a:pPr lvl="1"/>
            <a:r>
              <a:rPr lang="en-US" altLang="en-US" dirty="0"/>
              <a:t>Tutorial:   https://www.youtube.com/watch?v=flj4PDalKrc</a:t>
            </a:r>
          </a:p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phỏng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Proteus Simulator</a:t>
            </a:r>
          </a:p>
          <a:p>
            <a:pPr lvl="1"/>
            <a:r>
              <a:rPr lang="en-US" altLang="en-US" dirty="0"/>
              <a:t>https://www.youtube.com/watch?v=LnkhxSQlHI8&amp;ab_channel=SkHasibulAlam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E9D7A26-DC3C-414F-925B-CDFF6E85B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AF5362FC-07A3-43CB-B713-71EA4CC0C0DA}" type="slidenum">
              <a:rPr lang="en-US" altLang="en-US"/>
              <a:pPr/>
              <a:t>14</a:t>
            </a:fld>
            <a:r>
              <a:rPr lang="en-US" altLang="en-US"/>
              <a:t>/Chapter3</a:t>
            </a:r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D076E3F6-A55B-48DE-9822-8F2E6531D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8C4184-0282-4BA7-A39A-27737F5FA5E5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F07C37CB-910C-4946-A7EE-559EBB75B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2.2.1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18436" name="Rectangle 30">
            <a:extLst>
              <a:ext uri="{FF2B5EF4-FFF2-40B4-BE49-F238E27FC236}">
                <a16:creationId xmlns:a16="http://schemas.microsoft.com/office/drawing/2014/main" id="{225B2406-D5A9-4088-8C0D-E09B53C76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2"/>
                </a:solidFill>
              </a:rPr>
              <a:t>Tên</a:t>
            </a:r>
            <a:r>
              <a:rPr lang="en-US" altLang="en-US" dirty="0">
                <a:solidFill>
                  <a:schemeClr val="tx2"/>
                </a:solidFill>
              </a:rPr>
              <a:t>	</a:t>
            </a:r>
            <a:r>
              <a:rPr lang="en-US" altLang="en-US" dirty="0" err="1">
                <a:solidFill>
                  <a:schemeClr val="tx2"/>
                </a:solidFill>
              </a:rPr>
              <a:t>Mã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lệnh</a:t>
            </a:r>
            <a:r>
              <a:rPr lang="en-US" altLang="en-US" dirty="0">
                <a:solidFill>
                  <a:schemeClr val="tx2"/>
                </a:solidFill>
              </a:rPr>
              <a:t>	</a:t>
            </a:r>
            <a:r>
              <a:rPr lang="en-US" altLang="en-US" dirty="0" err="1">
                <a:solidFill>
                  <a:schemeClr val="tx2"/>
                </a:solidFill>
              </a:rPr>
              <a:t>Các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toán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hạng</a:t>
            </a:r>
            <a:r>
              <a:rPr lang="en-US" altLang="en-US" dirty="0">
                <a:solidFill>
                  <a:schemeClr val="tx2"/>
                </a:solidFill>
              </a:rPr>
              <a:t>	; </a:t>
            </a:r>
            <a:r>
              <a:rPr lang="en-US" altLang="en-US" dirty="0" err="1">
                <a:solidFill>
                  <a:schemeClr val="tx2"/>
                </a:solidFill>
              </a:rPr>
              <a:t>chú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giải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 </a:t>
            </a:r>
            <a:r>
              <a:rPr lang="en-US" altLang="en-US" dirty="0" err="1"/>
              <a:t>chữ</a:t>
            </a:r>
            <a:r>
              <a:rPr lang="en-US" altLang="en-US" dirty="0"/>
              <a:t> </a:t>
            </a:r>
            <a:r>
              <a:rPr lang="en-US" altLang="en-US" dirty="0" err="1"/>
              <a:t>hoa</a:t>
            </a:r>
            <a:r>
              <a:rPr lang="en-US" altLang="en-US" dirty="0"/>
              <a:t>, </a:t>
            </a:r>
            <a:r>
              <a:rPr lang="en-US" altLang="en-US" dirty="0" err="1"/>
              <a:t>chữ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endParaRPr lang="en-US" altLang="en-US" dirty="0"/>
          </a:p>
          <a:p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nhãn</a:t>
            </a:r>
            <a:r>
              <a:rPr lang="en-US" altLang="en-US" dirty="0"/>
              <a:t>,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,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endParaRPr lang="en-US" altLang="en-US" dirty="0"/>
          </a:p>
          <a:p>
            <a:pPr lvl="1"/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: 1 </a:t>
            </a:r>
            <a:r>
              <a:rPr lang="en-US" altLang="en-US" dirty="0" err="1"/>
              <a:t>đến</a:t>
            </a:r>
            <a:r>
              <a:rPr lang="en-US" altLang="en-US" dirty="0"/>
              <a:t> 31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endParaRPr lang="en-US" altLang="en-US" dirty="0"/>
          </a:p>
          <a:p>
            <a:pPr lvl="1"/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endParaRPr lang="en-US" altLang="en-US" dirty="0"/>
          </a:p>
          <a:p>
            <a:pPr lvl="1"/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: ? . @ _  $ %</a:t>
            </a:r>
          </a:p>
          <a:p>
            <a:pPr lvl="1"/>
            <a:r>
              <a:rPr lang="en-US" altLang="en-US" dirty="0" err="1"/>
              <a:t>dấu</a:t>
            </a:r>
            <a:r>
              <a:rPr lang="en-US" altLang="en-US" dirty="0"/>
              <a:t> .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ở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  <a:p>
            <a:pPr lvl="1"/>
            <a:r>
              <a:rPr lang="en-US" altLang="en-US" dirty="0" err="1"/>
              <a:t>Nhãn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</p:txBody>
      </p:sp>
      <p:sp>
        <p:nvSpPr>
          <p:cNvPr id="18437" name="Text Box 31">
            <a:extLst>
              <a:ext uri="{FF2B5EF4-FFF2-40B4-BE49-F238E27FC236}">
                <a16:creationId xmlns:a16="http://schemas.microsoft.com/office/drawing/2014/main" id="{5C02FD9E-5510-402B-AD3F-21778933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688" y="4797152"/>
            <a:ext cx="17954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TWO_WORD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?1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two-word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.@?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1word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Arial Black" panose="020B0A04020102020204" pitchFamily="34" charset="0"/>
              </a:rPr>
              <a:t>Let’s_go</a:t>
            </a:r>
            <a:endParaRPr lang="en-US" altLang="en-US" sz="1800" b="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D40C6-75E7-44BD-8697-180B0F9EB3D3}"/>
              </a:ext>
            </a:extLst>
          </p:cNvPr>
          <p:cNvSpPr txBox="1"/>
          <p:nvPr/>
        </p:nvSpPr>
        <p:spPr>
          <a:xfrm>
            <a:off x="5889104" y="5013176"/>
            <a:ext cx="3312368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C: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phân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biệt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chữ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hoa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chữ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thường</a:t>
            </a:r>
            <a:endParaRPr lang="en-US" altLang="en-US" dirty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sử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dụng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cái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_</a:t>
            </a:r>
            <a:endParaRPr lang="en-US" altLang="en-US" dirty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Độ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dài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</a:rPr>
              <a:t>tùy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</a:rPr>
              <a:t> 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62AC9723-55A2-4500-A141-AEDDBD5A2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ADE62A-2159-4D52-A9CA-20091DCA9431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214750EE-9FF7-4182-8197-C2BE77202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2.2.2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567CDD3-530E-4E1E-B7C2-EB1ED680A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632950" cy="2074863"/>
          </a:xfrm>
        </p:spPr>
        <p:txBody>
          <a:bodyPr/>
          <a:lstStyle/>
          <a:p>
            <a:r>
              <a:rPr lang="en-US" altLang="en-US"/>
              <a:t>Dữ liệu:</a:t>
            </a:r>
          </a:p>
          <a:p>
            <a:pPr lvl="1"/>
            <a:r>
              <a:rPr lang="en-US" altLang="en-US"/>
              <a:t>các số hệ số 2: 0011B</a:t>
            </a:r>
          </a:p>
          <a:p>
            <a:pPr lvl="1"/>
            <a:r>
              <a:rPr lang="en-US" altLang="en-US"/>
              <a:t>hệ số 10: 1234</a:t>
            </a:r>
          </a:p>
          <a:p>
            <a:pPr lvl="1"/>
            <a:r>
              <a:rPr lang="en-US" altLang="en-US"/>
              <a:t>hệ số 16: 1EF1H, 0ABBAH</a:t>
            </a:r>
          </a:p>
          <a:p>
            <a:pPr lvl="1"/>
            <a:r>
              <a:rPr lang="en-US" altLang="en-US"/>
              <a:t>Ký tự, chuỗi ký tự: ‘A’, “abcd”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549200-A93F-4FDF-AB95-10ACFB49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1066800"/>
            <a:ext cx="4887912" cy="20748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sz="14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sz="14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sz="14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>
                <a:solidFill>
                  <a:schemeClr val="tx2"/>
                </a:solidFill>
              </a:rPr>
              <a:t>C code</a:t>
            </a:r>
          </a:p>
          <a:p>
            <a:pPr lvl="1">
              <a:defRPr/>
            </a:pPr>
            <a:r>
              <a:rPr lang="en-US" altLang="en-US" kern="0" dirty="0">
                <a:solidFill>
                  <a:schemeClr val="tx2"/>
                </a:solidFill>
              </a:rPr>
              <a:t>0b0011</a:t>
            </a:r>
          </a:p>
          <a:p>
            <a:pPr lvl="1">
              <a:defRPr/>
            </a:pPr>
            <a:r>
              <a:rPr lang="en-US" altLang="en-US" kern="0" dirty="0">
                <a:solidFill>
                  <a:schemeClr val="tx2"/>
                </a:solidFill>
              </a:rPr>
              <a:t>1234</a:t>
            </a:r>
          </a:p>
          <a:p>
            <a:pPr lvl="1">
              <a:defRPr/>
            </a:pPr>
            <a:r>
              <a:rPr lang="en-US" altLang="en-US" kern="0" dirty="0">
                <a:solidFill>
                  <a:schemeClr val="tx2"/>
                </a:solidFill>
              </a:rPr>
              <a:t>0x1EF1, 0xABBA</a:t>
            </a:r>
          </a:p>
          <a:p>
            <a:pPr lvl="1">
              <a:defRPr/>
            </a:pPr>
            <a:r>
              <a:rPr lang="en-US" altLang="en-US" kern="0" dirty="0" err="1">
                <a:solidFill>
                  <a:schemeClr val="tx2"/>
                </a:solidFill>
              </a:rPr>
              <a:t>Ký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tự</a:t>
            </a:r>
            <a:r>
              <a:rPr lang="en-US" altLang="en-US" kern="0" dirty="0">
                <a:solidFill>
                  <a:schemeClr val="tx2"/>
                </a:solidFill>
              </a:rPr>
              <a:t>, </a:t>
            </a:r>
            <a:r>
              <a:rPr lang="en-US" altLang="en-US" kern="0" dirty="0" err="1">
                <a:solidFill>
                  <a:schemeClr val="tx2"/>
                </a:solidFill>
              </a:rPr>
              <a:t>chuỗi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ký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tự</a:t>
            </a:r>
            <a:r>
              <a:rPr lang="en-US" altLang="en-US" kern="0" dirty="0">
                <a:solidFill>
                  <a:schemeClr val="tx2"/>
                </a:solidFill>
              </a:rPr>
              <a:t>: ‘A’, “</a:t>
            </a:r>
            <a:r>
              <a:rPr lang="en-US" altLang="en-US" kern="0" dirty="0" err="1">
                <a:solidFill>
                  <a:schemeClr val="tx2"/>
                </a:solidFill>
              </a:rPr>
              <a:t>abcd</a:t>
            </a:r>
            <a:r>
              <a:rPr lang="en-US" altLang="en-US" kern="0" dirty="0">
                <a:solidFill>
                  <a:schemeClr val="tx2"/>
                </a:solidFill>
              </a:rPr>
              <a:t>”</a:t>
            </a:r>
          </a:p>
          <a:p>
            <a:pPr>
              <a:defRPr/>
            </a:pPr>
            <a:endParaRPr lang="en-US" altLang="en-US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en-US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89645ADA-CFA4-4A92-8BCC-10B1B3153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3E68D-ECEB-496C-8C12-0766DFB13310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B470794C-05DE-4400-995D-BED78D9F3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2.2.3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23632B2-F347-444E-A47B-EC3317E27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DB	(Define Byte):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byte</a:t>
            </a:r>
          </a:p>
          <a:p>
            <a:r>
              <a:rPr lang="en-US" altLang="en-US" dirty="0"/>
              <a:t>DW (Define Word):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- 2 byte</a:t>
            </a:r>
          </a:p>
          <a:p>
            <a:r>
              <a:rPr lang="en-US" altLang="en-US" dirty="0"/>
              <a:t>DD  (Define Double word):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kép</a:t>
            </a:r>
            <a:r>
              <a:rPr lang="en-US" altLang="en-US" dirty="0"/>
              <a:t> - 4 byte</a:t>
            </a:r>
          </a:p>
          <a:p>
            <a:endParaRPr lang="en-US" altLang="en-US" dirty="0"/>
          </a:p>
          <a:p>
            <a:r>
              <a:rPr lang="en-US" altLang="en-US" dirty="0" err="1"/>
              <a:t>Biến</a:t>
            </a:r>
            <a:r>
              <a:rPr lang="en-US" altLang="en-US" dirty="0"/>
              <a:t> byte: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Tên</a:t>
            </a:r>
            <a:r>
              <a:rPr lang="en-US" altLang="en-US" dirty="0">
                <a:solidFill>
                  <a:schemeClr val="tx2"/>
                </a:solidFill>
              </a:rPr>
              <a:t> 	DB 	</a:t>
            </a:r>
            <a:r>
              <a:rPr lang="en-US" altLang="en-US" dirty="0" err="1">
                <a:solidFill>
                  <a:schemeClr val="tx2"/>
                </a:solidFill>
              </a:rPr>
              <a:t>gia_trị_khởi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đầu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				C code</a:t>
            </a:r>
          </a:p>
          <a:p>
            <a:pPr lvl="2"/>
            <a:r>
              <a:rPr lang="en-US" altLang="en-US" dirty="0"/>
              <a:t>B1 	DB 	4		(</a:t>
            </a:r>
            <a:r>
              <a:rPr lang="en-US" altLang="en-US" b="0" dirty="0">
                <a:solidFill>
                  <a:srgbClr val="FFFFFF"/>
                </a:solidFill>
                <a:latin typeface="Segoe UI" panose="020B0502040204020203" pitchFamily="34" charset="0"/>
              </a:rPr>
              <a:t>unsigned) char b1 = 4;</a:t>
            </a:r>
            <a:endParaRPr lang="en-US" altLang="en-US" dirty="0"/>
          </a:p>
          <a:p>
            <a:pPr lvl="2"/>
            <a:r>
              <a:rPr lang="en-US" altLang="en-US" dirty="0"/>
              <a:t>B1	DB	?</a:t>
            </a:r>
          </a:p>
          <a:p>
            <a:pPr lvl="2"/>
            <a:r>
              <a:rPr lang="en-US" altLang="en-US" dirty="0"/>
              <a:t>C1	DB	‘$’</a:t>
            </a:r>
          </a:p>
          <a:p>
            <a:pPr lvl="2"/>
            <a:r>
              <a:rPr lang="en-US" altLang="en-US" dirty="0"/>
              <a:t>C1 	DB	34</a:t>
            </a:r>
            <a:endParaRPr lang="vi-VN" altLang="en-US" dirty="0"/>
          </a:p>
          <a:p>
            <a:pPr lvl="2"/>
            <a:r>
              <a:rPr lang="en-US" altLang="en-US" dirty="0"/>
              <a:t>C</a:t>
            </a:r>
            <a:r>
              <a:rPr lang="vi-VN" altLang="en-US" dirty="0"/>
              <a:t>2</a:t>
            </a:r>
            <a:r>
              <a:rPr lang="en-US" altLang="en-US" dirty="0"/>
              <a:t>	DB	 “</a:t>
            </a:r>
            <a:r>
              <a:rPr lang="en-US" altLang="en-US" dirty="0" err="1"/>
              <a:t>abcd</a:t>
            </a:r>
            <a:r>
              <a:rPr lang="vi-VN" altLang="en-US" dirty="0"/>
              <a:t>e</a:t>
            </a:r>
            <a:r>
              <a:rPr lang="en-US" altLang="en-US" dirty="0"/>
              <a:t>”	</a:t>
            </a:r>
            <a:r>
              <a:rPr lang="en-US" altLang="en-US" b="0" dirty="0">
                <a:solidFill>
                  <a:srgbClr val="FFFFFF"/>
                </a:solidFill>
                <a:latin typeface="Segoe UI" panose="020B0502040204020203" pitchFamily="34" charset="0"/>
              </a:rPr>
              <a:t>char c2[6] = "</a:t>
            </a:r>
            <a:r>
              <a:rPr lang="en-US" altLang="en-US" b="0" dirty="0" err="1">
                <a:solidFill>
                  <a:srgbClr val="FFFFFF"/>
                </a:solidFill>
                <a:latin typeface="Segoe UI" panose="020B0502040204020203" pitchFamily="34" charset="0"/>
              </a:rPr>
              <a:t>abcde</a:t>
            </a:r>
            <a:r>
              <a:rPr lang="en-US" altLang="en-US" b="0" dirty="0">
                <a:solidFill>
                  <a:srgbClr val="FFFFFF"/>
                </a:solidFill>
                <a:latin typeface="Segoe UI" panose="020B0502040204020203" pitchFamily="34" charset="0"/>
              </a:rPr>
              <a:t>";</a:t>
            </a:r>
            <a:r>
              <a:rPr lang="en-US" altLang="en-US" dirty="0"/>
              <a:t>	</a:t>
            </a:r>
            <a:endParaRPr lang="vi-VN" altLang="en-US" dirty="0"/>
          </a:p>
          <a:p>
            <a:pPr lvl="2"/>
            <a:r>
              <a:rPr lang="vi-VN" altLang="en-US" dirty="0"/>
              <a:t>C3      D</a:t>
            </a:r>
            <a:r>
              <a:rPr lang="en-US" altLang="en-US" dirty="0"/>
              <a:t>D	12345678H	</a:t>
            </a:r>
            <a:r>
              <a:rPr lang="en-US" altLang="en-US" b="0" dirty="0">
                <a:solidFill>
                  <a:srgbClr val="FFFFFF"/>
                </a:solidFill>
                <a:latin typeface="Segoe UI" panose="020B0502040204020203" pitchFamily="34" charset="0"/>
              </a:rPr>
              <a:t>unsigned long  c3=0x12345678;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943DE-6DE8-4DBF-BE24-661453BC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328" y="3140967"/>
            <a:ext cx="1795463" cy="216022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Arial Black" panose="020B0A04020102020204" pitchFamily="34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E2B6902-EC7F-4FDC-BB75-ED02EB327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2316" y="486816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9C9F506-34BD-4450-9276-5808B8ACC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2316" y="458083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43F4F9C-FB47-49F9-8724-E917FA300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2316" y="429190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E2CF8D7-F211-4779-9B59-515709746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2316" y="400456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CF0F6CB9-CE20-4A4C-95C2-3119D7E66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2316" y="371564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7321BD6-625D-4603-A666-1D5DE11D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2316" y="342830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8C9BB1EF-A6CA-4D50-A728-8B2B5F63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197" y="3089325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13000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6D9F3626-5CAB-40F1-9258-B7847750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691" y="341286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13001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8251BCB-0470-497C-A3F2-601AA4C4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268" y="367145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13002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896C4A5B-F31A-49AD-B7F3-F6D21ED6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197" y="3965840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F2A895-06B0-4E09-B55F-D94179674298}"/>
              </a:ext>
            </a:extLst>
          </p:cNvPr>
          <p:cNvCxnSpPr>
            <a:endCxn id="16" idx="1"/>
          </p:cNvCxnSpPr>
          <p:nvPr/>
        </p:nvCxnSpPr>
        <p:spPr bwMode="auto">
          <a:xfrm flipV="1">
            <a:off x="6537176" y="3272681"/>
            <a:ext cx="445021" cy="2532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29">
            <a:extLst>
              <a:ext uri="{FF2B5EF4-FFF2-40B4-BE49-F238E27FC236}">
                <a16:creationId xmlns:a16="http://schemas.microsoft.com/office/drawing/2014/main" id="{46D245D7-1474-4875-8E27-F5E01766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285" y="3107744"/>
            <a:ext cx="6162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0099"/>
                </a:solidFill>
                <a:latin typeface="Arial Black" panose="020B0A04020102020204" pitchFamily="34" charset="0"/>
              </a:rPr>
              <a:t>78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0099"/>
                </a:solidFill>
                <a:latin typeface="Arial Black" panose="020B0A04020102020204" pitchFamily="34" charset="0"/>
              </a:rPr>
              <a:t>56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0099"/>
                </a:solidFill>
                <a:latin typeface="Arial Black" panose="020B0A04020102020204" pitchFamily="34" charset="0"/>
              </a:rPr>
              <a:t>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0099"/>
                </a:solidFill>
                <a:latin typeface="Arial Black" panose="020B0A04020102020204" pitchFamily="34" charset="0"/>
              </a:rPr>
              <a:t>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0C26C664-9955-42FC-8F69-29B2338DA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6499F8-0E7D-4DD9-882A-70A24DA86CF8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A7E3C934-3F36-46B5-BFAA-8EE9B3A3A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2.2.3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59A5434-04E5-4122-BC35-6764CE473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Tên</a:t>
            </a:r>
            <a:r>
              <a:rPr lang="en-US" altLang="en-US" dirty="0">
                <a:solidFill>
                  <a:schemeClr val="tx2"/>
                </a:solidFill>
              </a:rPr>
              <a:t> 	DW 	</a:t>
            </a:r>
            <a:r>
              <a:rPr lang="en-US" altLang="en-US" dirty="0" err="1">
                <a:solidFill>
                  <a:schemeClr val="tx2"/>
                </a:solidFill>
              </a:rPr>
              <a:t>gia_trị_khởi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đầu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</a:p>
          <a:p>
            <a:pPr lvl="2"/>
            <a:r>
              <a:rPr lang="en-US" altLang="en-US" dirty="0"/>
              <a:t>W1 	DW 	4		</a:t>
            </a:r>
            <a:r>
              <a:rPr lang="en-US" altLang="en-US" dirty="0">
                <a:solidFill>
                  <a:schemeClr val="tx2"/>
                </a:solidFill>
              </a:rPr>
              <a:t>short int W1=4;</a:t>
            </a:r>
          </a:p>
          <a:p>
            <a:pPr lvl="2"/>
            <a:r>
              <a:rPr lang="en-US" altLang="en-US" dirty="0"/>
              <a:t>W2	DW	?</a:t>
            </a:r>
          </a:p>
          <a:p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M1   DB		4,  5, 6, 7, 8, 9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M2   DB		100 DUP(0)</a:t>
            </a:r>
          </a:p>
          <a:p>
            <a:pPr lvl="1"/>
            <a:r>
              <a:rPr lang="en-US" altLang="en-US" dirty="0"/>
              <a:t>M3   DB		100 DUP(?)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M4  DB		4, 3, 2, 2 DUP (1, 2 DUP(5), 6)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M4  DB		4, 3, 2, 1, 5, 5, 6, 1, 5, 5, 6</a:t>
            </a:r>
          </a:p>
          <a:p>
            <a:pPr lvl="1"/>
            <a:endParaRPr lang="en-US" altLang="en-US" dirty="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40672D0F-0CF6-4187-9844-D2BC7B488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1557338"/>
            <a:ext cx="1795463" cy="31686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DA8F10D9-75A0-42BF-82F9-4E157687D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44370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1" name="Line 6">
            <a:extLst>
              <a:ext uri="{FF2B5EF4-FFF2-40B4-BE49-F238E27FC236}">
                <a16:creationId xmlns:a16="http://schemas.microsoft.com/office/drawing/2014/main" id="{A1BB138E-1C4D-4F9A-8EB8-6C36730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41481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2" name="Line 7">
            <a:extLst>
              <a:ext uri="{FF2B5EF4-FFF2-40B4-BE49-F238E27FC236}">
                <a16:creationId xmlns:a16="http://schemas.microsoft.com/office/drawing/2014/main" id="{CF5D937A-0168-4E2E-9816-A6C1C25BA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38608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3" name="Line 8">
            <a:extLst>
              <a:ext uri="{FF2B5EF4-FFF2-40B4-BE49-F238E27FC236}">
                <a16:creationId xmlns:a16="http://schemas.microsoft.com/office/drawing/2014/main" id="{46440998-0820-4BAC-924E-9764D5F9A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35718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Line 9">
            <a:extLst>
              <a:ext uri="{FF2B5EF4-FFF2-40B4-BE49-F238E27FC236}">
                <a16:creationId xmlns:a16="http://schemas.microsoft.com/office/drawing/2014/main" id="{17A3F3C6-08F1-43E3-833F-0ABF521B5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32845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Line 10">
            <a:extLst>
              <a:ext uri="{FF2B5EF4-FFF2-40B4-BE49-F238E27FC236}">
                <a16:creationId xmlns:a16="http://schemas.microsoft.com/office/drawing/2014/main" id="{CB0ABB7A-6AB9-4993-9213-699860339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9972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Line 11">
            <a:extLst>
              <a:ext uri="{FF2B5EF4-FFF2-40B4-BE49-F238E27FC236}">
                <a16:creationId xmlns:a16="http://schemas.microsoft.com/office/drawing/2014/main" id="{AC390603-6DBD-4661-96B2-03A4359F5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7082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70F2D629-82F5-4AA4-9C3E-16D7B65B9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4209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8" name="Line 13">
            <a:extLst>
              <a:ext uri="{FF2B5EF4-FFF2-40B4-BE49-F238E27FC236}">
                <a16:creationId xmlns:a16="http://schemas.microsoft.com/office/drawing/2014/main" id="{517054C0-A8DD-49CF-82F5-851DEC692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13201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9" name="Line 14">
            <a:extLst>
              <a:ext uri="{FF2B5EF4-FFF2-40B4-BE49-F238E27FC236}">
                <a16:creationId xmlns:a16="http://schemas.microsoft.com/office/drawing/2014/main" id="{6F520613-60E4-454D-9FAE-12CEED7A5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18446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20" name="Text Box 15">
            <a:extLst>
              <a:ext uri="{FF2B5EF4-FFF2-40B4-BE49-F238E27FC236}">
                <a16:creationId xmlns:a16="http://schemas.microsoft.com/office/drawing/2014/main" id="{B770B1D0-6678-4FC5-A949-5965629B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43706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13000</a:t>
            </a:r>
          </a:p>
        </p:txBody>
      </p:sp>
      <p:sp>
        <p:nvSpPr>
          <p:cNvPr id="21521" name="Text Box 16">
            <a:extLst>
              <a:ext uri="{FF2B5EF4-FFF2-40B4-BE49-F238E27FC236}">
                <a16:creationId xmlns:a16="http://schemas.microsoft.com/office/drawing/2014/main" id="{4377E196-C610-43D1-BDFC-9747434D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07670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13001</a:t>
            </a:r>
          </a:p>
        </p:txBody>
      </p:sp>
      <p:sp>
        <p:nvSpPr>
          <p:cNvPr id="21522" name="Text Box 17">
            <a:extLst>
              <a:ext uri="{FF2B5EF4-FFF2-40B4-BE49-F238E27FC236}">
                <a16:creationId xmlns:a16="http://schemas.microsoft.com/office/drawing/2014/main" id="{11DD4222-A7C0-4EA3-8EC2-99633B3F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78936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13002</a:t>
            </a:r>
          </a:p>
        </p:txBody>
      </p:sp>
      <p:sp>
        <p:nvSpPr>
          <p:cNvPr id="21523" name="Text Box 18">
            <a:extLst>
              <a:ext uri="{FF2B5EF4-FFF2-40B4-BE49-F238E27FC236}">
                <a16:creationId xmlns:a16="http://schemas.microsoft.com/office/drawing/2014/main" id="{173363AD-6282-4500-9DD8-99276BF3E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004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13003</a:t>
            </a:r>
          </a:p>
        </p:txBody>
      </p:sp>
      <p:sp>
        <p:nvSpPr>
          <p:cNvPr id="21524" name="Text Box 19">
            <a:extLst>
              <a:ext uri="{FF2B5EF4-FFF2-40B4-BE49-F238E27FC236}">
                <a16:creationId xmlns:a16="http://schemas.microsoft.com/office/drawing/2014/main" id="{3D6B7E26-6E6E-4291-B98C-1BEDCE593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21310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13004</a:t>
            </a:r>
          </a:p>
        </p:txBody>
      </p:sp>
      <p:sp>
        <p:nvSpPr>
          <p:cNvPr id="21525" name="Text Box 20">
            <a:extLst>
              <a:ext uri="{FF2B5EF4-FFF2-40B4-BE49-F238E27FC236}">
                <a16:creationId xmlns:a16="http://schemas.microsoft.com/office/drawing/2014/main" id="{8085ADDC-914A-4733-B52D-F0169F7A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92417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13005</a:t>
            </a:r>
          </a:p>
        </p:txBody>
      </p:sp>
      <p:sp>
        <p:nvSpPr>
          <p:cNvPr id="21526" name="Text Box 21">
            <a:extLst>
              <a:ext uri="{FF2B5EF4-FFF2-40B4-BE49-F238E27FC236}">
                <a16:creationId xmlns:a16="http://schemas.microsoft.com/office/drawing/2014/main" id="{05618789-87F2-4062-BC0F-A9E61C1D9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6368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13006</a:t>
            </a:r>
          </a:p>
        </p:txBody>
      </p:sp>
      <p:sp>
        <p:nvSpPr>
          <p:cNvPr id="21527" name="Text Box 22">
            <a:extLst>
              <a:ext uri="{FF2B5EF4-FFF2-40B4-BE49-F238E27FC236}">
                <a16:creationId xmlns:a16="http://schemas.microsoft.com/office/drawing/2014/main" id="{3FA5B14F-B27F-4343-AD12-888B7832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34791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13007</a:t>
            </a:r>
          </a:p>
        </p:txBody>
      </p:sp>
      <p:sp>
        <p:nvSpPr>
          <p:cNvPr id="21528" name="Text Box 23">
            <a:extLst>
              <a:ext uri="{FF2B5EF4-FFF2-40B4-BE49-F238E27FC236}">
                <a16:creationId xmlns:a16="http://schemas.microsoft.com/office/drawing/2014/main" id="{2F867CBA-73C6-414E-AEC7-8CCBD65D0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06057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13008</a:t>
            </a:r>
          </a:p>
        </p:txBody>
      </p:sp>
      <p:sp>
        <p:nvSpPr>
          <p:cNvPr id="21529" name="Text Box 24">
            <a:extLst>
              <a:ext uri="{FF2B5EF4-FFF2-40B4-BE49-F238E27FC236}">
                <a16:creationId xmlns:a16="http://schemas.microsoft.com/office/drawing/2014/main" id="{DAF91FFB-8158-427E-9E06-2D0340D2A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177165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13009</a:t>
            </a:r>
          </a:p>
        </p:txBody>
      </p:sp>
      <p:sp>
        <p:nvSpPr>
          <p:cNvPr id="21530" name="Text Box 25">
            <a:extLst>
              <a:ext uri="{FF2B5EF4-FFF2-40B4-BE49-F238E27FC236}">
                <a16:creationId xmlns:a16="http://schemas.microsoft.com/office/drawing/2014/main" id="{9F33F2AF-457F-40C2-AB91-43B43B77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1484313"/>
            <a:ext cx="1052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1300A</a:t>
            </a:r>
          </a:p>
        </p:txBody>
      </p:sp>
      <p:sp>
        <p:nvSpPr>
          <p:cNvPr id="21531" name="Text Box 28">
            <a:extLst>
              <a:ext uri="{FF2B5EF4-FFF2-40B4-BE49-F238E27FC236}">
                <a16:creationId xmlns:a16="http://schemas.microsoft.com/office/drawing/2014/main" id="{14F940A1-ED1C-4B32-8E4E-43FD1EA3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636838"/>
            <a:ext cx="36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1532" name="Text Box 29">
            <a:extLst>
              <a:ext uri="{FF2B5EF4-FFF2-40B4-BE49-F238E27FC236}">
                <a16:creationId xmlns:a16="http://schemas.microsoft.com/office/drawing/2014/main" id="{162968EF-ED4F-4425-A7CA-E39D56F28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99720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1533" name="Text Box 30">
            <a:extLst>
              <a:ext uri="{FF2B5EF4-FFF2-40B4-BE49-F238E27FC236}">
                <a16:creationId xmlns:a16="http://schemas.microsoft.com/office/drawing/2014/main" id="{44B97EEC-4E97-479B-83F5-A33A00707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8" y="328612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1534" name="Text Box 31">
            <a:extLst>
              <a:ext uri="{FF2B5EF4-FFF2-40B4-BE49-F238E27FC236}">
                <a16:creationId xmlns:a16="http://schemas.microsoft.com/office/drawing/2014/main" id="{956D4B8B-DBA0-4395-96F2-F5CB50D05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8" y="3573463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1535" name="Text Box 32">
            <a:extLst>
              <a:ext uri="{FF2B5EF4-FFF2-40B4-BE49-F238E27FC236}">
                <a16:creationId xmlns:a16="http://schemas.microsoft.com/office/drawing/2014/main" id="{90C05592-2EFF-40A4-A66D-CD274483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34950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21536" name="Text Box 33">
            <a:extLst>
              <a:ext uri="{FF2B5EF4-FFF2-40B4-BE49-F238E27FC236}">
                <a16:creationId xmlns:a16="http://schemas.microsoft.com/office/drawing/2014/main" id="{28614DC9-9274-4081-BBE6-E5AA7E80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060575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21537" name="Text Box 34">
            <a:extLst>
              <a:ext uri="{FF2B5EF4-FFF2-40B4-BE49-F238E27FC236}">
                <a16:creationId xmlns:a16="http://schemas.microsoft.com/office/drawing/2014/main" id="{D4FCD6A9-5EE3-45B5-AD71-94ACC19F3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513" y="3502025"/>
            <a:ext cx="598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M1</a:t>
            </a: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ADB0B22C-DFB6-4CB6-B505-5A217CC03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75" y="3214688"/>
            <a:ext cx="9223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M1+1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A7B6545B-134D-4305-B5CD-70A91BAF0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7011D-4A05-4721-86DD-EBC983E72EE3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41346" name="Rectangle 2">
            <a:extLst>
              <a:ext uri="{FF2B5EF4-FFF2-40B4-BE49-F238E27FC236}">
                <a16:creationId xmlns:a16="http://schemas.microsoft.com/office/drawing/2014/main" id="{C589A17E-641A-4AC4-8816-4D6FA2C88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2.2.3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279C1AE-806D-4A68-A608-AFF90F179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Biến mảng 2 chiều:</a:t>
            </a:r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M1   DB		1,  6, 3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            DB		4,  2, 5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M2   DB		1,  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           DB		6,  2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078940E0-EF11-4966-AE55-32637359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1557338"/>
            <a:ext cx="1795463" cy="31686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464CD2D8-CA30-4BA2-ABB5-B3810E7A3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44370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60C357F1-DA4C-49C6-B973-9225390E6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41481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1C67A423-B404-4611-90B6-F0E224CED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38608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CE49F4F5-5609-4CED-9979-81EF10017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35718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01E88B28-C53C-4196-A4DA-BC3DA8583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32845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20FEE9DC-5959-4329-BA5A-F89697F14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9972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89389E04-7B95-40EA-A3A0-0CCED7FBB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7082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1" name="Line 12">
            <a:extLst>
              <a:ext uri="{FF2B5EF4-FFF2-40B4-BE49-F238E27FC236}">
                <a16:creationId xmlns:a16="http://schemas.microsoft.com/office/drawing/2014/main" id="{8C92D501-DD3F-4B33-8B1E-D15805676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4209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2" name="Line 13">
            <a:extLst>
              <a:ext uri="{FF2B5EF4-FFF2-40B4-BE49-F238E27FC236}">
                <a16:creationId xmlns:a16="http://schemas.microsoft.com/office/drawing/2014/main" id="{09015EFB-96F8-485A-AB53-62EB425BC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13201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3" name="Line 14">
            <a:extLst>
              <a:ext uri="{FF2B5EF4-FFF2-40B4-BE49-F238E27FC236}">
                <a16:creationId xmlns:a16="http://schemas.microsoft.com/office/drawing/2014/main" id="{90CAF6F7-9C03-466D-8C3A-625D80F1F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18446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5820B80E-345A-4BAE-BFE4-DEF446A98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43706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13000</a:t>
            </a:r>
          </a:p>
        </p:txBody>
      </p:sp>
      <p:sp>
        <p:nvSpPr>
          <p:cNvPr id="22545" name="Text Box 16">
            <a:extLst>
              <a:ext uri="{FF2B5EF4-FFF2-40B4-BE49-F238E27FC236}">
                <a16:creationId xmlns:a16="http://schemas.microsoft.com/office/drawing/2014/main" id="{5FC5ADD7-D18A-4C22-9BD8-2DA9A8524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07670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13001</a:t>
            </a:r>
          </a:p>
        </p:txBody>
      </p:sp>
      <p:sp>
        <p:nvSpPr>
          <p:cNvPr id="22546" name="Text Box 17">
            <a:extLst>
              <a:ext uri="{FF2B5EF4-FFF2-40B4-BE49-F238E27FC236}">
                <a16:creationId xmlns:a16="http://schemas.microsoft.com/office/drawing/2014/main" id="{F8CB7AE7-F4A2-4A87-92B7-8F31B411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78936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13002</a:t>
            </a:r>
          </a:p>
        </p:txBody>
      </p:sp>
      <p:sp>
        <p:nvSpPr>
          <p:cNvPr id="22547" name="Text Box 18">
            <a:extLst>
              <a:ext uri="{FF2B5EF4-FFF2-40B4-BE49-F238E27FC236}">
                <a16:creationId xmlns:a16="http://schemas.microsoft.com/office/drawing/2014/main" id="{10588079-52AD-4769-BB5F-935B5C98C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004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13003</a:t>
            </a:r>
          </a:p>
        </p:txBody>
      </p:sp>
      <p:sp>
        <p:nvSpPr>
          <p:cNvPr id="22548" name="Text Box 19">
            <a:extLst>
              <a:ext uri="{FF2B5EF4-FFF2-40B4-BE49-F238E27FC236}">
                <a16:creationId xmlns:a16="http://schemas.microsoft.com/office/drawing/2014/main" id="{A252A784-6DC3-4411-9512-BEAE40B9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21310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13004</a:t>
            </a:r>
          </a:p>
        </p:txBody>
      </p:sp>
      <p:sp>
        <p:nvSpPr>
          <p:cNvPr id="22549" name="Text Box 20">
            <a:extLst>
              <a:ext uri="{FF2B5EF4-FFF2-40B4-BE49-F238E27FC236}">
                <a16:creationId xmlns:a16="http://schemas.microsoft.com/office/drawing/2014/main" id="{85DE8E5C-BB9A-46F8-A142-295CB62D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92417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13005</a:t>
            </a:r>
          </a:p>
        </p:txBody>
      </p:sp>
      <p:sp>
        <p:nvSpPr>
          <p:cNvPr id="22550" name="Text Box 21">
            <a:extLst>
              <a:ext uri="{FF2B5EF4-FFF2-40B4-BE49-F238E27FC236}">
                <a16:creationId xmlns:a16="http://schemas.microsoft.com/office/drawing/2014/main" id="{97C8838F-E929-45BC-851B-4B18463C6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6368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13006</a:t>
            </a:r>
          </a:p>
        </p:txBody>
      </p:sp>
      <p:sp>
        <p:nvSpPr>
          <p:cNvPr id="22551" name="Text Box 22">
            <a:extLst>
              <a:ext uri="{FF2B5EF4-FFF2-40B4-BE49-F238E27FC236}">
                <a16:creationId xmlns:a16="http://schemas.microsoft.com/office/drawing/2014/main" id="{824681D6-F9A4-4EDB-8487-E6539B45B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34791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13007</a:t>
            </a:r>
          </a:p>
        </p:txBody>
      </p:sp>
      <p:sp>
        <p:nvSpPr>
          <p:cNvPr id="22552" name="Text Box 23">
            <a:extLst>
              <a:ext uri="{FF2B5EF4-FFF2-40B4-BE49-F238E27FC236}">
                <a16:creationId xmlns:a16="http://schemas.microsoft.com/office/drawing/2014/main" id="{9A1DAFB4-8352-47F1-BE89-C750771A3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06057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13008</a:t>
            </a:r>
          </a:p>
        </p:txBody>
      </p:sp>
      <p:sp>
        <p:nvSpPr>
          <p:cNvPr id="22553" name="Text Box 24">
            <a:extLst>
              <a:ext uri="{FF2B5EF4-FFF2-40B4-BE49-F238E27FC236}">
                <a16:creationId xmlns:a16="http://schemas.microsoft.com/office/drawing/2014/main" id="{232A96B3-2914-4269-BD68-056CAE6E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177165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13009</a:t>
            </a:r>
          </a:p>
        </p:txBody>
      </p:sp>
      <p:sp>
        <p:nvSpPr>
          <p:cNvPr id="22554" name="Text Box 25">
            <a:extLst>
              <a:ext uri="{FF2B5EF4-FFF2-40B4-BE49-F238E27FC236}">
                <a16:creationId xmlns:a16="http://schemas.microsoft.com/office/drawing/2014/main" id="{EF8E758F-9BF9-4EF9-A05D-1BD4F5152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1484313"/>
            <a:ext cx="1052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1300A</a:t>
            </a:r>
          </a:p>
        </p:txBody>
      </p:sp>
      <p:sp>
        <p:nvSpPr>
          <p:cNvPr id="22555" name="Text Box 26">
            <a:extLst>
              <a:ext uri="{FF2B5EF4-FFF2-40B4-BE49-F238E27FC236}">
                <a16:creationId xmlns:a16="http://schemas.microsoft.com/office/drawing/2014/main" id="{CA325F3A-C27E-4FD8-A888-21157974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636838"/>
            <a:ext cx="36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2556" name="Text Box 27">
            <a:extLst>
              <a:ext uri="{FF2B5EF4-FFF2-40B4-BE49-F238E27FC236}">
                <a16:creationId xmlns:a16="http://schemas.microsoft.com/office/drawing/2014/main" id="{9D4F66EE-A25E-48EE-A2B8-4DA085F1D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99720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2557" name="Text Box 28">
            <a:extLst>
              <a:ext uri="{FF2B5EF4-FFF2-40B4-BE49-F238E27FC236}">
                <a16:creationId xmlns:a16="http://schemas.microsoft.com/office/drawing/2014/main" id="{482D6A00-11CF-4BA0-8920-CB10947E9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8" y="328612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2558" name="Text Box 29">
            <a:extLst>
              <a:ext uri="{FF2B5EF4-FFF2-40B4-BE49-F238E27FC236}">
                <a16:creationId xmlns:a16="http://schemas.microsoft.com/office/drawing/2014/main" id="{287F0D8D-8A94-4128-A8C4-2F03F9B3F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8" y="3573463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2559" name="Text Box 30">
            <a:extLst>
              <a:ext uri="{FF2B5EF4-FFF2-40B4-BE49-F238E27FC236}">
                <a16:creationId xmlns:a16="http://schemas.microsoft.com/office/drawing/2014/main" id="{4BD2F0B5-75EB-4E08-9DB2-B8CF530B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34950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2560" name="Text Box 31">
            <a:extLst>
              <a:ext uri="{FF2B5EF4-FFF2-40B4-BE49-F238E27FC236}">
                <a16:creationId xmlns:a16="http://schemas.microsoft.com/office/drawing/2014/main" id="{992BC430-20E6-4D1E-AAFA-75C364F61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060575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2561" name="Text Box 32">
            <a:extLst>
              <a:ext uri="{FF2B5EF4-FFF2-40B4-BE49-F238E27FC236}">
                <a16:creationId xmlns:a16="http://schemas.microsoft.com/office/drawing/2014/main" id="{4129CADF-61FA-4871-900A-086F3F56C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513" y="3502025"/>
            <a:ext cx="598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M1</a:t>
            </a:r>
          </a:p>
        </p:txBody>
      </p:sp>
      <p:sp>
        <p:nvSpPr>
          <p:cNvPr id="22562" name="Text Box 33">
            <a:extLst>
              <a:ext uri="{FF2B5EF4-FFF2-40B4-BE49-F238E27FC236}">
                <a16:creationId xmlns:a16="http://schemas.microsoft.com/office/drawing/2014/main" id="{2AA6AEF0-7474-40A1-8AFC-6DB5423C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39863"/>
            <a:ext cx="200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22563" name="AutoShape 34">
            <a:extLst>
              <a:ext uri="{FF2B5EF4-FFF2-40B4-BE49-F238E27FC236}">
                <a16:creationId xmlns:a16="http://schemas.microsoft.com/office/drawing/2014/main" id="{78A5A6EC-2165-4FB7-9EBB-38334607120F}"/>
              </a:ext>
            </a:extLst>
          </p:cNvPr>
          <p:cNvSpPr>
            <a:spLocks/>
          </p:cNvSpPr>
          <p:nvPr/>
        </p:nvSpPr>
        <p:spPr bwMode="auto">
          <a:xfrm>
            <a:off x="2144713" y="1628775"/>
            <a:ext cx="82550" cy="914400"/>
          </a:xfrm>
          <a:prstGeom prst="leftBracket">
            <a:avLst>
              <a:gd name="adj" fmla="val 9230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22564" name="AutoShape 35">
            <a:extLst>
              <a:ext uri="{FF2B5EF4-FFF2-40B4-BE49-F238E27FC236}">
                <a16:creationId xmlns:a16="http://schemas.microsoft.com/office/drawing/2014/main" id="{A7BAF03B-9BA1-4066-863B-D4637399B10A}"/>
              </a:ext>
            </a:extLst>
          </p:cNvPr>
          <p:cNvSpPr>
            <a:spLocks/>
          </p:cNvSpPr>
          <p:nvPr/>
        </p:nvSpPr>
        <p:spPr bwMode="auto">
          <a:xfrm>
            <a:off x="3783013" y="1628775"/>
            <a:ext cx="82550" cy="914400"/>
          </a:xfrm>
          <a:prstGeom prst="rightBracket">
            <a:avLst>
              <a:gd name="adj" fmla="val 9230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22565" name="Text Box 36">
            <a:extLst>
              <a:ext uri="{FF2B5EF4-FFF2-40B4-BE49-F238E27FC236}">
                <a16:creationId xmlns:a16="http://schemas.microsoft.com/office/drawing/2014/main" id="{7FFBEC55-FA22-49DD-9075-738A079C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628775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2566" name="Text Box 37">
            <a:extLst>
              <a:ext uri="{FF2B5EF4-FFF2-40B4-BE49-F238E27FC236}">
                <a16:creationId xmlns:a16="http://schemas.microsoft.com/office/drawing/2014/main" id="{2FFF853C-0659-481F-A996-278DC6FA4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1628775"/>
            <a:ext cx="363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2567" name="Text Box 38">
            <a:extLst>
              <a:ext uri="{FF2B5EF4-FFF2-40B4-BE49-F238E27FC236}">
                <a16:creationId xmlns:a16="http://schemas.microsoft.com/office/drawing/2014/main" id="{1871AE6B-816A-4C9D-9208-528EC035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162877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2568" name="Text Box 39">
            <a:extLst>
              <a:ext uri="{FF2B5EF4-FFF2-40B4-BE49-F238E27FC236}">
                <a16:creationId xmlns:a16="http://schemas.microsoft.com/office/drawing/2014/main" id="{B31C5E56-DE4D-42F5-88B6-CCF8AEBC3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213360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2569" name="Text Box 40">
            <a:extLst>
              <a:ext uri="{FF2B5EF4-FFF2-40B4-BE49-F238E27FC236}">
                <a16:creationId xmlns:a16="http://schemas.microsoft.com/office/drawing/2014/main" id="{9AF2EB3C-2A7B-451C-9467-ED7F6593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2133600"/>
            <a:ext cx="363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2570" name="Text Box 41">
            <a:extLst>
              <a:ext uri="{FF2B5EF4-FFF2-40B4-BE49-F238E27FC236}">
                <a16:creationId xmlns:a16="http://schemas.microsoft.com/office/drawing/2014/main" id="{3CB69A2A-B2B1-4F5C-8EB6-C6D194BDB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213360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2571" name="Rectangle 43">
            <a:extLst>
              <a:ext uri="{FF2B5EF4-FFF2-40B4-BE49-F238E27FC236}">
                <a16:creationId xmlns:a16="http://schemas.microsoft.com/office/drawing/2014/main" id="{C853BE0C-3E0B-4A11-95A8-686DF571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5300663"/>
            <a:ext cx="2605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en-US" b="0">
                <a:latin typeface="Arial Black" panose="020B0A04020102020204" pitchFamily="34" charset="0"/>
              </a:rPr>
              <a:t>DB		3,  5</a:t>
            </a:r>
          </a:p>
        </p:txBody>
      </p:sp>
      <p:sp>
        <p:nvSpPr>
          <p:cNvPr id="22572" name="TextBox 44">
            <a:extLst>
              <a:ext uri="{FF2B5EF4-FFF2-40B4-BE49-F238E27FC236}">
                <a16:creationId xmlns:a16="http://schemas.microsoft.com/office/drawing/2014/main" id="{35F85717-AAFE-4278-90F0-73F587EB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5970588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lvl="1"/>
            <a:r>
              <a:rPr lang="en-US" altLang="en-US"/>
              <a:t>M3   DB		1, 6, 3, 4, 2, 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2573" name="TextBox 46">
            <a:extLst>
              <a:ext uri="{FF2B5EF4-FFF2-40B4-BE49-F238E27FC236}">
                <a16:creationId xmlns:a16="http://schemas.microsoft.com/office/drawing/2014/main" id="{0B0818B9-12CC-4DDE-AC22-AE0E70B4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3148013"/>
            <a:ext cx="25558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lvl="1"/>
            <a:r>
              <a:rPr lang="en-US" altLang="en-US" sz="1400">
                <a:solidFill>
                  <a:schemeClr val="tx2"/>
                </a:solidFill>
              </a:rPr>
              <a:t>char M1[2][3]=  </a:t>
            </a:r>
          </a:p>
          <a:p>
            <a:pPr lvl="1"/>
            <a:r>
              <a:rPr lang="en-US" altLang="en-US" sz="1400">
                <a:solidFill>
                  <a:schemeClr val="tx2"/>
                </a:solidFill>
              </a:rPr>
              <a:t>	{{1,  6, 3},</a:t>
            </a:r>
          </a:p>
          <a:p>
            <a:pPr lvl="1"/>
            <a:r>
              <a:rPr lang="en-US" altLang="en-US" sz="1400">
                <a:solidFill>
                  <a:schemeClr val="tx2"/>
                </a:solidFill>
              </a:rPr>
              <a:t>	{4,  2, 5}};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8148DA7F-7696-44AF-A92E-DC5E0D2C6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4947F-F616-409D-9ABC-236EDD5A593B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D7BE6AE4-F8DC-4C5A-B1CD-CE80935B2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BA5E68-F9A9-466A-BA92-FEE468F98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altLang="en-US"/>
              <a:t>2.1 Giới thiệu máy tính IBM-PC </a:t>
            </a:r>
          </a:p>
          <a:p>
            <a:pPr marL="457200" indent="-457200">
              <a:buFontTx/>
              <a:buNone/>
            </a:pPr>
            <a:r>
              <a:rPr lang="en-US" altLang="en-US"/>
              <a:t>2.2 Giới thiệu khung của chương trình hợp ngữ</a:t>
            </a:r>
          </a:p>
          <a:p>
            <a:pPr marL="457200" indent="-457200">
              <a:buFontTx/>
              <a:buNone/>
            </a:pPr>
            <a:r>
              <a:rPr lang="en-US" altLang="en-US"/>
              <a:t>2.3 Cách tạo và chạy một chương trình hợp ngữ trên máy IBM PC</a:t>
            </a:r>
          </a:p>
          <a:p>
            <a:pPr marL="457200" indent="-457200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D1111135-5495-463C-9196-95D843C98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6283FA-9B44-4761-825F-57AEA31FD2C2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B531BA58-6426-40CD-AE84-A019389FB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2.2.3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AD5903F-0D62-46EE-9403-27D0F89F1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xâu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endParaRPr lang="en-US" altLang="en-US" dirty="0"/>
          </a:p>
          <a:p>
            <a:pPr lvl="1"/>
            <a:r>
              <a:rPr lang="en-US" altLang="en-US" dirty="0"/>
              <a:t>STR1   DB	‘string’                        </a:t>
            </a:r>
          </a:p>
          <a:p>
            <a:pPr lvl="1"/>
            <a:r>
              <a:rPr lang="en-US" altLang="en-US" dirty="0"/>
              <a:t>STR2   DB	73h, 74h, 72h, 69h, 6Eh, 67h</a:t>
            </a:r>
          </a:p>
          <a:p>
            <a:pPr lvl="1"/>
            <a:r>
              <a:rPr lang="en-US" altLang="en-US" dirty="0"/>
              <a:t>STR3   DB	73h, 74h, ‘r’, ‘</a:t>
            </a:r>
            <a:r>
              <a:rPr lang="en-US" altLang="en-US" dirty="0" err="1"/>
              <a:t>i</a:t>
            </a:r>
            <a:r>
              <a:rPr lang="en-US" altLang="en-US" dirty="0"/>
              <a:t>’, 6Eh, 67h</a:t>
            </a:r>
          </a:p>
          <a:p>
            <a:pPr lvl="1"/>
            <a:endParaRPr lang="en-US" altLang="en-US" dirty="0"/>
          </a:p>
          <a:p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endParaRPr lang="en-US" altLang="en-US" dirty="0"/>
          </a:p>
          <a:p>
            <a:pPr lvl="1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ở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  <a:p>
            <a:pPr lvl="1"/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ở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CR 	EQU	0Dh ; </a:t>
            </a:r>
            <a:r>
              <a:rPr lang="en-US" altLang="en-US" dirty="0" err="1"/>
              <a:t>là</a:t>
            </a:r>
            <a:r>
              <a:rPr lang="en-US" altLang="en-US" dirty="0"/>
              <a:t> carriage return</a:t>
            </a:r>
          </a:p>
          <a:p>
            <a:pPr lvl="2"/>
            <a:r>
              <a:rPr lang="en-US" altLang="en-US" dirty="0"/>
              <a:t>LF	EQU	0Ah ; LF </a:t>
            </a:r>
            <a:r>
              <a:rPr lang="en-US" altLang="en-US" dirty="0" err="1"/>
              <a:t>là</a:t>
            </a:r>
            <a:r>
              <a:rPr lang="en-US" altLang="en-US" dirty="0"/>
              <a:t> line feed</a:t>
            </a:r>
          </a:p>
          <a:p>
            <a:pPr lvl="2"/>
            <a:r>
              <a:rPr lang="en-US" altLang="en-US" dirty="0"/>
              <a:t>CHAO	 EQU	‘CR Hello’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MSG	DB 	CHAO, ‘$’</a:t>
            </a:r>
          </a:p>
        </p:txBody>
      </p:sp>
      <p:sp>
        <p:nvSpPr>
          <p:cNvPr id="23557" name="TextBox 5">
            <a:extLst>
              <a:ext uri="{FF2B5EF4-FFF2-40B4-BE49-F238E27FC236}">
                <a16:creationId xmlns:a16="http://schemas.microsoft.com/office/drawing/2014/main" id="{E0D2B038-F521-4C1E-B083-34D58DF23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1484313"/>
            <a:ext cx="374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lvl="1"/>
            <a:r>
              <a:rPr lang="en-US" altLang="en-US">
                <a:solidFill>
                  <a:schemeClr val="tx2"/>
                </a:solidFill>
              </a:rPr>
              <a:t>char STR1 [7]=“string”;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429F6-BABE-4DDE-AAD2-0FE161335E35}"/>
              </a:ext>
            </a:extLst>
          </p:cNvPr>
          <p:cNvSpPr txBox="1"/>
          <p:nvPr/>
        </p:nvSpPr>
        <p:spPr>
          <a:xfrm>
            <a:off x="6753200" y="4509120"/>
            <a:ext cx="1871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#define CR 13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54F3C-498A-4FB9-AA32-65079029AD0F}"/>
              </a:ext>
            </a:extLst>
          </p:cNvPr>
          <p:cNvSpPr txBox="1"/>
          <p:nvPr/>
        </p:nvSpPr>
        <p:spPr>
          <a:xfrm>
            <a:off x="6969224" y="5522766"/>
            <a:ext cx="2088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const int CR = 13 (CR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là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1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biến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855754BE-13B6-42E1-9FB2-80A571240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8C599B-79C5-4571-9057-269CA0F2313A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5E9F97FD-B926-4CE7-98ED-003A17DA0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2.2.4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9153E91-F575-46AC-AEF1-EB7E0BDE11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Khai báo quy mô sử dụng bộ nhớ</a:t>
            </a:r>
          </a:p>
          <a:p>
            <a:pPr lvl="1"/>
            <a:r>
              <a:rPr lang="en-US" altLang="en-US" sz="1800">
                <a:solidFill>
                  <a:schemeClr val="tx2"/>
                </a:solidFill>
              </a:rPr>
              <a:t>.MODEL	Kiểu kích thuớc bộ nhớ</a:t>
            </a:r>
          </a:p>
          <a:p>
            <a:pPr lvl="1"/>
            <a:r>
              <a:rPr lang="en-US" altLang="en-US" sz="1800"/>
              <a:t>Ví dụ: .Model  Small</a:t>
            </a:r>
          </a:p>
        </p:txBody>
      </p:sp>
      <p:graphicFrame>
        <p:nvGraphicFramePr>
          <p:cNvPr id="431162" name="Group 58">
            <a:extLst>
              <a:ext uri="{FF2B5EF4-FFF2-40B4-BE49-F238E27FC236}">
                <a16:creationId xmlns:a16="http://schemas.microsoft.com/office/drawing/2014/main" id="{54E4B80D-7F7E-4957-8F1A-DC715DB4D12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12750" y="2362200"/>
          <a:ext cx="9283700" cy="4116388"/>
        </p:xfrm>
        <a:graphic>
          <a:graphicData uri="http://schemas.openxmlformats.org/drawingml/2006/table">
            <a:tbl>
              <a:tblPr/>
              <a:tblGrid>
                <a:gridCol w="224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Kiểu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Mô tả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Tiny (hẹp)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mã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lệnh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và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dữ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liệu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gói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gọn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trong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một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đoạn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Small (nhỏ)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mã lệnh nằm trong 1 đoạn, dữ liệu 1 đoạn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Medium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(trung bình)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mã lệnh nằm trong nhiều đoạn, dữ liệu 1 đoạn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Compact (gọn)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mã lệnh nằm trong 1 đoạn, dữ liệu trong nhiểu đoạn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Large (lớn)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mã lệnh nằm trong nhiều đoạn, dữ liệu trong nhiều đoạn, không có mảng nào lớn hơn 64 K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Huge (đồ sộ)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mã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lệnh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nằm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trong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nhiều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đoạn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dữ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liệu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trong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nhiều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đoạn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mảng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có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thể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lớn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hơn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64 K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7A3B3CBC-7247-4136-875B-C6B39DD9C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5AA408-D7F5-4AF1-A3BC-17E24A16D062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20C18A-01CB-4427-B7B9-F4EEA79C1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2.2.4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7CF9950-A62C-4BC2-B4E8-BED9AE8B58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456" y="1066800"/>
            <a:ext cx="9906000" cy="5791200"/>
          </a:xfrm>
        </p:spPr>
        <p:txBody>
          <a:bodyPr/>
          <a:lstStyle/>
          <a:p>
            <a:r>
              <a:rPr lang="en-US" altLang="en-US" sz="2000" dirty="0" err="1"/>
              <a:t>Khai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đoạn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ngăn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xếp</a:t>
            </a:r>
            <a:endParaRPr lang="en-US" altLang="en-US" sz="2000" dirty="0"/>
          </a:p>
          <a:p>
            <a:pPr lvl="1"/>
            <a:r>
              <a:rPr lang="en-US" altLang="en-US" sz="1800" dirty="0">
                <a:solidFill>
                  <a:schemeClr val="tx2"/>
                </a:solidFill>
              </a:rPr>
              <a:t>.Stack	</a:t>
            </a:r>
            <a:r>
              <a:rPr lang="en-US" altLang="en-US" sz="1800" dirty="0" err="1">
                <a:solidFill>
                  <a:schemeClr val="tx2"/>
                </a:solidFill>
              </a:rPr>
              <a:t>kích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thuớc</a:t>
            </a:r>
            <a:r>
              <a:rPr lang="en-US" altLang="en-US" sz="1800" dirty="0">
                <a:solidFill>
                  <a:schemeClr val="tx2"/>
                </a:solidFill>
              </a:rPr>
              <a:t> (bytes)</a:t>
            </a:r>
          </a:p>
          <a:p>
            <a:pPr lvl="1"/>
            <a:r>
              <a:rPr lang="en-US" altLang="en-US" sz="1800" dirty="0" err="1"/>
              <a:t>Ví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dụ</a:t>
            </a:r>
            <a:r>
              <a:rPr lang="en-US" altLang="en-US" sz="1800" dirty="0"/>
              <a:t>:</a:t>
            </a:r>
          </a:p>
          <a:p>
            <a:pPr lvl="2"/>
            <a:r>
              <a:rPr lang="en-US" altLang="en-US" sz="1600" dirty="0"/>
              <a:t> .Stack	100  ; </a:t>
            </a:r>
            <a:r>
              <a:rPr lang="en-US" altLang="en-US" sz="1600" dirty="0" err="1"/>
              <a:t>khai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stack </a:t>
            </a:r>
            <a:r>
              <a:rPr lang="en-US" altLang="en-US" sz="1600" dirty="0" err="1"/>
              <a:t>có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kích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thước</a:t>
            </a:r>
            <a:r>
              <a:rPr lang="en-US" altLang="en-US" sz="1600" dirty="0"/>
              <a:t> 100 bytes</a:t>
            </a:r>
          </a:p>
          <a:p>
            <a:pPr lvl="1"/>
            <a:r>
              <a:rPr lang="en-US" altLang="en-US" sz="1800" dirty="0" err="1"/>
              <a:t>Giá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ngầm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định</a:t>
            </a:r>
            <a:r>
              <a:rPr lang="en-US" altLang="en-US" sz="1800" dirty="0"/>
              <a:t> 1 KB</a:t>
            </a:r>
          </a:p>
          <a:p>
            <a:pPr lvl="1"/>
            <a:endParaRPr lang="en-US" altLang="en-US" sz="1800" dirty="0"/>
          </a:p>
          <a:p>
            <a:r>
              <a:rPr lang="en-US" altLang="en-US" sz="2000" dirty="0" err="1"/>
              <a:t>Khai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đoạn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1800" dirty="0">
                <a:solidFill>
                  <a:schemeClr val="tx2"/>
                </a:solidFill>
              </a:rPr>
              <a:t>.Data</a:t>
            </a:r>
          </a:p>
          <a:p>
            <a:pPr lvl="1"/>
            <a:r>
              <a:rPr lang="en-US" altLang="en-US" sz="1800" dirty="0" err="1"/>
              <a:t>Khai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báo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biến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hằng</a:t>
            </a:r>
            <a:endParaRPr lang="en-US" altLang="en-US" sz="1800" dirty="0"/>
          </a:p>
          <a:p>
            <a:pPr lvl="1"/>
            <a:endParaRPr lang="en-US" altLang="en-US" sz="1800" dirty="0"/>
          </a:p>
          <a:p>
            <a:r>
              <a:rPr lang="en-US" altLang="en-US" sz="2000" dirty="0" err="1"/>
              <a:t>Khai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đoạn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mã</a:t>
            </a:r>
            <a:endParaRPr lang="en-US" altLang="en-US" sz="2000" dirty="0"/>
          </a:p>
          <a:p>
            <a:pPr lvl="1"/>
            <a:r>
              <a:rPr lang="en-US" altLang="en-US" sz="1800" dirty="0">
                <a:solidFill>
                  <a:schemeClr val="tx2"/>
                </a:solidFill>
              </a:rPr>
              <a:t>.Code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AC880-BCD6-4B50-B132-5C49A723AC20}"/>
              </a:ext>
            </a:extLst>
          </p:cNvPr>
          <p:cNvSpPr txBox="1"/>
          <p:nvPr/>
        </p:nvSpPr>
        <p:spPr>
          <a:xfrm>
            <a:off x="4664968" y="4149080"/>
            <a:ext cx="5135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Stack</a:t>
            </a:r>
          </a:p>
          <a:p>
            <a:pPr algn="l" fontAlgn="base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Last in First Out</a:t>
            </a:r>
          </a:p>
          <a:p>
            <a:pPr algn="l" fontAlgn="base"/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is used to </a:t>
            </a:r>
            <a:r>
              <a:rPr lang="en-US" b="1" i="0" dirty="0">
                <a:solidFill>
                  <a:schemeClr val="tx2"/>
                </a:solidFill>
                <a:effectLst/>
                <a:latin typeface="inherit"/>
              </a:rPr>
              <a:t>store and retrieve return addresses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during function calls. Its put to good use during nested function calls or recursive function calls. It is also used to </a:t>
            </a:r>
            <a:r>
              <a:rPr lang="en-US" b="1" i="0" dirty="0">
                <a:solidFill>
                  <a:schemeClr val="tx2"/>
                </a:solidFill>
                <a:effectLst/>
                <a:latin typeface="inherit"/>
              </a:rPr>
              <a:t>transfer arguments to a function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fontAlgn="base"/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On a microprocessor it is also used to </a:t>
            </a:r>
            <a:r>
              <a:rPr lang="en-US" b="1" i="0" dirty="0">
                <a:solidFill>
                  <a:schemeClr val="tx2"/>
                </a:solidFill>
                <a:effectLst/>
                <a:latin typeface="inherit"/>
              </a:rPr>
              <a:t>store the status register contents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before a context switch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7596BB0E-0522-47FB-954A-81EBDD3B3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39DBE6-4B3B-45EF-833D-5F94FB69F3A9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D5653944-75B2-4734-99D2-E1B91D7AA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2.2.4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E70D57A-4628-4684-BE3D-4BD976E134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Khung của chương trình hợp ngữ để dịch ra file .EXE</a:t>
            </a:r>
          </a:p>
        </p:txBody>
      </p:sp>
      <p:sp>
        <p:nvSpPr>
          <p:cNvPr id="26629" name="Text Box 10">
            <a:extLst>
              <a:ext uri="{FF2B5EF4-FFF2-40B4-BE49-F238E27FC236}">
                <a16:creationId xmlns:a16="http://schemas.microsoft.com/office/drawing/2014/main" id="{358BD612-5099-4A19-A97B-03B5103A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28775"/>
            <a:ext cx="7332663" cy="5192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.Model	Small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.Stack	100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.Data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;các định nghĩa cho biến và hằng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MAIN	Proc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;khới đầu cho DS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MOV	AX, @data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MOV	DS, AX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;các lệnh của chương trình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altLang="en-US" sz="18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;trở về DOS dùng hàm 4CH của INT 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MOV	AH, 4CH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INT	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MAIN	Endp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;các chương trình con nếu có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END MAIN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4ED63DC-B4E6-4964-8FF4-06F7F49EF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8083BB-78B8-45EB-8920-0EFA4CCFA526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D230C323-CCA6-45F7-A285-88B82C6AF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2.2.4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7DB893F-6DC9-4E2B-8A30-9CBD5D1B5E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Chương trình Hello.EXE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969FE4B6-8136-46F1-8E42-604295C3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17638"/>
            <a:ext cx="7332663" cy="54403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.Model	Small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.Stack	100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.Data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CRLF	DB	13,10,’$’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MSG	DB	‘Hello! $’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MAIN	Proc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;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khới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đầu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cho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DS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MOV	AX, @data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MOV	DS, AX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;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về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đầu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dòng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mới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dùng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hàm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9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INT 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MOV	AH,9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LEA	DX, CRLF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INT	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;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Hiển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thị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lời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chào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dùng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hàm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9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INT 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MOV 	AH,9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LEA	DX, MSG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INT 	21H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;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về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đầu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dòng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mới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dùng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hàm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9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INT 21H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MOV	AH,9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LEA	DX, CRLF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INT	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;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trở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về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DOS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dùng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hàm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4CH 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 INT 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MOV	AH, 4CH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INT	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MAIN	</a:t>
            </a:r>
            <a:r>
              <a:rPr lang="en-US" altLang="en-US" sz="12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Endp</a:t>
            </a:r>
            <a:endParaRPr lang="en-US" altLang="en-US" sz="12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>
                <a:solidFill>
                  <a:srgbClr val="000099"/>
                </a:solidFill>
                <a:latin typeface="Times New Roman" panose="02020603050405020304" pitchFamily="18" charset="0"/>
              </a:rPr>
              <a:t>	END MAIN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F68DFFDF-5C17-4F1E-8CD2-EE9D92934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34563-6037-4FDE-9E5F-764F6D6A3EC2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3BF888EC-10D2-44C0-B191-3BA648E8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2.2.4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E4C064F-C098-4B53-BA8D-AB6EF116B0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Khung của chương trình hợp ngữ để dịch ra file .COM</a:t>
            </a:r>
          </a:p>
          <a:p>
            <a:pPr lvl="1"/>
            <a:r>
              <a:rPr lang="en-US" altLang="en-US" sz="1800"/>
              <a:t>Chỉ có 1 đoạn cho Code,Data,Stack</a:t>
            </a:r>
          </a:p>
          <a:p>
            <a:pPr lvl="1"/>
            <a:r>
              <a:rPr lang="en-US" altLang="en-US" sz="1800"/>
              <a:t>Trở về DOS bằng INT 20H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D7C85590-4520-4F22-828E-9F097A50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2060575"/>
            <a:ext cx="4679950" cy="36845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.Model	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Tiny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ORG	100h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START: JMP	CONTINUE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;các định nghĩa cho biến và hằng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CONTINUE: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MAIN	Proc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;các lệnh của chương trình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INT	20H</a:t>
            </a: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 	;trở về DOS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MAIN	Endp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;các chương trình con nếu có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END START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26D0FC9C-0C87-4736-A4E6-581E78173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032002-FCD2-4C55-A9F9-09E42CA3DAEE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76FAD9E1-DA95-4F61-A1E0-B5AB2FE34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2.2.4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33098113-0F70-4029-A10D-D09078ECA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1700213"/>
            <a:ext cx="3355975" cy="38893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29701" name="Line 6">
            <a:extLst>
              <a:ext uri="{FF2B5EF4-FFF2-40B4-BE49-F238E27FC236}">
                <a16:creationId xmlns:a16="http://schemas.microsoft.com/office/drawing/2014/main" id="{A75906BA-CFFD-488F-BAB6-DC76AA5B2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4941888"/>
            <a:ext cx="3355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02" name="Line 7">
            <a:extLst>
              <a:ext uri="{FF2B5EF4-FFF2-40B4-BE49-F238E27FC236}">
                <a16:creationId xmlns:a16="http://schemas.microsoft.com/office/drawing/2014/main" id="{E53BFE21-0A86-45AD-AA92-46C81DF25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4652963"/>
            <a:ext cx="3355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03" name="Line 9">
            <a:extLst>
              <a:ext uri="{FF2B5EF4-FFF2-40B4-BE49-F238E27FC236}">
                <a16:creationId xmlns:a16="http://schemas.microsoft.com/office/drawing/2014/main" id="{A07310E7-F708-416A-A8B8-1D37AE8B5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4221163"/>
            <a:ext cx="3355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04" name="Text Box 10">
            <a:extLst>
              <a:ext uri="{FF2B5EF4-FFF2-40B4-BE49-F238E27FC236}">
                <a16:creationId xmlns:a16="http://schemas.microsoft.com/office/drawing/2014/main" id="{2D098456-3CB5-4EC0-B957-AEF503A49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53736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0000H</a:t>
            </a:r>
          </a:p>
        </p:txBody>
      </p:sp>
      <p:sp>
        <p:nvSpPr>
          <p:cNvPr id="29705" name="Text Box 11">
            <a:extLst>
              <a:ext uri="{FF2B5EF4-FFF2-40B4-BE49-F238E27FC236}">
                <a16:creationId xmlns:a16="http://schemas.microsoft.com/office/drawing/2014/main" id="{0CD054E1-459A-4604-9AD5-11A5381B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155733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FFFFH</a:t>
            </a:r>
          </a:p>
        </p:txBody>
      </p:sp>
      <p:sp>
        <p:nvSpPr>
          <p:cNvPr id="29706" name="Text Box 12">
            <a:extLst>
              <a:ext uri="{FF2B5EF4-FFF2-40B4-BE49-F238E27FC236}">
                <a16:creationId xmlns:a16="http://schemas.microsoft.com/office/drawing/2014/main" id="{124E6816-D97F-483F-B115-1FA4FA886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4941888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Đoạn đầu chương trình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Program segment prefix</a:t>
            </a:r>
          </a:p>
        </p:txBody>
      </p:sp>
      <p:sp>
        <p:nvSpPr>
          <p:cNvPr id="29707" name="Text Box 13">
            <a:extLst>
              <a:ext uri="{FF2B5EF4-FFF2-40B4-BE49-F238E27FC236}">
                <a16:creationId xmlns:a16="http://schemas.microsoft.com/office/drawing/2014/main" id="{9F26D74B-527D-43E8-9C7E-C3216D133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652963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0100H</a:t>
            </a:r>
          </a:p>
        </p:txBody>
      </p:sp>
      <p:sp>
        <p:nvSpPr>
          <p:cNvPr id="29708" name="Text Box 14">
            <a:extLst>
              <a:ext uri="{FF2B5EF4-FFF2-40B4-BE49-F238E27FC236}">
                <a16:creationId xmlns:a16="http://schemas.microsoft.com/office/drawing/2014/main" id="{4E05991F-705F-45B3-BF53-0FF15AE7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4581525"/>
            <a:ext cx="194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JMP CONTINUE</a:t>
            </a:r>
          </a:p>
        </p:txBody>
      </p:sp>
      <p:sp>
        <p:nvSpPr>
          <p:cNvPr id="29709" name="Text Box 15">
            <a:extLst>
              <a:ext uri="{FF2B5EF4-FFF2-40B4-BE49-F238E27FC236}">
                <a16:creationId xmlns:a16="http://schemas.microsoft.com/office/drawing/2014/main" id="{339D9316-5766-47A5-B1B6-B5BAEC3D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4286250"/>
            <a:ext cx="974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Dữ liệu</a:t>
            </a:r>
          </a:p>
        </p:txBody>
      </p:sp>
      <p:sp>
        <p:nvSpPr>
          <p:cNvPr id="29710" name="Text Box 17">
            <a:extLst>
              <a:ext uri="{FF2B5EF4-FFF2-40B4-BE49-F238E27FC236}">
                <a16:creationId xmlns:a16="http://schemas.microsoft.com/office/drawing/2014/main" id="{D6F3288E-76AE-4714-A949-86BE5AC38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37830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CONTINUE:</a:t>
            </a:r>
          </a:p>
        </p:txBody>
      </p:sp>
      <p:sp>
        <p:nvSpPr>
          <p:cNvPr id="29711" name="Text Box 18">
            <a:extLst>
              <a:ext uri="{FF2B5EF4-FFF2-40B4-BE49-F238E27FC236}">
                <a16:creationId xmlns:a16="http://schemas.microsoft.com/office/drawing/2014/main" id="{DB8EBDC8-A3D2-4E10-A83C-88468225E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38" y="1700213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29712" name="Text Box 19">
            <a:extLst>
              <a:ext uri="{FF2B5EF4-FFF2-40B4-BE49-F238E27FC236}">
                <a16:creationId xmlns:a16="http://schemas.microsoft.com/office/drawing/2014/main" id="{14547FBA-F2F9-40FD-ADBF-BA015309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4652963"/>
            <a:ext cx="474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IP</a:t>
            </a:r>
          </a:p>
        </p:txBody>
      </p:sp>
      <p:sp>
        <p:nvSpPr>
          <p:cNvPr id="29713" name="Line 20">
            <a:extLst>
              <a:ext uri="{FF2B5EF4-FFF2-40B4-BE49-F238E27FC236}">
                <a16:creationId xmlns:a16="http://schemas.microsoft.com/office/drawing/2014/main" id="{85B1C4F5-25AE-4FDA-A5CB-FC51F4EDF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5725" y="4797425"/>
            <a:ext cx="544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14" name="Line 21">
            <a:extLst>
              <a:ext uri="{FF2B5EF4-FFF2-40B4-BE49-F238E27FC236}">
                <a16:creationId xmlns:a16="http://schemas.microsoft.com/office/drawing/2014/main" id="{CBED5A05-8540-4403-AF84-DB019C60F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5725" y="1844675"/>
            <a:ext cx="62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15" name="Line 22">
            <a:extLst>
              <a:ext uri="{FF2B5EF4-FFF2-40B4-BE49-F238E27FC236}">
                <a16:creationId xmlns:a16="http://schemas.microsoft.com/office/drawing/2014/main" id="{E4ABA319-5DA0-4F7B-914B-701738FF1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1850" y="1773238"/>
            <a:ext cx="0" cy="2873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16" name="Line 23">
            <a:extLst>
              <a:ext uri="{FF2B5EF4-FFF2-40B4-BE49-F238E27FC236}">
                <a16:creationId xmlns:a16="http://schemas.microsoft.com/office/drawing/2014/main" id="{8D7493FB-1EBF-4943-8794-57B4B084E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1850" y="3357563"/>
            <a:ext cx="0" cy="35877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17" name="Text Box 24">
            <a:extLst>
              <a:ext uri="{FF2B5EF4-FFF2-40B4-BE49-F238E27FC236}">
                <a16:creationId xmlns:a16="http://schemas.microsoft.com/office/drawing/2014/main" id="{C0E2798F-4D69-442F-99FF-F2BCE4873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2054225"/>
            <a:ext cx="2744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Chiều tiến của ngăn xếp</a:t>
            </a:r>
          </a:p>
        </p:txBody>
      </p:sp>
      <p:sp>
        <p:nvSpPr>
          <p:cNvPr id="29718" name="Text Box 25">
            <a:extLst>
              <a:ext uri="{FF2B5EF4-FFF2-40B4-BE49-F238E27FC236}">
                <a16:creationId xmlns:a16="http://schemas.microsoft.com/office/drawing/2014/main" id="{422289F4-C6A1-497F-9BF8-70F996E70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2990850"/>
            <a:ext cx="322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Chiều tiến của mã và dữ liệu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4B066EB6-C1A1-45B8-83CE-2E2C425F1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28D1C-AE54-45E0-8AE8-F2B76290564A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6F3B0C6D-4A5B-4A8C-8DB6-6E0C80858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2.2.4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648A5DA-F199-4D14-A384-5BD74C2790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Chương trình Hello.COM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96D9AE05-EF2B-43E9-8253-65B7E8F59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1125538"/>
            <a:ext cx="5543550" cy="5548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.Model	Tiny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ORG	100H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START: JMP CONTINUE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CRLF	DB	13,10,’$’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MSG	DB	‘Hello! $’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CONTINUE: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MAIN	Proc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;về đầu dòng mới dùng hàm 9 của INT 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MOV	AH,9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LEA	DX, CRLF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INT	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;Hiển thị lời chào dùng hàm 9 của INT 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MOV 	AH,9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LEA	DX, MSG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INT 	21H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;về đầu dòng mới dùng hàm 9 của INT 21H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MOV	AH,9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LEA	DX, CRLF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INT	21H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;trở về DOS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INT	20H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MAIN	Endp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	END START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7D10FE36-F137-48A8-9465-1E2FE3D5D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96398-9DF6-4B41-AD6C-5149670ABD41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0052761D-2D66-4C0A-99C1-3C85B69C9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2.2.4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641F8E2-47EA-4FBB-A5E0-A4199A38C0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endParaRPr lang="en-US" altLang="en-US" sz="20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408D00A-A983-4EB3-9ADA-618B6F707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2638425"/>
            <a:ext cx="2182813" cy="20161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F64426A9-E68C-4272-BCE9-60481721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1412875"/>
            <a:ext cx="2184400" cy="32400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D4493140-E36F-4DB2-9B40-6F608C729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4149725"/>
            <a:ext cx="2182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1F879426-55FE-474F-972C-AD774B094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4076700"/>
            <a:ext cx="218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B2124077-3C02-4121-BCE3-9B325C093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2565400"/>
            <a:ext cx="218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72F0FDDB-7DC7-4F48-913C-F96C3A42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4222750"/>
            <a:ext cx="735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PSP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454B13EC-B730-477E-84DF-B33B4E41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4221163"/>
            <a:ext cx="73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PSP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C97E9D7E-55FC-4CFB-80F4-85083253C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006850"/>
            <a:ext cx="860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100h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6A3FB512-2140-460E-B20A-D84557853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286125"/>
            <a:ext cx="190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chương trình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AC58FFB3-9245-4FDD-B396-622ED829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3141663"/>
            <a:ext cx="1903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chương trình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D794132E-E313-48A5-9A92-F77F80C5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177323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Stack</a:t>
            </a:r>
          </a:p>
        </p:txBody>
      </p:sp>
      <p:sp>
        <p:nvSpPr>
          <p:cNvPr id="31760" name="Text Box 17">
            <a:extLst>
              <a:ext uri="{FF2B5EF4-FFF2-40B4-BE49-F238E27FC236}">
                <a16:creationId xmlns:a16="http://schemas.microsoft.com/office/drawing/2014/main" id="{4A4EEBE1-A7D2-4223-9724-CAB0EC04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4005263"/>
            <a:ext cx="86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100h</a:t>
            </a:r>
          </a:p>
        </p:txBody>
      </p:sp>
      <p:sp>
        <p:nvSpPr>
          <p:cNvPr id="31761" name="Rectangle 18">
            <a:extLst>
              <a:ext uri="{FF2B5EF4-FFF2-40B4-BE49-F238E27FC236}">
                <a16:creationId xmlns:a16="http://schemas.microsoft.com/office/drawing/2014/main" id="{461C0AEE-5226-4315-B606-92C874897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3141663"/>
            <a:ext cx="12477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SS</a:t>
            </a:r>
          </a:p>
        </p:txBody>
      </p:sp>
      <p:sp>
        <p:nvSpPr>
          <p:cNvPr id="31762" name="Rectangle 20">
            <a:extLst>
              <a:ext uri="{FF2B5EF4-FFF2-40B4-BE49-F238E27FC236}">
                <a16:creationId xmlns:a16="http://schemas.microsoft.com/office/drawing/2014/main" id="{B6B10304-5AB6-469F-9AF7-6421FF6A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3429000"/>
            <a:ext cx="1247775" cy="2873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31763" name="Rectangle 21">
            <a:extLst>
              <a:ext uri="{FF2B5EF4-FFF2-40B4-BE49-F238E27FC236}">
                <a16:creationId xmlns:a16="http://schemas.microsoft.com/office/drawing/2014/main" id="{6BC5C088-28FF-4D9E-B413-F6955231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3716338"/>
            <a:ext cx="12477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DS</a:t>
            </a:r>
          </a:p>
        </p:txBody>
      </p:sp>
      <p:sp>
        <p:nvSpPr>
          <p:cNvPr id="31764" name="Rectangle 22">
            <a:extLst>
              <a:ext uri="{FF2B5EF4-FFF2-40B4-BE49-F238E27FC236}">
                <a16:creationId xmlns:a16="http://schemas.microsoft.com/office/drawing/2014/main" id="{3A923954-5454-480A-9BB8-2A7E1520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4005263"/>
            <a:ext cx="12477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ES</a:t>
            </a:r>
          </a:p>
        </p:txBody>
      </p:sp>
      <p:sp>
        <p:nvSpPr>
          <p:cNvPr id="31765" name="Line 23">
            <a:extLst>
              <a:ext uri="{FF2B5EF4-FFF2-40B4-BE49-F238E27FC236}">
                <a16:creationId xmlns:a16="http://schemas.microsoft.com/office/drawing/2014/main" id="{696C9C55-141A-4C1F-9170-00DDD49C1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3284538"/>
            <a:ext cx="390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66" name="Line 24">
            <a:extLst>
              <a:ext uri="{FF2B5EF4-FFF2-40B4-BE49-F238E27FC236}">
                <a16:creationId xmlns:a16="http://schemas.microsoft.com/office/drawing/2014/main" id="{74D54E7D-2EE2-40FC-B5FE-A853CAB3F6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5200" y="256540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67" name="Line 25">
            <a:extLst>
              <a:ext uri="{FF2B5EF4-FFF2-40B4-BE49-F238E27FC236}">
                <a16:creationId xmlns:a16="http://schemas.microsoft.com/office/drawing/2014/main" id="{EBF2DC53-ED25-4E51-A1F3-639CE682B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2565400"/>
            <a:ext cx="390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68" name="Line 26">
            <a:extLst>
              <a:ext uri="{FF2B5EF4-FFF2-40B4-BE49-F238E27FC236}">
                <a16:creationId xmlns:a16="http://schemas.microsoft.com/office/drawing/2014/main" id="{9343510B-B48F-4A05-879D-242E3AB04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3573463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69" name="Line 28">
            <a:extLst>
              <a:ext uri="{FF2B5EF4-FFF2-40B4-BE49-F238E27FC236}">
                <a16:creationId xmlns:a16="http://schemas.microsoft.com/office/drawing/2014/main" id="{2A2FCE0F-6040-4967-8F8B-24C07A807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3573463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0" name="Line 29">
            <a:extLst>
              <a:ext uri="{FF2B5EF4-FFF2-40B4-BE49-F238E27FC236}">
                <a16:creationId xmlns:a16="http://schemas.microsoft.com/office/drawing/2014/main" id="{9B4C831E-07AB-4132-9AB1-AED4C2764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4076700"/>
            <a:ext cx="233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1" name="Line 30">
            <a:extLst>
              <a:ext uri="{FF2B5EF4-FFF2-40B4-BE49-F238E27FC236}">
                <a16:creationId xmlns:a16="http://schemas.microsoft.com/office/drawing/2014/main" id="{FBEEE233-3C4A-4BA1-9B39-788E09A11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3860800"/>
            <a:ext cx="233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2" name="Line 31">
            <a:extLst>
              <a:ext uri="{FF2B5EF4-FFF2-40B4-BE49-F238E27FC236}">
                <a16:creationId xmlns:a16="http://schemas.microsoft.com/office/drawing/2014/main" id="{2609D2E9-0E48-456D-B69E-4283B700B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4149725"/>
            <a:ext cx="233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3" name="Line 32">
            <a:extLst>
              <a:ext uri="{FF2B5EF4-FFF2-40B4-BE49-F238E27FC236}">
                <a16:creationId xmlns:a16="http://schemas.microsoft.com/office/drawing/2014/main" id="{51E8B45C-F67A-4C9A-B981-CC3AB2FD9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38608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4" name="Line 33">
            <a:extLst>
              <a:ext uri="{FF2B5EF4-FFF2-40B4-BE49-F238E27FC236}">
                <a16:creationId xmlns:a16="http://schemas.microsoft.com/office/drawing/2014/main" id="{EA091D24-F40D-43AC-B6EB-E34D8D5AC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4652963"/>
            <a:ext cx="547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5" name="Line 34">
            <a:extLst>
              <a:ext uri="{FF2B5EF4-FFF2-40B4-BE49-F238E27FC236}">
                <a16:creationId xmlns:a16="http://schemas.microsoft.com/office/drawing/2014/main" id="{73A1DCAC-686E-41D7-BDF8-ADE544A1F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8588" y="3284538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6" name="Line 35">
            <a:extLst>
              <a:ext uri="{FF2B5EF4-FFF2-40B4-BE49-F238E27FC236}">
                <a16:creationId xmlns:a16="http://schemas.microsoft.com/office/drawing/2014/main" id="{FCF73A15-A38F-4905-BFD6-82D569CFC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3284538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7" name="Line 36">
            <a:extLst>
              <a:ext uri="{FF2B5EF4-FFF2-40B4-BE49-F238E27FC236}">
                <a16:creationId xmlns:a16="http://schemas.microsoft.com/office/drawing/2014/main" id="{D08032C7-531F-46CA-9A9A-0FFF320AC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4652963"/>
            <a:ext cx="468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8" name="Line 37">
            <a:extLst>
              <a:ext uri="{FF2B5EF4-FFF2-40B4-BE49-F238E27FC236}">
                <a16:creationId xmlns:a16="http://schemas.microsoft.com/office/drawing/2014/main" id="{0937FDDA-E650-4B04-BB0D-C48D9AC619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8588" y="357346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9" name="Line 38">
            <a:extLst>
              <a:ext uri="{FF2B5EF4-FFF2-40B4-BE49-F238E27FC236}">
                <a16:creationId xmlns:a16="http://schemas.microsoft.com/office/drawing/2014/main" id="{F2262297-A960-481F-949D-8137DD272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8588" y="3860800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80" name="Line 39">
            <a:extLst>
              <a:ext uri="{FF2B5EF4-FFF2-40B4-BE49-F238E27FC236}">
                <a16:creationId xmlns:a16="http://schemas.microsoft.com/office/drawing/2014/main" id="{F5B27330-CD82-4B6A-8CCF-2D5AA9259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8588" y="4149725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81" name="Text Box 40">
            <a:extLst>
              <a:ext uri="{FF2B5EF4-FFF2-40B4-BE49-F238E27FC236}">
                <a16:creationId xmlns:a16="http://schemas.microsoft.com/office/drawing/2014/main" id="{EFEE2BAF-8F9A-49A2-AFD7-25417BB0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53006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.COM</a:t>
            </a:r>
          </a:p>
        </p:txBody>
      </p:sp>
      <p:sp>
        <p:nvSpPr>
          <p:cNvPr id="31782" name="Text Box 41">
            <a:extLst>
              <a:ext uri="{FF2B5EF4-FFF2-40B4-BE49-F238E27FC236}">
                <a16:creationId xmlns:a16="http://schemas.microsoft.com/office/drawing/2014/main" id="{B5B44B72-63F3-4D10-9365-9193C69D8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522922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. EXE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0E51D0ED-9B3A-4545-99A0-77BC963951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CFDCB7-81F2-4872-812A-1F47A0AB0493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1584E73D-D57C-46EA-A230-EC88B01EF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DA8E7FC-B88B-4B41-8708-870B61FA6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>
                <a:solidFill>
                  <a:srgbClr val="4D4D4D"/>
                </a:solidFill>
              </a:rPr>
              <a:t>2.1 Giới thiệu máy tính IBM-PC</a:t>
            </a:r>
          </a:p>
          <a:p>
            <a:pPr marL="457200" indent="-457200"/>
            <a:r>
              <a:rPr lang="en-US" altLang="en-US">
                <a:solidFill>
                  <a:srgbClr val="4D4D4D"/>
                </a:solidFill>
              </a:rPr>
              <a:t>2.2 Giới thiệu khung của chương trình hợp ngữ</a:t>
            </a:r>
          </a:p>
          <a:p>
            <a:pPr marL="457200" indent="-457200"/>
            <a:r>
              <a:rPr lang="en-US" altLang="en-US"/>
              <a:t>2.3 Cách tạo và chạy một chương trình hợp ngữ trên máy IBM PC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24009112-3400-4437-BAD4-751452100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593885-111E-4A83-8EAF-ACCEBE5F5C19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2BC3797B-C152-417D-A7F5-67199E825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CBAC60B-E6FB-4195-ACEB-0640E2943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/>
              <a:t>2.1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IBM-PC</a:t>
            </a:r>
          </a:p>
          <a:p>
            <a:pPr marL="857250" lvl="1" indent="-457200">
              <a:defRPr/>
            </a:pPr>
            <a:r>
              <a:rPr lang="en-US" sz="2400" dirty="0">
                <a:ea typeface="+mn-ea"/>
                <a:cs typeface="+mn-cs"/>
              </a:rPr>
              <a:t>2.1.1 </a:t>
            </a:r>
            <a:r>
              <a:rPr lang="en-US" sz="2400" dirty="0" err="1">
                <a:ea typeface="+mn-ea"/>
                <a:cs typeface="+mn-cs"/>
              </a:rPr>
              <a:t>Giới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thiệu</a:t>
            </a:r>
            <a:endParaRPr lang="en-US" sz="2400" dirty="0">
              <a:ea typeface="+mn-ea"/>
              <a:cs typeface="+mn-cs"/>
            </a:endParaRPr>
          </a:p>
          <a:p>
            <a:pPr marL="857250" lvl="1" indent="-457200">
              <a:defRPr/>
            </a:pPr>
            <a:r>
              <a:rPr lang="en-US" sz="2400" dirty="0">
                <a:ea typeface="+mn-ea"/>
                <a:cs typeface="+mn-cs"/>
              </a:rPr>
              <a:t>2.1.2 </a:t>
            </a:r>
            <a:r>
              <a:rPr lang="en-US" sz="2400" dirty="0" err="1">
                <a:ea typeface="+mn-ea"/>
                <a:cs typeface="+mn-cs"/>
              </a:rPr>
              <a:t>Trình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tự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khởi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động</a:t>
            </a:r>
            <a:endParaRPr lang="en-US" sz="2400" dirty="0">
              <a:ea typeface="+mn-ea"/>
              <a:cs typeface="+mn-cs"/>
            </a:endParaRPr>
          </a:p>
          <a:p>
            <a:pPr marL="857250" lvl="1" indent="-457200">
              <a:defRPr/>
            </a:pPr>
            <a:r>
              <a:rPr lang="en-US" sz="2400" dirty="0">
                <a:ea typeface="+mn-ea"/>
                <a:cs typeface="+mn-cs"/>
              </a:rPr>
              <a:t>2.1.3 </a:t>
            </a:r>
            <a:r>
              <a:rPr lang="en-US" sz="2400" dirty="0" err="1">
                <a:ea typeface="+mn-ea"/>
                <a:cs typeface="+mn-cs"/>
              </a:rPr>
              <a:t>Bản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đồ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bộ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nhớ</a:t>
            </a:r>
            <a:endParaRPr lang="en-US" sz="2400" dirty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>
                <a:solidFill>
                  <a:srgbClr val="4D4D4D"/>
                </a:solidFill>
              </a:rPr>
              <a:t>2.2 </a:t>
            </a:r>
            <a:r>
              <a:rPr lang="en-US" dirty="0" err="1">
                <a:solidFill>
                  <a:srgbClr val="4D4D4D"/>
                </a:solidFill>
              </a:rPr>
              <a:t>Giới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thiệu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khung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của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chương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trình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hợp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ngữ</a:t>
            </a:r>
            <a:endParaRPr lang="en-US" dirty="0">
              <a:solidFill>
                <a:srgbClr val="4D4D4D"/>
              </a:solidFill>
            </a:endParaRPr>
          </a:p>
          <a:p>
            <a:pPr marL="457200" indent="-457200">
              <a:defRPr/>
            </a:pPr>
            <a:r>
              <a:rPr lang="en-US" dirty="0">
                <a:solidFill>
                  <a:srgbClr val="4D4D4D"/>
                </a:solidFill>
              </a:rPr>
              <a:t>2.3 </a:t>
            </a:r>
            <a:r>
              <a:rPr lang="en-US" dirty="0" err="1">
                <a:solidFill>
                  <a:srgbClr val="4D4D4D"/>
                </a:solidFill>
              </a:rPr>
              <a:t>Cách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tạo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và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chạy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một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chương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trình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hợp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ngữ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trên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máy</a:t>
            </a:r>
            <a:r>
              <a:rPr lang="en-US" dirty="0">
                <a:solidFill>
                  <a:srgbClr val="4D4D4D"/>
                </a:solidFill>
              </a:rPr>
              <a:t> IBM PC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7F6145FC-65F1-4230-8A71-C984077EF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979C5C-E25E-4DB9-A1FA-DCBB2EDCFF24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C7ED3E8B-8B16-4515-8BE3-AB8C77B4F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3.2 Cách tạo một chương trình hợp ngữ</a:t>
            </a: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5AC45E2C-E7A2-4313-93AD-E414ECB8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81" y="1075499"/>
            <a:ext cx="3900488" cy="7207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Tạo</a:t>
            </a:r>
            <a:r>
              <a:rPr lang="en-US" altLang="en-US" sz="1800" dirty="0">
                <a:solidFill>
                  <a:srgbClr val="003399"/>
                </a:solidFill>
                <a:latin typeface="Times New Roman" panose="02020603050405020304" pitchFamily="18" charset="0"/>
              </a:rPr>
              <a:t> ra </a:t>
            </a:r>
            <a:r>
              <a:rPr lang="en-US" altLang="en-US" sz="18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tệp</a:t>
            </a:r>
            <a:r>
              <a:rPr lang="en-US" altLang="en-US" sz="18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văn</a:t>
            </a:r>
            <a:r>
              <a:rPr lang="en-US" altLang="en-US" sz="18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bản</a:t>
            </a:r>
            <a:r>
              <a:rPr lang="en-US" altLang="en-US" sz="18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18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chương</a:t>
            </a:r>
            <a:r>
              <a:rPr lang="en-US" altLang="en-US" sz="18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trình</a:t>
            </a:r>
            <a:endParaRPr lang="en-US" altLang="en-US" sz="18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3399"/>
                </a:solidFill>
                <a:latin typeface="Times New Roman" panose="02020603050405020304" pitchFamily="18" charset="0"/>
              </a:rPr>
              <a:t>*.</a:t>
            </a:r>
            <a:r>
              <a:rPr lang="en-US" altLang="en-US" sz="18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asm</a:t>
            </a:r>
            <a:endParaRPr lang="en-US" altLang="en-US" sz="18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9171C49F-E50A-42ED-BABA-390308F3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79" y="2083561"/>
            <a:ext cx="3900489" cy="7207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Dùng MASM để dịch ra mã máy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*.obj</a:t>
            </a:r>
          </a:p>
        </p:txBody>
      </p:sp>
      <p:sp>
        <p:nvSpPr>
          <p:cNvPr id="33798" name="AutoShape 6">
            <a:extLst>
              <a:ext uri="{FF2B5EF4-FFF2-40B4-BE49-F238E27FC236}">
                <a16:creationId xmlns:a16="http://schemas.microsoft.com/office/drawing/2014/main" id="{BD14B5D0-EEE7-409D-BD46-5810C3BA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79" y="3020186"/>
            <a:ext cx="3900490" cy="7207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Dùng LINK để nối tệp . obj thành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*.exe</a:t>
            </a:r>
          </a:p>
        </p:txBody>
      </p:sp>
      <p:sp>
        <p:nvSpPr>
          <p:cNvPr id="33799" name="AutoShape 7">
            <a:extLst>
              <a:ext uri="{FF2B5EF4-FFF2-40B4-BE49-F238E27FC236}">
                <a16:creationId xmlns:a16="http://schemas.microsoft.com/office/drawing/2014/main" id="{7C730BE5-86FA-4738-B960-9325DB754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11" y="4964874"/>
            <a:ext cx="3948857" cy="7207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Dùng exe2bin để dịch *.exe thành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*.com</a:t>
            </a:r>
          </a:p>
        </p:txBody>
      </p:sp>
      <p:sp>
        <p:nvSpPr>
          <p:cNvPr id="33800" name="AutoShape 8">
            <a:extLst>
              <a:ext uri="{FF2B5EF4-FFF2-40B4-BE49-F238E27FC236}">
                <a16:creationId xmlns:a16="http://schemas.microsoft.com/office/drawing/2014/main" id="{BFE7B98E-DDFA-4D96-B6D1-A18A5739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11" y="5972936"/>
            <a:ext cx="3948858" cy="7207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chạy chương trình</a:t>
            </a: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E906FE2B-E940-4FB6-983A-DC9230A1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25" y="4099686"/>
            <a:ext cx="2808288" cy="719138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Dịch được ra .com?</a:t>
            </a:r>
          </a:p>
        </p:txBody>
      </p:sp>
      <p:sp>
        <p:nvSpPr>
          <p:cNvPr id="33802" name="Line 19">
            <a:extLst>
              <a:ext uri="{FF2B5EF4-FFF2-40B4-BE49-F238E27FC236}">
                <a16:creationId xmlns:a16="http://schemas.microsoft.com/office/drawing/2014/main" id="{FC177D62-96C3-40B1-A327-34D540864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563" y="3739324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3" name="Line 20">
            <a:extLst>
              <a:ext uri="{FF2B5EF4-FFF2-40B4-BE49-F238E27FC236}">
                <a16:creationId xmlns:a16="http://schemas.microsoft.com/office/drawing/2014/main" id="{B7A1AB9A-B7B3-472F-B088-F1DE85F8A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188" y="1796224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4" name="Line 21">
            <a:extLst>
              <a:ext uri="{FF2B5EF4-FFF2-40B4-BE49-F238E27FC236}">
                <a16:creationId xmlns:a16="http://schemas.microsoft.com/office/drawing/2014/main" id="{8264A20C-1E1D-48A1-8A37-292141E32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188" y="2804286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5" name="Line 22">
            <a:extLst>
              <a:ext uri="{FF2B5EF4-FFF2-40B4-BE49-F238E27FC236}">
                <a16:creationId xmlns:a16="http://schemas.microsoft.com/office/drawing/2014/main" id="{F37A8CBC-43BD-419F-A92D-09AC66571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563" y="4820411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6" name="Line 23">
            <a:extLst>
              <a:ext uri="{FF2B5EF4-FFF2-40B4-BE49-F238E27FC236}">
                <a16:creationId xmlns:a16="http://schemas.microsoft.com/office/drawing/2014/main" id="{219A959D-94E7-463E-9189-31FDA25BF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914" y="4460049"/>
            <a:ext cx="8969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7" name="Line 25">
            <a:extLst>
              <a:ext uri="{FF2B5EF4-FFF2-40B4-BE49-F238E27FC236}">
                <a16:creationId xmlns:a16="http://schemas.microsoft.com/office/drawing/2014/main" id="{6BA7BB97-96D9-42A1-BB0E-103756295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563" y="5684011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8" name="Line 26">
            <a:extLst>
              <a:ext uri="{FF2B5EF4-FFF2-40B4-BE49-F238E27FC236}">
                <a16:creationId xmlns:a16="http://schemas.microsoft.com/office/drawing/2014/main" id="{6CC5B9AE-D8DA-42AF-8946-48A8D023A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0850" y="4459255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9" name="Line 27">
            <a:extLst>
              <a:ext uri="{FF2B5EF4-FFF2-40B4-BE49-F238E27FC236}">
                <a16:creationId xmlns:a16="http://schemas.microsoft.com/office/drawing/2014/main" id="{C3C728D0-9B8B-46E5-9923-C3DB8B14F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6762" y="5828474"/>
            <a:ext cx="2224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10" name="Text Box 28">
            <a:extLst>
              <a:ext uri="{FF2B5EF4-FFF2-40B4-BE49-F238E27FC236}">
                <a16:creationId xmlns:a16="http://schemas.microsoft.com/office/drawing/2014/main" id="{E41CEF90-C111-4414-9819-A5FFE62B2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488" y="4099686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không</a:t>
            </a:r>
          </a:p>
        </p:txBody>
      </p:sp>
      <p:pic>
        <p:nvPicPr>
          <p:cNvPr id="33812" name="Picture 20">
            <a:extLst>
              <a:ext uri="{FF2B5EF4-FFF2-40B4-BE49-F238E27FC236}">
                <a16:creationId xmlns:a16="http://schemas.microsoft.com/office/drawing/2014/main" id="{9E3EA6F2-CA27-41B3-AA24-8681415C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93" y="1133632"/>
            <a:ext cx="4987809" cy="56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469188B1-FCFE-4F73-8E6B-88757F1D5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816DC5-1E9C-442B-87B9-42E4EC413CAF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970F34CB-2F4F-492E-B602-EEE9A862D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2.1.1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IBM-PC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F8B0E66-D411-4758-BE4C-A4BC7A373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The </a:t>
            </a:r>
            <a:r>
              <a:rPr lang="en-US" altLang="en-US" dirty="0"/>
              <a:t>IBM Personal Computer </a:t>
            </a:r>
          </a:p>
          <a:p>
            <a:pPr lvl="1"/>
            <a:r>
              <a:rPr lang="en-US" altLang="en-US" b="0" dirty="0"/>
              <a:t>August 12, 1981.</a:t>
            </a:r>
          </a:p>
          <a:p>
            <a:pPr lvl="1"/>
            <a:r>
              <a:rPr lang="en-US" altLang="en-US" b="0" dirty="0" err="1"/>
              <a:t>Nền</a:t>
            </a:r>
            <a:r>
              <a:rPr lang="en-US" altLang="en-US" b="0" dirty="0"/>
              <a:t> </a:t>
            </a:r>
            <a:r>
              <a:rPr lang="en-US" altLang="en-US" b="0" dirty="0" err="1"/>
              <a:t>tảng</a:t>
            </a:r>
            <a:r>
              <a:rPr lang="en-US" altLang="en-US" b="0" dirty="0"/>
              <a:t> </a:t>
            </a:r>
            <a:r>
              <a:rPr lang="en-US" altLang="en-US" b="0" dirty="0" err="1"/>
              <a:t>mở</a:t>
            </a:r>
            <a:r>
              <a:rPr lang="en-US" altLang="en-US" b="0" dirty="0"/>
              <a:t>: </a:t>
            </a:r>
            <a:r>
              <a:rPr lang="en-US" altLang="en-US" b="0" dirty="0" err="1"/>
              <a:t>mọi</a:t>
            </a:r>
            <a:r>
              <a:rPr lang="en-US" altLang="en-US" b="0" dirty="0"/>
              <a:t> </a:t>
            </a:r>
            <a:r>
              <a:rPr lang="en-US" altLang="en-US" b="0" dirty="0" err="1"/>
              <a:t>người</a:t>
            </a:r>
            <a:r>
              <a:rPr lang="en-US" altLang="en-US" b="0" dirty="0"/>
              <a:t> </a:t>
            </a:r>
            <a:r>
              <a:rPr lang="en-US" altLang="en-US" b="0" dirty="0" err="1"/>
              <a:t>kiểm</a:t>
            </a:r>
            <a:r>
              <a:rPr lang="en-US" altLang="en-US" b="0" dirty="0"/>
              <a:t> </a:t>
            </a:r>
            <a:r>
              <a:rPr lang="en-US" altLang="en-US" b="0" dirty="0" err="1"/>
              <a:t>tra</a:t>
            </a:r>
            <a:r>
              <a:rPr lang="en-US" altLang="en-US" b="0" dirty="0"/>
              <a:t> </a:t>
            </a:r>
            <a:r>
              <a:rPr lang="en-US" altLang="en-US" b="0" dirty="0" err="1"/>
              <a:t>lỗi</a:t>
            </a:r>
            <a:r>
              <a:rPr lang="en-US" altLang="en-US" b="0" dirty="0"/>
              <a:t>, </a:t>
            </a:r>
            <a:r>
              <a:rPr lang="en-US" altLang="en-US" b="0" dirty="0" err="1"/>
              <a:t>phát</a:t>
            </a:r>
            <a:r>
              <a:rPr lang="en-US" altLang="en-US" b="0" dirty="0"/>
              <a:t> </a:t>
            </a:r>
            <a:r>
              <a:rPr lang="en-US" altLang="en-US" b="0" dirty="0" err="1"/>
              <a:t>triển</a:t>
            </a:r>
            <a:r>
              <a:rPr lang="en-US" altLang="en-US" b="0" dirty="0"/>
              <a:t> </a:t>
            </a:r>
            <a:r>
              <a:rPr lang="en-US" altLang="en-US" b="0" dirty="0" err="1"/>
              <a:t>ngoại</a:t>
            </a:r>
            <a:r>
              <a:rPr lang="en-US" altLang="en-US" b="0" dirty="0"/>
              <a:t> vi</a:t>
            </a:r>
          </a:p>
          <a:p>
            <a:pPr lvl="1"/>
            <a:r>
              <a:rPr lang="en-US" altLang="en-US" b="0" dirty="0" err="1"/>
              <a:t>Kiến</a:t>
            </a:r>
            <a:r>
              <a:rPr lang="en-US" altLang="en-US" b="0" dirty="0"/>
              <a:t> </a:t>
            </a:r>
            <a:r>
              <a:rPr lang="en-US" altLang="en-US" b="0" dirty="0" err="1"/>
              <a:t>trúc</a:t>
            </a:r>
            <a:r>
              <a:rPr lang="en-US" altLang="en-US" b="0" dirty="0"/>
              <a:t>: Mother board, Daughter card</a:t>
            </a:r>
          </a:p>
          <a:p>
            <a:pPr lvl="1"/>
            <a:r>
              <a:rPr lang="en-US" altLang="en-US" b="0" dirty="0" err="1"/>
              <a:t>Chuẩn</a:t>
            </a:r>
            <a:r>
              <a:rPr lang="en-US" altLang="en-US" b="0" dirty="0"/>
              <a:t> </a:t>
            </a:r>
            <a:r>
              <a:rPr lang="en-US" altLang="en-US" b="0" dirty="0" err="1"/>
              <a:t>hóa</a:t>
            </a:r>
            <a:r>
              <a:rPr lang="en-US" altLang="en-US" b="0" dirty="0"/>
              <a:t> </a:t>
            </a:r>
            <a:r>
              <a:rPr lang="en-US" altLang="en-US" b="0" dirty="0" err="1"/>
              <a:t>khe</a:t>
            </a:r>
            <a:r>
              <a:rPr lang="en-US" altLang="en-US" b="0" dirty="0"/>
              <a:t> </a:t>
            </a:r>
            <a:r>
              <a:rPr lang="en-US" altLang="en-US" b="0" dirty="0" err="1"/>
              <a:t>cắm</a:t>
            </a:r>
            <a:r>
              <a:rPr lang="en-US" altLang="en-US" b="0" dirty="0"/>
              <a:t>: ISA, PCI, COM, LPT…</a:t>
            </a:r>
          </a:p>
          <a:p>
            <a:pPr lvl="1"/>
            <a:r>
              <a:rPr lang="en-US" altLang="en-US" b="0" dirty="0"/>
              <a:t>CPU: 80882 4.77MHz</a:t>
            </a:r>
          </a:p>
          <a:p>
            <a:pPr lvl="1"/>
            <a:r>
              <a:rPr lang="en-US" altLang="en-US" b="0" dirty="0"/>
              <a:t>Memory: 16-256 KB</a:t>
            </a:r>
          </a:p>
          <a:p>
            <a:pPr lvl="1"/>
            <a:r>
              <a:rPr lang="en-US" altLang="en-US" b="0" dirty="0" err="1"/>
              <a:t>Hệ</a:t>
            </a:r>
            <a:r>
              <a:rPr lang="en-US" altLang="en-US" b="0" dirty="0"/>
              <a:t> </a:t>
            </a:r>
            <a:r>
              <a:rPr lang="en-US" altLang="en-US" b="0" dirty="0" err="1"/>
              <a:t>điều</a:t>
            </a:r>
            <a:r>
              <a:rPr lang="en-US" altLang="en-US" b="0" dirty="0"/>
              <a:t> </a:t>
            </a:r>
            <a:r>
              <a:rPr lang="en-US" altLang="en-US" b="0" dirty="0" err="1"/>
              <a:t>hành</a:t>
            </a:r>
            <a:r>
              <a:rPr lang="en-US" altLang="en-US" b="0" dirty="0"/>
              <a:t>: PC-DOS</a:t>
            </a:r>
          </a:p>
          <a:p>
            <a:endParaRPr lang="en-US" altLang="en-US" b="0" dirty="0"/>
          </a:p>
          <a:p>
            <a:endParaRPr lang="en-US" altLang="en-US" b="0" dirty="0"/>
          </a:p>
          <a:p>
            <a:endParaRPr lang="en-US" altLang="en-US" b="0" dirty="0"/>
          </a:p>
          <a:p>
            <a:endParaRPr lang="en-US" altLang="en-US" b="0" dirty="0"/>
          </a:p>
          <a:p>
            <a:endParaRPr lang="en-US" altLang="en-US" b="0" dirty="0"/>
          </a:p>
          <a:p>
            <a:endParaRPr lang="en-US" altLang="en-US" b="0" dirty="0"/>
          </a:p>
          <a:p>
            <a:endParaRPr lang="en-US" altLang="en-US" b="0" dirty="0"/>
          </a:p>
          <a:p>
            <a:endParaRPr lang="en-US" altLang="en-US" b="0" dirty="0"/>
          </a:p>
          <a:p>
            <a:endParaRPr lang="en-US" altLang="en-US" b="0" dirty="0"/>
          </a:p>
          <a:p>
            <a:r>
              <a:rPr lang="en-US" altLang="en-US" b="0" dirty="0"/>
              <a:t>"</a:t>
            </a:r>
            <a:r>
              <a:rPr lang="en-US" altLang="en-US" b="0" dirty="0">
                <a:hlinkClick r:id="rId2" tooltip="Personal computer"/>
              </a:rPr>
              <a:t>personal computer</a:t>
            </a:r>
            <a:r>
              <a:rPr lang="en-US" altLang="en-US" b="0" dirty="0"/>
              <a:t>" </a:t>
            </a:r>
            <a:r>
              <a:rPr lang="en-US" altLang="en-US" b="0" dirty="0" err="1"/>
              <a:t>được</a:t>
            </a:r>
            <a:r>
              <a:rPr lang="en-US" altLang="en-US" b="0" dirty="0"/>
              <a:t> </a:t>
            </a:r>
            <a:r>
              <a:rPr lang="en-US" altLang="en-US" b="0" dirty="0" err="1"/>
              <a:t>dùng</a:t>
            </a:r>
            <a:r>
              <a:rPr lang="en-US" altLang="en-US" b="0" dirty="0"/>
              <a:t> </a:t>
            </a:r>
            <a:r>
              <a:rPr lang="en-US" altLang="en-US" b="0" dirty="0" err="1"/>
              <a:t>bởi</a:t>
            </a:r>
            <a:r>
              <a:rPr lang="en-US" altLang="en-US" b="0" dirty="0"/>
              <a:t> </a:t>
            </a:r>
            <a:r>
              <a:rPr lang="en-US" altLang="en-US" b="0" dirty="0">
                <a:hlinkClick r:id="rId3" tooltip="Xerox PARC"/>
              </a:rPr>
              <a:t>Xerox PARC</a:t>
            </a:r>
            <a:r>
              <a:rPr lang="en-US" altLang="en-US" b="0" dirty="0"/>
              <a:t> </a:t>
            </a:r>
            <a:r>
              <a:rPr lang="en-US" altLang="en-US" b="0" dirty="0" err="1"/>
              <a:t>từ</a:t>
            </a:r>
            <a:r>
              <a:rPr lang="en-US" altLang="en-US" b="0" dirty="0"/>
              <a:t> 1972</a:t>
            </a:r>
          </a:p>
        </p:txBody>
      </p:sp>
      <p:pic>
        <p:nvPicPr>
          <p:cNvPr id="8197" name="Picture 2" descr="Ibm pc 5150.jpg">
            <a:extLst>
              <a:ext uri="{FF2B5EF4-FFF2-40B4-BE49-F238E27FC236}">
                <a16:creationId xmlns:a16="http://schemas.microsoft.com/office/drawing/2014/main" id="{92F7B760-9198-44DC-837D-349C1C77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077913"/>
            <a:ext cx="2381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http://upload.wikimedia.org/wikipedia/commons/thumb/5/57/IBM_PC_Motherboard_%281981%29.jpg/220px-IBM_PC_Motherboard_%281981%29.jpg">
            <a:extLst>
              <a:ext uri="{FF2B5EF4-FFF2-40B4-BE49-F238E27FC236}">
                <a16:creationId xmlns:a16="http://schemas.microsoft.com/office/drawing/2014/main" id="{C100B987-A307-4BEE-819B-E9B83C26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3429000"/>
            <a:ext cx="3468688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CE6D8165-07F1-4BD2-B24D-A8F6F5550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3A6D8-08A7-4BD8-9524-1BE91A096934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399D4492-7DAC-41F5-A544-048880F54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2.1.2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7244861-9AAD-481C-BF26-B58A5CAAE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Khi </a:t>
            </a:r>
            <a:r>
              <a:rPr lang="en-US" altLang="en-US" dirty="0" err="1"/>
              <a:t>bật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nhấn</a:t>
            </a:r>
            <a:r>
              <a:rPr lang="en-US" altLang="en-US" dirty="0"/>
              <a:t> Reset</a:t>
            </a:r>
          </a:p>
          <a:p>
            <a:pPr lvl="1"/>
            <a:r>
              <a:rPr lang="en-US" altLang="en-US" dirty="0"/>
              <a:t>CS=</a:t>
            </a:r>
            <a:r>
              <a:rPr lang="en-US" altLang="en-US" dirty="0" err="1"/>
              <a:t>FFFFh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IP=0000 =&gt;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FFFF0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BIOS</a:t>
            </a:r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BIOS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altLang="en-US" dirty="0"/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BIOS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vector </a:t>
            </a:r>
            <a:r>
              <a:rPr lang="en-US" altLang="en-US" dirty="0" err="1"/>
              <a:t>ngắt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BIOS</a:t>
            </a:r>
          </a:p>
          <a:p>
            <a:pPr lvl="1"/>
            <a:r>
              <a:rPr lang="en-US" altLang="en-US" dirty="0"/>
              <a:t>BIOS </a:t>
            </a:r>
            <a:r>
              <a:rPr lang="en-US" altLang="en-US" dirty="0" err="1"/>
              <a:t>nạp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(boot program)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đĩa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altLang="en-US" dirty="0"/>
          </a:p>
          <a:p>
            <a:pPr lvl="1"/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nạp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đĩa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altLang="en-US" dirty="0"/>
          </a:p>
          <a:p>
            <a:pPr lvl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nạp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FA5B1927-1072-4F1A-BE4F-2AB36FAA3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152BFB-2E09-435F-BC9A-296750556E45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A77AF97F-9CF8-4ECA-BACB-6B0DC78E9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2.1.3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 PC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40A44C2-7C17-46C0-BCC1-B8AC77E0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412875"/>
            <a:ext cx="2027237" cy="48958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9365CCF0-CEDE-4030-831D-6DE38AF9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6021388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00000</a:t>
            </a:r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8F14435A-6B89-4F17-9837-FD23E6D79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157788"/>
            <a:ext cx="20272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7" name="Line 8">
            <a:extLst>
              <a:ext uri="{FF2B5EF4-FFF2-40B4-BE49-F238E27FC236}">
                <a16:creationId xmlns:a16="http://schemas.microsoft.com/office/drawing/2014/main" id="{21FBCD82-B64C-4B65-A345-9690B8E7F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365625"/>
            <a:ext cx="20272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8" name="Text Box 11">
            <a:extLst>
              <a:ext uri="{FF2B5EF4-FFF2-40B4-BE49-F238E27FC236}">
                <a16:creationId xmlns:a16="http://schemas.microsoft.com/office/drawing/2014/main" id="{AE9DCE4E-FA07-4236-B915-A9036CB5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4868863"/>
            <a:ext cx="1052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9FFFF</a:t>
            </a:r>
          </a:p>
        </p:txBody>
      </p:sp>
      <p:sp>
        <p:nvSpPr>
          <p:cNvPr id="10249" name="Text Box 14">
            <a:extLst>
              <a:ext uri="{FF2B5EF4-FFF2-40B4-BE49-F238E27FC236}">
                <a16:creationId xmlns:a16="http://schemas.microsoft.com/office/drawing/2014/main" id="{88F9D4F7-173F-48D9-A52E-4E593AC1C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422116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FFFFF</a:t>
            </a:r>
          </a:p>
        </p:txBody>
      </p:sp>
      <p:sp>
        <p:nvSpPr>
          <p:cNvPr id="10250" name="Text Box 22">
            <a:extLst>
              <a:ext uri="{FF2B5EF4-FFF2-40B4-BE49-F238E27FC236}">
                <a16:creationId xmlns:a16="http://schemas.microsoft.com/office/drawing/2014/main" id="{98CECA52-7BE0-4566-8314-D602C60D6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5300663"/>
            <a:ext cx="16557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Vùng nhớ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 chương trình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640 Kbytes</a:t>
            </a:r>
          </a:p>
        </p:txBody>
      </p:sp>
      <p:sp>
        <p:nvSpPr>
          <p:cNvPr id="10251" name="Text Box 23">
            <a:extLst>
              <a:ext uri="{FF2B5EF4-FFF2-40B4-BE49-F238E27FC236}">
                <a16:creationId xmlns:a16="http://schemas.microsoft.com/office/drawing/2014/main" id="{668E8B3B-1FE0-4621-A133-252A4F30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4292600"/>
            <a:ext cx="1270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Vùng nhớ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 hệ thống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384 Kbytes</a:t>
            </a:r>
          </a:p>
        </p:txBody>
      </p:sp>
      <p:sp>
        <p:nvSpPr>
          <p:cNvPr id="10252" name="Text Box 24">
            <a:extLst>
              <a:ext uri="{FF2B5EF4-FFF2-40B4-BE49-F238E27FC236}">
                <a16:creationId xmlns:a16="http://schemas.microsoft.com/office/drawing/2014/main" id="{3F8D92E9-954B-4D18-86E9-4E8ED36F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1989138"/>
            <a:ext cx="1252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Vùng nhớ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 mở rộng</a:t>
            </a:r>
          </a:p>
        </p:txBody>
      </p:sp>
      <p:sp>
        <p:nvSpPr>
          <p:cNvPr id="10253" name="AutoShape 25">
            <a:extLst>
              <a:ext uri="{FF2B5EF4-FFF2-40B4-BE49-F238E27FC236}">
                <a16:creationId xmlns:a16="http://schemas.microsoft.com/office/drawing/2014/main" id="{3D5BD973-C4F7-4DCC-B790-5B76BB7C24F7}"/>
              </a:ext>
            </a:extLst>
          </p:cNvPr>
          <p:cNvSpPr>
            <a:spLocks/>
          </p:cNvSpPr>
          <p:nvPr/>
        </p:nvSpPr>
        <p:spPr bwMode="auto">
          <a:xfrm>
            <a:off x="5421313" y="4437063"/>
            <a:ext cx="155575" cy="1871662"/>
          </a:xfrm>
          <a:prstGeom prst="rightBrace">
            <a:avLst>
              <a:gd name="adj1" fmla="val 10025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254" name="Text Box 26">
            <a:extLst>
              <a:ext uri="{FF2B5EF4-FFF2-40B4-BE49-F238E27FC236}">
                <a16:creationId xmlns:a16="http://schemas.microsoft.com/office/drawing/2014/main" id="{C92B6E3C-D2B0-46D1-8437-32E61897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4860925"/>
            <a:ext cx="1539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Mbytes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bộ nhớ thực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4C8927A5-2746-49DC-B39F-DBFB1C29F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A3873-30BD-4110-A4D7-A011BF4EB8AC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A8A1000A-6C3D-42E5-9F16-546E3E1CB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2.1.3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IBM-PC </a:t>
            </a:r>
            <a:br>
              <a:rPr lang="en-US" dirty="0"/>
            </a:b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71A3BCA-94D9-4779-A597-2670DF9AD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88D67979-7062-4C4A-8653-CD83D3E8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412875"/>
            <a:ext cx="4681537" cy="48958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3D3F4381-D8B1-42C6-A741-6772C7740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602138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00000</a:t>
            </a:r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D4B01BD0-1FCC-4F13-A30F-1822F4130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157788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2" name="Text Box 7">
            <a:extLst>
              <a:ext uri="{FF2B5EF4-FFF2-40B4-BE49-F238E27FC236}">
                <a16:creationId xmlns:a16="http://schemas.microsoft.com/office/drawing/2014/main" id="{3C04CEAC-A451-4EF7-B480-8BAA46823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422116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02530</a:t>
            </a:r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48F07CD1-6166-4E02-AA27-637895924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876925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4" name="Line 9">
            <a:extLst>
              <a:ext uri="{FF2B5EF4-FFF2-40B4-BE49-F238E27FC236}">
                <a16:creationId xmlns:a16="http://schemas.microsoft.com/office/drawing/2014/main" id="{4BC66053-3DA7-4D32-9265-445E122AD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516563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5" name="Line 10">
            <a:extLst>
              <a:ext uri="{FF2B5EF4-FFF2-40B4-BE49-F238E27FC236}">
                <a16:creationId xmlns:a16="http://schemas.microsoft.com/office/drawing/2014/main" id="{9A9F6F2D-82CD-4D53-9CF3-3C28F0C56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797425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6" name="Line 11">
            <a:extLst>
              <a:ext uri="{FF2B5EF4-FFF2-40B4-BE49-F238E27FC236}">
                <a16:creationId xmlns:a16="http://schemas.microsoft.com/office/drawing/2014/main" id="{3D633607-5FF7-4CDC-99F4-AC3C0B834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437063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38B1EE8B-11B7-42E0-8A03-35F5E0879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076700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B4ABEB47-8FFA-4017-96AF-20EE59735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3716338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9" name="Line 14">
            <a:extLst>
              <a:ext uri="{FF2B5EF4-FFF2-40B4-BE49-F238E27FC236}">
                <a16:creationId xmlns:a16="http://schemas.microsoft.com/office/drawing/2014/main" id="{C10D459B-9479-4226-AA5B-0D1189FD9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1773238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80" name="Text Box 15">
            <a:extLst>
              <a:ext uri="{FF2B5EF4-FFF2-40B4-BE49-F238E27FC236}">
                <a16:creationId xmlns:a16="http://schemas.microsoft.com/office/drawing/2014/main" id="{53FFAEAB-B83A-4F0A-9ACB-D0D015890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5949950"/>
            <a:ext cx="2332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Các vector ngắt</a:t>
            </a:r>
          </a:p>
        </p:txBody>
      </p:sp>
      <p:sp>
        <p:nvSpPr>
          <p:cNvPr id="11281" name="Text Box 16">
            <a:extLst>
              <a:ext uri="{FF2B5EF4-FFF2-40B4-BE49-F238E27FC236}">
                <a16:creationId xmlns:a16="http://schemas.microsoft.com/office/drawing/2014/main" id="{68968F50-0332-4F80-9067-795A3D42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734050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00400</a:t>
            </a:r>
          </a:p>
        </p:txBody>
      </p:sp>
      <p:sp>
        <p:nvSpPr>
          <p:cNvPr id="11282" name="Text Box 17">
            <a:extLst>
              <a:ext uri="{FF2B5EF4-FFF2-40B4-BE49-F238E27FC236}">
                <a16:creationId xmlns:a16="http://schemas.microsoft.com/office/drawing/2014/main" id="{0CEF6A36-7977-444C-AA4E-933751206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373688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00500</a:t>
            </a:r>
          </a:p>
        </p:txBody>
      </p:sp>
      <p:sp>
        <p:nvSpPr>
          <p:cNvPr id="11283" name="Text Box 18">
            <a:extLst>
              <a:ext uri="{FF2B5EF4-FFF2-40B4-BE49-F238E27FC236}">
                <a16:creationId xmlns:a16="http://schemas.microsoft.com/office/drawing/2014/main" id="{F945336F-7B35-4B27-8DA3-54442FE5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013325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00700</a:t>
            </a:r>
          </a:p>
        </p:txBody>
      </p:sp>
      <p:sp>
        <p:nvSpPr>
          <p:cNvPr id="11284" name="Text Box 19">
            <a:extLst>
              <a:ext uri="{FF2B5EF4-FFF2-40B4-BE49-F238E27FC236}">
                <a16:creationId xmlns:a16="http://schemas.microsoft.com/office/drawing/2014/main" id="{9FB79A2F-8A76-4191-85A1-669C8135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465296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01160</a:t>
            </a:r>
          </a:p>
        </p:txBody>
      </p:sp>
      <p:sp>
        <p:nvSpPr>
          <p:cNvPr id="11285" name="Text Box 20">
            <a:extLst>
              <a:ext uri="{FF2B5EF4-FFF2-40B4-BE49-F238E27FC236}">
                <a16:creationId xmlns:a16="http://schemas.microsoft.com/office/drawing/2014/main" id="{27AC303F-AB90-45E4-AB6C-18DFB29F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3933825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08490</a:t>
            </a:r>
          </a:p>
        </p:txBody>
      </p:sp>
      <p:sp>
        <p:nvSpPr>
          <p:cNvPr id="11286" name="Text Box 21">
            <a:extLst>
              <a:ext uri="{FF2B5EF4-FFF2-40B4-BE49-F238E27FC236}">
                <a16:creationId xmlns:a16="http://schemas.microsoft.com/office/drawing/2014/main" id="{8A52ECC8-9CBE-4F71-BCE9-F377CA2DA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628775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9FFF0</a:t>
            </a:r>
          </a:p>
        </p:txBody>
      </p:sp>
      <p:sp>
        <p:nvSpPr>
          <p:cNvPr id="11287" name="Text Box 22">
            <a:extLst>
              <a:ext uri="{FF2B5EF4-FFF2-40B4-BE49-F238E27FC236}">
                <a16:creationId xmlns:a16="http://schemas.microsoft.com/office/drawing/2014/main" id="{FE12A783-D87D-4341-BF32-4FF3E8B5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26841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9FFFF</a:t>
            </a:r>
          </a:p>
        </p:txBody>
      </p:sp>
      <p:sp>
        <p:nvSpPr>
          <p:cNvPr id="11288" name="Text Box 23">
            <a:extLst>
              <a:ext uri="{FF2B5EF4-FFF2-40B4-BE49-F238E27FC236}">
                <a16:creationId xmlns:a16="http://schemas.microsoft.com/office/drawing/2014/main" id="{C14CA0AB-812D-4DA2-AF6A-3BED74443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5516563"/>
            <a:ext cx="1643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Vùng BIOS</a:t>
            </a:r>
          </a:p>
        </p:txBody>
      </p:sp>
      <p:sp>
        <p:nvSpPr>
          <p:cNvPr id="11289" name="Text Box 24">
            <a:extLst>
              <a:ext uri="{FF2B5EF4-FFF2-40B4-BE49-F238E27FC236}">
                <a16:creationId xmlns:a16="http://schemas.microsoft.com/office/drawing/2014/main" id="{4DB8F508-1E8B-458F-9246-F3712176D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5157788"/>
            <a:ext cx="1547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Vùng DOS</a:t>
            </a:r>
          </a:p>
        </p:txBody>
      </p:sp>
      <p:sp>
        <p:nvSpPr>
          <p:cNvPr id="11290" name="Text Box 25">
            <a:extLst>
              <a:ext uri="{FF2B5EF4-FFF2-40B4-BE49-F238E27FC236}">
                <a16:creationId xmlns:a16="http://schemas.microsoft.com/office/drawing/2014/main" id="{265690B2-C5D7-4AE4-ADE2-1395AC717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4797425"/>
            <a:ext cx="1135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IO.SYS</a:t>
            </a:r>
          </a:p>
        </p:txBody>
      </p:sp>
      <p:sp>
        <p:nvSpPr>
          <p:cNvPr id="11291" name="Text Box 26">
            <a:extLst>
              <a:ext uri="{FF2B5EF4-FFF2-40B4-BE49-F238E27FC236}">
                <a16:creationId xmlns:a16="http://schemas.microsoft.com/office/drawing/2014/main" id="{C6E90EA9-C0DF-4EE2-8B8E-D149D642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4437063"/>
            <a:ext cx="1189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MSDOS</a:t>
            </a:r>
          </a:p>
        </p:txBody>
      </p:sp>
      <p:sp>
        <p:nvSpPr>
          <p:cNvPr id="11292" name="Text Box 27">
            <a:extLst>
              <a:ext uri="{FF2B5EF4-FFF2-40B4-BE49-F238E27FC236}">
                <a16:creationId xmlns:a16="http://schemas.microsoft.com/office/drawing/2014/main" id="{822A3E5E-DA2D-4E5F-AB11-6DC74AB1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4076700"/>
            <a:ext cx="384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Device drivers (mouse.sys)</a:t>
            </a:r>
          </a:p>
        </p:txBody>
      </p:sp>
      <p:sp>
        <p:nvSpPr>
          <p:cNvPr id="11293" name="Text Box 28">
            <a:extLst>
              <a:ext uri="{FF2B5EF4-FFF2-40B4-BE49-F238E27FC236}">
                <a16:creationId xmlns:a16="http://schemas.microsoft.com/office/drawing/2014/main" id="{F9674932-D175-4ED2-8282-1FCA86166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3716338"/>
            <a:ext cx="237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COMMAND.COM</a:t>
            </a:r>
          </a:p>
        </p:txBody>
      </p:sp>
      <p:sp>
        <p:nvSpPr>
          <p:cNvPr id="11294" name="Text Box 29">
            <a:extLst>
              <a:ext uri="{FF2B5EF4-FFF2-40B4-BE49-F238E27FC236}">
                <a16:creationId xmlns:a16="http://schemas.microsoft.com/office/drawing/2014/main" id="{7E9CB36E-E2DF-4ABE-975D-3D16BB427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14128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MSDOS</a:t>
            </a:r>
          </a:p>
        </p:txBody>
      </p:sp>
      <p:sp>
        <p:nvSpPr>
          <p:cNvPr id="11295" name="Text Box 30">
            <a:extLst>
              <a:ext uri="{FF2B5EF4-FFF2-40B4-BE49-F238E27FC236}">
                <a16:creationId xmlns:a16="http://schemas.microsoft.com/office/drawing/2014/main" id="{E2DD39C3-642E-4677-B12A-908CF176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3573463"/>
            <a:ext cx="1038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08E30</a:t>
            </a:r>
          </a:p>
        </p:txBody>
      </p:sp>
      <p:sp>
        <p:nvSpPr>
          <p:cNvPr id="11296" name="Text Box 31">
            <a:extLst>
              <a:ext uri="{FF2B5EF4-FFF2-40B4-BE49-F238E27FC236}">
                <a16:creationId xmlns:a16="http://schemas.microsoft.com/office/drawing/2014/main" id="{54C0F132-311C-4909-9336-97E50A3BF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276475"/>
            <a:ext cx="3278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Vùng dành cho các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 chương trình ứng dụng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25EFA191-A110-404C-9D2B-AFE629F45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8E5E9-2D34-449F-B5D1-3543434F93F9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53BB8420-5043-4048-930C-507C83940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2.1.3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IBM-PC </a:t>
            </a:r>
            <a:br>
              <a:rPr lang="en-US" dirty="0"/>
            </a:b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91930D5-5C9C-4C29-828F-51F82B6C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412875"/>
            <a:ext cx="4681537" cy="48958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B0323FD6-A463-439E-9CA5-29B809A2A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6021388"/>
            <a:ext cx="1052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A0000</a:t>
            </a:r>
          </a:p>
        </p:txBody>
      </p:sp>
      <p:sp>
        <p:nvSpPr>
          <p:cNvPr id="12294" name="Line 16">
            <a:extLst>
              <a:ext uri="{FF2B5EF4-FFF2-40B4-BE49-F238E27FC236}">
                <a16:creationId xmlns:a16="http://schemas.microsoft.com/office/drawing/2014/main" id="{682A7C69-8EBD-4F00-AA10-3A74BA6AF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589588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5" name="Line 17">
            <a:extLst>
              <a:ext uri="{FF2B5EF4-FFF2-40B4-BE49-F238E27FC236}">
                <a16:creationId xmlns:a16="http://schemas.microsoft.com/office/drawing/2014/main" id="{9B8E77CA-433B-49A7-B399-238C039F8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941888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6" name="Line 19">
            <a:extLst>
              <a:ext uri="{FF2B5EF4-FFF2-40B4-BE49-F238E27FC236}">
                <a16:creationId xmlns:a16="http://schemas.microsoft.com/office/drawing/2014/main" id="{6A350B17-6EFD-417D-81D2-7BD17752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581525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7" name="Line 20">
            <a:extLst>
              <a:ext uri="{FF2B5EF4-FFF2-40B4-BE49-F238E27FC236}">
                <a16:creationId xmlns:a16="http://schemas.microsoft.com/office/drawing/2014/main" id="{52CC18E1-1BCA-4ABA-AEEC-6BBE435A2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2492375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8" name="Line 21">
            <a:extLst>
              <a:ext uri="{FF2B5EF4-FFF2-40B4-BE49-F238E27FC236}">
                <a16:creationId xmlns:a16="http://schemas.microsoft.com/office/drawing/2014/main" id="{26E63A3F-E635-44DA-A380-B2E0BBD46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1916113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9" name="Text Box 23">
            <a:extLst>
              <a:ext uri="{FF2B5EF4-FFF2-40B4-BE49-F238E27FC236}">
                <a16:creationId xmlns:a16="http://schemas.microsoft.com/office/drawing/2014/main" id="{1BB125E3-2366-49B1-AA5F-C50B24B4A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5734050"/>
            <a:ext cx="2798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0099"/>
                </a:solidFill>
                <a:latin typeface="Arial Black" panose="020B0A04020102020204" pitchFamily="34" charset="0"/>
              </a:rPr>
              <a:t>Video RAM (</a:t>
            </a:r>
            <a:r>
              <a:rPr lang="en-US" altLang="en-US" sz="1800" b="0" dirty="0" err="1">
                <a:solidFill>
                  <a:srgbClr val="000099"/>
                </a:solidFill>
                <a:latin typeface="Arial Black" panose="020B0A04020102020204" pitchFamily="34" charset="0"/>
              </a:rPr>
              <a:t>đồ</a:t>
            </a:r>
            <a:r>
              <a:rPr lang="en-US" altLang="en-US" sz="1800" b="0" dirty="0">
                <a:solidFill>
                  <a:srgbClr val="000099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1800" b="0" dirty="0" err="1">
                <a:solidFill>
                  <a:srgbClr val="000099"/>
                </a:solidFill>
                <a:latin typeface="Arial Black" panose="020B0A04020102020204" pitchFamily="34" charset="0"/>
              </a:rPr>
              <a:t>hoạ</a:t>
            </a:r>
            <a:r>
              <a:rPr lang="en-US" altLang="en-US" sz="1800" b="0" dirty="0">
                <a:solidFill>
                  <a:srgbClr val="000099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2300" name="Text Box 24">
            <a:extLst>
              <a:ext uri="{FF2B5EF4-FFF2-40B4-BE49-F238E27FC236}">
                <a16:creationId xmlns:a16="http://schemas.microsoft.com/office/drawing/2014/main" id="{D1957FBE-418B-4D31-B823-B87C5E70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373688"/>
            <a:ext cx="1052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B0000</a:t>
            </a:r>
          </a:p>
        </p:txBody>
      </p:sp>
      <p:sp>
        <p:nvSpPr>
          <p:cNvPr id="12301" name="Text Box 29">
            <a:extLst>
              <a:ext uri="{FF2B5EF4-FFF2-40B4-BE49-F238E27FC236}">
                <a16:creationId xmlns:a16="http://schemas.microsoft.com/office/drawing/2014/main" id="{CE56D951-FCCF-4881-B4B9-923721B88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628775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F0000</a:t>
            </a:r>
          </a:p>
        </p:txBody>
      </p:sp>
      <p:sp>
        <p:nvSpPr>
          <p:cNvPr id="12302" name="Text Box 30">
            <a:extLst>
              <a:ext uri="{FF2B5EF4-FFF2-40B4-BE49-F238E27FC236}">
                <a16:creationId xmlns:a16="http://schemas.microsoft.com/office/drawing/2014/main" id="{F62014F4-897E-4003-B9F7-4236C4328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26841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FFFFF</a:t>
            </a:r>
          </a:p>
        </p:txBody>
      </p:sp>
      <p:sp>
        <p:nvSpPr>
          <p:cNvPr id="12303" name="Text Box 35">
            <a:extLst>
              <a:ext uri="{FF2B5EF4-FFF2-40B4-BE49-F238E27FC236}">
                <a16:creationId xmlns:a16="http://schemas.microsoft.com/office/drawing/2014/main" id="{A804E95A-B590-45F0-8912-1A887F9E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4508500"/>
            <a:ext cx="244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Video BIOS ROM</a:t>
            </a:r>
          </a:p>
        </p:txBody>
      </p:sp>
      <p:sp>
        <p:nvSpPr>
          <p:cNvPr id="12304" name="Text Box 37">
            <a:extLst>
              <a:ext uri="{FF2B5EF4-FFF2-40B4-BE49-F238E27FC236}">
                <a16:creationId xmlns:a16="http://schemas.microsoft.com/office/drawing/2014/main" id="{5F89DF5D-CBC0-41B6-9CC5-00EEC786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1412875"/>
            <a:ext cx="158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ROM BIOS</a:t>
            </a:r>
          </a:p>
        </p:txBody>
      </p:sp>
      <p:sp>
        <p:nvSpPr>
          <p:cNvPr id="12305" name="Text Box 39">
            <a:extLst>
              <a:ext uri="{FF2B5EF4-FFF2-40B4-BE49-F238E27FC236}">
                <a16:creationId xmlns:a16="http://schemas.microsoft.com/office/drawing/2014/main" id="{010CF833-4384-48FF-8762-04A0954F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306863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Vùng để dành</a:t>
            </a:r>
          </a:p>
        </p:txBody>
      </p:sp>
      <p:sp>
        <p:nvSpPr>
          <p:cNvPr id="12306" name="Text Box 40">
            <a:extLst>
              <a:ext uri="{FF2B5EF4-FFF2-40B4-BE49-F238E27FC236}">
                <a16:creationId xmlns:a16="http://schemas.microsoft.com/office/drawing/2014/main" id="{CA42D39A-8D24-447F-850D-ECB094183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205038"/>
            <a:ext cx="1038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E0000</a:t>
            </a:r>
          </a:p>
        </p:txBody>
      </p:sp>
      <p:sp>
        <p:nvSpPr>
          <p:cNvPr id="12307" name="Text Box 41">
            <a:extLst>
              <a:ext uri="{FF2B5EF4-FFF2-40B4-BE49-F238E27FC236}">
                <a16:creationId xmlns:a16="http://schemas.microsoft.com/office/drawing/2014/main" id="{3F73DAAA-591D-40CA-B344-C6C362A8D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1989138"/>
            <a:ext cx="176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ROM BASIC</a:t>
            </a:r>
          </a:p>
        </p:txBody>
      </p:sp>
      <p:sp>
        <p:nvSpPr>
          <p:cNvPr id="12308" name="Text Box 42">
            <a:extLst>
              <a:ext uri="{FF2B5EF4-FFF2-40B4-BE49-F238E27FC236}">
                <a16:creationId xmlns:a16="http://schemas.microsoft.com/office/drawing/2014/main" id="{E50D9FF6-1EBA-4E2F-A496-7082B54B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652963"/>
            <a:ext cx="1052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C0000</a:t>
            </a:r>
          </a:p>
        </p:txBody>
      </p:sp>
      <p:sp>
        <p:nvSpPr>
          <p:cNvPr id="12309" name="Text Box 43">
            <a:extLst>
              <a:ext uri="{FF2B5EF4-FFF2-40B4-BE49-F238E27FC236}">
                <a16:creationId xmlns:a16="http://schemas.microsoft.com/office/drawing/2014/main" id="{8959BFA8-35F7-42CB-850B-19B15373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36562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C8000</a:t>
            </a:r>
          </a:p>
        </p:txBody>
      </p:sp>
      <p:sp>
        <p:nvSpPr>
          <p:cNvPr id="12310" name="Text Box 44">
            <a:extLst>
              <a:ext uri="{FF2B5EF4-FFF2-40B4-BE49-F238E27FC236}">
                <a16:creationId xmlns:a16="http://schemas.microsoft.com/office/drawing/2014/main" id="{B7CBDB2C-2D12-477A-B275-7EFBC098D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5084763"/>
            <a:ext cx="2497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Video RAM (text)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1A744-43DB-485F-A322-1CC7A00D26A5}"/>
              </a:ext>
            </a:extLst>
          </p:cNvPr>
          <p:cNvSpPr txBox="1"/>
          <p:nvPr/>
        </p:nvSpPr>
        <p:spPr>
          <a:xfrm>
            <a:off x="56878" y="6453186"/>
            <a:ext cx="715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https://wiki.osdev.org/Memory_Map_(x86)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DE8DD0E1-6367-45E1-AE2E-DBBEB9AF0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3EDE8-6CF2-4C78-95A9-63763DF05C86}" type="slidenum">
              <a:rPr lang="en-US" altLang="en-US" sz="1000" b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65EEBA1D-DF07-4CCA-806D-AFDF4FBE9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2.1.3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IBM-PC </a:t>
            </a:r>
            <a:br>
              <a:rPr lang="en-US" dirty="0"/>
            </a:b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8088/8086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3CA90D5-BDE5-4F0F-AD74-B504400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412875"/>
            <a:ext cx="4681537" cy="48958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CA2CBCB9-0631-476F-A3EE-1B0C7422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6021388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00000</a:t>
            </a: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BA502C3D-C121-46D5-8945-6F318A84F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589588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19" name="Line 10">
            <a:extLst>
              <a:ext uri="{FF2B5EF4-FFF2-40B4-BE49-F238E27FC236}">
                <a16:creationId xmlns:a16="http://schemas.microsoft.com/office/drawing/2014/main" id="{D5FBE115-4DCE-439A-83F2-13B1ADD42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2060575"/>
            <a:ext cx="46815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20" name="Text Box 11">
            <a:extLst>
              <a:ext uri="{FF2B5EF4-FFF2-40B4-BE49-F238E27FC236}">
                <a16:creationId xmlns:a16="http://schemas.microsoft.com/office/drawing/2014/main" id="{CD3EBE7B-82E7-4985-9D3D-D2EAC0B6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5726113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0099"/>
                </a:solidFill>
              </a:rPr>
              <a:t>Các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0099"/>
                </a:solidFill>
              </a:rPr>
              <a:t>vector </a:t>
            </a:r>
            <a:r>
              <a:rPr lang="en-US" altLang="en-US" sz="1800" dirty="0" err="1">
                <a:solidFill>
                  <a:srgbClr val="000099"/>
                </a:solidFill>
              </a:rPr>
              <a:t>ngắt</a:t>
            </a:r>
            <a:endParaRPr lang="en-US" altLang="en-US" sz="1800" dirty="0">
              <a:solidFill>
                <a:srgbClr val="000099"/>
              </a:solidFill>
            </a:endParaRPr>
          </a:p>
        </p:txBody>
      </p:sp>
      <p:sp>
        <p:nvSpPr>
          <p:cNvPr id="13321" name="Text Box 12">
            <a:extLst>
              <a:ext uri="{FF2B5EF4-FFF2-40B4-BE49-F238E27FC236}">
                <a16:creationId xmlns:a16="http://schemas.microsoft.com/office/drawing/2014/main" id="{A5323ADD-F769-4C5E-BE46-56EEF67DC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373688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003FF</a:t>
            </a:r>
          </a:p>
        </p:txBody>
      </p:sp>
      <p:sp>
        <p:nvSpPr>
          <p:cNvPr id="13322" name="Text Box 13">
            <a:extLst>
              <a:ext uri="{FF2B5EF4-FFF2-40B4-BE49-F238E27FC236}">
                <a16:creationId xmlns:a16="http://schemas.microsoft.com/office/drawing/2014/main" id="{E07D58AB-9348-44F5-8AD4-0AEEE68B4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628775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FFFF0</a:t>
            </a:r>
          </a:p>
        </p:txBody>
      </p:sp>
      <p:sp>
        <p:nvSpPr>
          <p:cNvPr id="13323" name="Text Box 15">
            <a:extLst>
              <a:ext uri="{FF2B5EF4-FFF2-40B4-BE49-F238E27FC236}">
                <a16:creationId xmlns:a16="http://schemas.microsoft.com/office/drawing/2014/main" id="{E8D96880-681A-4E59-8FDB-393A9B14D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1412875"/>
            <a:ext cx="3762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Vùng khởi động Reset Bootstrap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program jump</a:t>
            </a:r>
          </a:p>
        </p:txBody>
      </p:sp>
      <p:sp>
        <p:nvSpPr>
          <p:cNvPr id="13324" name="Text Box 21">
            <a:extLst>
              <a:ext uri="{FF2B5EF4-FFF2-40B4-BE49-F238E27FC236}">
                <a16:creationId xmlns:a16="http://schemas.microsoft.com/office/drawing/2014/main" id="{96FC7144-E611-424D-B45E-C9972409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5084763"/>
            <a:ext cx="198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13325" name="Text Box 22">
            <a:extLst>
              <a:ext uri="{FF2B5EF4-FFF2-40B4-BE49-F238E27FC236}">
                <a16:creationId xmlns:a16="http://schemas.microsoft.com/office/drawing/2014/main" id="{1ACC1BFD-2128-4014-9CDB-43D8E334A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26841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a-slide">
  <a:themeElements>
    <a:clrScheme name="acca-slide 9">
      <a:dk1>
        <a:srgbClr val="B2B2B2"/>
      </a:dk1>
      <a:lt1>
        <a:srgbClr val="FFFFFF"/>
      </a:lt1>
      <a:dk2>
        <a:srgbClr val="063DE8"/>
      </a:dk2>
      <a:lt2>
        <a:srgbClr val="FFFF00"/>
      </a:lt2>
      <a:accent1>
        <a:srgbClr val="FF9B00"/>
      </a:accent1>
      <a:accent2>
        <a:srgbClr val="FF0028"/>
      </a:accent2>
      <a:accent3>
        <a:srgbClr val="AAAFF2"/>
      </a:accent3>
      <a:accent4>
        <a:srgbClr val="DADADA"/>
      </a:accent4>
      <a:accent5>
        <a:srgbClr val="FFCBAA"/>
      </a:accent5>
      <a:accent6>
        <a:srgbClr val="E70023"/>
      </a:accent6>
      <a:hlink>
        <a:srgbClr val="00DFCA"/>
      </a:hlink>
      <a:folHlink>
        <a:srgbClr val="618FFD"/>
      </a:folHlink>
    </a:clrScheme>
    <a:fontScheme name="acca-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acca-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a-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8">
        <a:dk1>
          <a:srgbClr val="00008C"/>
        </a:dk1>
        <a:lt1>
          <a:srgbClr val="FFFFFF"/>
        </a:lt1>
        <a:dk2>
          <a:srgbClr val="E10000"/>
        </a:dk2>
        <a:lt2>
          <a:srgbClr val="292929"/>
        </a:lt2>
        <a:accent1>
          <a:srgbClr val="1B80E5"/>
        </a:accent1>
        <a:accent2>
          <a:srgbClr val="FF7E00"/>
        </a:accent2>
        <a:accent3>
          <a:srgbClr val="FFFFFF"/>
        </a:accent3>
        <a:accent4>
          <a:srgbClr val="000077"/>
        </a:accent4>
        <a:accent5>
          <a:srgbClr val="ABC0F0"/>
        </a:accent5>
        <a:accent6>
          <a:srgbClr val="E77200"/>
        </a:accent6>
        <a:hlink>
          <a:srgbClr val="D800D8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9">
        <a:dk1>
          <a:srgbClr val="B2B2B2"/>
        </a:dk1>
        <a:lt1>
          <a:srgbClr val="FFFFFF"/>
        </a:lt1>
        <a:dk2>
          <a:srgbClr val="063DE8"/>
        </a:dk2>
        <a:lt2>
          <a:srgbClr val="FFFF00"/>
        </a:lt2>
        <a:accent1>
          <a:srgbClr val="FF9B00"/>
        </a:accent1>
        <a:accent2>
          <a:srgbClr val="FF0028"/>
        </a:accent2>
        <a:accent3>
          <a:srgbClr val="AAAFF2"/>
        </a:accent3>
        <a:accent4>
          <a:srgbClr val="DADADA"/>
        </a:accent4>
        <a:accent5>
          <a:srgbClr val="FFCBAA"/>
        </a:accent5>
        <a:accent6>
          <a:srgbClr val="E70023"/>
        </a:accent6>
        <a:hlink>
          <a:srgbClr val="00DFCA"/>
        </a:hlink>
        <a:folHlink>
          <a:srgbClr val="618FF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SlideTemplateHUT</Template>
  <TotalTime>17935</TotalTime>
  <Words>2919</Words>
  <Application>Microsoft Office PowerPoint</Application>
  <PresentationFormat>A4 Paper (210x297 mm)</PresentationFormat>
  <Paragraphs>553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Courier</vt:lpstr>
      <vt:lpstr>inherit</vt:lpstr>
      <vt:lpstr>Arial</vt:lpstr>
      <vt:lpstr>Arial Black</vt:lpstr>
      <vt:lpstr>Segoe UI</vt:lpstr>
      <vt:lpstr>Times New Roman</vt:lpstr>
      <vt:lpstr>Wingdings</vt:lpstr>
      <vt:lpstr>acca-slide</vt:lpstr>
      <vt:lpstr>Nội dung môn học</vt:lpstr>
      <vt:lpstr>Chương 2 Máy tính IBM và lập trình hợp ngữ</vt:lpstr>
      <vt:lpstr>Chương 2 Máy tính IBM và lập trình hợp ngữ</vt:lpstr>
      <vt:lpstr>2.1.1 Máy tính IBM-PC</vt:lpstr>
      <vt:lpstr>2.1.2 Trình tự khởi động</vt:lpstr>
      <vt:lpstr>2.1.3 Bản đồ bộ nhớ của máy tính IBM PC</vt:lpstr>
      <vt:lpstr>2.1.3 Bản đồ bộ nhớ máy tính IBM-PC  Vùng nhớ chương trình</vt:lpstr>
      <vt:lpstr>2.1.3 Bản đồ bộ nhớ máy tính IBM-PC  Vùng nhớ hệ thống</vt:lpstr>
      <vt:lpstr>2.1.3 Bản đồ bộ nhớ máy tính IBM-PC  Vùng nhớ dành riêng của 8088/8086</vt:lpstr>
      <vt:lpstr>2.1.3 Bản đồ bộ nhớ máy tính IBM-PC Các cổng vào ra</vt:lpstr>
      <vt:lpstr>Linux</vt:lpstr>
      <vt:lpstr>Chương 2 Máy tính IBM và lập trình hợp ngữ</vt:lpstr>
      <vt:lpstr>2.2.1 Cú pháp của chương trình hợp ngữ</vt:lpstr>
      <vt:lpstr>Tập lệnh 8086</vt:lpstr>
      <vt:lpstr>2.2.1 Cú pháp của chương trình hợp ngữ</vt:lpstr>
      <vt:lpstr>2.2.2 Dữ liệu cho chương trình</vt:lpstr>
      <vt:lpstr>2.2.3 Biến và hằng</vt:lpstr>
      <vt:lpstr>2.2.3 Biến và hằng</vt:lpstr>
      <vt:lpstr>2.2.3 Biến và hằng</vt:lpstr>
      <vt:lpstr>2.2.3 Biến và hằng</vt:lpstr>
      <vt:lpstr>2.2.4 Khung của chương trình hợp ngữ</vt:lpstr>
      <vt:lpstr>2.2.4 Khung của chương trình hợp ngữ</vt:lpstr>
      <vt:lpstr>2.2.4 Khung của chương trình hợp ngữ</vt:lpstr>
      <vt:lpstr>2.2.4 Khung của chương trình hợp ngữ</vt:lpstr>
      <vt:lpstr>2.2.4 Khung của chương trình hợp ngữ</vt:lpstr>
      <vt:lpstr>2.2.4 Khung của chương trình hợp ngữ</vt:lpstr>
      <vt:lpstr>2.2.4 Khung của chương trình hợp ngữ</vt:lpstr>
      <vt:lpstr>2.2.4 Khung của chương trình hợp ngữ</vt:lpstr>
      <vt:lpstr>Chương 2 Máy tính IBM và lập trình hợp ngữ</vt:lpstr>
      <vt:lpstr>3.2 Cách tạo một chương trình hợp ngữ</vt:lpstr>
    </vt:vector>
  </TitlesOfParts>
  <Company>H.U.T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 Pham Ngoc</dc:creator>
  <cp:lastModifiedBy>Huy-Dung Han</cp:lastModifiedBy>
  <cp:revision>958</cp:revision>
  <dcterms:created xsi:type="dcterms:W3CDTF">2005-03-05T18:22:04Z</dcterms:created>
  <dcterms:modified xsi:type="dcterms:W3CDTF">2021-03-05T09:23:42Z</dcterms:modified>
</cp:coreProperties>
</file>