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58" r:id="rId5"/>
    <p:sldId id="260" r:id="rId6"/>
    <p:sldId id="261" r:id="rId7"/>
    <p:sldId id="262" r:id="rId8"/>
    <p:sldId id="264" r:id="rId9"/>
    <p:sldId id="273" r:id="rId10"/>
    <p:sldId id="263" r:id="rId11"/>
    <p:sldId id="274" r:id="rId12"/>
    <p:sldId id="275"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garet Marvin" initials="MR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37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E4BAC-3DD1-405E-BEED-8A8717B3A760}" type="datetimeFigureOut">
              <a:rPr lang="en-US" smtClean="0"/>
              <a:t>11/3/2023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2DA11-806A-4A46-9761-7474CBFDD006}" type="slidenum">
              <a:rPr lang="en-US" smtClean="0"/>
              <a:t>‹#›</a:t>
            </a:fld>
            <a:endParaRPr lang="en-US"/>
          </a:p>
        </p:txBody>
      </p:sp>
    </p:spTree>
    <p:extLst>
      <p:ext uri="{BB962C8B-B14F-4D97-AF65-F5344CB8AC3E}">
        <p14:creationId xmlns:p14="http://schemas.microsoft.com/office/powerpoint/2010/main" val="210865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8B3450-204C-4DC7-995F-16F5F2A7CDF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133080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8B3450-204C-4DC7-995F-16F5F2A7CDF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267018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8B3450-204C-4DC7-995F-16F5F2A7CDF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157013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8B3450-204C-4DC7-995F-16F5F2A7CDF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3874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B3450-204C-4DC7-995F-16F5F2A7CDF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81808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8B3450-204C-4DC7-995F-16F5F2A7CDF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51022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8B3450-204C-4DC7-995F-16F5F2A7CDFF}"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88570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8B3450-204C-4DC7-995F-16F5F2A7CDFF}"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08849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B3450-204C-4DC7-995F-16F5F2A7CDFF}"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5700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B3450-204C-4DC7-995F-16F5F2A7CDF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27481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B3450-204C-4DC7-995F-16F5F2A7CDF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11971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B3450-204C-4DC7-995F-16F5F2A7CDFF}" type="datetimeFigureOut">
              <a:rPr lang="en-US" smtClean="0"/>
              <a:t>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2C451-BCEA-444E-B319-37A82C5F6F18}" type="slidenum">
              <a:rPr lang="en-US" smtClean="0"/>
              <a:t>‹#›</a:t>
            </a:fld>
            <a:endParaRPr lang="en-US"/>
          </a:p>
        </p:txBody>
      </p:sp>
    </p:spTree>
    <p:extLst>
      <p:ext uri="{BB962C8B-B14F-4D97-AF65-F5344CB8AC3E}">
        <p14:creationId xmlns:p14="http://schemas.microsoft.com/office/powerpoint/2010/main" val="67360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cm.york.ac.uk/MC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tes.google.com/site/wolfegm/code-archi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US" dirty="0"/>
              <a:t>Getting Started with F0AM</a:t>
            </a:r>
          </a:p>
        </p:txBody>
      </p:sp>
      <p:sp>
        <p:nvSpPr>
          <p:cNvPr id="3" name="Subtitle 2"/>
          <p:cNvSpPr>
            <a:spLocks noGrp="1"/>
          </p:cNvSpPr>
          <p:nvPr>
            <p:ph type="subTitle" idx="1"/>
          </p:nvPr>
        </p:nvSpPr>
        <p:spPr>
          <a:xfrm>
            <a:off x="990600" y="3127375"/>
            <a:ext cx="7315200" cy="1752600"/>
          </a:xfrm>
        </p:spPr>
        <p:txBody>
          <a:bodyPr/>
          <a:lstStyle/>
          <a:p>
            <a:r>
              <a:rPr lang="en-US" dirty="0"/>
              <a:t>Note: It is recommended that new users read the F0AM_readme.pdf file as well.</a:t>
            </a:r>
          </a:p>
        </p:txBody>
      </p:sp>
    </p:spTree>
    <p:extLst>
      <p:ext uri="{BB962C8B-B14F-4D97-AF65-F5344CB8AC3E}">
        <p14:creationId xmlns:p14="http://schemas.microsoft.com/office/powerpoint/2010/main" val="320286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MCM Extraction</a:t>
            </a:r>
          </a:p>
        </p:txBody>
      </p:sp>
      <p:sp>
        <p:nvSpPr>
          <p:cNvPr id="3" name="Content Placeholder 2"/>
          <p:cNvSpPr>
            <a:spLocks noGrp="1"/>
          </p:cNvSpPr>
          <p:nvPr>
            <p:ph idx="1"/>
          </p:nvPr>
        </p:nvSpPr>
        <p:spPr>
          <a:xfrm>
            <a:off x="457200" y="2362200"/>
            <a:ext cx="8229600" cy="2925763"/>
          </a:xfrm>
        </p:spPr>
        <p:txBody>
          <a:bodyPr/>
          <a:lstStyle/>
          <a:p>
            <a:pPr marL="0" indent="0">
              <a:buNone/>
            </a:pPr>
            <a:r>
              <a:rPr lang="en-US" dirty="0"/>
              <a:t>The MCM is big, and it is rare that users will need all of the species contained therein. You can extract a portion of the mechanism for use in F0AM as follows.</a:t>
            </a:r>
          </a:p>
        </p:txBody>
      </p:sp>
    </p:spTree>
    <p:extLst>
      <p:ext uri="{BB962C8B-B14F-4D97-AF65-F5344CB8AC3E}">
        <p14:creationId xmlns:p14="http://schemas.microsoft.com/office/powerpoint/2010/main" val="381185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64C3-38AB-27B7-A416-35DF920F2495}"/>
              </a:ext>
            </a:extLst>
          </p:cNvPr>
          <p:cNvSpPr>
            <a:spLocks noGrp="1"/>
          </p:cNvSpPr>
          <p:nvPr>
            <p:ph type="title"/>
          </p:nvPr>
        </p:nvSpPr>
        <p:spPr/>
        <p:txBody>
          <a:bodyPr/>
          <a:lstStyle/>
          <a:p>
            <a:r>
              <a:rPr lang="en-US" dirty="0"/>
              <a:t>MCM Extraction</a:t>
            </a:r>
          </a:p>
        </p:txBody>
      </p:sp>
      <p:pic>
        <p:nvPicPr>
          <p:cNvPr id="5" name="Picture 4">
            <a:extLst>
              <a:ext uri="{FF2B5EF4-FFF2-40B4-BE49-F238E27FC236}">
                <a16:creationId xmlns:a16="http://schemas.microsoft.com/office/drawing/2014/main" id="{2CC2E174-642F-80CD-3664-97BB907385AE}"/>
              </a:ext>
            </a:extLst>
          </p:cNvPr>
          <p:cNvPicPr>
            <a:picLocks noChangeAspect="1"/>
          </p:cNvPicPr>
          <p:nvPr/>
        </p:nvPicPr>
        <p:blipFill>
          <a:blip r:embed="rId2"/>
          <a:stretch>
            <a:fillRect/>
          </a:stretch>
        </p:blipFill>
        <p:spPr>
          <a:xfrm>
            <a:off x="3988106" y="1676400"/>
            <a:ext cx="4897916" cy="4191000"/>
          </a:xfrm>
          <a:prstGeom prst="rect">
            <a:avLst/>
          </a:prstGeom>
        </p:spPr>
      </p:pic>
      <p:sp>
        <p:nvSpPr>
          <p:cNvPr id="6" name="Rectangle 5">
            <a:extLst>
              <a:ext uri="{FF2B5EF4-FFF2-40B4-BE49-F238E27FC236}">
                <a16:creationId xmlns:a16="http://schemas.microsoft.com/office/drawing/2014/main" id="{7A05538B-9548-60C8-1057-D8785A458472}"/>
              </a:ext>
            </a:extLst>
          </p:cNvPr>
          <p:cNvSpPr/>
          <p:nvPr/>
        </p:nvSpPr>
        <p:spPr>
          <a:xfrm>
            <a:off x="145214" y="1258827"/>
            <a:ext cx="3810000" cy="5324535"/>
          </a:xfrm>
          <a:prstGeom prst="rect">
            <a:avLst/>
          </a:prstGeom>
        </p:spPr>
        <p:txBody>
          <a:bodyPr wrap="square">
            <a:spAutoFit/>
          </a:bodyPr>
          <a:lstStyle/>
          <a:p>
            <a:pPr marL="342900" lvl="0" indent="-342900">
              <a:buFont typeface="+mj-lt"/>
              <a:buAutoNum type="arabicPeriod"/>
            </a:pPr>
            <a:r>
              <a:rPr lang="en-US" sz="2000" dirty="0"/>
              <a:t>Go to the MCM website, </a:t>
            </a:r>
            <a:r>
              <a:rPr lang="en-US" sz="2000" dirty="0">
                <a:hlinkClick r:id="rId3"/>
              </a:rPr>
              <a:t>https://mcm.york.ac.uk/MCM/</a:t>
            </a:r>
            <a:r>
              <a:rPr lang="en-US" sz="2000" dirty="0"/>
              <a:t> </a:t>
            </a:r>
          </a:p>
          <a:p>
            <a:pPr marL="342900" lvl="0" indent="-342900">
              <a:buFont typeface="+mj-lt"/>
              <a:buAutoNum type="arabicPeriod"/>
            </a:pPr>
            <a:endParaRPr lang="en-US" sz="2000" dirty="0"/>
          </a:p>
          <a:p>
            <a:pPr marL="342900" lvl="0" indent="-342900">
              <a:buFont typeface="+mj-lt"/>
              <a:buAutoNum type="arabicPeriod"/>
            </a:pPr>
            <a:r>
              <a:rPr lang="en-US" sz="2000" dirty="0"/>
              <a:t>Near the top, click “Browse.”</a:t>
            </a:r>
          </a:p>
          <a:p>
            <a:pPr marL="342900" lvl="0" indent="-342900">
              <a:buFont typeface="+mj-lt"/>
              <a:buAutoNum type="arabicPeriod"/>
            </a:pPr>
            <a:endParaRPr lang="en-US" sz="2000" dirty="0"/>
          </a:p>
          <a:p>
            <a:pPr marL="342900" lvl="0" indent="-342900">
              <a:buFont typeface="+mj-lt"/>
              <a:buAutoNum type="arabicPeriod"/>
            </a:pPr>
            <a:r>
              <a:rPr lang="en-US" sz="2000" dirty="0"/>
              <a:t>Click through the categories to find species you want.</a:t>
            </a:r>
          </a:p>
          <a:p>
            <a:pPr marL="342900" lvl="0" indent="-342900">
              <a:buFont typeface="+mj-lt"/>
              <a:buAutoNum type="arabicPeriod"/>
            </a:pPr>
            <a:endParaRPr lang="en-US" sz="2000" dirty="0"/>
          </a:p>
          <a:p>
            <a:pPr marL="342900" lvl="0" indent="-342900">
              <a:buFont typeface="+mj-lt"/>
              <a:buAutoNum type="arabicPeriod"/>
            </a:pPr>
            <a:r>
              <a:rPr lang="en-US" sz="2000" dirty="0"/>
              <a:t>Click the green “+” to include species.</a:t>
            </a:r>
          </a:p>
          <a:p>
            <a:pPr marL="342900" lvl="0" indent="-342900">
              <a:buFont typeface="+mj-lt"/>
              <a:buAutoNum type="arabicPeriod"/>
            </a:pPr>
            <a:endParaRPr lang="en-US" sz="2000" dirty="0"/>
          </a:p>
          <a:p>
            <a:pPr marL="342900" lvl="0" indent="-342900">
              <a:buFont typeface="+mj-lt"/>
              <a:buAutoNum type="arabicPeriod"/>
            </a:pPr>
            <a:r>
              <a:rPr lang="en-US" sz="2000" dirty="0"/>
              <a:t>Species can be removed by clicking the red “–” here or in the Mark List.</a:t>
            </a:r>
          </a:p>
          <a:p>
            <a:pPr marL="342900" lvl="0" indent="-342900">
              <a:buFont typeface="+mj-lt"/>
              <a:buAutoNum type="arabicPeriod"/>
            </a:pPr>
            <a:endParaRPr lang="en-US" sz="2000" dirty="0"/>
          </a:p>
          <a:p>
            <a:pPr marL="342900" lvl="0" indent="-342900">
              <a:buFont typeface="+mj-lt"/>
              <a:buAutoNum type="arabicPeriod"/>
            </a:pPr>
            <a:r>
              <a:rPr lang="en-US" sz="2000" dirty="0"/>
              <a:t>You can also add species using the search tools.</a:t>
            </a:r>
          </a:p>
        </p:txBody>
      </p:sp>
      <p:sp>
        <p:nvSpPr>
          <p:cNvPr id="7" name="Oval 6">
            <a:extLst>
              <a:ext uri="{FF2B5EF4-FFF2-40B4-BE49-F238E27FC236}">
                <a16:creationId xmlns:a16="http://schemas.microsoft.com/office/drawing/2014/main" id="{C791585D-BB25-6B90-2D4F-336C509B67A8}"/>
              </a:ext>
            </a:extLst>
          </p:cNvPr>
          <p:cNvSpPr/>
          <p:nvPr/>
        </p:nvSpPr>
        <p:spPr>
          <a:xfrm>
            <a:off x="4953000" y="1638693"/>
            <a:ext cx="4572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FAE7DF8-1333-55BE-AD93-1BDC06334402}"/>
              </a:ext>
            </a:extLst>
          </p:cNvPr>
          <p:cNvSpPr/>
          <p:nvPr/>
        </p:nvSpPr>
        <p:spPr>
          <a:xfrm>
            <a:off x="4221248" y="4846266"/>
            <a:ext cx="3810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DFE066-91ED-6CE3-29B7-E954C05E3FE1}"/>
              </a:ext>
            </a:extLst>
          </p:cNvPr>
          <p:cNvSpPr txBox="1"/>
          <p:nvPr/>
        </p:nvSpPr>
        <p:spPr>
          <a:xfrm>
            <a:off x="4967926" y="1195881"/>
            <a:ext cx="340158" cy="461665"/>
          </a:xfrm>
          <a:prstGeom prst="rect">
            <a:avLst/>
          </a:prstGeom>
          <a:noFill/>
        </p:spPr>
        <p:txBody>
          <a:bodyPr wrap="none" rtlCol="0">
            <a:spAutoFit/>
          </a:bodyPr>
          <a:lstStyle/>
          <a:p>
            <a:r>
              <a:rPr lang="en-US" sz="2400" dirty="0">
                <a:solidFill>
                  <a:srgbClr val="FF0000"/>
                </a:solidFill>
              </a:rPr>
              <a:t>2</a:t>
            </a:r>
          </a:p>
        </p:txBody>
      </p:sp>
      <p:sp>
        <p:nvSpPr>
          <p:cNvPr id="11" name="TextBox 10">
            <a:extLst>
              <a:ext uri="{FF2B5EF4-FFF2-40B4-BE49-F238E27FC236}">
                <a16:creationId xmlns:a16="http://schemas.microsoft.com/office/drawing/2014/main" id="{AAF86598-3DBF-98C9-2179-A4186A1F2AA9}"/>
              </a:ext>
            </a:extLst>
          </p:cNvPr>
          <p:cNvSpPr txBox="1"/>
          <p:nvPr/>
        </p:nvSpPr>
        <p:spPr>
          <a:xfrm>
            <a:off x="3745499" y="4051396"/>
            <a:ext cx="340158" cy="461665"/>
          </a:xfrm>
          <a:prstGeom prst="rect">
            <a:avLst/>
          </a:prstGeom>
          <a:noFill/>
        </p:spPr>
        <p:txBody>
          <a:bodyPr wrap="none" rtlCol="0">
            <a:spAutoFit/>
          </a:bodyPr>
          <a:lstStyle/>
          <a:p>
            <a:r>
              <a:rPr lang="en-US" sz="2400" dirty="0">
                <a:solidFill>
                  <a:srgbClr val="FF0000"/>
                </a:solidFill>
              </a:rPr>
              <a:t>3</a:t>
            </a:r>
          </a:p>
        </p:txBody>
      </p:sp>
      <p:sp>
        <p:nvSpPr>
          <p:cNvPr id="12" name="Rectangle 11">
            <a:extLst>
              <a:ext uri="{FF2B5EF4-FFF2-40B4-BE49-F238E27FC236}">
                <a16:creationId xmlns:a16="http://schemas.microsoft.com/office/drawing/2014/main" id="{D4EAF194-D887-6245-7597-E65E8F3059AD}"/>
              </a:ext>
            </a:extLst>
          </p:cNvPr>
          <p:cNvSpPr/>
          <p:nvPr/>
        </p:nvSpPr>
        <p:spPr>
          <a:xfrm>
            <a:off x="4038600" y="3962400"/>
            <a:ext cx="4724400" cy="6791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60C3F49-2B6A-F64C-9926-996EE939F224}"/>
              </a:ext>
            </a:extLst>
          </p:cNvPr>
          <p:cNvSpPr txBox="1"/>
          <p:nvPr/>
        </p:nvSpPr>
        <p:spPr>
          <a:xfrm>
            <a:off x="3923982" y="4900283"/>
            <a:ext cx="340158" cy="461665"/>
          </a:xfrm>
          <a:prstGeom prst="rect">
            <a:avLst/>
          </a:prstGeom>
          <a:noFill/>
        </p:spPr>
        <p:txBody>
          <a:bodyPr wrap="non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3F2DF0AF-871B-FE53-73F0-C9030A8189B3}"/>
              </a:ext>
            </a:extLst>
          </p:cNvPr>
          <p:cNvSpPr txBox="1"/>
          <p:nvPr/>
        </p:nvSpPr>
        <p:spPr>
          <a:xfrm>
            <a:off x="7678434" y="1931867"/>
            <a:ext cx="340158" cy="461665"/>
          </a:xfrm>
          <a:prstGeom prst="rect">
            <a:avLst/>
          </a:prstGeom>
          <a:noFill/>
        </p:spPr>
        <p:txBody>
          <a:bodyPr wrap="none" rtlCol="0">
            <a:spAutoFit/>
          </a:bodyPr>
          <a:lstStyle/>
          <a:p>
            <a:r>
              <a:rPr lang="en-US" sz="2400" dirty="0">
                <a:solidFill>
                  <a:srgbClr val="FF0000"/>
                </a:solidFill>
              </a:rPr>
              <a:t>6</a:t>
            </a:r>
          </a:p>
        </p:txBody>
      </p:sp>
      <p:sp>
        <p:nvSpPr>
          <p:cNvPr id="15" name="TextBox 14">
            <a:extLst>
              <a:ext uri="{FF2B5EF4-FFF2-40B4-BE49-F238E27FC236}">
                <a16:creationId xmlns:a16="http://schemas.microsoft.com/office/drawing/2014/main" id="{3AC9BC8A-131F-27A8-5C92-28DEB8D4D212}"/>
              </a:ext>
            </a:extLst>
          </p:cNvPr>
          <p:cNvSpPr txBox="1"/>
          <p:nvPr/>
        </p:nvSpPr>
        <p:spPr>
          <a:xfrm>
            <a:off x="8578756" y="1974027"/>
            <a:ext cx="340158" cy="461665"/>
          </a:xfrm>
          <a:prstGeom prst="rect">
            <a:avLst/>
          </a:prstGeom>
          <a:noFill/>
        </p:spPr>
        <p:txBody>
          <a:bodyPr wrap="none" rtlCol="0">
            <a:spAutoFit/>
          </a:bodyPr>
          <a:lstStyle/>
          <a:p>
            <a:r>
              <a:rPr lang="en-US" sz="2400" dirty="0">
                <a:solidFill>
                  <a:srgbClr val="FF0000"/>
                </a:solidFill>
              </a:rPr>
              <a:t>5</a:t>
            </a:r>
          </a:p>
        </p:txBody>
      </p:sp>
      <p:sp>
        <p:nvSpPr>
          <p:cNvPr id="16" name="Oval 15">
            <a:extLst>
              <a:ext uri="{FF2B5EF4-FFF2-40B4-BE49-F238E27FC236}">
                <a16:creationId xmlns:a16="http://schemas.microsoft.com/office/drawing/2014/main" id="{F3A9E3FE-4914-D3FB-5035-5FEB4F82838E}"/>
              </a:ext>
            </a:extLst>
          </p:cNvPr>
          <p:cNvSpPr/>
          <p:nvPr/>
        </p:nvSpPr>
        <p:spPr>
          <a:xfrm>
            <a:off x="8520235" y="1619840"/>
            <a:ext cx="4572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CCDC5F-1987-CAEC-7363-DFE84BFD711F}"/>
              </a:ext>
            </a:extLst>
          </p:cNvPr>
          <p:cNvSpPr/>
          <p:nvPr/>
        </p:nvSpPr>
        <p:spPr>
          <a:xfrm>
            <a:off x="7167365" y="1638693"/>
            <a:ext cx="1454986"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95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25A3-25D6-17B5-F0D1-F017612F9D87}"/>
              </a:ext>
            </a:extLst>
          </p:cNvPr>
          <p:cNvSpPr>
            <a:spLocks noGrp="1"/>
          </p:cNvSpPr>
          <p:nvPr>
            <p:ph type="title"/>
          </p:nvPr>
        </p:nvSpPr>
        <p:spPr/>
        <p:txBody>
          <a:bodyPr/>
          <a:lstStyle/>
          <a:p>
            <a:r>
              <a:rPr lang="en-US" dirty="0"/>
              <a:t>MCM Extraction</a:t>
            </a:r>
          </a:p>
        </p:txBody>
      </p:sp>
      <p:pic>
        <p:nvPicPr>
          <p:cNvPr id="5" name="Picture 4">
            <a:extLst>
              <a:ext uri="{FF2B5EF4-FFF2-40B4-BE49-F238E27FC236}">
                <a16:creationId xmlns:a16="http://schemas.microsoft.com/office/drawing/2014/main" id="{077D32FD-8315-EDEC-F592-2761E24A29A7}"/>
              </a:ext>
            </a:extLst>
          </p:cNvPr>
          <p:cNvPicPr>
            <a:picLocks noChangeAspect="1"/>
          </p:cNvPicPr>
          <p:nvPr/>
        </p:nvPicPr>
        <p:blipFill>
          <a:blip r:embed="rId2"/>
          <a:stretch>
            <a:fillRect/>
          </a:stretch>
        </p:blipFill>
        <p:spPr>
          <a:xfrm>
            <a:off x="3886200" y="2125114"/>
            <a:ext cx="4964161" cy="2026606"/>
          </a:xfrm>
          <a:prstGeom prst="rect">
            <a:avLst/>
          </a:prstGeom>
        </p:spPr>
      </p:pic>
      <p:sp>
        <p:nvSpPr>
          <p:cNvPr id="6" name="Rectangle 5">
            <a:extLst>
              <a:ext uri="{FF2B5EF4-FFF2-40B4-BE49-F238E27FC236}">
                <a16:creationId xmlns:a16="http://schemas.microsoft.com/office/drawing/2014/main" id="{06476147-86F2-B664-C94C-16A3D1E07C00}"/>
              </a:ext>
            </a:extLst>
          </p:cNvPr>
          <p:cNvSpPr/>
          <p:nvPr/>
        </p:nvSpPr>
        <p:spPr>
          <a:xfrm>
            <a:off x="38100" y="1474887"/>
            <a:ext cx="3695700" cy="4801314"/>
          </a:xfrm>
          <a:prstGeom prst="rect">
            <a:avLst/>
          </a:prstGeom>
        </p:spPr>
        <p:txBody>
          <a:bodyPr wrap="square">
            <a:spAutoFit/>
          </a:bodyPr>
          <a:lstStyle/>
          <a:p>
            <a:pPr lvl="0"/>
            <a:endParaRPr lang="en-US" dirty="0"/>
          </a:p>
          <a:p>
            <a:pPr marL="342900" lvl="0" indent="-342900">
              <a:buFont typeface="+mj-lt"/>
              <a:buAutoNum type="arabicPeriod" startAt="7"/>
            </a:pPr>
            <a:r>
              <a:rPr lang="en-US" dirty="0"/>
              <a:t>Near the top, click “Export.”</a:t>
            </a:r>
          </a:p>
          <a:p>
            <a:pPr marL="342900" lvl="0" indent="-342900">
              <a:buFont typeface="+mj-lt"/>
              <a:buAutoNum type="arabicPeriod" startAt="7"/>
            </a:pPr>
            <a:endParaRPr lang="en-US" dirty="0"/>
          </a:p>
          <a:p>
            <a:pPr marL="342900" lvl="0" indent="-342900">
              <a:buFont typeface="+mj-lt"/>
              <a:buAutoNum type="arabicPeriod" startAt="7"/>
            </a:pPr>
            <a:r>
              <a:rPr lang="en-US" dirty="0"/>
              <a:t>Select “FACSIMILE input format” and “Include inorganic reactions.” Unselect “include generic rate coefficients.”</a:t>
            </a:r>
          </a:p>
          <a:p>
            <a:pPr marL="342900" lvl="0" indent="-342900">
              <a:buFont typeface="+mj-lt"/>
              <a:buAutoNum type="arabicPeriod" startAt="7"/>
            </a:pPr>
            <a:endParaRPr lang="en-US" dirty="0"/>
          </a:p>
          <a:p>
            <a:pPr marL="342900" lvl="0" indent="-342900">
              <a:buFont typeface="+mj-lt"/>
              <a:buAutoNum type="arabicPeriod" startAt="7"/>
            </a:pPr>
            <a:r>
              <a:rPr lang="en-US" dirty="0"/>
              <a:t>Click “Download” to download to a text file (default name is </a:t>
            </a:r>
            <a:r>
              <a:rPr lang="en-US" dirty="0" err="1"/>
              <a:t>mcm_export.fac</a:t>
            </a:r>
            <a:r>
              <a:rPr lang="en-US" dirty="0"/>
              <a:t>)</a:t>
            </a:r>
          </a:p>
          <a:p>
            <a:pPr marL="342900" lvl="0" indent="-342900">
              <a:buFont typeface="+mj-lt"/>
              <a:buAutoNum type="arabicPeriod" startAt="7"/>
            </a:pPr>
            <a:endParaRPr lang="en-US" dirty="0"/>
          </a:p>
          <a:p>
            <a:pPr marL="342900" lvl="0" indent="-342900">
              <a:buFont typeface="+mj-lt"/>
              <a:buAutoNum type="arabicPeriod" startAt="7"/>
            </a:pPr>
            <a:r>
              <a:rPr lang="en-US" dirty="0"/>
              <a:t>Give this file a more descriptive name and move it to somewhere on your MATLAB search path, e.g. F0AMv31\Chem\MCMv331\</a:t>
            </a:r>
            <a:r>
              <a:rPr lang="en-US" dirty="0" err="1"/>
              <a:t>Alkanes.fac</a:t>
            </a:r>
            <a:r>
              <a:rPr lang="en-US" dirty="0"/>
              <a:t>).</a:t>
            </a:r>
          </a:p>
        </p:txBody>
      </p:sp>
      <p:sp>
        <p:nvSpPr>
          <p:cNvPr id="7" name="Oval 6">
            <a:extLst>
              <a:ext uri="{FF2B5EF4-FFF2-40B4-BE49-F238E27FC236}">
                <a16:creationId xmlns:a16="http://schemas.microsoft.com/office/drawing/2014/main" id="{3F296CCB-E2DF-DD09-D9CC-DA2B7A20B1D3}"/>
              </a:ext>
            </a:extLst>
          </p:cNvPr>
          <p:cNvSpPr/>
          <p:nvPr/>
        </p:nvSpPr>
        <p:spPr>
          <a:xfrm>
            <a:off x="5225197" y="2106261"/>
            <a:ext cx="4572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01EFC70-5475-4A8A-8D20-E65D1184E90F}"/>
              </a:ext>
            </a:extLst>
          </p:cNvPr>
          <p:cNvSpPr txBox="1"/>
          <p:nvPr/>
        </p:nvSpPr>
        <p:spPr>
          <a:xfrm>
            <a:off x="5240123" y="1663449"/>
            <a:ext cx="340158" cy="461665"/>
          </a:xfrm>
          <a:prstGeom prst="rect">
            <a:avLst/>
          </a:prstGeom>
          <a:noFill/>
        </p:spPr>
        <p:txBody>
          <a:bodyPr wrap="none" rtlCol="0">
            <a:spAutoFit/>
          </a:bodyPr>
          <a:lstStyle/>
          <a:p>
            <a:r>
              <a:rPr lang="en-US" sz="2400" dirty="0">
                <a:solidFill>
                  <a:srgbClr val="FF0000"/>
                </a:solidFill>
              </a:rPr>
              <a:t>7</a:t>
            </a:r>
          </a:p>
        </p:txBody>
      </p:sp>
      <p:sp>
        <p:nvSpPr>
          <p:cNvPr id="10" name="TextBox 9">
            <a:extLst>
              <a:ext uri="{FF2B5EF4-FFF2-40B4-BE49-F238E27FC236}">
                <a16:creationId xmlns:a16="http://schemas.microsoft.com/office/drawing/2014/main" id="{55A343C7-B5BF-BADB-CFFD-AED1F1169022}"/>
              </a:ext>
            </a:extLst>
          </p:cNvPr>
          <p:cNvSpPr txBox="1"/>
          <p:nvPr/>
        </p:nvSpPr>
        <p:spPr>
          <a:xfrm>
            <a:off x="5334000" y="3071836"/>
            <a:ext cx="340158" cy="461665"/>
          </a:xfrm>
          <a:prstGeom prst="rect">
            <a:avLst/>
          </a:prstGeom>
          <a:noFill/>
        </p:spPr>
        <p:txBody>
          <a:bodyPr wrap="none" rtlCol="0">
            <a:spAutoFit/>
          </a:bodyPr>
          <a:lstStyle/>
          <a:p>
            <a:r>
              <a:rPr lang="en-US" sz="2400" dirty="0">
                <a:solidFill>
                  <a:srgbClr val="FF0000"/>
                </a:solidFill>
              </a:rPr>
              <a:t>8</a:t>
            </a:r>
          </a:p>
        </p:txBody>
      </p:sp>
      <p:sp>
        <p:nvSpPr>
          <p:cNvPr id="11" name="Oval 10">
            <a:extLst>
              <a:ext uri="{FF2B5EF4-FFF2-40B4-BE49-F238E27FC236}">
                <a16:creationId xmlns:a16="http://schemas.microsoft.com/office/drawing/2014/main" id="{34FB2855-50C2-FA9C-4E32-624A4AF3D4A0}"/>
              </a:ext>
            </a:extLst>
          </p:cNvPr>
          <p:cNvSpPr/>
          <p:nvPr/>
        </p:nvSpPr>
        <p:spPr>
          <a:xfrm>
            <a:off x="3910552" y="3816386"/>
            <a:ext cx="661447"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B2D30BC-B316-AEE7-B595-7664165917B4}"/>
              </a:ext>
            </a:extLst>
          </p:cNvPr>
          <p:cNvSpPr txBox="1"/>
          <p:nvPr/>
        </p:nvSpPr>
        <p:spPr>
          <a:xfrm>
            <a:off x="4064955" y="4170573"/>
            <a:ext cx="492118" cy="461665"/>
          </a:xfrm>
          <a:prstGeom prst="rect">
            <a:avLst/>
          </a:prstGeom>
          <a:noFill/>
        </p:spPr>
        <p:txBody>
          <a:bodyPr wrap="square" rtlCol="0">
            <a:spAutoFit/>
          </a:bodyPr>
          <a:lstStyle/>
          <a:p>
            <a:r>
              <a:rPr lang="en-US" sz="2400" dirty="0">
                <a:solidFill>
                  <a:srgbClr val="FF0000"/>
                </a:solidFill>
              </a:rPr>
              <a:t>9</a:t>
            </a:r>
          </a:p>
        </p:txBody>
      </p:sp>
      <p:sp>
        <p:nvSpPr>
          <p:cNvPr id="13" name="Rectangle 12">
            <a:extLst>
              <a:ext uri="{FF2B5EF4-FFF2-40B4-BE49-F238E27FC236}">
                <a16:creationId xmlns:a16="http://schemas.microsoft.com/office/drawing/2014/main" id="{1E90DAB0-0248-DBEF-B3FA-D3868DCDE961}"/>
              </a:ext>
            </a:extLst>
          </p:cNvPr>
          <p:cNvSpPr/>
          <p:nvPr/>
        </p:nvSpPr>
        <p:spPr>
          <a:xfrm>
            <a:off x="3923513" y="2980711"/>
            <a:ext cx="1410487" cy="81682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289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MCM Extraction</a:t>
            </a:r>
          </a:p>
        </p:txBody>
      </p:sp>
      <p:sp>
        <p:nvSpPr>
          <p:cNvPr id="4" name="Rectangle 3"/>
          <p:cNvSpPr/>
          <p:nvPr/>
        </p:nvSpPr>
        <p:spPr>
          <a:xfrm>
            <a:off x="533400" y="1307666"/>
            <a:ext cx="8153400" cy="4247317"/>
          </a:xfrm>
          <a:prstGeom prst="rect">
            <a:avLst/>
          </a:prstGeom>
        </p:spPr>
        <p:txBody>
          <a:bodyPr wrap="square">
            <a:spAutoFit/>
          </a:bodyPr>
          <a:lstStyle/>
          <a:p>
            <a:pPr marL="342900" lvl="0" indent="-342900">
              <a:buFont typeface="+mj-lt"/>
              <a:buAutoNum type="arabicPeriod" startAt="11"/>
            </a:pPr>
            <a:r>
              <a:rPr lang="en-US" dirty="0"/>
              <a:t>In the MATLAB command window, call the </a:t>
            </a:r>
            <a:r>
              <a:rPr lang="en-US" b="1" dirty="0"/>
              <a:t>FAC2F0AM</a:t>
            </a:r>
            <a:r>
              <a:rPr lang="en-US" dirty="0"/>
              <a:t> function, e.g.:</a:t>
            </a:r>
          </a:p>
          <a:p>
            <a:pPr lvl="0"/>
            <a:endParaRPr lang="en-US" dirty="0"/>
          </a:p>
          <a:p>
            <a:pPr lvl="0"/>
            <a:r>
              <a:rPr lang="en-US" dirty="0"/>
              <a:t>FAC2F0AM(‘</a:t>
            </a:r>
            <a:r>
              <a:rPr lang="en-US" dirty="0" err="1"/>
              <a:t>Alkanes.fac</a:t>
            </a:r>
            <a:r>
              <a:rPr lang="en-US" dirty="0"/>
              <a:t>’)</a:t>
            </a:r>
          </a:p>
          <a:p>
            <a:pPr lvl="0"/>
            <a:endParaRPr lang="en-US" dirty="0"/>
          </a:p>
          <a:p>
            <a:pPr lvl="0"/>
            <a:r>
              <a:rPr lang="en-US" dirty="0"/>
              <a:t>This will create a script that contains properly formatted reactions, with the same name and in the same directory(e.g. </a:t>
            </a:r>
            <a:r>
              <a:rPr lang="en-US" dirty="0" err="1"/>
              <a:t>Alkanes.m</a:t>
            </a:r>
            <a:r>
              <a:rPr lang="en-US" dirty="0"/>
              <a:t>).</a:t>
            </a:r>
          </a:p>
          <a:p>
            <a:pPr lvl="0"/>
            <a:endParaRPr lang="en-US" dirty="0"/>
          </a:p>
          <a:p>
            <a:r>
              <a:rPr lang="en-US"/>
              <a:t>12.  </a:t>
            </a:r>
            <a:r>
              <a:rPr lang="en-US" dirty="0"/>
              <a:t>Add the mechanism to your </a:t>
            </a:r>
            <a:r>
              <a:rPr lang="en-US" dirty="0" err="1"/>
              <a:t>ChemFiles</a:t>
            </a:r>
            <a:r>
              <a:rPr lang="en-US" dirty="0"/>
              <a:t> input.</a:t>
            </a:r>
          </a:p>
          <a:p>
            <a:pPr lvl="0"/>
            <a:r>
              <a:rPr lang="en-US" dirty="0"/>
              <a:t>       Note: DO NOT USE MULTIPLE MCM-EXTRACTED MECHANISMS SIMULTANEOUSLY! </a:t>
            </a:r>
          </a:p>
          <a:p>
            <a:pPr lvl="0"/>
            <a:r>
              <a:rPr lang="en-US" dirty="0"/>
              <a:t>       This will lead to duplicate reactions.</a:t>
            </a:r>
          </a:p>
          <a:p>
            <a:pPr lvl="0"/>
            <a:endParaRPr lang="en-US" dirty="0"/>
          </a:p>
          <a:p>
            <a:pPr lvl="0"/>
            <a:endParaRPr lang="en-US" dirty="0"/>
          </a:p>
          <a:p>
            <a:pPr lvl="0"/>
            <a:r>
              <a:rPr lang="en-US" dirty="0"/>
              <a:t>TROUBLESHOOTING: the FAC2F0AM script will sometimes fail if the .fac file is not formatted properly, which can happen. In this case, you will need to scroll through the .</a:t>
            </a:r>
            <a:r>
              <a:rPr lang="en-US" dirty="0" err="1"/>
              <a:t>fac</a:t>
            </a:r>
            <a:r>
              <a:rPr lang="en-US" dirty="0"/>
              <a:t> file in a text editor and fix aberrant lines.</a:t>
            </a:r>
          </a:p>
        </p:txBody>
      </p:sp>
      <p:pic>
        <p:nvPicPr>
          <p:cNvPr id="2050"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52400" y="5692991"/>
            <a:ext cx="3869412" cy="7078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876800" y="5659456"/>
            <a:ext cx="4122451" cy="704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Right Arrow 4"/>
          <p:cNvSpPr/>
          <p:nvPr/>
        </p:nvSpPr>
        <p:spPr>
          <a:xfrm>
            <a:off x="4191000" y="58213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53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pPr marL="514350" indent="-514350">
              <a:buFont typeface="+mj-lt"/>
              <a:buAutoNum type="arabicPeriod"/>
            </a:pPr>
            <a:r>
              <a:rPr lang="en-US" dirty="0"/>
              <a:t>Using MATLAB</a:t>
            </a:r>
          </a:p>
          <a:p>
            <a:pPr marL="514350" indent="-514350">
              <a:buFont typeface="+mj-lt"/>
              <a:buAutoNum type="arabicPeriod"/>
            </a:pPr>
            <a:r>
              <a:rPr lang="en-US" dirty="0"/>
              <a:t>Downloading and “installing” the model</a:t>
            </a:r>
          </a:p>
          <a:p>
            <a:pPr marL="514350" indent="-514350">
              <a:buFont typeface="+mj-lt"/>
              <a:buAutoNum type="arabicPeriod"/>
            </a:pPr>
            <a:r>
              <a:rPr lang="en-US" dirty="0"/>
              <a:t>Running the examples</a:t>
            </a:r>
          </a:p>
          <a:p>
            <a:pPr marL="514350" indent="-514350">
              <a:buFont typeface="+mj-lt"/>
              <a:buAutoNum type="arabicPeriod"/>
            </a:pPr>
            <a:r>
              <a:rPr lang="en-US" dirty="0"/>
              <a:t>Making your own setup script</a:t>
            </a:r>
          </a:p>
          <a:p>
            <a:pPr marL="514350" indent="-514350">
              <a:buFont typeface="+mj-lt"/>
              <a:buAutoNum type="arabicPeriod"/>
            </a:pPr>
            <a:r>
              <a:rPr lang="en-US" dirty="0"/>
              <a:t>Making your own MCM sub-mechanism</a:t>
            </a:r>
          </a:p>
          <a:p>
            <a:pPr marL="514350" indent="-514350">
              <a:buFont typeface="+mj-lt"/>
              <a:buAutoNum type="arabicPeriod"/>
            </a:pPr>
            <a:endParaRPr lang="en-US" dirty="0"/>
          </a:p>
        </p:txBody>
      </p:sp>
    </p:spTree>
    <p:extLst>
      <p:ext uri="{BB962C8B-B14F-4D97-AF65-F5344CB8AC3E}">
        <p14:creationId xmlns:p14="http://schemas.microsoft.com/office/powerpoint/2010/main" val="269914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Using MATLAB </a:t>
            </a:r>
          </a:p>
        </p:txBody>
      </p:sp>
      <p:sp>
        <p:nvSpPr>
          <p:cNvPr id="3" name="Content Placeholder 2"/>
          <p:cNvSpPr>
            <a:spLocks noGrp="1"/>
          </p:cNvSpPr>
          <p:nvPr>
            <p:ph idx="1"/>
          </p:nvPr>
        </p:nvSpPr>
        <p:spPr>
          <a:xfrm>
            <a:off x="0" y="1143000"/>
            <a:ext cx="9144000" cy="5715000"/>
          </a:xfrm>
        </p:spPr>
        <p:txBody>
          <a:bodyPr>
            <a:normAutofit fontScale="77500" lnSpcReduction="20000"/>
          </a:bodyPr>
          <a:lstStyle/>
          <a:p>
            <a:pPr marL="0" indent="0">
              <a:buNone/>
            </a:pPr>
            <a:r>
              <a:rPr lang="en-US" dirty="0"/>
              <a:t>Users will need some knowledge of the MATLAB language and environment. At a minimum, new users should be familiar with:</a:t>
            </a:r>
          </a:p>
          <a:p>
            <a:pPr marL="0" indent="0">
              <a:buNone/>
            </a:pPr>
            <a:endParaRPr lang="en-US" dirty="0"/>
          </a:p>
          <a:p>
            <a:r>
              <a:rPr lang="en-US" dirty="0"/>
              <a:t>MATLAB desktop panes: Command Window, Editor, Workspace, Current Folder, Help Window</a:t>
            </a:r>
          </a:p>
          <a:p>
            <a:r>
              <a:rPr lang="en-US" dirty="0"/>
              <a:t>The MATLAB search path</a:t>
            </a:r>
          </a:p>
          <a:p>
            <a:r>
              <a:rPr lang="en-US" dirty="0"/>
              <a:t>Difference between a “script” and a “function”</a:t>
            </a:r>
          </a:p>
          <a:p>
            <a:r>
              <a:rPr lang="en-US" dirty="0"/>
              <a:t>Variable classes: numerical arrays, character arrays (strings), logical arrays, cell arrays, structures</a:t>
            </a:r>
          </a:p>
          <a:p>
            <a:r>
              <a:rPr lang="en-US" dirty="0"/>
              <a:t>Basic syntax: how to call a function, how to index an array, etc.</a:t>
            </a:r>
          </a:p>
          <a:p>
            <a:endParaRPr lang="en-US" dirty="0"/>
          </a:p>
          <a:p>
            <a:pPr marL="0" indent="0">
              <a:buNone/>
            </a:pPr>
            <a:r>
              <a:rPr lang="en-US" dirty="0"/>
              <a:t>There are many resources available online and elsewhere for learning the basics. If nothing else, try typing “getting started” into the MATLAB help window search bar. Surprisingly enough, MATLAB Help is an excellent first stop for many questions.</a:t>
            </a:r>
          </a:p>
        </p:txBody>
      </p:sp>
    </p:spTree>
    <p:extLst>
      <p:ext uri="{BB962C8B-B14F-4D97-AF65-F5344CB8AC3E}">
        <p14:creationId xmlns:p14="http://schemas.microsoft.com/office/powerpoint/2010/main" val="358215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F0AM</a:t>
            </a:r>
          </a:p>
        </p:txBody>
      </p:sp>
      <p:sp>
        <p:nvSpPr>
          <p:cNvPr id="3" name="Content Placeholder 2"/>
          <p:cNvSpPr>
            <a:spLocks noGrp="1"/>
          </p:cNvSpPr>
          <p:nvPr>
            <p:ph idx="1"/>
          </p:nvPr>
        </p:nvSpPr>
        <p:spPr>
          <a:xfrm>
            <a:off x="457200" y="1600200"/>
            <a:ext cx="8458200" cy="4525963"/>
          </a:xfrm>
        </p:spPr>
        <p:txBody>
          <a:bodyPr/>
          <a:lstStyle/>
          <a:p>
            <a:pPr marL="0" indent="0">
              <a:buNone/>
            </a:pPr>
            <a:r>
              <a:rPr lang="en-US" dirty="0"/>
              <a:t>Presumably you have already figured this out if you are reading this file, but just in case…</a:t>
            </a:r>
          </a:p>
          <a:p>
            <a:pPr marL="514350" indent="-514350">
              <a:buFont typeface="+mj-lt"/>
              <a:buAutoNum type="arabicPeriod"/>
            </a:pPr>
            <a:r>
              <a:rPr lang="en-US" dirty="0"/>
              <a:t>Go to </a:t>
            </a:r>
            <a:r>
              <a:rPr lang="en-US" dirty="0">
                <a:hlinkClick r:id="rId2"/>
              </a:rPr>
              <a:t>https://sites.google.com/site/wolfegm/code-archive</a:t>
            </a:r>
            <a:r>
              <a:rPr lang="en-US" dirty="0"/>
              <a:t> and download the F0AM zip file.</a:t>
            </a:r>
          </a:p>
          <a:p>
            <a:pPr marL="514350" indent="-514350">
              <a:buFont typeface="+mj-lt"/>
              <a:buAutoNum type="arabicPeriod"/>
            </a:pPr>
            <a:r>
              <a:rPr lang="en-US" dirty="0"/>
              <a:t>Unzip the file and put the folder somewhere that you can remember.</a:t>
            </a:r>
          </a:p>
        </p:txBody>
      </p:sp>
    </p:spTree>
    <p:extLst>
      <p:ext uri="{BB962C8B-B14F-4D97-AF65-F5344CB8AC3E}">
        <p14:creationId xmlns:p14="http://schemas.microsoft.com/office/powerpoint/2010/main" val="71028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Adding the Model to Your Search Path</a:t>
            </a:r>
          </a:p>
        </p:txBody>
      </p:sp>
      <p:sp>
        <p:nvSpPr>
          <p:cNvPr id="3" name="Content Placeholder 2"/>
          <p:cNvSpPr>
            <a:spLocks noGrp="1"/>
          </p:cNvSpPr>
          <p:nvPr>
            <p:ph idx="1"/>
          </p:nvPr>
        </p:nvSpPr>
        <p:spPr>
          <a:xfrm>
            <a:off x="152400" y="1295400"/>
            <a:ext cx="5257800" cy="5334000"/>
          </a:xfrm>
        </p:spPr>
        <p:txBody>
          <a:bodyPr>
            <a:normAutofit fontScale="85000" lnSpcReduction="20000"/>
          </a:bodyPr>
          <a:lstStyle/>
          <a:p>
            <a:pPr marL="0" indent="0">
              <a:buNone/>
            </a:pPr>
            <a:r>
              <a:rPr lang="en-US" dirty="0"/>
              <a:t>MATLAB can only “see” files that are on its search path. To add the model to your search path:</a:t>
            </a:r>
          </a:p>
          <a:p>
            <a:pPr marL="514350" indent="-514350">
              <a:buFont typeface="+mj-lt"/>
              <a:buAutoNum type="arabicPeriod"/>
            </a:pPr>
            <a:r>
              <a:rPr lang="en-US" dirty="0"/>
              <a:t>Navigate to the F0AM folder in the Current Folder window</a:t>
            </a:r>
          </a:p>
          <a:p>
            <a:pPr marL="514350" indent="-514350">
              <a:buFont typeface="+mj-lt"/>
              <a:buAutoNum type="arabicPeriod"/>
            </a:pPr>
            <a:r>
              <a:rPr lang="en-US" dirty="0"/>
              <a:t>Right click the folder </a:t>
            </a:r>
            <a:r>
              <a:rPr lang="en-US" dirty="0">
                <a:sym typeface="Wingdings" panose="05000000000000000000" pitchFamily="2" charset="2"/>
              </a:rPr>
              <a:t> Add to Path Selected Folders and Subfolders</a:t>
            </a:r>
          </a:p>
          <a:p>
            <a:pPr marL="0" indent="0">
              <a:buNone/>
            </a:pPr>
            <a:r>
              <a:rPr lang="en-US" dirty="0">
                <a:sym typeface="Wingdings" panose="05000000000000000000" pitchFamily="2" charset="2"/>
              </a:rPr>
              <a:t>Alternatively, you can add the model folders by entering the following in the command window:</a:t>
            </a:r>
          </a:p>
          <a:p>
            <a:pPr marL="0" indent="0">
              <a:buNone/>
            </a:pPr>
            <a:r>
              <a:rPr lang="en-US" dirty="0"/>
              <a:t>     </a:t>
            </a:r>
            <a:r>
              <a:rPr lang="en-US" sz="2800" dirty="0" err="1">
                <a:latin typeface="Arial Unicode MS" panose="020B0604020202020204" pitchFamily="34" charset="-128"/>
                <a:ea typeface="Arial Unicode MS" panose="020B0604020202020204" pitchFamily="34" charset="-128"/>
                <a:cs typeface="Arial Unicode MS" panose="020B0604020202020204" pitchFamily="34" charset="-128"/>
              </a:rPr>
              <a:t>addpath</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dirty="0" err="1">
                <a:latin typeface="Arial Unicode MS" panose="020B0604020202020204" pitchFamily="34" charset="-128"/>
                <a:ea typeface="Arial Unicode MS" panose="020B0604020202020204" pitchFamily="34" charset="-128"/>
                <a:cs typeface="Arial Unicode MS" panose="020B0604020202020204" pitchFamily="34" charset="-128"/>
              </a:rPr>
              <a:t>genpath</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i="1" dirty="0">
                <a:latin typeface="Arial Unicode MS" panose="020B0604020202020204" pitchFamily="34" charset="-128"/>
                <a:ea typeface="Arial Unicode MS" panose="020B0604020202020204" pitchFamily="34" charset="-128"/>
                <a:cs typeface="Arial Unicode MS" panose="020B0604020202020204" pitchFamily="34" charset="-128"/>
              </a:rPr>
              <a:t>F0AMdir</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dirty="0"/>
              <a:t>Here, </a:t>
            </a:r>
            <a:r>
              <a:rPr lang="en-US" i="1" dirty="0"/>
              <a:t>F0AMdir </a:t>
            </a:r>
            <a:r>
              <a:rPr lang="en-US" dirty="0"/>
              <a:t>is the full directory name, e.g. C:\Science\F0AMv3.1.</a:t>
            </a:r>
            <a:endParaRPr lang="en-US" dirty="0">
              <a:sym typeface="Wingdings" panose="05000000000000000000" pitchFamily="2" charset="2"/>
            </a:endParaRPr>
          </a:p>
          <a:p>
            <a:pPr marL="0" indent="0">
              <a:buNone/>
            </a:pPr>
            <a:endParaRPr lang="en-US" dirty="0"/>
          </a:p>
        </p:txBody>
      </p:sp>
      <p:pic>
        <p:nvPicPr>
          <p:cNvPr id="4"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33355" y="1066800"/>
            <a:ext cx="3407719" cy="5562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5210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Notes on Search Paths</a:t>
            </a:r>
          </a:p>
        </p:txBody>
      </p:sp>
      <p:sp>
        <p:nvSpPr>
          <p:cNvPr id="3" name="Content Placeholder 2"/>
          <p:cNvSpPr>
            <a:spLocks noGrp="1"/>
          </p:cNvSpPr>
          <p:nvPr>
            <p:ph idx="1"/>
          </p:nvPr>
        </p:nvSpPr>
        <p:spPr>
          <a:xfrm>
            <a:off x="304800" y="914400"/>
            <a:ext cx="8610600" cy="5943600"/>
          </a:xfrm>
        </p:spPr>
        <p:txBody>
          <a:bodyPr>
            <a:normAutofit/>
          </a:bodyPr>
          <a:lstStyle/>
          <a:p>
            <a:pPr>
              <a:tabLst>
                <a:tab pos="3827463" algn="l"/>
              </a:tabLst>
            </a:pPr>
            <a:r>
              <a:rPr lang="en-US" sz="2000" dirty="0">
                <a:sym typeface="Wingdings" panose="05000000000000000000" pitchFamily="2" charset="2"/>
              </a:rPr>
              <a:t>You can see which folders are in your search path (and add/remove/rearrange them) by going into the file menu (top of screen) and choosing “Set Path…”to get to the Set Path Dialog.</a:t>
            </a:r>
          </a:p>
          <a:p>
            <a:pPr>
              <a:tabLst>
                <a:tab pos="3827463" algn="l"/>
              </a:tabLst>
            </a:pPr>
            <a:endParaRPr lang="en-US" sz="2000" dirty="0">
              <a:sym typeface="Wingdings" panose="05000000000000000000" pitchFamily="2" charset="2"/>
            </a:endParaRPr>
          </a:p>
          <a:p>
            <a:pPr>
              <a:tabLst>
                <a:tab pos="3827463" algn="l"/>
              </a:tabLst>
            </a:pPr>
            <a:endParaRPr lang="en-US" sz="2000" dirty="0">
              <a:sym typeface="Wingdings" panose="05000000000000000000" pitchFamily="2" charset="2"/>
            </a:endParaRPr>
          </a:p>
          <a:p>
            <a:pPr>
              <a:tabLst>
                <a:tab pos="3827463" algn="l"/>
              </a:tabLst>
            </a:pPr>
            <a:endParaRPr lang="en-US" sz="2000" dirty="0">
              <a:sym typeface="Wingdings" panose="05000000000000000000" pitchFamily="2" charset="2"/>
            </a:endParaRPr>
          </a:p>
          <a:p>
            <a:pPr>
              <a:tabLst>
                <a:tab pos="3827463" algn="l"/>
              </a:tabLst>
            </a:pPr>
            <a:endParaRPr lang="en-US" sz="2000" dirty="0">
              <a:sym typeface="Wingdings" panose="05000000000000000000" pitchFamily="2" charset="2"/>
            </a:endParaRPr>
          </a:p>
          <a:p>
            <a:pPr>
              <a:tabLst>
                <a:tab pos="3827463" algn="l"/>
              </a:tabLst>
            </a:pPr>
            <a:endParaRPr lang="en-US" sz="2000" dirty="0">
              <a:sym typeface="Wingdings" panose="05000000000000000000" pitchFamily="2" charset="2"/>
            </a:endParaRPr>
          </a:p>
          <a:p>
            <a:pPr>
              <a:tabLst>
                <a:tab pos="3827463" algn="l"/>
              </a:tabLst>
            </a:pPr>
            <a:endParaRPr lang="en-US" sz="2000" dirty="0">
              <a:sym typeface="Wingdings" panose="05000000000000000000" pitchFamily="2" charset="2"/>
            </a:endParaRPr>
          </a:p>
          <a:p>
            <a:pPr>
              <a:tabLst>
                <a:tab pos="3827463" algn="l"/>
              </a:tabLst>
            </a:pPr>
            <a:endParaRPr lang="en-US" sz="2000" dirty="0">
              <a:sym typeface="Wingdings" panose="05000000000000000000" pitchFamily="2" charset="2"/>
            </a:endParaRPr>
          </a:p>
          <a:p>
            <a:r>
              <a:rPr lang="en-US" sz="2000" dirty="0">
                <a:sym typeface="Wingdings" panose="05000000000000000000" pitchFamily="2" charset="2"/>
              </a:rPr>
              <a:t>MATLAB resets the search path every time you restart it. If you want to keep the F0AM directories on your search path, type “</a:t>
            </a:r>
            <a:r>
              <a:rPr lang="en-US" sz="2000" dirty="0" err="1">
                <a:sym typeface="Wingdings" panose="05000000000000000000" pitchFamily="2" charset="2"/>
              </a:rPr>
              <a:t>savepath</a:t>
            </a:r>
            <a:r>
              <a:rPr lang="en-US" sz="2000" dirty="0">
                <a:sym typeface="Wingdings" panose="05000000000000000000" pitchFamily="2" charset="2"/>
              </a:rPr>
              <a:t>” (without quotes) into the command window or use the Set Path Dialog. </a:t>
            </a:r>
          </a:p>
          <a:p>
            <a:r>
              <a:rPr lang="en-US" sz="2000" dirty="0">
                <a:sym typeface="Wingdings" panose="05000000000000000000" pitchFamily="2" charset="2"/>
              </a:rPr>
              <a:t>MATLAB searches the folders in the set path sequentially. If you have multiple functions or scripts with the same name, only the first one (in the search path) will be called. If you think you have an error stemming from shadowed file names, use the “which” command to see which file is being called.</a:t>
            </a:r>
          </a:p>
          <a:p>
            <a:endParaRPr lang="en-US" sz="2000" dirty="0"/>
          </a:p>
        </p:txBody>
      </p:sp>
      <p:pic>
        <p:nvPicPr>
          <p:cNvPr id="3075"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828800" y="1905000"/>
            <a:ext cx="5362195" cy="2531596"/>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888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Running the Examples</a:t>
            </a:r>
          </a:p>
        </p:txBody>
      </p:sp>
      <p:sp>
        <p:nvSpPr>
          <p:cNvPr id="3" name="Content Placeholder 2"/>
          <p:cNvSpPr>
            <a:spLocks noGrp="1"/>
          </p:cNvSpPr>
          <p:nvPr>
            <p:ph idx="1"/>
          </p:nvPr>
        </p:nvSpPr>
        <p:spPr>
          <a:xfrm>
            <a:off x="152400" y="1219200"/>
            <a:ext cx="8839200" cy="5638800"/>
          </a:xfrm>
        </p:spPr>
        <p:txBody>
          <a:bodyPr>
            <a:normAutofit fontScale="70000" lnSpcReduction="20000"/>
          </a:bodyPr>
          <a:lstStyle/>
          <a:p>
            <a:pPr marL="0" indent="0">
              <a:buNone/>
            </a:pPr>
            <a:r>
              <a:rPr lang="en-US" dirty="0"/>
              <a:t>There are five example setup scripts in the Setups/Examples/ folder:</a:t>
            </a:r>
          </a:p>
          <a:p>
            <a:pPr lvl="1"/>
            <a:r>
              <a:rPr lang="en-US" dirty="0" err="1"/>
              <a:t>ExampleSetup_Chamber.m</a:t>
            </a:r>
            <a:endParaRPr lang="en-US" dirty="0"/>
          </a:p>
          <a:p>
            <a:pPr lvl="1"/>
            <a:r>
              <a:rPr lang="en-US" dirty="0" err="1"/>
              <a:t>ExampleSetup_DielCycle.m</a:t>
            </a:r>
            <a:endParaRPr lang="en-US" dirty="0"/>
          </a:p>
          <a:p>
            <a:pPr lvl="1"/>
            <a:r>
              <a:rPr lang="en-US" dirty="0" err="1"/>
              <a:t>ExampleSetup_FlightSS.m</a:t>
            </a:r>
            <a:endParaRPr lang="en-US" dirty="0"/>
          </a:p>
          <a:p>
            <a:pPr lvl="1"/>
            <a:r>
              <a:rPr lang="en-US" dirty="0" err="1"/>
              <a:t>ExampleSetup_LagrangianPlume.m</a:t>
            </a:r>
            <a:endParaRPr lang="en-US" dirty="0"/>
          </a:p>
          <a:p>
            <a:pPr lvl="1"/>
            <a:r>
              <a:rPr lang="en-US" dirty="0" err="1"/>
              <a:t>ExampleSetup_MechCompare.m</a:t>
            </a:r>
            <a:endParaRPr lang="en-US" dirty="0"/>
          </a:p>
          <a:p>
            <a:pPr marL="0" indent="0">
              <a:buNone/>
            </a:pPr>
            <a:r>
              <a:rPr lang="en-US" dirty="0"/>
              <a:t>The last example shows how to loop through multiple mechanisms before calling the </a:t>
            </a:r>
            <a:r>
              <a:rPr lang="en-US" dirty="0" err="1"/>
              <a:t>FlightSS</a:t>
            </a:r>
            <a:r>
              <a:rPr lang="en-US" dirty="0"/>
              <a:t> example, so ignore it for now. </a:t>
            </a:r>
          </a:p>
          <a:p>
            <a:pPr marL="0" indent="0">
              <a:buNone/>
            </a:pPr>
            <a:endParaRPr lang="en-US" dirty="0"/>
          </a:p>
          <a:p>
            <a:pPr marL="0" indent="0">
              <a:buNone/>
            </a:pPr>
            <a:r>
              <a:rPr lang="en-US" dirty="0"/>
              <a:t>Try to run one of the examples: type a script name into the Command Window and hit ENTER. Some of the examples can take several minutes to execute, depending on your hardware. The example should run without errors and generate a bunch of figure windows. Next, read through the example script that you ran and try to get an understanding of the inputs and outputs. The scripts are heavily commented to walk you through the setup. The F0AM_ReadMe is also helpful here.</a:t>
            </a:r>
          </a:p>
          <a:p>
            <a:pPr marL="0" indent="0">
              <a:buNone/>
            </a:pPr>
            <a:endParaRPr lang="en-US" dirty="0"/>
          </a:p>
          <a:p>
            <a:pPr marL="0" indent="0">
              <a:buNone/>
            </a:pPr>
            <a:r>
              <a:rPr lang="en-US" dirty="0"/>
              <a:t>Repeat for all examples.</a:t>
            </a:r>
          </a:p>
        </p:txBody>
      </p:sp>
    </p:spTree>
    <p:extLst>
      <p:ext uri="{BB962C8B-B14F-4D97-AF65-F5344CB8AC3E}">
        <p14:creationId xmlns:p14="http://schemas.microsoft.com/office/powerpoint/2010/main" val="100447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Own Setup Script</a:t>
            </a:r>
          </a:p>
        </p:txBody>
      </p:sp>
      <p:sp>
        <p:nvSpPr>
          <p:cNvPr id="3" name="Content Placeholder 2"/>
          <p:cNvSpPr>
            <a:spLocks noGrp="1"/>
          </p:cNvSpPr>
          <p:nvPr>
            <p:ph idx="1"/>
          </p:nvPr>
        </p:nvSpPr>
        <p:spPr/>
        <p:txBody>
          <a:bodyPr/>
          <a:lstStyle/>
          <a:p>
            <a:pPr marL="0" indent="0">
              <a:buNone/>
            </a:pPr>
            <a:r>
              <a:rPr lang="en-US" dirty="0"/>
              <a:t>The example setups encompass a range of standard applications. Generally, it is easiest to start with the one that most closely matches your research problem and modify the inputs as needed. </a:t>
            </a:r>
          </a:p>
          <a:p>
            <a:pPr marL="0" indent="0">
              <a:buNone/>
            </a:pPr>
            <a:endParaRPr lang="en-US" dirty="0"/>
          </a:p>
          <a:p>
            <a:pPr marL="0" indent="0">
              <a:buNone/>
            </a:pPr>
            <a:r>
              <a:rPr lang="en-US" dirty="0"/>
              <a:t>Don’t forget to save the new script under a different name!</a:t>
            </a:r>
          </a:p>
        </p:txBody>
      </p:sp>
    </p:spTree>
    <p:extLst>
      <p:ext uri="{BB962C8B-B14F-4D97-AF65-F5344CB8AC3E}">
        <p14:creationId xmlns:p14="http://schemas.microsoft.com/office/powerpoint/2010/main" val="179266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Troubleshooting Setups</a:t>
            </a:r>
          </a:p>
        </p:txBody>
      </p:sp>
      <p:sp>
        <p:nvSpPr>
          <p:cNvPr id="3" name="Content Placeholder 2"/>
          <p:cNvSpPr>
            <a:spLocks noGrp="1"/>
          </p:cNvSpPr>
          <p:nvPr>
            <p:ph idx="1"/>
          </p:nvPr>
        </p:nvSpPr>
        <p:spPr>
          <a:xfrm>
            <a:off x="304800" y="2347986"/>
            <a:ext cx="8229600" cy="4525963"/>
          </a:xfrm>
        </p:spPr>
        <p:txBody>
          <a:bodyPr>
            <a:normAutofit/>
          </a:bodyPr>
          <a:lstStyle/>
          <a:p>
            <a:pPr marL="0" indent="0">
              <a:buNone/>
            </a:pPr>
            <a:r>
              <a:rPr lang="en-US" sz="2000" dirty="0"/>
              <a:t>Errors are normal when running new code. Learning to debug is part of becoming a proficient programmer. Keep calm and debug like so:</a:t>
            </a:r>
          </a:p>
          <a:p>
            <a:pPr marL="0" indent="0">
              <a:buNone/>
            </a:pPr>
            <a:endParaRPr lang="en-US" sz="2400" dirty="0"/>
          </a:p>
          <a:p>
            <a:pPr marL="914400" lvl="1" indent="-514350">
              <a:buFont typeface="+mj-lt"/>
              <a:buAutoNum type="arabicPeriod"/>
            </a:pPr>
            <a:r>
              <a:rPr lang="en-US" sz="2000" b="1" dirty="0"/>
              <a:t>Check for obvious errors first</a:t>
            </a:r>
            <a:r>
              <a:rPr lang="en-US" sz="2000" dirty="0"/>
              <a:t>. The error shown above is just a typo (“FURFURAL_FURN” instead of “FURFURAL_FURAN”).</a:t>
            </a:r>
          </a:p>
          <a:p>
            <a:pPr marL="914400" lvl="1" indent="-514350">
              <a:buFont typeface="+mj-lt"/>
              <a:buAutoNum type="arabicPeriod"/>
            </a:pPr>
            <a:r>
              <a:rPr lang="en-US" sz="2000" b="1" dirty="0"/>
              <a:t>Read the error message </a:t>
            </a:r>
            <a:r>
              <a:rPr lang="en-US" sz="2000" dirty="0"/>
              <a:t>and try to decipher the problem. MATLAB usually provides clues, and F0AM includes input checking to screen out common mistakes. </a:t>
            </a:r>
          </a:p>
          <a:p>
            <a:pPr marL="914400" lvl="1" indent="-514350">
              <a:buFont typeface="+mj-lt"/>
              <a:buAutoNum type="arabicPeriod"/>
            </a:pPr>
            <a:r>
              <a:rPr lang="en-US" sz="2000" b="1" dirty="0"/>
              <a:t>Click the link </a:t>
            </a:r>
            <a:r>
              <a:rPr lang="en-US" sz="2000" dirty="0"/>
              <a:t>to go to the error location. Insert a breakpoint and run the code to this point, then look at the variables in the local workspace to find issues (wrong size, wrong type, </a:t>
            </a:r>
            <a:r>
              <a:rPr lang="en-US" sz="2000" dirty="0" err="1"/>
              <a:t>NaNs</a:t>
            </a:r>
            <a:r>
              <a:rPr lang="en-US" sz="2000" dirty="0"/>
              <a:t>, etc.).</a:t>
            </a:r>
          </a:p>
          <a:p>
            <a:pPr marL="914400" lvl="1" indent="-514350">
              <a:buFont typeface="+mj-lt"/>
              <a:buAutoNum type="arabicPeriod"/>
            </a:pPr>
            <a:r>
              <a:rPr lang="en-US" sz="2000" b="1" dirty="0"/>
              <a:t>Ask someone for help</a:t>
            </a:r>
            <a:r>
              <a:rPr lang="en-US" sz="2000" dirty="0"/>
              <a:t>, but only after you’ve tried to debug yourself.</a:t>
            </a:r>
          </a:p>
        </p:txBody>
      </p:sp>
      <p:pic>
        <p:nvPicPr>
          <p:cNvPr id="1026"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514600" y="1066800"/>
            <a:ext cx="4058546" cy="1165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 name="Picture 2" descr="Image result for keep calm and debu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8950" y="745963"/>
            <a:ext cx="1274413" cy="1486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6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TotalTime>
  <Words>1164</Words>
  <Application>Microsoft Office PowerPoint</Application>
  <PresentationFormat>On-screen Show (4:3)</PresentationFormat>
  <Paragraphs>107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Unicode MS</vt:lpstr>
      <vt:lpstr>Calibri</vt:lpstr>
      <vt:lpstr>Office Theme</vt:lpstr>
      <vt:lpstr>Getting Started with F0AM</vt:lpstr>
      <vt:lpstr>Contents</vt:lpstr>
      <vt:lpstr>Using MATLAB </vt:lpstr>
      <vt:lpstr>Downloading F0AM</vt:lpstr>
      <vt:lpstr>Adding the Model to Your Search Path</vt:lpstr>
      <vt:lpstr>Notes on Search Paths</vt:lpstr>
      <vt:lpstr>Running the Examples</vt:lpstr>
      <vt:lpstr>Making your Own Setup Script</vt:lpstr>
      <vt:lpstr>Troubleshooting Setups</vt:lpstr>
      <vt:lpstr>MCM Extraction</vt:lpstr>
      <vt:lpstr>MCM Extraction</vt:lpstr>
      <vt:lpstr>MCM Extraction</vt:lpstr>
      <vt:lpstr>MCM Extraction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gmwolfe</dc:creator>
  <cp:lastModifiedBy>Wolfe, Glenn M. (GSFC-6140)</cp:lastModifiedBy>
  <cp:revision>53</cp:revision>
  <dcterms:created xsi:type="dcterms:W3CDTF">2016-08-22T22:17:56Z</dcterms:created>
  <dcterms:modified xsi:type="dcterms:W3CDTF">2023-11-03T14:50:39Z</dcterms:modified>
</cp:coreProperties>
</file>