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49.tif" ContentType="image/tiff"/>
  <Override PartName="/ppt/media/image50.tif" ContentType="image/tiff"/>
  <Override PartName="/ppt/media/image51.tif" ContentType="image/tiff"/>
  <Override PartName="/ppt/media/image52.tif" ContentType="image/tiff"/>
  <Override PartName="/ppt/media/image55.tif" ContentType="image/tiff"/>
  <Override PartName="/ppt/media/image56.tif" ContentType="image/tif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70" r:id="rId3"/>
    <p:sldId id="273" r:id="rId4"/>
    <p:sldId id="278" r:id="rId5"/>
    <p:sldId id="280" r:id="rId6"/>
    <p:sldId id="274" r:id="rId7"/>
    <p:sldId id="279" r:id="rId8"/>
    <p:sldId id="285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4"/>
    <p:restoredTop sz="84573"/>
  </p:normalViewPr>
  <p:slideViewPr>
    <p:cSldViewPr snapToGrid="0" snapToObjects="1">
      <p:cViewPr>
        <p:scale>
          <a:sx n="80" d="100"/>
          <a:sy n="80" d="100"/>
        </p:scale>
        <p:origin x="13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BEBF4-1693-1249-A3B0-8658705CC34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3555-CAFB-3946-82C4-E67ED5F9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Logic: The split</a:t>
            </a:r>
            <a:r>
              <a:rPr lang="en-US" baseline="0" dirty="0"/>
              <a:t> between furan-compound pathways is based on </a:t>
            </a:r>
            <a:r>
              <a:rPr lang="en-US" baseline="0" dirty="0" err="1"/>
              <a:t>Bierbach</a:t>
            </a:r>
            <a:r>
              <a:rPr lang="en-US" baseline="0" dirty="0"/>
              <a:t> 1994 and </a:t>
            </a:r>
            <a:r>
              <a:rPr lang="en-US" baseline="0" dirty="0" err="1"/>
              <a:t>Aschmann</a:t>
            </a:r>
            <a:r>
              <a:rPr lang="en-US" baseline="0" dirty="0"/>
              <a:t> 2014. FUMDIAL was added based on </a:t>
            </a:r>
            <a:r>
              <a:rPr lang="en-US" baseline="0" dirty="0" err="1"/>
              <a:t>Bierbach</a:t>
            </a:r>
            <a:r>
              <a:rPr lang="en-US" baseline="0" dirty="0"/>
              <a:t> et al. 1994 and to allow to interconversion to MALDIAL. HO2 reactions were added to account for radical reactions with RO2 (not covered by </a:t>
            </a:r>
            <a:r>
              <a:rPr lang="en-US" baseline="0" dirty="0" err="1"/>
              <a:t>Ashmann</a:t>
            </a:r>
            <a:r>
              <a:rPr lang="en-US" baseline="0" dirty="0"/>
              <a:t> or </a:t>
            </a:r>
            <a:r>
              <a:rPr lang="en-US" baseline="0" dirty="0" err="1"/>
              <a:t>Bierbach</a:t>
            </a:r>
            <a:r>
              <a:rPr lang="en-US" baseline="0" dirty="0"/>
              <a:t>). RO2 reactions added to cover basis for RO2-RO2 reactions. Assume all RO2RO2 lead to </a:t>
            </a:r>
            <a:r>
              <a:rPr lang="en-US" baseline="0" dirty="0" err="1"/>
              <a:t>alkoxy</a:t>
            </a:r>
            <a:r>
              <a:rPr lang="en-US" baseline="0" dirty="0"/>
              <a:t> radical and decomposition pathway. This is reasonable because it is a secondary RO2 radical and it mostly forms carbonyls via reaction with other RO2 radicals.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Logic: The split in the MEFURAN</a:t>
            </a:r>
            <a:r>
              <a:rPr lang="en-US" baseline="0" dirty="0"/>
              <a:t> pathways is dependent on the observation that </a:t>
            </a:r>
            <a:r>
              <a:rPr lang="en-US" baseline="0" dirty="0" err="1"/>
              <a:t>Bierbach</a:t>
            </a:r>
            <a:r>
              <a:rPr lang="en-US" baseline="0" dirty="0"/>
              <a:t> investigated aldehyde splitting in Low </a:t>
            </a:r>
            <a:r>
              <a:rPr lang="en-US" baseline="0" dirty="0" err="1"/>
              <a:t>Nox</a:t>
            </a:r>
            <a:r>
              <a:rPr lang="en-US" baseline="0" dirty="0"/>
              <a:t> chemistry (0.7 to the </a:t>
            </a:r>
            <a:r>
              <a:rPr lang="en-US" baseline="0" dirty="0" err="1"/>
              <a:t>dialdehyde</a:t>
            </a:r>
            <a:r>
              <a:rPr lang="en-US" baseline="0" dirty="0"/>
              <a:t>) and </a:t>
            </a:r>
            <a:r>
              <a:rPr lang="en-US" baseline="0" dirty="0" err="1"/>
              <a:t>Ashmann</a:t>
            </a:r>
            <a:r>
              <a:rPr lang="en-US" baseline="0" dirty="0"/>
              <a:t> saw 38% yield to the </a:t>
            </a:r>
            <a:r>
              <a:rPr lang="en-US" baseline="0" dirty="0" err="1"/>
              <a:t>dialdehyde</a:t>
            </a:r>
            <a:r>
              <a:rPr lang="en-US" baseline="0" dirty="0"/>
              <a:t>. The </a:t>
            </a:r>
            <a:r>
              <a:rPr lang="en-US" baseline="0" dirty="0" err="1"/>
              <a:t>dialdehyde</a:t>
            </a:r>
            <a:r>
              <a:rPr lang="en-US" baseline="0" dirty="0"/>
              <a:t> pathway constitutes 70% of the reaction, while the remaining 30% is assumed to go down the other pathway. Then, a total of 30% is assumed to go down the ring-retaining pathway while the remaining percentage (32%) is assumed to go down a NO pathway.  Assume all RO2 reactions for tertiary end with MALDALCO2H. Assume a slow rate constant of 1E-14, which is appropriate for tertiary reactions.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 RO2 reaction rate constant for DIMEFURAN</a:t>
            </a:r>
            <a:r>
              <a:rPr lang="en-US" baseline="0" dirty="0"/>
              <a:t> is slow due to a tertiary </a:t>
            </a:r>
            <a:r>
              <a:rPr lang="en-US" baseline="0" dirty="0" err="1"/>
              <a:t>peroxy</a:t>
            </a:r>
            <a:r>
              <a:rPr lang="en-US" baseline="0" dirty="0"/>
              <a:t> radical.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Furfural</a:t>
            </a:r>
            <a:r>
              <a:rPr lang="en-US" baseline="0" dirty="0"/>
              <a:t> chemistry, assume that the split in the </a:t>
            </a:r>
            <a:r>
              <a:rPr lang="en-US" baseline="0" dirty="0" err="1"/>
              <a:t>dicarbonyl</a:t>
            </a:r>
            <a:r>
              <a:rPr lang="en-US" baseline="0" dirty="0"/>
              <a:t> and the other product is ~50/50 (i.e., 0.373*0.5 = 0.185), which is similar to the split for methyl furan.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CHEMISTRY IS FOR v. 20171026 and later!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remainder of this furfural chemistry, I assume that the smaller </a:t>
            </a:r>
            <a:r>
              <a:rPr lang="en-US" dirty="0" err="1"/>
              <a:t>pathyway</a:t>
            </a:r>
            <a:r>
              <a:rPr lang="en-US" dirty="0"/>
              <a:t> (stripping</a:t>
            </a:r>
            <a:r>
              <a:rPr lang="en-US" baseline="0" dirty="0"/>
              <a:t> the H of the aldehyde group) could occur via a series of RO2 reactions. The Acyl group reaction with RO2 is expected to be fast, which is similar to assumptions made for benzaldehyde.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CHEMISTRY IS FOR v. 20171026 and later!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furfural cross sections of </a:t>
            </a:r>
            <a:r>
              <a:rPr lang="en-US" dirty="0" err="1"/>
              <a:t>Colmenar</a:t>
            </a:r>
            <a:r>
              <a:rPr lang="en-US" dirty="0"/>
              <a:t> (2015) and</a:t>
            </a:r>
            <a:r>
              <a:rPr lang="en-US" baseline="0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Ferreirada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Silva(2015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[MAINZ database]. The UV cross sections are averages about a 1nm bin. The quantum yield of furfural photolysis is about 0.05 (according to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Hiraoka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Srinivasen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1968 and roughly agreed upon by Gandini et al. 1967).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 literature on MEFURFURAL oxidation. I just assume a similar mechanism as furfural, except there is a methyl group</a:t>
            </a:r>
            <a:r>
              <a:rPr lang="en-US" baseline="0" dirty="0"/>
              <a:t> on the end.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CHEMISTRY IS FOR v. 20171026 and later!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 literature on MEFURFURAL oxidation. I just assume a similar mechanism as furfural, except there is a methyl group</a:t>
            </a:r>
            <a:r>
              <a:rPr lang="en-US" baseline="0" dirty="0"/>
              <a:t> on the end.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CHEMISTRY IS FOR v. 20171026 and later!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D3555-CAFB-3946-82C4-E67ED5F90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3041-2951-B244-AFE8-601413FB5A9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C6D4-1D0C-9644-8FFB-CA55CEBC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ti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tif"/><Relationship Id="rId7" Type="http://schemas.openxmlformats.org/officeDocument/2006/relationships/image" Target="../media/image60.png"/><Relationship Id="rId2" Type="http://schemas.openxmlformats.org/officeDocument/2006/relationships/image" Target="../media/image55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tif"/><Relationship Id="rId7" Type="http://schemas.openxmlformats.org/officeDocument/2006/relationships/image" Target="../media/image46.png"/><Relationship Id="rId2" Type="http://schemas.openxmlformats.org/officeDocument/2006/relationships/image" Target="../media/image49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tif"/><Relationship Id="rId4" Type="http://schemas.openxmlformats.org/officeDocument/2006/relationships/image" Target="../media/image51.tif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0" y="3002572"/>
            <a:ext cx="1140141" cy="64008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9390" y="3592045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HYDFURANOOH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84750" y="4254200"/>
            <a:ext cx="5652261" cy="117293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1279" y="966039"/>
            <a:ext cx="5620762" cy="30784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070930" y="947400"/>
            <a:ext cx="5960331" cy="449703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" y="163993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FURAN</a:t>
            </a:r>
          </a:p>
        </p:txBody>
      </p:sp>
      <p:sp>
        <p:nvSpPr>
          <p:cNvPr id="7" name="Shape 121"/>
          <p:cNvSpPr/>
          <p:nvPr/>
        </p:nvSpPr>
        <p:spPr>
          <a:xfrm flipV="1">
            <a:off x="1812310" y="133927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8" name="TextBox 7"/>
          <p:cNvSpPr txBox="1"/>
          <p:nvPr/>
        </p:nvSpPr>
        <p:spPr>
          <a:xfrm>
            <a:off x="1234440" y="1168527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40" y="1112401"/>
            <a:ext cx="1011183" cy="594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4560" y="1669919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1974" y="1279764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pic>
        <p:nvPicPr>
          <p:cNvPr id="13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06061" y="9441972"/>
            <a:ext cx="332917" cy="35268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/>
          <p:cNvSpPr txBox="1"/>
          <p:nvPr/>
        </p:nvSpPr>
        <p:spPr>
          <a:xfrm>
            <a:off x="8958971" y="994369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FURAN</a:t>
            </a:r>
          </a:p>
        </p:txBody>
      </p:sp>
      <p:sp>
        <p:nvSpPr>
          <p:cNvPr id="15" name="Shape 121"/>
          <p:cNvSpPr/>
          <p:nvPr/>
        </p:nvSpPr>
        <p:spPr>
          <a:xfrm flipV="1">
            <a:off x="10050298" y="9643031"/>
            <a:ext cx="87117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" name="TextBox 15"/>
          <p:cNvSpPr txBox="1"/>
          <p:nvPr/>
        </p:nvSpPr>
        <p:spPr>
          <a:xfrm>
            <a:off x="9501660" y="9472287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64625" y="994369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FUMDIAL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63073" y="9480544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47253" y="9387386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800" dirty="0">
                <a:latin typeface="Courier" charset="0"/>
              </a:rPr>
              <a:t>4.2D-11*0.</a:t>
            </a:r>
            <a:r>
              <a:rPr lang="en-US" sz="800" dirty="0">
                <a:latin typeface="Courier" charset="0"/>
              </a:rPr>
              <a:t>5</a:t>
            </a:r>
            <a:endParaRPr lang="mr-IN" sz="800" dirty="0">
              <a:effectLst/>
              <a:latin typeface="Courier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011">
            <a:off x="11013101" y="9307918"/>
            <a:ext cx="793146" cy="57462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4320" y="260372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FURAN</a:t>
            </a:r>
          </a:p>
        </p:txBody>
      </p:sp>
      <p:sp>
        <p:nvSpPr>
          <p:cNvPr id="25" name="Shape 121"/>
          <p:cNvSpPr/>
          <p:nvPr/>
        </p:nvSpPr>
        <p:spPr>
          <a:xfrm flipV="1">
            <a:off x="1812310" y="2303060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" name="TextBox 25"/>
          <p:cNvSpPr txBox="1"/>
          <p:nvPr/>
        </p:nvSpPr>
        <p:spPr>
          <a:xfrm>
            <a:off x="1234440" y="2132316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876232" y="9387386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Bierbach</a:t>
            </a:r>
            <a:r>
              <a:rPr lang="en-US" sz="1200" dirty="0"/>
              <a:t>, 1994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003715"/>
            <a:ext cx="945117" cy="6400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729710" y="260729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HYDFURANO2</a:t>
            </a:r>
          </a:p>
        </p:txBody>
      </p:sp>
      <p:sp>
        <p:nvSpPr>
          <p:cNvPr id="37" name="Shape 121"/>
          <p:cNvSpPr/>
          <p:nvPr/>
        </p:nvSpPr>
        <p:spPr>
          <a:xfrm flipV="1">
            <a:off x="7680960" y="1344243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0" name="Rectangle 39"/>
          <p:cNvSpPr/>
          <p:nvPr/>
        </p:nvSpPr>
        <p:spPr>
          <a:xfrm>
            <a:off x="7678891" y="1088598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KRO2NO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088599"/>
            <a:ext cx="826700" cy="55988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03662" y="1244612"/>
            <a:ext cx="5245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3960" y="1056274"/>
            <a:ext cx="1057275" cy="64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217920" y="164848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HYDFURANO2</a:t>
            </a:r>
          </a:p>
        </p:txBody>
      </p:sp>
      <p:sp>
        <p:nvSpPr>
          <p:cNvPr id="47" name="Shape 121"/>
          <p:cNvSpPr/>
          <p:nvPr/>
        </p:nvSpPr>
        <p:spPr>
          <a:xfrm flipV="1">
            <a:off x="7680960" y="2941096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" name="Rectangle 48"/>
          <p:cNvSpPr/>
          <p:nvPr/>
        </p:nvSpPr>
        <p:spPr>
          <a:xfrm>
            <a:off x="7656568" y="2685451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KRO2HO2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685452"/>
            <a:ext cx="826700" cy="55988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428557" y="3245333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HYDFURANOOH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28153" y="2841465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17920" y="324533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HYDFURANO2</a:t>
            </a:r>
          </a:p>
        </p:txBody>
      </p:sp>
      <p:sp>
        <p:nvSpPr>
          <p:cNvPr id="56" name="Shape 121"/>
          <p:cNvSpPr/>
          <p:nvPr/>
        </p:nvSpPr>
        <p:spPr>
          <a:xfrm flipV="1">
            <a:off x="1808975" y="4788763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" name="Rectangle 57"/>
          <p:cNvSpPr/>
          <p:nvPr/>
        </p:nvSpPr>
        <p:spPr>
          <a:xfrm>
            <a:off x="1988812" y="4533118"/>
            <a:ext cx="5148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0901" y="5054863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HYDFURANOOH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00" y="2638708"/>
            <a:ext cx="1140141" cy="64008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34440" y="3243105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68" name="Shape 121"/>
          <p:cNvSpPr/>
          <p:nvPr/>
        </p:nvSpPr>
        <p:spPr>
          <a:xfrm flipV="1">
            <a:off x="1812310" y="336448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9" name="Rectangle 68"/>
          <p:cNvSpPr/>
          <p:nvPr/>
        </p:nvSpPr>
        <p:spPr>
          <a:xfrm>
            <a:off x="1902250" y="3104322"/>
            <a:ext cx="6014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4De-11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9" y="4464253"/>
            <a:ext cx="1140142" cy="64008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011">
            <a:off x="8919471" y="7187883"/>
            <a:ext cx="793146" cy="574626"/>
          </a:xfrm>
          <a:prstGeom prst="rect">
            <a:avLst/>
          </a:prstGeom>
        </p:spPr>
      </p:pic>
      <p:sp>
        <p:nvSpPr>
          <p:cNvPr id="75" name="Shape 121"/>
          <p:cNvSpPr/>
          <p:nvPr/>
        </p:nvSpPr>
        <p:spPr>
          <a:xfrm flipV="1">
            <a:off x="9985291" y="7499015"/>
            <a:ext cx="87117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77" name="Rectangle 76"/>
          <p:cNvSpPr/>
          <p:nvPr/>
        </p:nvSpPr>
        <p:spPr>
          <a:xfrm>
            <a:off x="10092066" y="7236682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/>
              <a:t>J&lt;4&gt;*0.14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2750179" y="7330077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Bierbach</a:t>
            </a:r>
            <a:r>
              <a:rPr lang="en-US" sz="1200" dirty="0"/>
              <a:t>, 1994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775" y="7303737"/>
            <a:ext cx="897499" cy="52753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139775" y="783127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MALDIAL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996373" y="784465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FUMDIAL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011">
            <a:off x="8986286" y="8281218"/>
            <a:ext cx="793146" cy="574626"/>
          </a:xfrm>
          <a:prstGeom prst="rect">
            <a:avLst/>
          </a:prstGeom>
        </p:spPr>
      </p:pic>
      <p:sp>
        <p:nvSpPr>
          <p:cNvPr id="84" name="Shape 121"/>
          <p:cNvSpPr/>
          <p:nvPr/>
        </p:nvSpPr>
        <p:spPr>
          <a:xfrm flipV="1">
            <a:off x="10186375" y="8642404"/>
            <a:ext cx="87117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85" name="TextBox 84"/>
          <p:cNvSpPr txBox="1"/>
          <p:nvPr/>
        </p:nvSpPr>
        <p:spPr>
          <a:xfrm>
            <a:off x="8920310" y="885557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FUMDIAL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692272" y="8509798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151885" y="8499448"/>
            <a:ext cx="11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FUMDIALPROD</a:t>
            </a:r>
          </a:p>
        </p:txBody>
      </p:sp>
      <p:sp>
        <p:nvSpPr>
          <p:cNvPr id="3" name="Rectangle 2"/>
          <p:cNvSpPr/>
          <p:nvPr/>
        </p:nvSpPr>
        <p:spPr>
          <a:xfrm>
            <a:off x="9874294" y="1696723"/>
            <a:ext cx="1090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MALDALCO2H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9403653" y="1386879"/>
            <a:ext cx="444753" cy="7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404" y="1007997"/>
            <a:ext cx="948266" cy="6858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9710" y="3084606"/>
            <a:ext cx="1057275" cy="640080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4277838" y="3725055"/>
            <a:ext cx="1090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MALDALCO2H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3882147" y="3415211"/>
            <a:ext cx="444753" cy="7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8" y="3036329"/>
            <a:ext cx="948266" cy="6858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237187" y="3276871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61738" y="1255832"/>
            <a:ext cx="10695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NO2 + HO2</a:t>
            </a:r>
          </a:p>
        </p:txBody>
      </p:sp>
      <p:sp>
        <p:nvSpPr>
          <p:cNvPr id="89" name="Shape 121"/>
          <p:cNvSpPr/>
          <p:nvPr/>
        </p:nvSpPr>
        <p:spPr>
          <a:xfrm flipV="1">
            <a:off x="7680960" y="4687093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91" name="Rectangle 90"/>
          <p:cNvSpPr/>
          <p:nvPr/>
        </p:nvSpPr>
        <p:spPr>
          <a:xfrm>
            <a:off x="7590223" y="4431448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5E-13*RO2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4347105"/>
            <a:ext cx="877609" cy="59436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8950" y="4354154"/>
            <a:ext cx="1057275" cy="64008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217920" y="493696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HYDFURANO2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972107" y="4964623"/>
            <a:ext cx="1090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9501466" y="4654779"/>
            <a:ext cx="444753" cy="7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17" y="4275897"/>
            <a:ext cx="948266" cy="685800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1038495" y="4498206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BD4EC9-2AD5-714C-9610-1F7131913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997369"/>
            <a:ext cx="690780" cy="64008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98EBA3-FE80-8246-9392-3956669D5B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929907"/>
            <a:ext cx="690780" cy="640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D0561F-3497-804A-8B05-BEDD822523A6}"/>
              </a:ext>
            </a:extLst>
          </p:cNvPr>
          <p:cNvSpPr txBox="1"/>
          <p:nvPr/>
        </p:nvSpPr>
        <p:spPr>
          <a:xfrm>
            <a:off x="1735852" y="1063604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4.2D-11*0.7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0E7397-DA90-3745-AAEC-E3D206E27628}"/>
              </a:ext>
            </a:extLst>
          </p:cNvPr>
          <p:cNvSpPr txBox="1"/>
          <p:nvPr/>
        </p:nvSpPr>
        <p:spPr>
          <a:xfrm>
            <a:off x="1708574" y="2040007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4.2D-11*0.3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6B4E9A86-5CFD-F544-BEA8-F7898860213A}"/>
              </a:ext>
            </a:extLst>
          </p:cNvPr>
          <p:cNvSpPr txBox="1">
            <a:spLocks/>
          </p:cNvSpPr>
          <p:nvPr/>
        </p:nvSpPr>
        <p:spPr>
          <a:xfrm>
            <a:off x="0" y="-187818"/>
            <a:ext cx="1085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Furan + OH Reactions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7EBD9A-FDBB-BB4A-90DF-0FBAE0034706}"/>
              </a:ext>
            </a:extLst>
          </p:cNvPr>
          <p:cNvCxnSpPr/>
          <p:nvPr/>
        </p:nvCxnSpPr>
        <p:spPr>
          <a:xfrm>
            <a:off x="8697820" y="209863"/>
            <a:ext cx="63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40C4E17-9913-6145-8A6B-D8EBC6E0C55F}"/>
              </a:ext>
            </a:extLst>
          </p:cNvPr>
          <p:cNvCxnSpPr/>
          <p:nvPr/>
        </p:nvCxnSpPr>
        <p:spPr>
          <a:xfrm>
            <a:off x="8697820" y="482184"/>
            <a:ext cx="6330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AF8B980-3DBD-1848-B4F2-D2D31B9E34C4}"/>
              </a:ext>
            </a:extLst>
          </p:cNvPr>
          <p:cNvCxnSpPr/>
          <p:nvPr/>
        </p:nvCxnSpPr>
        <p:spPr>
          <a:xfrm>
            <a:off x="8697820" y="739515"/>
            <a:ext cx="63304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86D6C33-247A-5145-A109-2257D5FFD039}"/>
              </a:ext>
            </a:extLst>
          </p:cNvPr>
          <p:cNvSpPr txBox="1"/>
          <p:nvPr/>
        </p:nvSpPr>
        <p:spPr>
          <a:xfrm>
            <a:off x="9326880" y="44971"/>
            <a:ext cx="1195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OH reactions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A42FA8-5039-3C41-8EA1-32293046BA16}"/>
              </a:ext>
            </a:extLst>
          </p:cNvPr>
          <p:cNvSpPr txBox="1"/>
          <p:nvPr/>
        </p:nvSpPr>
        <p:spPr>
          <a:xfrm>
            <a:off x="9326880" y="287311"/>
            <a:ext cx="1275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RO2 reactions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81517C6-0817-384E-8448-C585F0CA963F}"/>
              </a:ext>
            </a:extLst>
          </p:cNvPr>
          <p:cNvSpPr txBox="1"/>
          <p:nvPr/>
        </p:nvSpPr>
        <p:spPr>
          <a:xfrm>
            <a:off x="9326880" y="559631"/>
            <a:ext cx="1774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Photolysis Reactions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3C6BA5A3-FE42-614F-875B-547050150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9710" y="4418002"/>
            <a:ext cx="1057275" cy="64008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61D1FCA-E4E7-3D4A-B6C4-47388893E01F}"/>
              </a:ext>
            </a:extLst>
          </p:cNvPr>
          <p:cNvSpPr/>
          <p:nvPr/>
        </p:nvSpPr>
        <p:spPr>
          <a:xfrm>
            <a:off x="4277838" y="5058451"/>
            <a:ext cx="1090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MALDALCO2H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52C5836-E5C4-6049-8BB4-89B9913D5F7B}"/>
              </a:ext>
            </a:extLst>
          </p:cNvPr>
          <p:cNvCxnSpPr/>
          <p:nvPr/>
        </p:nvCxnSpPr>
        <p:spPr>
          <a:xfrm flipV="1">
            <a:off x="3882147" y="4748607"/>
            <a:ext cx="444753" cy="7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D3C3F7E1-08F3-F04A-A6AD-B2C24F7CA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8" y="4369725"/>
            <a:ext cx="948266" cy="6858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6BC8C27-5990-9946-A101-82447BD4F368}"/>
              </a:ext>
            </a:extLst>
          </p:cNvPr>
          <p:cNvSpPr txBox="1"/>
          <p:nvPr/>
        </p:nvSpPr>
        <p:spPr>
          <a:xfrm>
            <a:off x="5237187" y="4610267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</p:spTree>
    <p:extLst>
      <p:ext uri="{BB962C8B-B14F-4D97-AF65-F5344CB8AC3E}">
        <p14:creationId xmlns:p14="http://schemas.microsoft.com/office/powerpoint/2010/main" val="81209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6581EDBF-5DE3-5141-B65C-35DB8E8B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0" y="736795"/>
            <a:ext cx="1630299" cy="1614547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E10D-8C0C-1148-9D86-4CBB6E9673D9}"/>
              </a:ext>
            </a:extLst>
          </p:cNvPr>
          <p:cNvGrpSpPr/>
          <p:nvPr/>
        </p:nvGrpSpPr>
        <p:grpSpPr>
          <a:xfrm>
            <a:off x="4013541" y="1331468"/>
            <a:ext cx="190052" cy="171787"/>
            <a:chOff x="10846146" y="3796749"/>
            <a:chExt cx="1054501" cy="89526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9EDB9CA-DB73-FC49-93D8-D1A2192414AA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5CEE7FB-5573-DC4C-A679-B1BEC0DF965F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7DF80151-21FD-6848-A453-0C577D73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69" y="2709980"/>
            <a:ext cx="1659564" cy="1571375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23B0933-206C-0A48-8CC7-65027DFAABDE}"/>
              </a:ext>
            </a:extLst>
          </p:cNvPr>
          <p:cNvGrpSpPr/>
          <p:nvPr/>
        </p:nvGrpSpPr>
        <p:grpSpPr>
          <a:xfrm>
            <a:off x="4029832" y="3234311"/>
            <a:ext cx="190052" cy="171787"/>
            <a:chOff x="10846146" y="3796749"/>
            <a:chExt cx="1054501" cy="895269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F90D63A-7D47-E743-8A51-2E40FF76FF22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61864FF-4791-7847-A518-496E693CC831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E830BF-EE8C-B141-9646-D1108E199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8" y="1061192"/>
            <a:ext cx="1988949" cy="11608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086247-C6F5-1343-8BF0-33827ACA6A2C}"/>
              </a:ext>
            </a:extLst>
          </p:cNvPr>
          <p:cNvSpPr/>
          <p:nvPr/>
        </p:nvSpPr>
        <p:spPr>
          <a:xfrm>
            <a:off x="101290" y="739589"/>
            <a:ext cx="4874122" cy="58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FD974-3673-CD48-A9DD-4682114F6221}"/>
              </a:ext>
            </a:extLst>
          </p:cNvPr>
          <p:cNvSpPr txBox="1"/>
          <p:nvPr/>
        </p:nvSpPr>
        <p:spPr>
          <a:xfrm>
            <a:off x="2095998" y="1757799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F84AD-6C5C-5545-B47C-8463997EED42}"/>
              </a:ext>
            </a:extLst>
          </p:cNvPr>
          <p:cNvSpPr txBox="1"/>
          <p:nvPr/>
        </p:nvSpPr>
        <p:spPr>
          <a:xfrm>
            <a:off x="2663755" y="1588076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1.58E-10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C9E9AF-9E6B-414F-808A-CE0E133E3454}"/>
              </a:ext>
            </a:extLst>
          </p:cNvPr>
          <p:cNvSpPr txBox="1"/>
          <p:nvPr/>
        </p:nvSpPr>
        <p:spPr>
          <a:xfrm>
            <a:off x="677334" y="2413612"/>
            <a:ext cx="81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SYRINGOL</a:t>
            </a:r>
          </a:p>
        </p:txBody>
      </p:sp>
      <p:sp>
        <p:nvSpPr>
          <p:cNvPr id="28" name="Shape 121">
            <a:extLst>
              <a:ext uri="{FF2B5EF4-FFF2-40B4-BE49-F238E27FC236}">
                <a16:creationId xmlns:a16="http://schemas.microsoft.com/office/drawing/2014/main" id="{81A88772-AFE7-AA49-8969-11ECDA64B818}"/>
              </a:ext>
            </a:extLst>
          </p:cNvPr>
          <p:cNvSpPr/>
          <p:nvPr/>
        </p:nvSpPr>
        <p:spPr>
          <a:xfrm flipV="1">
            <a:off x="2743348" y="1909221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685F1-C3CE-4F4E-94F3-9A4D2A3363EE}"/>
              </a:ext>
            </a:extLst>
          </p:cNvPr>
          <p:cNvSpPr txBox="1"/>
          <p:nvPr/>
        </p:nvSpPr>
        <p:spPr>
          <a:xfrm>
            <a:off x="3722979" y="2366139"/>
            <a:ext cx="9551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RSYRINGOL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36DD5B-60A8-D242-B959-2694F8F2A8E6}"/>
              </a:ext>
            </a:extLst>
          </p:cNvPr>
          <p:cNvSpPr txBox="1"/>
          <p:nvPr/>
        </p:nvSpPr>
        <p:spPr>
          <a:xfrm>
            <a:off x="2070783" y="3574868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2</a:t>
            </a:r>
            <a:endParaRPr lang="en-US" sz="1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CC1816-26BF-5648-8A2B-723E8593DDD6}"/>
              </a:ext>
            </a:extLst>
          </p:cNvPr>
          <p:cNvSpPr txBox="1"/>
          <p:nvPr/>
        </p:nvSpPr>
        <p:spPr>
          <a:xfrm>
            <a:off x="2746116" y="3405145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1E-10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F8587-A11E-E943-83E0-764399762AF8}"/>
              </a:ext>
            </a:extLst>
          </p:cNvPr>
          <p:cNvSpPr txBox="1"/>
          <p:nvPr/>
        </p:nvSpPr>
        <p:spPr>
          <a:xfrm>
            <a:off x="636681" y="4328618"/>
            <a:ext cx="89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RSYRINGOL</a:t>
            </a:r>
          </a:p>
        </p:txBody>
      </p:sp>
      <p:sp>
        <p:nvSpPr>
          <p:cNvPr id="36" name="Shape 121">
            <a:extLst>
              <a:ext uri="{FF2B5EF4-FFF2-40B4-BE49-F238E27FC236}">
                <a16:creationId xmlns:a16="http://schemas.microsoft.com/office/drawing/2014/main" id="{1E1B5FC3-F140-FD48-95E1-86EB6127758B}"/>
              </a:ext>
            </a:extLst>
          </p:cNvPr>
          <p:cNvSpPr/>
          <p:nvPr/>
        </p:nvSpPr>
        <p:spPr>
          <a:xfrm flipV="1">
            <a:off x="2718133" y="3726290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7D28A9-0322-AF40-BFBA-3C421748E300}"/>
              </a:ext>
            </a:extLst>
          </p:cNvPr>
          <p:cNvSpPr txBox="1"/>
          <p:nvPr/>
        </p:nvSpPr>
        <p:spPr>
          <a:xfrm>
            <a:off x="3673385" y="4280677"/>
            <a:ext cx="1062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NRSYRINGOL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8C9A0-6AFA-4E42-9A31-9E927E863EAF}"/>
              </a:ext>
            </a:extLst>
          </p:cNvPr>
          <p:cNvSpPr txBox="1"/>
          <p:nvPr/>
        </p:nvSpPr>
        <p:spPr>
          <a:xfrm>
            <a:off x="2048249" y="5335913"/>
            <a:ext cx="514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KDEC</a:t>
            </a:r>
          </a:p>
        </p:txBody>
      </p:sp>
      <p:sp>
        <p:nvSpPr>
          <p:cNvPr id="40" name="Shape 121">
            <a:extLst>
              <a:ext uri="{FF2B5EF4-FFF2-40B4-BE49-F238E27FC236}">
                <a16:creationId xmlns:a16="http://schemas.microsoft.com/office/drawing/2014/main" id="{FD9340C5-1ACE-B146-AB4B-EFBDE2766E5A}"/>
              </a:ext>
            </a:extLst>
          </p:cNvPr>
          <p:cNvSpPr/>
          <p:nvPr/>
        </p:nvSpPr>
        <p:spPr>
          <a:xfrm flipV="1">
            <a:off x="2020266" y="5657058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B9EB5-3096-9F4E-9FF8-ABE34F133665}"/>
              </a:ext>
            </a:extLst>
          </p:cNvPr>
          <p:cNvSpPr txBox="1"/>
          <p:nvPr/>
        </p:nvSpPr>
        <p:spPr>
          <a:xfrm>
            <a:off x="3014302" y="6055937"/>
            <a:ext cx="9749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NSYRINGOL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7090DE-319D-8044-9628-8A636DEAD36D}"/>
              </a:ext>
            </a:extLst>
          </p:cNvPr>
          <p:cNvSpPr txBox="1"/>
          <p:nvPr/>
        </p:nvSpPr>
        <p:spPr>
          <a:xfrm>
            <a:off x="56975" y="203289"/>
            <a:ext cx="4088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Syringol</a:t>
            </a:r>
            <a:r>
              <a:rPr lang="en-US" sz="3000" dirty="0"/>
              <a:t> + NO3 Reactions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6706B1-EC75-4346-8C42-E330F21F678D}"/>
              </a:ext>
            </a:extLst>
          </p:cNvPr>
          <p:cNvSpPr/>
          <p:nvPr/>
        </p:nvSpPr>
        <p:spPr>
          <a:xfrm>
            <a:off x="5476542" y="739589"/>
            <a:ext cx="4874122" cy="58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A1887D-07DD-E346-8192-C7FF73413502}"/>
              </a:ext>
            </a:extLst>
          </p:cNvPr>
          <p:cNvSpPr txBox="1"/>
          <p:nvPr/>
        </p:nvSpPr>
        <p:spPr>
          <a:xfrm>
            <a:off x="6658736" y="1789198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E94759-EE48-4649-B4AB-F058CECC1046}"/>
              </a:ext>
            </a:extLst>
          </p:cNvPr>
          <p:cNvSpPr txBox="1"/>
          <p:nvPr/>
        </p:nvSpPr>
        <p:spPr>
          <a:xfrm>
            <a:off x="7161565" y="158807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1.9D-11*0.3401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3F7F6F-7C17-B14E-B9EA-C75879BC1529}"/>
              </a:ext>
            </a:extLst>
          </p:cNvPr>
          <p:cNvSpPr txBox="1"/>
          <p:nvPr/>
        </p:nvSpPr>
        <p:spPr>
          <a:xfrm>
            <a:off x="5838047" y="2293750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M3F</a:t>
            </a:r>
          </a:p>
        </p:txBody>
      </p:sp>
      <p:sp>
        <p:nvSpPr>
          <p:cNvPr id="50" name="Shape 121">
            <a:extLst>
              <a:ext uri="{FF2B5EF4-FFF2-40B4-BE49-F238E27FC236}">
                <a16:creationId xmlns:a16="http://schemas.microsoft.com/office/drawing/2014/main" id="{3854B7F0-FDE0-4F4E-8014-D96E785BD811}"/>
              </a:ext>
            </a:extLst>
          </p:cNvPr>
          <p:cNvSpPr/>
          <p:nvPr/>
        </p:nvSpPr>
        <p:spPr>
          <a:xfrm flipV="1">
            <a:off x="7446250" y="1909221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FA2BE1-DBD0-CF49-A751-2DB42BDFF4AA}"/>
              </a:ext>
            </a:extLst>
          </p:cNvPr>
          <p:cNvSpPr txBox="1"/>
          <p:nvPr/>
        </p:nvSpPr>
        <p:spPr>
          <a:xfrm>
            <a:off x="8679528" y="2274547"/>
            <a:ext cx="8258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</a:rPr>
              <a:t>C4MDIAL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AB25E3-D727-4548-951A-1DEC74678F41}"/>
              </a:ext>
            </a:extLst>
          </p:cNvPr>
          <p:cNvSpPr txBox="1"/>
          <p:nvPr/>
        </p:nvSpPr>
        <p:spPr>
          <a:xfrm>
            <a:off x="5432227" y="203289"/>
            <a:ext cx="5240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3-Methyl Furan + NO3 Reactions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E92F7-04D1-E74F-9E51-43CF7EFB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245" y="4811296"/>
            <a:ext cx="1550996" cy="12002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799E7B-85E8-F34A-9EE9-6776B826E459}"/>
              </a:ext>
            </a:extLst>
          </p:cNvPr>
          <p:cNvSpPr txBox="1"/>
          <p:nvPr/>
        </p:nvSpPr>
        <p:spPr>
          <a:xfrm>
            <a:off x="4143722" y="5466718"/>
            <a:ext cx="7241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606467-D581-5A49-9138-EB515B5BD842}"/>
              </a:ext>
            </a:extLst>
          </p:cNvPr>
          <p:cNvSpPr txBox="1"/>
          <p:nvPr/>
        </p:nvSpPr>
        <p:spPr>
          <a:xfrm>
            <a:off x="559804" y="6152189"/>
            <a:ext cx="1062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NRSYRINGOL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0C10B-8AC8-4E44-8176-D60A61AD7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604" y="1194831"/>
            <a:ext cx="1015132" cy="974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CA224-576C-2645-AB8A-6067AADFC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6022" y="1352764"/>
            <a:ext cx="1141712" cy="6652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504D0B5-9A76-7D44-A17D-71A76E1EBDED}"/>
              </a:ext>
            </a:extLst>
          </p:cNvPr>
          <p:cNvSpPr txBox="1"/>
          <p:nvPr/>
        </p:nvSpPr>
        <p:spPr>
          <a:xfrm>
            <a:off x="6658736" y="3644811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753AE2-2231-F74A-8943-8F0720954E50}"/>
              </a:ext>
            </a:extLst>
          </p:cNvPr>
          <p:cNvSpPr txBox="1"/>
          <p:nvPr/>
        </p:nvSpPr>
        <p:spPr>
          <a:xfrm>
            <a:off x="7161565" y="3443689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1.9D-11*0.0036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6F48C7-6D74-134C-8769-D1311466D6B4}"/>
              </a:ext>
            </a:extLst>
          </p:cNvPr>
          <p:cNvSpPr txBox="1"/>
          <p:nvPr/>
        </p:nvSpPr>
        <p:spPr>
          <a:xfrm>
            <a:off x="5838047" y="4053111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M3F</a:t>
            </a:r>
          </a:p>
        </p:txBody>
      </p:sp>
      <p:sp>
        <p:nvSpPr>
          <p:cNvPr id="68" name="Shape 121">
            <a:extLst>
              <a:ext uri="{FF2B5EF4-FFF2-40B4-BE49-F238E27FC236}">
                <a16:creationId xmlns:a16="http://schemas.microsoft.com/office/drawing/2014/main" id="{E84497FB-FD08-F24A-A416-37949E5F3437}"/>
              </a:ext>
            </a:extLst>
          </p:cNvPr>
          <p:cNvSpPr/>
          <p:nvPr/>
        </p:nvSpPr>
        <p:spPr>
          <a:xfrm flipV="1">
            <a:off x="7446250" y="3764834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4A528A-6A85-FF4D-BAF5-9DF7B774EF21}"/>
              </a:ext>
            </a:extLst>
          </p:cNvPr>
          <p:cNvSpPr txBox="1"/>
          <p:nvPr/>
        </p:nvSpPr>
        <p:spPr>
          <a:xfrm>
            <a:off x="8679528" y="4033908"/>
            <a:ext cx="9845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FURFUR3AL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86DF32D-8A4F-7549-9E2D-2161AF18C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604" y="3050444"/>
            <a:ext cx="1015132" cy="97419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5A4B8A2-154F-084E-8B0B-A9D082F3227E}"/>
              </a:ext>
            </a:extLst>
          </p:cNvPr>
          <p:cNvSpPr txBox="1"/>
          <p:nvPr/>
        </p:nvSpPr>
        <p:spPr>
          <a:xfrm>
            <a:off x="6709850" y="5405663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AFE79B-C700-0B43-B06B-011427663FB7}"/>
              </a:ext>
            </a:extLst>
          </p:cNvPr>
          <p:cNvSpPr txBox="1"/>
          <p:nvPr/>
        </p:nvSpPr>
        <p:spPr>
          <a:xfrm>
            <a:off x="7212679" y="5204541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1.9D-11*0.6563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21B3B9-B730-AD42-8E0E-E7125528EE62}"/>
              </a:ext>
            </a:extLst>
          </p:cNvPr>
          <p:cNvSpPr txBox="1"/>
          <p:nvPr/>
        </p:nvSpPr>
        <p:spPr>
          <a:xfrm>
            <a:off x="5889161" y="581396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M3F</a:t>
            </a:r>
          </a:p>
        </p:txBody>
      </p:sp>
      <p:sp>
        <p:nvSpPr>
          <p:cNvPr id="75" name="Shape 121">
            <a:extLst>
              <a:ext uri="{FF2B5EF4-FFF2-40B4-BE49-F238E27FC236}">
                <a16:creationId xmlns:a16="http://schemas.microsoft.com/office/drawing/2014/main" id="{4659599A-9A73-354A-A6A1-9F1ACB8D7870}"/>
              </a:ext>
            </a:extLst>
          </p:cNvPr>
          <p:cNvSpPr/>
          <p:nvPr/>
        </p:nvSpPr>
        <p:spPr>
          <a:xfrm flipV="1">
            <a:off x="7497364" y="5525686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0C5BDA-BCEC-094D-B568-567DEB62D779}"/>
              </a:ext>
            </a:extLst>
          </p:cNvPr>
          <p:cNvSpPr txBox="1"/>
          <p:nvPr/>
        </p:nvSpPr>
        <p:spPr>
          <a:xfrm>
            <a:off x="8679527" y="5351729"/>
            <a:ext cx="10631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PPM3FURAN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F919A8-7D0F-6A4B-8F33-91E473491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718" y="4811296"/>
            <a:ext cx="1015132" cy="974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F8A98B-AEED-D74F-82B4-A9695208A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1857" y="2974533"/>
            <a:ext cx="1236253" cy="10676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E5DAFE-4AB7-3345-B634-6ED951D8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9" y="4605149"/>
            <a:ext cx="1659564" cy="1571375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58DF73B-6E8E-CD4C-9C1C-F54725CF028D}"/>
              </a:ext>
            </a:extLst>
          </p:cNvPr>
          <p:cNvGrpSpPr/>
          <p:nvPr/>
        </p:nvGrpSpPr>
        <p:grpSpPr>
          <a:xfrm>
            <a:off x="973652" y="5129480"/>
            <a:ext cx="190052" cy="171787"/>
            <a:chOff x="10846146" y="3796749"/>
            <a:chExt cx="1054501" cy="89526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EBF8080-A67B-A042-A2D1-B34FFC561EE7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4E82CA8-9665-BE4C-8CF0-AC997402ADEC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7B5ACAD-FB7A-F447-B613-2848F839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7" y="2731530"/>
            <a:ext cx="1630299" cy="1614547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9103151-0269-634E-9C8A-1DB2DB3DBCEE}"/>
              </a:ext>
            </a:extLst>
          </p:cNvPr>
          <p:cNvGrpSpPr/>
          <p:nvPr/>
        </p:nvGrpSpPr>
        <p:grpSpPr>
          <a:xfrm>
            <a:off x="971058" y="3326203"/>
            <a:ext cx="190052" cy="171787"/>
            <a:chOff x="10846146" y="3796749"/>
            <a:chExt cx="1054501" cy="895269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E6320B-4D54-8C49-B1CB-AA6C350B1B66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A0770A1-2B44-484D-BD3C-17860208D476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6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13" y="944281"/>
            <a:ext cx="1254641" cy="774240"/>
          </a:xfrm>
          <a:prstGeom prst="rect">
            <a:avLst/>
          </a:prstGeom>
        </p:spPr>
      </p:pic>
      <p:sp>
        <p:nvSpPr>
          <p:cNvPr id="156" name="Rectangle 155"/>
          <p:cNvSpPr/>
          <p:nvPr/>
        </p:nvSpPr>
        <p:spPr>
          <a:xfrm>
            <a:off x="6246869" y="940048"/>
            <a:ext cx="5865092" cy="585240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61750" y="3916193"/>
            <a:ext cx="1011483" cy="7315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85813"/>
            <a:ext cx="815725" cy="73152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867992"/>
            <a:ext cx="815725" cy="73152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868653"/>
            <a:ext cx="815725" cy="731520"/>
          </a:xfrm>
          <a:prstGeom prst="rect">
            <a:avLst/>
          </a:prstGeom>
        </p:spPr>
      </p:pic>
      <p:sp>
        <p:nvSpPr>
          <p:cNvPr id="183" name="Rectangle 182"/>
          <p:cNvSpPr/>
          <p:nvPr/>
        </p:nvSpPr>
        <p:spPr>
          <a:xfrm>
            <a:off x="119460" y="4886147"/>
            <a:ext cx="6018289" cy="189319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9998" y="955039"/>
            <a:ext cx="6035797" cy="3807369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158396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M2F</a:t>
            </a:r>
          </a:p>
        </p:txBody>
      </p:sp>
      <p:sp>
        <p:nvSpPr>
          <p:cNvPr id="7" name="Shape 121"/>
          <p:cNvSpPr/>
          <p:nvPr/>
        </p:nvSpPr>
        <p:spPr>
          <a:xfrm flipV="1">
            <a:off x="1828800" y="128330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8" name="TextBox 7"/>
          <p:cNvSpPr txBox="1"/>
          <p:nvPr/>
        </p:nvSpPr>
        <p:spPr>
          <a:xfrm>
            <a:off x="1280160" y="1112557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5157" y="1212370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8057" y="1027656"/>
            <a:ext cx="960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6.2D-11*0.31</a:t>
            </a:r>
            <a:endParaRPr lang="mr-IN" sz="1100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" y="2467916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M2F</a:t>
            </a:r>
          </a:p>
        </p:txBody>
      </p:sp>
      <p:sp>
        <p:nvSpPr>
          <p:cNvPr id="25" name="Shape 121"/>
          <p:cNvSpPr/>
          <p:nvPr/>
        </p:nvSpPr>
        <p:spPr>
          <a:xfrm flipV="1">
            <a:off x="1828800" y="216724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" name="TextBox 25"/>
          <p:cNvSpPr txBox="1"/>
          <p:nvPr/>
        </p:nvSpPr>
        <p:spPr>
          <a:xfrm>
            <a:off x="1280160" y="1996504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16109" y="1925460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6.2D-11</a:t>
            </a:r>
            <a:r>
              <a:rPr lang="mr-IN" sz="1100" dirty="0"/>
              <a:t>*0.</a:t>
            </a:r>
            <a:r>
              <a:rPr lang="en-US" sz="1100" dirty="0"/>
              <a:t>3</a:t>
            </a:r>
            <a:endParaRPr lang="mr-IN" sz="1100" dirty="0"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2471485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HYDMEFURANO2</a:t>
            </a:r>
          </a:p>
        </p:txBody>
      </p:sp>
      <p:sp>
        <p:nvSpPr>
          <p:cNvPr id="37" name="Shape 121"/>
          <p:cNvSpPr/>
          <p:nvPr/>
        </p:nvSpPr>
        <p:spPr>
          <a:xfrm flipV="1">
            <a:off x="7954530" y="1403534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44" name="TextBox 43"/>
          <p:cNvSpPr txBox="1"/>
          <p:nvPr/>
        </p:nvSpPr>
        <p:spPr>
          <a:xfrm>
            <a:off x="6280880" y="1233908"/>
            <a:ext cx="5245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80880" y="163777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HYDMEFURANO2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3836"/>
            <a:ext cx="948267" cy="73152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0" y="991456"/>
            <a:ext cx="948267" cy="73152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770" y="981683"/>
            <a:ext cx="980547" cy="731520"/>
          </a:xfrm>
          <a:prstGeom prst="rect">
            <a:avLst/>
          </a:prstGeom>
        </p:spPr>
      </p:pic>
      <p:sp>
        <p:nvSpPr>
          <p:cNvPr id="98" name="Shape 121"/>
          <p:cNvSpPr/>
          <p:nvPr/>
        </p:nvSpPr>
        <p:spPr>
          <a:xfrm flipV="1">
            <a:off x="7954530" y="221677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99" name="Rectangle 98"/>
          <p:cNvSpPr/>
          <p:nvPr/>
        </p:nvSpPr>
        <p:spPr>
          <a:xfrm>
            <a:off x="7943135" y="1961133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KRO2HO2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731770" y="2521015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HYDMEFURANOOH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0170" y="2117147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80880" y="2612455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HYDMEFURANO2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0" y="1931153"/>
            <a:ext cx="948267" cy="731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770" y="1853870"/>
            <a:ext cx="1179644" cy="71399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4" y="4988925"/>
            <a:ext cx="1208598" cy="731520"/>
          </a:xfrm>
          <a:prstGeom prst="rect">
            <a:avLst/>
          </a:prstGeom>
        </p:spPr>
      </p:pic>
      <p:sp>
        <p:nvSpPr>
          <p:cNvPr id="109" name="Shape 121"/>
          <p:cNvSpPr/>
          <p:nvPr/>
        </p:nvSpPr>
        <p:spPr>
          <a:xfrm flipV="1">
            <a:off x="1828800" y="523955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11" name="Rectangle 110"/>
          <p:cNvSpPr/>
          <p:nvPr/>
        </p:nvSpPr>
        <p:spPr>
          <a:xfrm>
            <a:off x="1894950" y="4990668"/>
            <a:ext cx="533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281042" y="5199897"/>
            <a:ext cx="6917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69564"/>
            <a:ext cx="1175309" cy="731520"/>
          </a:xfrm>
          <a:prstGeom prst="rect">
            <a:avLst/>
          </a:prstGeom>
        </p:spPr>
      </p:pic>
      <p:sp>
        <p:nvSpPr>
          <p:cNvPr id="117" name="Shape 121"/>
          <p:cNvSpPr/>
          <p:nvPr/>
        </p:nvSpPr>
        <p:spPr>
          <a:xfrm flipV="1">
            <a:off x="1828800" y="317781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0" y="3971623"/>
            <a:ext cx="1175309" cy="731520"/>
          </a:xfrm>
          <a:prstGeom prst="rect">
            <a:avLst/>
          </a:prstGeom>
        </p:spPr>
      </p:pic>
      <p:sp>
        <p:nvSpPr>
          <p:cNvPr id="121" name="Shape 121"/>
          <p:cNvSpPr/>
          <p:nvPr/>
        </p:nvSpPr>
        <p:spPr>
          <a:xfrm flipV="1">
            <a:off x="7954530" y="439899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25" name="Rectangle 124"/>
          <p:cNvSpPr/>
          <p:nvPr/>
        </p:nvSpPr>
        <p:spPr>
          <a:xfrm>
            <a:off x="7908864" y="1147803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KRO2NO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530149" y="1448504"/>
            <a:ext cx="4284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40" y="4923319"/>
            <a:ext cx="980547" cy="73152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37" y="4954621"/>
            <a:ext cx="1185415" cy="73152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06110"/>
            <a:ext cx="1331127" cy="731520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1750319" y="2924066"/>
            <a:ext cx="960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6.2D-11*0.39</a:t>
            </a:r>
            <a:endParaRPr lang="mr-IN" sz="1100" dirty="0">
              <a:effectLst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82880" y="346680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M2F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280160" y="2995397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004482" y="4177453"/>
            <a:ext cx="698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360170" y="4274837"/>
            <a:ext cx="766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761750" y="4533047"/>
            <a:ext cx="1134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922868" y="4216353"/>
            <a:ext cx="13992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NO2 + CH3O2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0" y="4886305"/>
            <a:ext cx="1175309" cy="731520"/>
          </a:xfrm>
          <a:prstGeom prst="rect">
            <a:avLst/>
          </a:prstGeom>
        </p:spPr>
      </p:pic>
      <p:sp>
        <p:nvSpPr>
          <p:cNvPr id="151" name="Shape 121"/>
          <p:cNvSpPr/>
          <p:nvPr/>
        </p:nvSpPr>
        <p:spPr>
          <a:xfrm flipV="1">
            <a:off x="7954530" y="5275972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52" name="Rectangle 151"/>
          <p:cNvSpPr/>
          <p:nvPr/>
        </p:nvSpPr>
        <p:spPr>
          <a:xfrm>
            <a:off x="7906466" y="5034565"/>
            <a:ext cx="920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KRO2HO2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360170" y="5172131"/>
            <a:ext cx="8063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770" y="4944394"/>
            <a:ext cx="1409251" cy="73152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6" y="5920076"/>
            <a:ext cx="1093847" cy="567798"/>
          </a:xfrm>
          <a:prstGeom prst="rect">
            <a:avLst/>
          </a:prstGeom>
        </p:spPr>
      </p:pic>
      <p:sp>
        <p:nvSpPr>
          <p:cNvPr id="159" name="Shape 121"/>
          <p:cNvSpPr/>
          <p:nvPr/>
        </p:nvSpPr>
        <p:spPr>
          <a:xfrm flipV="1">
            <a:off x="1828800" y="6258535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0" name="Rectangle 159"/>
          <p:cNvSpPr/>
          <p:nvPr/>
        </p:nvSpPr>
        <p:spPr>
          <a:xfrm>
            <a:off x="1866871" y="6012210"/>
            <a:ext cx="585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1440" y="5897476"/>
            <a:ext cx="1011484" cy="731520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2751440" y="6470481"/>
            <a:ext cx="1160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802155" y="6242222"/>
            <a:ext cx="11490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 + CH3O2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48130" y="1567098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C5DICARB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743200" y="3401400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C5HYDCARBO2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188637" y="1611268"/>
            <a:ext cx="88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260847" y="5567383"/>
            <a:ext cx="94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280880" y="4543767"/>
            <a:ext cx="136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C5HYDCARBO2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280880" y="5469327"/>
            <a:ext cx="130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C5HYDCARBO2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6412" y="5580309"/>
            <a:ext cx="154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HYDMEFURANOOH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731770" y="5519977"/>
            <a:ext cx="1485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C5HYDCARBOOH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6437" y="6442490"/>
            <a:ext cx="1318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C5HYDCARBOOH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3782536" y="5265778"/>
            <a:ext cx="348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827996"/>
            <a:ext cx="1208598" cy="73152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82880" y="4445172"/>
            <a:ext cx="144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HYDMEFURANOOH</a:t>
            </a:r>
          </a:p>
        </p:txBody>
      </p:sp>
      <p:sp>
        <p:nvSpPr>
          <p:cNvPr id="175" name="Shape 121"/>
          <p:cNvSpPr/>
          <p:nvPr/>
        </p:nvSpPr>
        <p:spPr>
          <a:xfrm flipV="1">
            <a:off x="1828800" y="4132069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53174"/>
            <a:ext cx="980547" cy="731520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86" y="3889364"/>
            <a:ext cx="1185414" cy="731520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4096999" y="4484664"/>
            <a:ext cx="92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753597" y="4173331"/>
            <a:ext cx="3211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1917004" y="3890892"/>
            <a:ext cx="602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4De-11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280160" y="3978120"/>
            <a:ext cx="7268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00" name="Shape 121"/>
          <p:cNvSpPr/>
          <p:nvPr/>
        </p:nvSpPr>
        <p:spPr>
          <a:xfrm flipV="1">
            <a:off x="7954530" y="3384313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10" name="TextBox 109"/>
          <p:cNvSpPr txBox="1"/>
          <p:nvPr/>
        </p:nvSpPr>
        <p:spPr>
          <a:xfrm>
            <a:off x="6280880" y="3618555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HYDMEFURANO2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0" y="2972235"/>
            <a:ext cx="948267" cy="73152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770" y="2962462"/>
            <a:ext cx="980547" cy="731520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 flipV="1">
            <a:off x="9752234" y="3384313"/>
            <a:ext cx="4284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8" y="2925060"/>
            <a:ext cx="1185414" cy="73152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0275812" y="3592047"/>
            <a:ext cx="88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32766" y="3140439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5E-13*RO2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0" y="5819375"/>
            <a:ext cx="1175309" cy="731520"/>
          </a:xfrm>
          <a:prstGeom prst="rect">
            <a:avLst/>
          </a:prstGeom>
        </p:spPr>
      </p:pic>
      <p:sp>
        <p:nvSpPr>
          <p:cNvPr id="129" name="Shape 121"/>
          <p:cNvSpPr/>
          <p:nvPr/>
        </p:nvSpPr>
        <p:spPr>
          <a:xfrm flipV="1">
            <a:off x="7954530" y="6209042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30" name="Rectangle 129"/>
          <p:cNvSpPr/>
          <p:nvPr/>
        </p:nvSpPr>
        <p:spPr>
          <a:xfrm>
            <a:off x="7871889" y="5947315"/>
            <a:ext cx="11224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1E-14*RO2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80880" y="6402397"/>
            <a:ext cx="130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C5HYDCARBO2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319099" y="3186561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1770" y="5794154"/>
            <a:ext cx="1011483" cy="73152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9903607" y="6077101"/>
            <a:ext cx="13992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 + CH3O2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480688AE-C0FF-0C45-A25F-E1CE79684087}"/>
              </a:ext>
            </a:extLst>
          </p:cNvPr>
          <p:cNvSpPr txBox="1">
            <a:spLocks/>
          </p:cNvSpPr>
          <p:nvPr/>
        </p:nvSpPr>
        <p:spPr>
          <a:xfrm>
            <a:off x="0" y="-187818"/>
            <a:ext cx="1085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2-Methyl Furan + OH Reactions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065049" y="4056630"/>
            <a:ext cx="6227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8731770" y="6411008"/>
            <a:ext cx="1134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12374" y="1189771"/>
            <a:ext cx="10695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 + NO2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42FF88-C78D-AF49-83EE-24386C9E5BD5}"/>
              </a:ext>
            </a:extLst>
          </p:cNvPr>
          <p:cNvCxnSpPr/>
          <p:nvPr/>
        </p:nvCxnSpPr>
        <p:spPr>
          <a:xfrm>
            <a:off x="8697820" y="209863"/>
            <a:ext cx="63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E3EC8DD-08D3-414B-8006-50B3965AD358}"/>
              </a:ext>
            </a:extLst>
          </p:cNvPr>
          <p:cNvCxnSpPr/>
          <p:nvPr/>
        </p:nvCxnSpPr>
        <p:spPr>
          <a:xfrm>
            <a:off x="8697820" y="482184"/>
            <a:ext cx="6330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055D6F6-7F9B-0342-956E-58B916816866}"/>
              </a:ext>
            </a:extLst>
          </p:cNvPr>
          <p:cNvCxnSpPr/>
          <p:nvPr/>
        </p:nvCxnSpPr>
        <p:spPr>
          <a:xfrm>
            <a:off x="8697820" y="739515"/>
            <a:ext cx="63304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52708-A303-8A4D-B3E1-4802E41AE408}"/>
              </a:ext>
            </a:extLst>
          </p:cNvPr>
          <p:cNvSpPr txBox="1"/>
          <p:nvPr/>
        </p:nvSpPr>
        <p:spPr>
          <a:xfrm>
            <a:off x="9326880" y="44971"/>
            <a:ext cx="1195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OH reactions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E2D44D4-455B-164A-8657-2AD95CB2557C}"/>
              </a:ext>
            </a:extLst>
          </p:cNvPr>
          <p:cNvSpPr txBox="1"/>
          <p:nvPr/>
        </p:nvSpPr>
        <p:spPr>
          <a:xfrm>
            <a:off x="9326880" y="287311"/>
            <a:ext cx="1275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RO2 reactions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4AED12D-F814-314D-B775-339654C677C4}"/>
              </a:ext>
            </a:extLst>
          </p:cNvPr>
          <p:cNvSpPr txBox="1"/>
          <p:nvPr/>
        </p:nvSpPr>
        <p:spPr>
          <a:xfrm>
            <a:off x="9326880" y="559631"/>
            <a:ext cx="1774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Photolysis Reactions</a:t>
            </a:r>
          </a:p>
        </p:txBody>
      </p:sp>
    </p:spTree>
    <p:extLst>
      <p:ext uri="{BB962C8B-B14F-4D97-AF65-F5344CB8AC3E}">
        <p14:creationId xmlns:p14="http://schemas.microsoft.com/office/powerpoint/2010/main" val="159944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20478" y="955380"/>
            <a:ext cx="5423795" cy="2188994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678745" y="941516"/>
            <a:ext cx="6360772" cy="3567972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19461" y="3266539"/>
            <a:ext cx="5424812" cy="1242949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2031733"/>
            <a:ext cx="1167204" cy="640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050230"/>
            <a:ext cx="1167204" cy="640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1669919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DIMEFURAN</a:t>
            </a:r>
          </a:p>
        </p:txBody>
      </p:sp>
      <p:sp>
        <p:nvSpPr>
          <p:cNvPr id="7" name="Shape 121"/>
          <p:cNvSpPr/>
          <p:nvPr/>
        </p:nvSpPr>
        <p:spPr>
          <a:xfrm flipV="1">
            <a:off x="1924169" y="136925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8" name="TextBox 7"/>
          <p:cNvSpPr txBox="1"/>
          <p:nvPr/>
        </p:nvSpPr>
        <p:spPr>
          <a:xfrm>
            <a:off x="1371600" y="1198507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432" y="1206764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416" y="1113606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1.3e-10*0.27</a:t>
            </a:r>
            <a:endParaRPr lang="mr-IN" sz="11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" y="2665626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DIMEFURAN</a:t>
            </a:r>
            <a:endParaRPr lang="en-US" sz="1200" dirty="0"/>
          </a:p>
        </p:txBody>
      </p:sp>
      <p:sp>
        <p:nvSpPr>
          <p:cNvPr id="12" name="Shape 121"/>
          <p:cNvSpPr/>
          <p:nvPr/>
        </p:nvSpPr>
        <p:spPr>
          <a:xfrm flipV="1">
            <a:off x="1877979" y="236495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" name="TextBox 12"/>
          <p:cNvSpPr txBox="1"/>
          <p:nvPr/>
        </p:nvSpPr>
        <p:spPr>
          <a:xfrm>
            <a:off x="1371600" y="2223571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85830" y="2094365"/>
            <a:ext cx="952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1.3e-10</a:t>
            </a:r>
            <a:r>
              <a:rPr lang="mr-IN" sz="1100" dirty="0">
                <a:latin typeface="Calibri" panose="020F0502020204030204" pitchFamily="34" charset="0"/>
              </a:rPr>
              <a:t>*</a:t>
            </a:r>
            <a:r>
              <a:rPr lang="en-US" sz="1100" dirty="0">
                <a:latin typeface="Calibri" panose="020F0502020204030204" pitchFamily="34" charset="0"/>
              </a:rPr>
              <a:t>0</a:t>
            </a:r>
            <a:r>
              <a:rPr lang="mr-IN" sz="1100" dirty="0">
                <a:latin typeface="Calibri" panose="020F0502020204030204" pitchFamily="34" charset="0"/>
              </a:rPr>
              <a:t>.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73</a:t>
            </a:r>
            <a:endParaRPr lang="mr-IN" sz="11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016302"/>
            <a:ext cx="1028701" cy="685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2023936"/>
            <a:ext cx="1179181" cy="685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11006"/>
            <a:ext cx="1179181" cy="685800"/>
          </a:xfrm>
          <a:prstGeom prst="rect">
            <a:avLst/>
          </a:prstGeom>
        </p:spPr>
      </p:pic>
      <p:sp>
        <p:nvSpPr>
          <p:cNvPr id="55" name="Shape 121"/>
          <p:cNvSpPr/>
          <p:nvPr/>
        </p:nvSpPr>
        <p:spPr>
          <a:xfrm flipV="1">
            <a:off x="7406640" y="1479037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56" name="TextBox 55"/>
          <p:cNvSpPr txBox="1"/>
          <p:nvPr/>
        </p:nvSpPr>
        <p:spPr>
          <a:xfrm>
            <a:off x="6858000" y="136328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NO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97430"/>
            <a:ext cx="1275249" cy="759077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406640" y="1223391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KRO2NO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994" y="1031831"/>
            <a:ext cx="1333591" cy="8229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922654" y="1804329"/>
            <a:ext cx="88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9273976" y="1498356"/>
            <a:ext cx="4284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90879"/>
            <a:ext cx="1179181" cy="6858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858000" y="245429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HO2</a:t>
            </a:r>
          </a:p>
        </p:txBody>
      </p:sp>
      <p:sp>
        <p:nvSpPr>
          <p:cNvPr id="66" name="Shape 121"/>
          <p:cNvSpPr/>
          <p:nvPr/>
        </p:nvSpPr>
        <p:spPr>
          <a:xfrm flipV="1">
            <a:off x="7406640" y="2620292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67" name="Rectangle 66"/>
          <p:cNvSpPr/>
          <p:nvPr/>
        </p:nvSpPr>
        <p:spPr>
          <a:xfrm>
            <a:off x="7406640" y="2367691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KRO2HO2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77510"/>
            <a:ext cx="1316560" cy="60720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556780"/>
            <a:ext cx="1288705" cy="594360"/>
          </a:xfrm>
          <a:prstGeom prst="rect">
            <a:avLst/>
          </a:prstGeom>
        </p:spPr>
      </p:pic>
      <p:sp>
        <p:nvSpPr>
          <p:cNvPr id="70" name="Shape 121"/>
          <p:cNvSpPr/>
          <p:nvPr/>
        </p:nvSpPr>
        <p:spPr>
          <a:xfrm flipV="1">
            <a:off x="1293962" y="3779154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71" name="Rectangle 70"/>
          <p:cNvSpPr/>
          <p:nvPr/>
        </p:nvSpPr>
        <p:spPr>
          <a:xfrm>
            <a:off x="1379088" y="3538864"/>
            <a:ext cx="640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5" y="3529987"/>
            <a:ext cx="1075334" cy="64008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17" y="3544012"/>
            <a:ext cx="1185414" cy="73152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425088" y="4192746"/>
            <a:ext cx="105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043400" y="3842879"/>
            <a:ext cx="2948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91170" y="2673393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HYDDIMEFURANO2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5000" y="1756507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HYDDIMEFURANO2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2816959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HYDDIMEFURANO2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07930" y="4128983"/>
            <a:ext cx="167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HYDDIMEFURANOOH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49840"/>
            <a:ext cx="1179181" cy="685800"/>
          </a:xfrm>
          <a:prstGeom prst="rect">
            <a:avLst/>
          </a:prstGeom>
        </p:spPr>
      </p:pic>
      <p:sp>
        <p:nvSpPr>
          <p:cNvPr id="79" name="Shape 121"/>
          <p:cNvSpPr/>
          <p:nvPr/>
        </p:nvSpPr>
        <p:spPr>
          <a:xfrm flipV="1">
            <a:off x="7406640" y="3879253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80" name="Rectangle 79"/>
          <p:cNvSpPr/>
          <p:nvPr/>
        </p:nvSpPr>
        <p:spPr>
          <a:xfrm>
            <a:off x="7406640" y="3626152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1E-14*RO2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15000" y="4075920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HYDDIMEFURANO2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394361"/>
            <a:ext cx="1275249" cy="75907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33" y="3458742"/>
            <a:ext cx="1333591" cy="82296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0022913" y="4201260"/>
            <a:ext cx="88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9374235" y="3895287"/>
            <a:ext cx="4284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229600" y="2911437"/>
            <a:ext cx="167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HYDDIMEFURANOOH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3D1CEFA0-5F6E-2143-B7BF-4C2440AB87AB}"/>
              </a:ext>
            </a:extLst>
          </p:cNvPr>
          <p:cNvSpPr txBox="1">
            <a:spLocks/>
          </p:cNvSpPr>
          <p:nvPr/>
        </p:nvSpPr>
        <p:spPr>
          <a:xfrm>
            <a:off x="0" y="-187818"/>
            <a:ext cx="1085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Dimethyl Furan Reactions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4C8C52-864B-1A44-9484-E06ECAFD7603}"/>
              </a:ext>
            </a:extLst>
          </p:cNvPr>
          <p:cNvCxnSpPr/>
          <p:nvPr/>
        </p:nvCxnSpPr>
        <p:spPr>
          <a:xfrm>
            <a:off x="8697820" y="209863"/>
            <a:ext cx="63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7F18F6-99C3-2F47-AC03-9789C3657EB7}"/>
              </a:ext>
            </a:extLst>
          </p:cNvPr>
          <p:cNvCxnSpPr/>
          <p:nvPr/>
        </p:nvCxnSpPr>
        <p:spPr>
          <a:xfrm>
            <a:off x="8697820" y="482184"/>
            <a:ext cx="6330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C64B84-BC5F-4A47-9D5B-EDF00A24E445}"/>
              </a:ext>
            </a:extLst>
          </p:cNvPr>
          <p:cNvCxnSpPr/>
          <p:nvPr/>
        </p:nvCxnSpPr>
        <p:spPr>
          <a:xfrm>
            <a:off x="8697820" y="739515"/>
            <a:ext cx="63304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6BE166E-77EA-1543-A1C4-BE866F7D2504}"/>
              </a:ext>
            </a:extLst>
          </p:cNvPr>
          <p:cNvSpPr txBox="1"/>
          <p:nvPr/>
        </p:nvSpPr>
        <p:spPr>
          <a:xfrm>
            <a:off x="9326880" y="44971"/>
            <a:ext cx="1195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OH reactions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30CDF4-4E81-7947-9975-2D5B76657D25}"/>
              </a:ext>
            </a:extLst>
          </p:cNvPr>
          <p:cNvSpPr txBox="1"/>
          <p:nvPr/>
        </p:nvSpPr>
        <p:spPr>
          <a:xfrm>
            <a:off x="9326880" y="287311"/>
            <a:ext cx="1275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RO2 reactions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2BD61-0260-A843-8294-74A7B8951FB0}"/>
              </a:ext>
            </a:extLst>
          </p:cNvPr>
          <p:cNvSpPr txBox="1"/>
          <p:nvPr/>
        </p:nvSpPr>
        <p:spPr>
          <a:xfrm>
            <a:off x="9326880" y="559631"/>
            <a:ext cx="1774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Photolysis Reactions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23924" y="3789330"/>
            <a:ext cx="1225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 + CH3O2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926080" y="1638058"/>
            <a:ext cx="906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C4DBDIKET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77019" y="1280993"/>
            <a:ext cx="12426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NO2 + CH3O2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127178" y="3677924"/>
            <a:ext cx="7793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CH3O2</a:t>
            </a:r>
          </a:p>
        </p:txBody>
      </p:sp>
    </p:spTree>
    <p:extLst>
      <p:ext uri="{BB962C8B-B14F-4D97-AF65-F5344CB8AC3E}">
        <p14:creationId xmlns:p14="http://schemas.microsoft.com/office/powerpoint/2010/main" val="11272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0" y="911660"/>
            <a:ext cx="893511" cy="746082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89282" y="913756"/>
            <a:ext cx="5347099" cy="3521060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10" y="4599767"/>
            <a:ext cx="864894" cy="685800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89281" y="4619822"/>
            <a:ext cx="5368491" cy="20530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40201" y="913756"/>
            <a:ext cx="6405147" cy="575910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45" y="5572219"/>
            <a:ext cx="1020208" cy="737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005581"/>
            <a:ext cx="970409" cy="52982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82880" y="1554252"/>
            <a:ext cx="9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43000" y="1281360"/>
            <a:ext cx="11854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1934" y="1086873"/>
            <a:ext cx="106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3.5D-11*0.01</a:t>
            </a:r>
          </a:p>
        </p:txBody>
      </p:sp>
      <p:sp>
        <p:nvSpPr>
          <p:cNvPr id="83" name="Shape 121"/>
          <p:cNvSpPr/>
          <p:nvPr/>
        </p:nvSpPr>
        <p:spPr>
          <a:xfrm flipV="1">
            <a:off x="1645919" y="1413759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90" name="Shape 121"/>
          <p:cNvSpPr/>
          <p:nvPr/>
        </p:nvSpPr>
        <p:spPr>
          <a:xfrm flipV="1">
            <a:off x="7680959" y="1400632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930692"/>
            <a:ext cx="970409" cy="529821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2880" y="2452469"/>
            <a:ext cx="9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" y="2111871"/>
            <a:ext cx="802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21934" y="2042640"/>
            <a:ext cx="1206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3.5D-11*</a:t>
            </a:r>
            <a:r>
              <a:rPr lang="hr-HR" sz="1100" dirty="0"/>
              <a:t>0.53</a:t>
            </a:r>
          </a:p>
        </p:txBody>
      </p:sp>
      <p:sp>
        <p:nvSpPr>
          <p:cNvPr id="97" name="Shape 121"/>
          <p:cNvSpPr/>
          <p:nvPr/>
        </p:nvSpPr>
        <p:spPr>
          <a:xfrm flipV="1">
            <a:off x="1645919" y="2298529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41" y="1851496"/>
            <a:ext cx="1155858" cy="715783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995160" y="1209670"/>
            <a:ext cx="7305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21227" y="1237744"/>
            <a:ext cx="1586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NO2 + CO + HO2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005572"/>
            <a:ext cx="893511" cy="746082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7680960" y="1123645"/>
            <a:ext cx="7082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806024"/>
            <a:ext cx="970409" cy="52982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82880" y="3354695"/>
            <a:ext cx="92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43000" y="3015070"/>
            <a:ext cx="640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37432" y="2860422"/>
            <a:ext cx="12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3.5D-11*0.44</a:t>
            </a:r>
          </a:p>
        </p:txBody>
      </p:sp>
      <p:sp>
        <p:nvSpPr>
          <p:cNvPr id="110" name="Shape 121"/>
          <p:cNvSpPr/>
          <p:nvPr/>
        </p:nvSpPr>
        <p:spPr>
          <a:xfrm flipV="1">
            <a:off x="1645919" y="317386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5" y="2805530"/>
            <a:ext cx="917742" cy="620209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983352"/>
            <a:ext cx="826940" cy="655705"/>
          </a:xfrm>
          <a:prstGeom prst="rect">
            <a:avLst/>
          </a:prstGeom>
        </p:spPr>
      </p:pic>
      <p:sp>
        <p:nvSpPr>
          <p:cNvPr id="114" name="Shape 121"/>
          <p:cNvSpPr/>
          <p:nvPr/>
        </p:nvSpPr>
        <p:spPr>
          <a:xfrm flipV="1">
            <a:off x="7680959" y="229424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15" name="TextBox 114"/>
          <p:cNvSpPr txBox="1"/>
          <p:nvPr/>
        </p:nvSpPr>
        <p:spPr>
          <a:xfrm>
            <a:off x="3385220" y="4892240"/>
            <a:ext cx="17575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 + CO + HO2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926515"/>
            <a:ext cx="893511" cy="746082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7680960" y="2028657"/>
            <a:ext cx="1016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KRO2HO2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4706524"/>
            <a:ext cx="952400" cy="713232"/>
          </a:xfrm>
          <a:prstGeom prst="rect">
            <a:avLst/>
          </a:prstGeom>
        </p:spPr>
      </p:pic>
      <p:sp>
        <p:nvSpPr>
          <p:cNvPr id="120" name="Shape 121"/>
          <p:cNvSpPr/>
          <p:nvPr/>
        </p:nvSpPr>
        <p:spPr>
          <a:xfrm flipV="1">
            <a:off x="1371600" y="5038434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" name="Rectangle 53"/>
          <p:cNvSpPr/>
          <p:nvPr/>
        </p:nvSpPr>
        <p:spPr>
          <a:xfrm>
            <a:off x="1469202" y="4770458"/>
            <a:ext cx="6339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730501" y="3365570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C5DIALCO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1843933"/>
            <a:ext cx="954820" cy="715044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995160" y="2102939"/>
            <a:ext cx="837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3747350"/>
            <a:ext cx="1107441" cy="68580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6995160" y="3965279"/>
            <a:ext cx="720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135" name="Shape 121"/>
          <p:cNvSpPr/>
          <p:nvPr/>
        </p:nvSpPr>
        <p:spPr>
          <a:xfrm flipV="1">
            <a:off x="7680959" y="4166755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9" y="3846766"/>
            <a:ext cx="1019008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88" y="3655801"/>
            <a:ext cx="1020208" cy="737830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9907668" y="4303766"/>
            <a:ext cx="1090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9425200" y="4120738"/>
            <a:ext cx="313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868133" y="3980449"/>
            <a:ext cx="1104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+ NO2 + CO + HO2</a:t>
            </a:r>
          </a:p>
        </p:txBody>
      </p:sp>
      <p:sp>
        <p:nvSpPr>
          <p:cNvPr id="141" name="Shape 121"/>
          <p:cNvSpPr/>
          <p:nvPr/>
        </p:nvSpPr>
        <p:spPr>
          <a:xfrm flipV="1">
            <a:off x="7680959" y="5133509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44" name="Rectangle 143"/>
          <p:cNvSpPr/>
          <p:nvPr/>
        </p:nvSpPr>
        <p:spPr>
          <a:xfrm>
            <a:off x="7616420" y="4872298"/>
            <a:ext cx="827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KRO2HO2</a:t>
            </a:r>
          </a:p>
        </p:txBody>
      </p:sp>
      <p:sp>
        <p:nvSpPr>
          <p:cNvPr id="146" name="Shape 121"/>
          <p:cNvSpPr/>
          <p:nvPr/>
        </p:nvSpPr>
        <p:spPr>
          <a:xfrm flipV="1">
            <a:off x="1371600" y="603449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7" name="Rectangle 146"/>
          <p:cNvSpPr/>
          <p:nvPr/>
        </p:nvSpPr>
        <p:spPr>
          <a:xfrm>
            <a:off x="1442401" y="5766522"/>
            <a:ext cx="657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995160" y="4950104"/>
            <a:ext cx="8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4711095"/>
            <a:ext cx="1107441" cy="685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680960" y="3918999"/>
            <a:ext cx="771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23508" y="1625294"/>
            <a:ext cx="115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FURFURALO2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04083" y="2536201"/>
            <a:ext cx="152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HYDFURFURALO2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52160" y="2608222"/>
            <a:ext cx="113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FURFURALO2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03920" y="2539886"/>
            <a:ext cx="12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FURFURALOOH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2880" y="5385375"/>
            <a:ext cx="1182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FURFURALOOH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52160" y="4464582"/>
            <a:ext cx="128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HYDFURFURALO2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52160" y="5310831"/>
            <a:ext cx="1570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HYDFURFURALO2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737367"/>
            <a:ext cx="1040481" cy="66252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309050" y="5314865"/>
            <a:ext cx="18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HYDFURFURALOOH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667890"/>
            <a:ext cx="1077029" cy="685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2880" y="628015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HYDFURFURALOOH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3" y="5817361"/>
            <a:ext cx="1019008" cy="6400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27" y="5500744"/>
            <a:ext cx="1020208" cy="73783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3450327" y="6215393"/>
            <a:ext cx="1107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132309" y="6046363"/>
            <a:ext cx="313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16152" y="5832600"/>
            <a:ext cx="11305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+ OH + CO +            HO2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5730" y="2950867"/>
            <a:ext cx="9417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+HO2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77423" y="5324271"/>
            <a:ext cx="13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sp>
        <p:nvSpPr>
          <p:cNvPr id="84" name="Shape 121"/>
          <p:cNvSpPr/>
          <p:nvPr/>
        </p:nvSpPr>
        <p:spPr>
          <a:xfrm flipV="1">
            <a:off x="7680959" y="332838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86" name="TextBox 85"/>
          <p:cNvSpPr txBox="1"/>
          <p:nvPr/>
        </p:nvSpPr>
        <p:spPr>
          <a:xfrm>
            <a:off x="9411932" y="3067851"/>
            <a:ext cx="1326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CO + HO2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844397"/>
            <a:ext cx="893511" cy="74608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7680960" y="3051401"/>
            <a:ext cx="945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1E-14*RO2</a:t>
            </a:r>
            <a:endParaRPr lang="en-US" sz="11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2820734"/>
            <a:ext cx="826940" cy="65570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852160" y="1680677"/>
            <a:ext cx="113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FURFURALO2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428970" y="1566481"/>
            <a:ext cx="13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473940" y="3458224"/>
            <a:ext cx="13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52160" y="3513469"/>
            <a:ext cx="113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FURFURALO2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5669865"/>
            <a:ext cx="1107441" cy="685800"/>
          </a:xfrm>
          <a:prstGeom prst="rect">
            <a:avLst/>
          </a:prstGeom>
        </p:spPr>
      </p:pic>
      <p:sp>
        <p:nvSpPr>
          <p:cNvPr id="116" name="Shape 121"/>
          <p:cNvSpPr/>
          <p:nvPr/>
        </p:nvSpPr>
        <p:spPr>
          <a:xfrm flipV="1">
            <a:off x="7680959" y="6089270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9" y="5769281"/>
            <a:ext cx="1019008" cy="640080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9729501" y="6260450"/>
            <a:ext cx="1090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MALDALCO2H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9409940" y="6043253"/>
            <a:ext cx="313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775278" y="5943305"/>
            <a:ext cx="1104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CO + HO2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52160" y="6297157"/>
            <a:ext cx="128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HYDFURFURALO2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635990" y="5781535"/>
            <a:ext cx="945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1E-14*RO2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607144"/>
            <a:ext cx="970409" cy="529821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82880" y="4125835"/>
            <a:ext cx="92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FURFURAL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43000" y="3816190"/>
            <a:ext cx="640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568430" y="3672938"/>
            <a:ext cx="1059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3.5D-11*0.029</a:t>
            </a:r>
          </a:p>
        </p:txBody>
      </p:sp>
      <p:sp>
        <p:nvSpPr>
          <p:cNvPr id="150" name="Shape 121"/>
          <p:cNvSpPr/>
          <p:nvPr/>
        </p:nvSpPr>
        <p:spPr>
          <a:xfrm flipV="1">
            <a:off x="1645919" y="397498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4" name="Rectangle 153"/>
          <p:cNvSpPr/>
          <p:nvPr/>
        </p:nvSpPr>
        <p:spPr>
          <a:xfrm>
            <a:off x="2613318" y="4166690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ALDFUFURALO2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803170" y="3738319"/>
            <a:ext cx="9417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+HO2</a:t>
            </a:r>
          </a:p>
        </p:txBody>
      </p:sp>
      <p:sp>
        <p:nvSpPr>
          <p:cNvPr id="156" name="Title 1"/>
          <p:cNvSpPr txBox="1">
            <a:spLocks/>
          </p:cNvSpPr>
          <p:nvPr/>
        </p:nvSpPr>
        <p:spPr>
          <a:xfrm>
            <a:off x="0" y="-187818"/>
            <a:ext cx="1085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2-Furfural Reactions</a:t>
            </a: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05" y="3574108"/>
            <a:ext cx="795912" cy="6302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351BA9-3481-C34A-B481-6718B470DB8B}"/>
              </a:ext>
            </a:extLst>
          </p:cNvPr>
          <p:cNvCxnSpPr/>
          <p:nvPr/>
        </p:nvCxnSpPr>
        <p:spPr>
          <a:xfrm>
            <a:off x="8697820" y="209863"/>
            <a:ext cx="63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1F61C9D-8378-454A-A1FC-D4039257C0D3}"/>
              </a:ext>
            </a:extLst>
          </p:cNvPr>
          <p:cNvCxnSpPr/>
          <p:nvPr/>
        </p:nvCxnSpPr>
        <p:spPr>
          <a:xfrm>
            <a:off x="8697820" y="482184"/>
            <a:ext cx="6330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721D001-2042-6045-A6E2-78902BEB1CF0}"/>
              </a:ext>
            </a:extLst>
          </p:cNvPr>
          <p:cNvCxnSpPr/>
          <p:nvPr/>
        </p:nvCxnSpPr>
        <p:spPr>
          <a:xfrm>
            <a:off x="8697820" y="739515"/>
            <a:ext cx="63304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84EBF6-34BF-F14F-82E7-33258B9424B5}"/>
              </a:ext>
            </a:extLst>
          </p:cNvPr>
          <p:cNvSpPr txBox="1"/>
          <p:nvPr/>
        </p:nvSpPr>
        <p:spPr>
          <a:xfrm>
            <a:off x="9326880" y="44971"/>
            <a:ext cx="1195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OH reactions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279DC5-D820-6149-9C0D-5A833F7714CF}"/>
              </a:ext>
            </a:extLst>
          </p:cNvPr>
          <p:cNvSpPr txBox="1"/>
          <p:nvPr/>
        </p:nvSpPr>
        <p:spPr>
          <a:xfrm>
            <a:off x="9326880" y="287311"/>
            <a:ext cx="1275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RO2 reactions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D0A8DF-1856-B04B-851D-00401C6B177C}"/>
              </a:ext>
            </a:extLst>
          </p:cNvPr>
          <p:cNvSpPr txBox="1"/>
          <p:nvPr/>
        </p:nvSpPr>
        <p:spPr>
          <a:xfrm>
            <a:off x="9326880" y="559631"/>
            <a:ext cx="1774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Photolysis Reactions</a:t>
            </a:r>
          </a:p>
        </p:txBody>
      </p:sp>
    </p:spTree>
    <p:extLst>
      <p:ext uri="{BB962C8B-B14F-4D97-AF65-F5344CB8AC3E}">
        <p14:creationId xmlns:p14="http://schemas.microsoft.com/office/powerpoint/2010/main" val="140733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11314"/>
            <a:ext cx="825431" cy="731520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153802" y="992834"/>
            <a:ext cx="5212678" cy="5621147"/>
          </a:xfrm>
          <a:prstGeom prst="rect">
            <a:avLst/>
          </a:prstGeom>
          <a:solidFill>
            <a:schemeClr val="bg1">
              <a:alpha val="16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5618741" y="992836"/>
            <a:ext cx="5191161" cy="2861843"/>
          </a:xfrm>
          <a:prstGeom prst="rect">
            <a:avLst/>
          </a:prstGeom>
          <a:solidFill>
            <a:schemeClr val="bg1">
              <a:alpha val="16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5601375" y="3961201"/>
            <a:ext cx="5208527" cy="2652781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Shape 121"/>
          <p:cNvSpPr/>
          <p:nvPr/>
        </p:nvSpPr>
        <p:spPr>
          <a:xfrm flipV="1">
            <a:off x="1828800" y="1501070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60" name="TextBox 159"/>
          <p:cNvSpPr txBox="1"/>
          <p:nvPr/>
        </p:nvSpPr>
        <p:spPr>
          <a:xfrm>
            <a:off x="1234440" y="1283654"/>
            <a:ext cx="7305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828800" y="1224083"/>
            <a:ext cx="7082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sp>
        <p:nvSpPr>
          <p:cNvPr id="165" name="Shape 121"/>
          <p:cNvSpPr/>
          <p:nvPr/>
        </p:nvSpPr>
        <p:spPr>
          <a:xfrm flipV="1">
            <a:off x="1828800" y="2323255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67" name="Rectangle 166"/>
          <p:cNvSpPr/>
          <p:nvPr/>
        </p:nvSpPr>
        <p:spPr>
          <a:xfrm>
            <a:off x="1828800" y="2057671"/>
            <a:ext cx="1016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KRO2HO2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234440" y="2161933"/>
            <a:ext cx="837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234440" y="4024273"/>
            <a:ext cx="720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173" name="Shape 121"/>
          <p:cNvSpPr/>
          <p:nvPr/>
        </p:nvSpPr>
        <p:spPr>
          <a:xfrm flipV="1">
            <a:off x="1828800" y="4195769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79" name="Shape 121"/>
          <p:cNvSpPr/>
          <p:nvPr/>
        </p:nvSpPr>
        <p:spPr>
          <a:xfrm flipV="1">
            <a:off x="1828800" y="5098374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80" name="Rectangle 179"/>
          <p:cNvSpPr/>
          <p:nvPr/>
        </p:nvSpPr>
        <p:spPr>
          <a:xfrm>
            <a:off x="1828800" y="4852153"/>
            <a:ext cx="827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KRO2HO2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234440" y="4914969"/>
            <a:ext cx="8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828800" y="3948013"/>
            <a:ext cx="771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683616" y="2568900"/>
            <a:ext cx="158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ALDFURFURALOOH</a:t>
            </a:r>
          </a:p>
        </p:txBody>
      </p:sp>
      <p:sp>
        <p:nvSpPr>
          <p:cNvPr id="190" name="Shape 121"/>
          <p:cNvSpPr/>
          <p:nvPr/>
        </p:nvSpPr>
        <p:spPr>
          <a:xfrm flipV="1">
            <a:off x="1828800" y="313211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 dirty="0"/>
          </a:p>
        </p:txBody>
      </p:sp>
      <p:sp>
        <p:nvSpPr>
          <p:cNvPr id="193" name="Rectangle 192"/>
          <p:cNvSpPr/>
          <p:nvPr/>
        </p:nvSpPr>
        <p:spPr>
          <a:xfrm>
            <a:off x="1828800" y="2855131"/>
            <a:ext cx="945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1D-11*RO2</a:t>
            </a:r>
          </a:p>
        </p:txBody>
      </p:sp>
      <p:sp>
        <p:nvSpPr>
          <p:cNvPr id="200" name="Shape 121"/>
          <p:cNvSpPr/>
          <p:nvPr/>
        </p:nvSpPr>
        <p:spPr>
          <a:xfrm flipV="1">
            <a:off x="1828800" y="6043334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204" name="TextBox 203"/>
          <p:cNvSpPr txBox="1"/>
          <p:nvPr/>
        </p:nvSpPr>
        <p:spPr>
          <a:xfrm>
            <a:off x="3840480" y="5909643"/>
            <a:ext cx="1104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828800" y="5795559"/>
            <a:ext cx="945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5E-13*RO2</a:t>
            </a: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3309"/>
            <a:ext cx="923778" cy="731520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2742378" y="1698440"/>
            <a:ext cx="12780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charset="0"/>
              </a:rPr>
              <a:t>FURANO2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840480" y="1355199"/>
            <a:ext cx="1118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NO2 + CO2</a:t>
            </a:r>
          </a:p>
        </p:txBody>
      </p:sp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975041"/>
            <a:ext cx="923778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29661"/>
            <a:ext cx="934301" cy="65836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813844"/>
            <a:ext cx="923778" cy="731520"/>
          </a:xfrm>
          <a:prstGeom prst="rect">
            <a:avLst/>
          </a:prstGeom>
        </p:spPr>
      </p:pic>
      <p:sp>
        <p:nvSpPr>
          <p:cNvPr id="217" name="Rectangle 216"/>
          <p:cNvSpPr/>
          <p:nvPr/>
        </p:nvSpPr>
        <p:spPr>
          <a:xfrm>
            <a:off x="2798345" y="3503161"/>
            <a:ext cx="12780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Helvetica" charset="0"/>
              </a:rPr>
              <a:t>FURANO2</a:t>
            </a:r>
            <a:endParaRPr lang="en-US" sz="1000" dirty="0"/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16035"/>
            <a:ext cx="833956" cy="739075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3840480" y="3026786"/>
            <a:ext cx="1118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 + CO2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87943" y="4387948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FURANO2</a:t>
            </a:r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700822"/>
            <a:ext cx="825430" cy="731520"/>
          </a:xfrm>
          <a:prstGeom prst="rect">
            <a:avLst/>
          </a:prstGeom>
        </p:spPr>
      </p:pic>
      <p:sp>
        <p:nvSpPr>
          <p:cNvPr id="222" name="Rectangle 221"/>
          <p:cNvSpPr/>
          <p:nvPr/>
        </p:nvSpPr>
        <p:spPr>
          <a:xfrm>
            <a:off x="304959" y="5385401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FURANO2</a:t>
            </a:r>
            <a:endParaRPr lang="en-US" sz="1200" dirty="0"/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698275"/>
            <a:ext cx="825430" cy="731520"/>
          </a:xfrm>
          <a:prstGeom prst="rect">
            <a:avLst/>
          </a:prstGeom>
        </p:spPr>
      </p:pic>
      <p:sp>
        <p:nvSpPr>
          <p:cNvPr id="224" name="Rectangle 223"/>
          <p:cNvSpPr/>
          <p:nvPr/>
        </p:nvSpPr>
        <p:spPr>
          <a:xfrm>
            <a:off x="336006" y="6328456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FURANO2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686300"/>
            <a:ext cx="825430" cy="73152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3840480" y="4078904"/>
            <a:ext cx="1118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774864"/>
            <a:ext cx="1009035" cy="632097"/>
          </a:xfrm>
          <a:prstGeom prst="rect">
            <a:avLst/>
          </a:prstGeom>
        </p:spPr>
      </p:pic>
      <p:sp>
        <p:nvSpPr>
          <p:cNvPr id="230" name="Rectangle 229"/>
          <p:cNvSpPr/>
          <p:nvPr/>
        </p:nvSpPr>
        <p:spPr>
          <a:xfrm>
            <a:off x="2761000" y="5386123"/>
            <a:ext cx="12780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charset="0"/>
              </a:rPr>
              <a:t>FURANOOH</a:t>
            </a:r>
            <a:endParaRPr lang="en-US" sz="1000" dirty="0"/>
          </a:p>
        </p:txBody>
      </p:sp>
      <p:sp>
        <p:nvSpPr>
          <p:cNvPr id="231" name="Rectangle 230"/>
          <p:cNvSpPr/>
          <p:nvPr/>
        </p:nvSpPr>
        <p:spPr>
          <a:xfrm>
            <a:off x="2719705" y="4503084"/>
            <a:ext cx="12780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charset="0"/>
              </a:rPr>
              <a:t>CARBFURANO2</a:t>
            </a:r>
            <a:endParaRPr lang="en-US" sz="1000" dirty="0"/>
          </a:p>
        </p:txBody>
      </p:sp>
      <p:sp>
        <p:nvSpPr>
          <p:cNvPr id="232" name="Rectangle 231"/>
          <p:cNvSpPr/>
          <p:nvPr/>
        </p:nvSpPr>
        <p:spPr>
          <a:xfrm>
            <a:off x="2634304" y="6322101"/>
            <a:ext cx="12780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Helvetica" charset="0"/>
              </a:rPr>
              <a:t>CARBFURANO2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5741877" y="1705635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CARBFURANO2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841814" y="1364492"/>
            <a:ext cx="720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239" name="Shape 121"/>
          <p:cNvSpPr/>
          <p:nvPr/>
        </p:nvSpPr>
        <p:spPr>
          <a:xfrm flipV="1">
            <a:off x="7428235" y="156596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40" name="Rectangle 239"/>
          <p:cNvSpPr/>
          <p:nvPr/>
        </p:nvSpPr>
        <p:spPr>
          <a:xfrm>
            <a:off x="7380815" y="1318212"/>
            <a:ext cx="771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5661"/>
            <a:ext cx="989853" cy="672663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636101"/>
            <a:ext cx="989853" cy="672663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30" y="1041451"/>
            <a:ext cx="968817" cy="658368"/>
          </a:xfrm>
          <a:prstGeom prst="rect">
            <a:avLst/>
          </a:prstGeom>
        </p:spPr>
      </p:pic>
      <p:pic>
        <p:nvPicPr>
          <p:cNvPr id="243" name="Screen Shot 2017-01-23 at 9.18.17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06060" y="1172784"/>
            <a:ext cx="1016364" cy="67580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Rectangle 244"/>
          <p:cNvSpPr/>
          <p:nvPr/>
        </p:nvSpPr>
        <p:spPr>
          <a:xfrm>
            <a:off x="8397500" y="1710334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MALANHY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9311900" y="1394674"/>
            <a:ext cx="11210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NO2 +  HO2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5770738" y="2625468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CARBFURANO2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870675" y="2284325"/>
            <a:ext cx="720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249" name="Shape 121"/>
          <p:cNvSpPr/>
          <p:nvPr/>
        </p:nvSpPr>
        <p:spPr>
          <a:xfrm flipV="1">
            <a:off x="7428235" y="248580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30" y="1961284"/>
            <a:ext cx="968817" cy="658368"/>
          </a:xfrm>
          <a:prstGeom prst="rect">
            <a:avLst/>
          </a:prstGeom>
        </p:spPr>
      </p:pic>
      <p:sp>
        <p:nvSpPr>
          <p:cNvPr id="253" name="Rectangle 252"/>
          <p:cNvSpPr/>
          <p:nvPr/>
        </p:nvSpPr>
        <p:spPr>
          <a:xfrm>
            <a:off x="8397500" y="2699193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CARBFURANOOH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7380815" y="2235570"/>
            <a:ext cx="827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KRO2HO2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60" y="2108101"/>
            <a:ext cx="1065008" cy="640080"/>
          </a:xfrm>
          <a:prstGeom prst="rect">
            <a:avLst/>
          </a:prstGeom>
        </p:spPr>
      </p:pic>
      <p:sp>
        <p:nvSpPr>
          <p:cNvPr id="256" name="Rectangle 255"/>
          <p:cNvSpPr/>
          <p:nvPr/>
        </p:nvSpPr>
        <p:spPr>
          <a:xfrm>
            <a:off x="5805577" y="3524795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CARBFURANO2</a:t>
            </a:r>
          </a:p>
        </p:txBody>
      </p:sp>
      <p:sp>
        <p:nvSpPr>
          <p:cNvPr id="258" name="Shape 121"/>
          <p:cNvSpPr/>
          <p:nvPr/>
        </p:nvSpPr>
        <p:spPr>
          <a:xfrm flipV="1">
            <a:off x="7428235" y="3385128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59" name="Picture 2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30" y="2860611"/>
            <a:ext cx="968817" cy="658368"/>
          </a:xfrm>
          <a:prstGeom prst="rect">
            <a:avLst/>
          </a:prstGeom>
        </p:spPr>
      </p:pic>
      <p:sp>
        <p:nvSpPr>
          <p:cNvPr id="261" name="Rectangle 260"/>
          <p:cNvSpPr/>
          <p:nvPr/>
        </p:nvSpPr>
        <p:spPr>
          <a:xfrm>
            <a:off x="7348419" y="3134897"/>
            <a:ext cx="827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5E-13*RO2</a:t>
            </a:r>
          </a:p>
        </p:txBody>
      </p:sp>
      <p:pic>
        <p:nvPicPr>
          <p:cNvPr id="263" name="Screen Shot 2017-01-23 at 9.18.17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06060" y="3023503"/>
            <a:ext cx="1016364" cy="67580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ectangle 263"/>
          <p:cNvSpPr/>
          <p:nvPr/>
        </p:nvSpPr>
        <p:spPr>
          <a:xfrm>
            <a:off x="8397500" y="3561053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MALANHY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9311900" y="3258007"/>
            <a:ext cx="720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580287" y="4624709"/>
            <a:ext cx="158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ALDFURFURALOOH</a:t>
            </a:r>
            <a:endParaRPr lang="en-US" sz="1200" dirty="0"/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30" y="3985470"/>
            <a:ext cx="971278" cy="684424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30" y="4918779"/>
            <a:ext cx="1009035" cy="632097"/>
          </a:xfrm>
          <a:prstGeom prst="rect">
            <a:avLst/>
          </a:prstGeom>
        </p:spPr>
      </p:pic>
      <p:sp>
        <p:nvSpPr>
          <p:cNvPr id="271" name="Rectangle 270"/>
          <p:cNvSpPr/>
          <p:nvPr/>
        </p:nvSpPr>
        <p:spPr>
          <a:xfrm>
            <a:off x="5690698" y="5530038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FURANOOH</a:t>
            </a:r>
            <a:endParaRPr lang="en-US" sz="1200" dirty="0"/>
          </a:p>
        </p:txBody>
      </p:sp>
      <p:sp>
        <p:nvSpPr>
          <p:cNvPr id="272" name="Rectangle 271"/>
          <p:cNvSpPr/>
          <p:nvPr/>
        </p:nvSpPr>
        <p:spPr>
          <a:xfrm>
            <a:off x="5761823" y="6333024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CARBFURANOOH</a:t>
            </a:r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30" y="5782274"/>
            <a:ext cx="898383" cy="539937"/>
          </a:xfrm>
          <a:prstGeom prst="rect">
            <a:avLst/>
          </a:prstGeom>
        </p:spPr>
      </p:pic>
      <p:sp>
        <p:nvSpPr>
          <p:cNvPr id="274" name="Shape 121"/>
          <p:cNvSpPr/>
          <p:nvPr/>
        </p:nvSpPr>
        <p:spPr>
          <a:xfrm flipV="1">
            <a:off x="7428235" y="6109314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5" name="Shape 121"/>
          <p:cNvSpPr/>
          <p:nvPr/>
        </p:nvSpPr>
        <p:spPr>
          <a:xfrm flipV="1">
            <a:off x="7428235" y="5300836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 dirty="0"/>
          </a:p>
        </p:txBody>
      </p:sp>
      <p:sp>
        <p:nvSpPr>
          <p:cNvPr id="276" name="Shape 121"/>
          <p:cNvSpPr/>
          <p:nvPr/>
        </p:nvSpPr>
        <p:spPr>
          <a:xfrm flipV="1">
            <a:off x="7428235" y="4371292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7" name="Rectangle 276"/>
          <p:cNvSpPr/>
          <p:nvPr/>
        </p:nvSpPr>
        <p:spPr>
          <a:xfrm>
            <a:off x="7547979" y="4101987"/>
            <a:ext cx="613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498513" y="5034801"/>
            <a:ext cx="5915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7516788" y="5831251"/>
            <a:ext cx="6071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8397500" y="4678812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FURANO2</a:t>
            </a:r>
            <a:endParaRPr lang="en-US" sz="1200" dirty="0"/>
          </a:p>
        </p:txBody>
      </p:sp>
      <p:pic>
        <p:nvPicPr>
          <p:cNvPr id="281" name="Picture 2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60" y="3991686"/>
            <a:ext cx="833956" cy="739075"/>
          </a:xfrm>
          <a:prstGeom prst="rect">
            <a:avLst/>
          </a:prstGeom>
        </p:spPr>
      </p:pic>
      <p:sp>
        <p:nvSpPr>
          <p:cNvPr id="282" name="TextBox 281"/>
          <p:cNvSpPr txBox="1"/>
          <p:nvPr/>
        </p:nvSpPr>
        <p:spPr>
          <a:xfrm>
            <a:off x="9311900" y="4202437"/>
            <a:ext cx="146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+ OH + CO2 + HO2</a:t>
            </a:r>
            <a:endParaRPr lang="en-US" sz="1300" dirty="0"/>
          </a:p>
        </p:txBody>
      </p:sp>
      <p:sp>
        <p:nvSpPr>
          <p:cNvPr id="283" name="Rectangle 282"/>
          <p:cNvSpPr/>
          <p:nvPr/>
        </p:nvSpPr>
        <p:spPr>
          <a:xfrm>
            <a:off x="8397500" y="5573229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CARBFURANO2</a:t>
            </a:r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60" y="4909045"/>
            <a:ext cx="989853" cy="672663"/>
          </a:xfrm>
          <a:prstGeom prst="rect">
            <a:avLst/>
          </a:prstGeom>
        </p:spPr>
      </p:pic>
      <p:sp>
        <p:nvSpPr>
          <p:cNvPr id="285" name="TextBox 284"/>
          <p:cNvSpPr txBox="1"/>
          <p:nvPr/>
        </p:nvSpPr>
        <p:spPr>
          <a:xfrm>
            <a:off x="9311900" y="5094268"/>
            <a:ext cx="1118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 + HO2 </a:t>
            </a:r>
          </a:p>
        </p:txBody>
      </p:sp>
      <p:pic>
        <p:nvPicPr>
          <p:cNvPr id="286" name="Screen Shot 2017-01-23 at 9.18.17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06060" y="5799433"/>
            <a:ext cx="1016364" cy="675803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Rectangle 286"/>
          <p:cNvSpPr/>
          <p:nvPr/>
        </p:nvSpPr>
        <p:spPr>
          <a:xfrm>
            <a:off x="8397500" y="6336983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MALANHY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9311900" y="5931278"/>
            <a:ext cx="1118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 + HO2 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81539" y="1745871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ALDFUFURALO2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53537" y="2612593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ALDFUFURALO2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62180" y="3451396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ALDFUFURALO2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C95C9E-3D69-0B49-B943-DC14496C48AE}"/>
              </a:ext>
            </a:extLst>
          </p:cNvPr>
          <p:cNvCxnSpPr/>
          <p:nvPr/>
        </p:nvCxnSpPr>
        <p:spPr>
          <a:xfrm>
            <a:off x="8697820" y="209863"/>
            <a:ext cx="63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4D3F285-F2B2-6A42-860E-C0CBC111ED6C}"/>
              </a:ext>
            </a:extLst>
          </p:cNvPr>
          <p:cNvCxnSpPr/>
          <p:nvPr/>
        </p:nvCxnSpPr>
        <p:spPr>
          <a:xfrm>
            <a:off x="8697820" y="482184"/>
            <a:ext cx="6330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C19102-07A3-7943-B2ED-A8B0CEF6C85A}"/>
              </a:ext>
            </a:extLst>
          </p:cNvPr>
          <p:cNvCxnSpPr/>
          <p:nvPr/>
        </p:nvCxnSpPr>
        <p:spPr>
          <a:xfrm>
            <a:off x="8697820" y="739515"/>
            <a:ext cx="63304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4942EF-055D-7541-8A44-D5A98179C138}"/>
              </a:ext>
            </a:extLst>
          </p:cNvPr>
          <p:cNvSpPr txBox="1"/>
          <p:nvPr/>
        </p:nvSpPr>
        <p:spPr>
          <a:xfrm>
            <a:off x="9326880" y="44971"/>
            <a:ext cx="1195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OH reactions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0BB676-332B-CD48-AF12-D62E45DC87AB}"/>
              </a:ext>
            </a:extLst>
          </p:cNvPr>
          <p:cNvSpPr txBox="1"/>
          <p:nvPr/>
        </p:nvSpPr>
        <p:spPr>
          <a:xfrm>
            <a:off x="9326880" y="287311"/>
            <a:ext cx="1275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RO2 reactions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F02DA88-08F0-4945-808B-ECE7BF7586D8}"/>
              </a:ext>
            </a:extLst>
          </p:cNvPr>
          <p:cNvSpPr txBox="1"/>
          <p:nvPr/>
        </p:nvSpPr>
        <p:spPr>
          <a:xfrm>
            <a:off x="9326880" y="559631"/>
            <a:ext cx="1774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Photolysis Reactions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F2C7D858-F259-8F4C-BA40-5E6C9FEAF7C2}"/>
              </a:ext>
            </a:extLst>
          </p:cNvPr>
          <p:cNvSpPr txBox="1">
            <a:spLocks/>
          </p:cNvSpPr>
          <p:nvPr/>
        </p:nvSpPr>
        <p:spPr>
          <a:xfrm>
            <a:off x="0" y="-187818"/>
            <a:ext cx="1085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2-Furfural Reactions (Continued)</a:t>
            </a:r>
          </a:p>
        </p:txBody>
      </p:sp>
    </p:spTree>
    <p:extLst>
      <p:ext uri="{BB962C8B-B14F-4D97-AF65-F5344CB8AC3E}">
        <p14:creationId xmlns:p14="http://schemas.microsoft.com/office/powerpoint/2010/main" val="49716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185" y="1201899"/>
            <a:ext cx="4600296" cy="2192230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833413" cy="1325563"/>
          </a:xfrm>
        </p:spPr>
        <p:txBody>
          <a:bodyPr/>
          <a:lstStyle/>
          <a:p>
            <a:r>
              <a:rPr lang="en-US" dirty="0"/>
              <a:t>Photolysis Reactions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5" y="1246868"/>
            <a:ext cx="1172358" cy="64008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99358" y="187051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FURFURAL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1172" y="149726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0.15*J</a:t>
            </a:r>
          </a:p>
        </p:txBody>
      </p:sp>
      <p:sp>
        <p:nvSpPr>
          <p:cNvPr id="83" name="Shape 121"/>
          <p:cNvSpPr/>
          <p:nvPr/>
        </p:nvSpPr>
        <p:spPr>
          <a:xfrm flipV="1">
            <a:off x="1641119" y="1805044"/>
            <a:ext cx="87117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" name="TextBox 4"/>
          <p:cNvSpPr txBox="1"/>
          <p:nvPr/>
        </p:nvSpPr>
        <p:spPr>
          <a:xfrm>
            <a:off x="3590036" y="1483389"/>
            <a:ext cx="542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 CO</a:t>
            </a:r>
          </a:p>
        </p:txBody>
      </p:sp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3967" y="1293478"/>
            <a:ext cx="453840" cy="480787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extBox 61"/>
          <p:cNvSpPr txBox="1"/>
          <p:nvPr/>
        </p:nvSpPr>
        <p:spPr>
          <a:xfrm>
            <a:off x="2746877" y="1856166"/>
            <a:ext cx="83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FURAN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7" y="2298721"/>
            <a:ext cx="1172358" cy="64008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21950" y="2937360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FURFURAL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3824" y="244419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0.85*J</a:t>
            </a:r>
          </a:p>
        </p:txBody>
      </p:sp>
      <p:sp>
        <p:nvSpPr>
          <p:cNvPr id="66" name="Shape 121"/>
          <p:cNvSpPr/>
          <p:nvPr/>
        </p:nvSpPr>
        <p:spPr>
          <a:xfrm flipV="1">
            <a:off x="1573771" y="2751967"/>
            <a:ext cx="87117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7" name="TextBox 66"/>
          <p:cNvSpPr txBox="1"/>
          <p:nvPr/>
        </p:nvSpPr>
        <p:spPr>
          <a:xfrm>
            <a:off x="3522688" y="2520252"/>
            <a:ext cx="6272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+ 2 CO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80447" y="2510603"/>
            <a:ext cx="833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C3H4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89950" y="2815117"/>
            <a:ext cx="930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C3 products</a:t>
            </a:r>
          </a:p>
        </p:txBody>
      </p:sp>
    </p:spTree>
    <p:extLst>
      <p:ext uri="{BB962C8B-B14F-4D97-AF65-F5344CB8AC3E}">
        <p14:creationId xmlns:p14="http://schemas.microsoft.com/office/powerpoint/2010/main" val="1149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104573" y="4454735"/>
            <a:ext cx="5173221" cy="2318670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17900" y="882796"/>
            <a:ext cx="6405147" cy="5890609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01290" y="882796"/>
            <a:ext cx="5176504" cy="3414909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56650" y="1782191"/>
            <a:ext cx="1227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MEFURFURAL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99650" y="1482717"/>
            <a:ext cx="11854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65410" y="1315828"/>
            <a:ext cx="106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5.1D-11*0.01</a:t>
            </a:r>
          </a:p>
        </p:txBody>
      </p:sp>
      <p:sp>
        <p:nvSpPr>
          <p:cNvPr id="83" name="Shape 121"/>
          <p:cNvSpPr/>
          <p:nvPr/>
        </p:nvSpPr>
        <p:spPr>
          <a:xfrm flipV="1">
            <a:off x="1848290" y="162891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90" name="Shape 121"/>
          <p:cNvSpPr/>
          <p:nvPr/>
        </p:nvSpPr>
        <p:spPr>
          <a:xfrm flipV="1">
            <a:off x="7271730" y="1325682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93" name="TextBox 92"/>
          <p:cNvSpPr txBox="1"/>
          <p:nvPr/>
        </p:nvSpPr>
        <p:spPr>
          <a:xfrm>
            <a:off x="156650" y="2900762"/>
            <a:ext cx="111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MFURFURAL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299650" y="2560164"/>
            <a:ext cx="802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79892" y="2457244"/>
            <a:ext cx="137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5.1D-11*0.53</a:t>
            </a:r>
          </a:p>
        </p:txBody>
      </p:sp>
      <p:sp>
        <p:nvSpPr>
          <p:cNvPr id="97" name="Shape 121"/>
          <p:cNvSpPr/>
          <p:nvPr/>
        </p:nvSpPr>
        <p:spPr>
          <a:xfrm flipV="1">
            <a:off x="1848290" y="2746822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99" name="TextBox 98"/>
          <p:cNvSpPr txBox="1"/>
          <p:nvPr/>
        </p:nvSpPr>
        <p:spPr>
          <a:xfrm>
            <a:off x="6631650" y="1269630"/>
            <a:ext cx="7305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046473" y="1162794"/>
            <a:ext cx="1586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NO2 + CO + HO2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271730" y="1048695"/>
            <a:ext cx="7082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6650" y="3930644"/>
            <a:ext cx="109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MEFURFURAL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299650" y="3564125"/>
            <a:ext cx="640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9892" y="3421674"/>
            <a:ext cx="10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5.1D-11*</a:t>
            </a:r>
            <a:r>
              <a:rPr lang="nb-NO" sz="1200" dirty="0"/>
              <a:t>0.46</a:t>
            </a:r>
            <a:endParaRPr lang="en-US" sz="1200" dirty="0"/>
          </a:p>
        </p:txBody>
      </p:sp>
      <p:sp>
        <p:nvSpPr>
          <p:cNvPr id="110" name="Shape 121"/>
          <p:cNvSpPr/>
          <p:nvPr/>
        </p:nvSpPr>
        <p:spPr>
          <a:xfrm flipV="1">
            <a:off x="1848290" y="3722916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14" name="Shape 121"/>
          <p:cNvSpPr/>
          <p:nvPr/>
        </p:nvSpPr>
        <p:spPr>
          <a:xfrm flipV="1">
            <a:off x="7271730" y="244414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15" name="TextBox 114"/>
          <p:cNvSpPr txBox="1"/>
          <p:nvPr/>
        </p:nvSpPr>
        <p:spPr>
          <a:xfrm>
            <a:off x="3271135" y="4802103"/>
            <a:ext cx="17575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 + CO + HO2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271730" y="2178557"/>
            <a:ext cx="1016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KRO2HO2</a:t>
            </a:r>
          </a:p>
        </p:txBody>
      </p:sp>
      <p:sp>
        <p:nvSpPr>
          <p:cNvPr id="120" name="Shape 121"/>
          <p:cNvSpPr/>
          <p:nvPr/>
        </p:nvSpPr>
        <p:spPr>
          <a:xfrm flipV="1">
            <a:off x="1329630" y="4948297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" name="Rectangle 53"/>
          <p:cNvSpPr/>
          <p:nvPr/>
        </p:nvSpPr>
        <p:spPr>
          <a:xfrm>
            <a:off x="1494520" y="4680322"/>
            <a:ext cx="6519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71250" y="4049095"/>
            <a:ext cx="1278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C5MCO3DB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631650" y="2252839"/>
            <a:ext cx="837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631650" y="4190129"/>
            <a:ext cx="720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</a:p>
        </p:txBody>
      </p:sp>
      <p:sp>
        <p:nvSpPr>
          <p:cNvPr id="135" name="Shape 121"/>
          <p:cNvSpPr/>
          <p:nvPr/>
        </p:nvSpPr>
        <p:spPr>
          <a:xfrm flipV="1">
            <a:off x="7271730" y="4391605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40" name="TextBox 139"/>
          <p:cNvSpPr txBox="1"/>
          <p:nvPr/>
        </p:nvSpPr>
        <p:spPr>
          <a:xfrm>
            <a:off x="10538353" y="4205299"/>
            <a:ext cx="1104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+ NO2 + CO + HO2</a:t>
            </a:r>
          </a:p>
        </p:txBody>
      </p:sp>
      <p:sp>
        <p:nvSpPr>
          <p:cNvPr id="141" name="Shape 121"/>
          <p:cNvSpPr/>
          <p:nvPr/>
        </p:nvSpPr>
        <p:spPr>
          <a:xfrm flipV="1">
            <a:off x="7271730" y="5328379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44" name="Rectangle 143"/>
          <p:cNvSpPr/>
          <p:nvPr/>
        </p:nvSpPr>
        <p:spPr>
          <a:xfrm>
            <a:off x="7271730" y="5082158"/>
            <a:ext cx="827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KRO2HO2</a:t>
            </a:r>
          </a:p>
        </p:txBody>
      </p:sp>
      <p:sp>
        <p:nvSpPr>
          <p:cNvPr id="146" name="Shape 121"/>
          <p:cNvSpPr/>
          <p:nvPr/>
        </p:nvSpPr>
        <p:spPr>
          <a:xfrm flipV="1">
            <a:off x="1299650" y="6094261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7" name="Rectangle 146"/>
          <p:cNvSpPr/>
          <p:nvPr/>
        </p:nvSpPr>
        <p:spPr>
          <a:xfrm>
            <a:off x="1434560" y="5816374"/>
            <a:ext cx="657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J&lt;41&gt;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631650" y="5114994"/>
            <a:ext cx="8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HO2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71730" y="4143849"/>
            <a:ext cx="771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KRO2NO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56091" y="1929973"/>
            <a:ext cx="145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MEFURFURALO2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71250" y="2924534"/>
            <a:ext cx="152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HYDMEFURFURALO2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4690" y="2689786"/>
            <a:ext cx="142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MEFURFURALOOH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46590" y="5355198"/>
            <a:ext cx="147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MEFURFURALOOH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25810" y="4629472"/>
            <a:ext cx="163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HYDMEFURFURALO2</a:t>
            </a:r>
          </a:p>
          <a:p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25810" y="5505701"/>
            <a:ext cx="168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HYDMEFURFURALO2</a:t>
            </a:r>
          </a:p>
          <a:p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094690" y="5485927"/>
            <a:ext cx="18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HYDMEFURFURALOOH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6690" y="6369901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HYDMEFURFURALOOH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334699" y="6305136"/>
            <a:ext cx="1107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87077" y="5892363"/>
            <a:ext cx="11305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+ OH + CO +            HO2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681" y="3499922"/>
            <a:ext cx="9417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+HO2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63338" y="5294094"/>
            <a:ext cx="13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C3MCOCO2H</a:t>
            </a:r>
          </a:p>
        </p:txBody>
      </p:sp>
      <p:sp>
        <p:nvSpPr>
          <p:cNvPr id="84" name="Shape 121"/>
          <p:cNvSpPr/>
          <p:nvPr/>
        </p:nvSpPr>
        <p:spPr>
          <a:xfrm flipV="1">
            <a:off x="7271730" y="3327954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86" name="TextBox 85"/>
          <p:cNvSpPr txBox="1"/>
          <p:nvPr/>
        </p:nvSpPr>
        <p:spPr>
          <a:xfrm>
            <a:off x="8947240" y="3292701"/>
            <a:ext cx="1326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CO + HO2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271730" y="3050967"/>
            <a:ext cx="945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1E-14*RO2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572808" y="1770617"/>
            <a:ext cx="127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MEFURFURALO2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94690" y="1656421"/>
            <a:ext cx="13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C3MCOCO2H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094690" y="3728044"/>
            <a:ext cx="13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C3MCOCO2H</a:t>
            </a:r>
          </a:p>
        </p:txBody>
      </p:sp>
      <p:sp>
        <p:nvSpPr>
          <p:cNvPr id="116" name="Shape 121"/>
          <p:cNvSpPr/>
          <p:nvPr/>
        </p:nvSpPr>
        <p:spPr>
          <a:xfrm flipV="1">
            <a:off x="7271730" y="6239170"/>
            <a:ext cx="7315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100"/>
          </a:p>
        </p:txBody>
      </p:sp>
      <p:sp>
        <p:nvSpPr>
          <p:cNvPr id="127" name="TextBox 126"/>
          <p:cNvSpPr txBox="1"/>
          <p:nvPr/>
        </p:nvSpPr>
        <p:spPr>
          <a:xfrm>
            <a:off x="10385534" y="6093205"/>
            <a:ext cx="1104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CO + HO2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25810" y="6462047"/>
            <a:ext cx="154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HYDMEFURFURALO2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226760" y="5931435"/>
            <a:ext cx="945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1E-14*RO2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0" y="1233776"/>
            <a:ext cx="1112507" cy="563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50" y="1182128"/>
            <a:ext cx="851179" cy="80558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0" y="2389150"/>
            <a:ext cx="1112507" cy="563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50" y="3371121"/>
            <a:ext cx="952905" cy="70413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0" y="3392406"/>
            <a:ext cx="1112507" cy="563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50" y="2239394"/>
            <a:ext cx="1020278" cy="64008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10" y="1017170"/>
            <a:ext cx="851179" cy="805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0" y="1004187"/>
            <a:ext cx="807013" cy="705028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10" y="2070707"/>
            <a:ext cx="851179" cy="80558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625810" y="2758122"/>
            <a:ext cx="125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MEFURFURALO2</a:t>
            </a:r>
            <a:endParaRPr lang="en-US" sz="1200" dirty="0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10" y="3049680"/>
            <a:ext cx="851179" cy="80558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625810" y="3738319"/>
            <a:ext cx="1307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MEFURFURALO2</a:t>
            </a:r>
            <a:endParaRPr lang="en-US" sz="1200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0" y="3020371"/>
            <a:ext cx="807013" cy="70502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10" y="3993645"/>
            <a:ext cx="1020278" cy="64008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10" y="4909800"/>
            <a:ext cx="1020278" cy="64008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10" y="5799387"/>
            <a:ext cx="1020278" cy="640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0" y="2024105"/>
            <a:ext cx="590784" cy="733777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0" y="4599260"/>
            <a:ext cx="590784" cy="733777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27" y="4576228"/>
            <a:ext cx="807013" cy="7050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0" y="5820889"/>
            <a:ext cx="899845" cy="5238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70" y="5848005"/>
            <a:ext cx="919283" cy="523354"/>
          </a:xfrm>
          <a:prstGeom prst="rect">
            <a:avLst/>
          </a:prstGeom>
        </p:spPr>
      </p:pic>
      <p:cxnSp>
        <p:nvCxnSpPr>
          <p:cNvPr id="81" name="Straight Arrow Connector 80"/>
          <p:cNvCxnSpPr/>
          <p:nvPr/>
        </p:nvCxnSpPr>
        <p:spPr>
          <a:xfrm>
            <a:off x="3003234" y="6106126"/>
            <a:ext cx="313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95" y="5771299"/>
            <a:ext cx="967568" cy="579628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9445913" y="4582671"/>
            <a:ext cx="1107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0" y="4125540"/>
            <a:ext cx="919283" cy="523354"/>
          </a:xfrm>
          <a:prstGeom prst="rect">
            <a:avLst/>
          </a:prstGeom>
        </p:spPr>
      </p:pic>
      <p:cxnSp>
        <p:nvCxnSpPr>
          <p:cNvPr id="162" name="Straight Arrow Connector 161"/>
          <p:cNvCxnSpPr/>
          <p:nvPr/>
        </p:nvCxnSpPr>
        <p:spPr>
          <a:xfrm>
            <a:off x="9009518" y="4428631"/>
            <a:ext cx="313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09" y="4003864"/>
            <a:ext cx="967568" cy="579628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9393947" y="6477992"/>
            <a:ext cx="1107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C5CO14OH</a:t>
            </a: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0" y="6020861"/>
            <a:ext cx="919283" cy="523354"/>
          </a:xfrm>
          <a:prstGeom prst="rect">
            <a:avLst/>
          </a:prstGeom>
        </p:spPr>
      </p:pic>
      <p:cxnSp>
        <p:nvCxnSpPr>
          <p:cNvPr id="166" name="Straight Arrow Connector 165"/>
          <p:cNvCxnSpPr/>
          <p:nvPr/>
        </p:nvCxnSpPr>
        <p:spPr>
          <a:xfrm>
            <a:off x="9002522" y="6278982"/>
            <a:ext cx="313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43" y="5899185"/>
            <a:ext cx="967568" cy="579628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0" y="4924917"/>
            <a:ext cx="899845" cy="523854"/>
          </a:xfrm>
          <a:prstGeom prst="rect">
            <a:avLst/>
          </a:prstGeom>
        </p:spPr>
      </p:pic>
      <p:sp>
        <p:nvSpPr>
          <p:cNvPr id="104" name="Title 1">
            <a:extLst>
              <a:ext uri="{FF2B5EF4-FFF2-40B4-BE49-F238E27FC236}">
                <a16:creationId xmlns:a16="http://schemas.microsoft.com/office/drawing/2014/main" id="{33B69773-6E67-B84D-A0EF-F3D50A5F6B39}"/>
              </a:ext>
            </a:extLst>
          </p:cNvPr>
          <p:cNvSpPr txBox="1">
            <a:spLocks/>
          </p:cNvSpPr>
          <p:nvPr/>
        </p:nvSpPr>
        <p:spPr>
          <a:xfrm>
            <a:off x="0" y="-187818"/>
            <a:ext cx="1085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Methyl Furfural Reactions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831D574-DEBD-7348-B5F3-B2F1691E309F}"/>
              </a:ext>
            </a:extLst>
          </p:cNvPr>
          <p:cNvCxnSpPr/>
          <p:nvPr/>
        </p:nvCxnSpPr>
        <p:spPr>
          <a:xfrm>
            <a:off x="8697820" y="209863"/>
            <a:ext cx="63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3E2CCC-3151-9743-B3D1-A4BEA1DB6273}"/>
              </a:ext>
            </a:extLst>
          </p:cNvPr>
          <p:cNvCxnSpPr/>
          <p:nvPr/>
        </p:nvCxnSpPr>
        <p:spPr>
          <a:xfrm>
            <a:off x="8697820" y="482184"/>
            <a:ext cx="6330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8AA5B7-9E9F-4149-B8E7-BE3239FBFC8C}"/>
              </a:ext>
            </a:extLst>
          </p:cNvPr>
          <p:cNvCxnSpPr/>
          <p:nvPr/>
        </p:nvCxnSpPr>
        <p:spPr>
          <a:xfrm>
            <a:off x="8697820" y="739515"/>
            <a:ext cx="63304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51530AC-E3BB-BF4C-842A-A3213AE68401}"/>
              </a:ext>
            </a:extLst>
          </p:cNvPr>
          <p:cNvSpPr txBox="1"/>
          <p:nvPr/>
        </p:nvSpPr>
        <p:spPr>
          <a:xfrm>
            <a:off x="9326880" y="44971"/>
            <a:ext cx="1195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OH reactions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3C2FD0-279D-A24E-8CBD-579555315004}"/>
              </a:ext>
            </a:extLst>
          </p:cNvPr>
          <p:cNvSpPr txBox="1"/>
          <p:nvPr/>
        </p:nvSpPr>
        <p:spPr>
          <a:xfrm>
            <a:off x="9326880" y="287311"/>
            <a:ext cx="1275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RO2 reactions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4E31261-9B34-A346-8505-B70E9DC408F4}"/>
              </a:ext>
            </a:extLst>
          </p:cNvPr>
          <p:cNvSpPr txBox="1"/>
          <p:nvPr/>
        </p:nvSpPr>
        <p:spPr>
          <a:xfrm>
            <a:off x="9326880" y="559631"/>
            <a:ext cx="1774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Photolysis Reactions</a:t>
            </a:r>
          </a:p>
        </p:txBody>
      </p:sp>
    </p:spTree>
    <p:extLst>
      <p:ext uri="{BB962C8B-B14F-4D97-AF65-F5344CB8AC3E}">
        <p14:creationId xmlns:p14="http://schemas.microsoft.com/office/powerpoint/2010/main" val="7974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01290" y="1168865"/>
            <a:ext cx="5176504" cy="2900513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19935" y="4258239"/>
            <a:ext cx="5149365" cy="1615625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33B69773-6E67-B84D-A0EF-F3D50A5F6B39}"/>
              </a:ext>
            </a:extLst>
          </p:cNvPr>
          <p:cNvSpPr txBox="1">
            <a:spLocks/>
          </p:cNvSpPr>
          <p:nvPr/>
        </p:nvSpPr>
        <p:spPr>
          <a:xfrm>
            <a:off x="0" y="-187818"/>
            <a:ext cx="10854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Guaiacol + OH Reactions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831D574-DEBD-7348-B5F3-B2F1691E309F}"/>
              </a:ext>
            </a:extLst>
          </p:cNvPr>
          <p:cNvCxnSpPr/>
          <p:nvPr/>
        </p:nvCxnSpPr>
        <p:spPr>
          <a:xfrm>
            <a:off x="4056740" y="329344"/>
            <a:ext cx="63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3E2CCC-3151-9743-B3D1-A4BEA1DB6273}"/>
              </a:ext>
            </a:extLst>
          </p:cNvPr>
          <p:cNvCxnSpPr/>
          <p:nvPr/>
        </p:nvCxnSpPr>
        <p:spPr>
          <a:xfrm>
            <a:off x="4056740" y="601665"/>
            <a:ext cx="6330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51530AC-E3BB-BF4C-842A-A3213AE68401}"/>
              </a:ext>
            </a:extLst>
          </p:cNvPr>
          <p:cNvSpPr txBox="1"/>
          <p:nvPr/>
        </p:nvSpPr>
        <p:spPr>
          <a:xfrm>
            <a:off x="4685800" y="164452"/>
            <a:ext cx="1195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OH reactions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3C2FD0-279D-A24E-8CBD-579555315004}"/>
              </a:ext>
            </a:extLst>
          </p:cNvPr>
          <p:cNvSpPr txBox="1"/>
          <p:nvPr/>
        </p:nvSpPr>
        <p:spPr>
          <a:xfrm>
            <a:off x="4685800" y="406792"/>
            <a:ext cx="1275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RO2 reactions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938B6BE-866C-0B42-B035-B5A2B3DE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1325563"/>
            <a:ext cx="1311493" cy="960437"/>
          </a:xfrm>
          <a:prstGeom prst="rect">
            <a:avLst/>
          </a:prstGeom>
        </p:spPr>
      </p:pic>
      <p:sp>
        <p:nvSpPr>
          <p:cNvPr id="123" name="Shape 121">
            <a:extLst>
              <a:ext uri="{FF2B5EF4-FFF2-40B4-BE49-F238E27FC236}">
                <a16:creationId xmlns:a16="http://schemas.microsoft.com/office/drawing/2014/main" id="{667E554C-5A1D-A64B-9CE3-76DDC06D01EA}"/>
              </a:ext>
            </a:extLst>
          </p:cNvPr>
          <p:cNvSpPr/>
          <p:nvPr/>
        </p:nvSpPr>
        <p:spPr>
          <a:xfrm flipV="1">
            <a:off x="2225823" y="5084110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F15269-6E94-4042-9907-2C49C6B8C71C}"/>
              </a:ext>
            </a:extLst>
          </p:cNvPr>
          <p:cNvSpPr txBox="1"/>
          <p:nvPr/>
        </p:nvSpPr>
        <p:spPr>
          <a:xfrm>
            <a:off x="1521042" y="1805781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DD6411-8F12-A149-A910-B986CB917C8B}"/>
              </a:ext>
            </a:extLst>
          </p:cNvPr>
          <p:cNvSpPr txBox="1"/>
          <p:nvPr/>
        </p:nvSpPr>
        <p:spPr>
          <a:xfrm>
            <a:off x="1984095" y="164638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7.4D-11*0.1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2171C0-9FCB-B44A-9E2B-560C582C35E5}"/>
              </a:ext>
            </a:extLst>
          </p:cNvPr>
          <p:cNvSpPr txBox="1"/>
          <p:nvPr/>
        </p:nvSpPr>
        <p:spPr>
          <a:xfrm>
            <a:off x="221417" y="2316996"/>
            <a:ext cx="8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GUAIACOL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551DFFA-D73B-3640-8450-28513E48275C}"/>
              </a:ext>
            </a:extLst>
          </p:cNvPr>
          <p:cNvGrpSpPr/>
          <p:nvPr/>
        </p:nvGrpSpPr>
        <p:grpSpPr>
          <a:xfrm>
            <a:off x="2857439" y="1279251"/>
            <a:ext cx="1252339" cy="1292784"/>
            <a:chOff x="2965398" y="1270215"/>
            <a:chExt cx="1252339" cy="129278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AAB2841-FD0C-8F40-A24A-78F51F70E4C2}"/>
                </a:ext>
              </a:extLst>
            </p:cNvPr>
            <p:cNvSpPr txBox="1"/>
            <p:nvPr/>
          </p:nvSpPr>
          <p:spPr>
            <a:xfrm>
              <a:off x="2965398" y="2286000"/>
              <a:ext cx="94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GUAIACOLO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369B9A2-FD29-F742-A9BC-36A5126F5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817" y="1270215"/>
              <a:ext cx="1190920" cy="1015785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E9E48E3-DF1A-5D4F-B24E-D85CD3BB7EBB}"/>
                </a:ext>
              </a:extLst>
            </p:cNvPr>
            <p:cNvSpPr txBox="1"/>
            <p:nvPr/>
          </p:nvSpPr>
          <p:spPr>
            <a:xfrm>
              <a:off x="3300645" y="1913503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5B7D44A-350E-1547-92D0-2B953A8F134B}"/>
              </a:ext>
            </a:extLst>
          </p:cNvPr>
          <p:cNvGrpSpPr/>
          <p:nvPr/>
        </p:nvGrpSpPr>
        <p:grpSpPr>
          <a:xfrm>
            <a:off x="319692" y="4440822"/>
            <a:ext cx="1252339" cy="1292784"/>
            <a:chOff x="2965398" y="1270215"/>
            <a:chExt cx="1252339" cy="129278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9E0579A-1AEE-3841-8B7F-6FB881C66494}"/>
                </a:ext>
              </a:extLst>
            </p:cNvPr>
            <p:cNvSpPr txBox="1"/>
            <p:nvPr/>
          </p:nvSpPr>
          <p:spPr>
            <a:xfrm>
              <a:off x="2965398" y="2286000"/>
              <a:ext cx="94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GUAIACOLO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877E9D8-E360-9A4A-B933-2DD6C8B4B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817" y="1270215"/>
              <a:ext cx="1190920" cy="1015785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9EC36D-32AB-E548-9385-C12990521E9F}"/>
                </a:ext>
              </a:extLst>
            </p:cNvPr>
            <p:cNvSpPr txBox="1"/>
            <p:nvPr/>
          </p:nvSpPr>
          <p:spPr>
            <a:xfrm>
              <a:off x="3300645" y="1913503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sp>
        <p:nvSpPr>
          <p:cNvPr id="152" name="Shape 121">
            <a:extLst>
              <a:ext uri="{FF2B5EF4-FFF2-40B4-BE49-F238E27FC236}">
                <a16:creationId xmlns:a16="http://schemas.microsoft.com/office/drawing/2014/main" id="{D44060F8-0A03-3048-ABE7-1373EB88646A}"/>
              </a:ext>
            </a:extLst>
          </p:cNvPr>
          <p:cNvSpPr/>
          <p:nvPr/>
        </p:nvSpPr>
        <p:spPr>
          <a:xfrm flipV="1">
            <a:off x="2113862" y="1951975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267FDE-4B29-3C41-A6D2-46CA5966C1D6}"/>
              </a:ext>
            </a:extLst>
          </p:cNvPr>
          <p:cNvSpPr txBox="1"/>
          <p:nvPr/>
        </p:nvSpPr>
        <p:spPr>
          <a:xfrm>
            <a:off x="1545905" y="4949463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2</a:t>
            </a:r>
            <a:endParaRPr lang="en-US" sz="13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8C9E74FF-869E-BA4D-97E2-FE0F5D432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481" y="4320231"/>
            <a:ext cx="1086498" cy="118851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610C571-5498-A846-9B4C-C423D0799010}"/>
              </a:ext>
            </a:extLst>
          </p:cNvPr>
          <p:cNvSpPr txBox="1"/>
          <p:nvPr/>
        </p:nvSpPr>
        <p:spPr>
          <a:xfrm>
            <a:off x="2122218" y="477599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2.08D-12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D1FF2D0-BF14-4443-8105-70E76F3B103A}"/>
              </a:ext>
            </a:extLst>
          </p:cNvPr>
          <p:cNvSpPr txBox="1"/>
          <p:nvPr/>
        </p:nvSpPr>
        <p:spPr>
          <a:xfrm>
            <a:off x="2954150" y="5453442"/>
            <a:ext cx="9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NGUAIACOL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AA635BA5-6CDB-D544-AD2F-FA2FF6E2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2735085"/>
            <a:ext cx="1311493" cy="96043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816DB7E-9A4C-E043-B457-B6E977032F26}"/>
              </a:ext>
            </a:extLst>
          </p:cNvPr>
          <p:cNvSpPr txBox="1"/>
          <p:nvPr/>
        </p:nvSpPr>
        <p:spPr>
          <a:xfrm>
            <a:off x="1478178" y="3215303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OH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7B9B67-1716-5047-81B6-8D83CA1E34CB}"/>
              </a:ext>
            </a:extLst>
          </p:cNvPr>
          <p:cNvSpPr txBox="1"/>
          <p:nvPr/>
        </p:nvSpPr>
        <p:spPr>
          <a:xfrm>
            <a:off x="1924170" y="3040352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7.4D-11*0.9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EFB4D4-7099-594E-9A6D-078C95FAE524}"/>
              </a:ext>
            </a:extLst>
          </p:cNvPr>
          <p:cNvSpPr txBox="1"/>
          <p:nvPr/>
        </p:nvSpPr>
        <p:spPr>
          <a:xfrm>
            <a:off x="178553" y="3726518"/>
            <a:ext cx="8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GUAIACOL</a:t>
            </a:r>
          </a:p>
        </p:txBody>
      </p:sp>
      <p:sp>
        <p:nvSpPr>
          <p:cNvPr id="181" name="Shape 121">
            <a:extLst>
              <a:ext uri="{FF2B5EF4-FFF2-40B4-BE49-F238E27FC236}">
                <a16:creationId xmlns:a16="http://schemas.microsoft.com/office/drawing/2014/main" id="{A5CC7DA6-6A66-8B4B-B627-3F0453904C13}"/>
              </a:ext>
            </a:extLst>
          </p:cNvPr>
          <p:cNvSpPr/>
          <p:nvPr/>
        </p:nvSpPr>
        <p:spPr>
          <a:xfrm flipV="1">
            <a:off x="2070998" y="3361497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3B65A0-2EAF-5748-BE1A-B4411BAD6C88}"/>
              </a:ext>
            </a:extLst>
          </p:cNvPr>
          <p:cNvSpPr txBox="1"/>
          <p:nvPr/>
        </p:nvSpPr>
        <p:spPr>
          <a:xfrm>
            <a:off x="2928616" y="3210075"/>
            <a:ext cx="14991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PPGUAIACOL + HO</a:t>
            </a:r>
            <a:r>
              <a:rPr lang="en-US" sz="1300" baseline="-25000" dirty="0"/>
              <a:t>2</a:t>
            </a:r>
            <a:endParaRPr lang="en-US" sz="13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27C2ED-E8A3-2844-8B22-C9BA69C50983}"/>
              </a:ext>
            </a:extLst>
          </p:cNvPr>
          <p:cNvSpPr txBox="1"/>
          <p:nvPr/>
        </p:nvSpPr>
        <p:spPr>
          <a:xfrm>
            <a:off x="4076768" y="4947904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</a:t>
            </a:r>
            <a:r>
              <a:rPr lang="en-US" sz="1300" baseline="-25000" dirty="0"/>
              <a:t>2</a:t>
            </a:r>
            <a:r>
              <a:rPr lang="en-US" sz="13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011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3FC8EF71-D65D-F641-BEFC-D786816A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" y="2531510"/>
            <a:ext cx="1472610" cy="1142921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9D34C51-538C-F645-8C1F-C1C01C552FCC}"/>
              </a:ext>
            </a:extLst>
          </p:cNvPr>
          <p:cNvGrpSpPr/>
          <p:nvPr/>
        </p:nvGrpSpPr>
        <p:grpSpPr>
          <a:xfrm>
            <a:off x="740349" y="3273932"/>
            <a:ext cx="190052" cy="171787"/>
            <a:chOff x="10846146" y="3796749"/>
            <a:chExt cx="1054501" cy="895269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34486E3-FAB8-BD4B-9FBB-95539E8179E1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B263C32-67ED-834D-A4D7-64C2BAC6CB56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BDCDA053-A7E2-9344-B09A-A4ABAD54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01" y="2510067"/>
            <a:ext cx="1412767" cy="1438454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8B81CC50-A32B-C046-9136-C3DADC3D1D32}"/>
              </a:ext>
            </a:extLst>
          </p:cNvPr>
          <p:cNvGrpSpPr/>
          <p:nvPr/>
        </p:nvGrpSpPr>
        <p:grpSpPr>
          <a:xfrm>
            <a:off x="3666813" y="3225072"/>
            <a:ext cx="190052" cy="171787"/>
            <a:chOff x="10846146" y="3796749"/>
            <a:chExt cx="1054501" cy="895269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06F0038-F20C-684E-91EA-A1547730720A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0384DF7-204F-7842-8138-10EB9D7F49C7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5F1913D-EF8B-7644-8CC8-987D055B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37" y="2636877"/>
            <a:ext cx="1546910" cy="107462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6D68296-C1E6-5A42-835F-5A0B1BD03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650" y="4110625"/>
            <a:ext cx="1927772" cy="1416171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30CC7D-2747-EF4A-8798-D46EEB7F1C9C}"/>
              </a:ext>
            </a:extLst>
          </p:cNvPr>
          <p:cNvGrpSpPr/>
          <p:nvPr/>
        </p:nvGrpSpPr>
        <p:grpSpPr>
          <a:xfrm>
            <a:off x="6437578" y="4798361"/>
            <a:ext cx="190052" cy="171787"/>
            <a:chOff x="10846146" y="3796749"/>
            <a:chExt cx="1054501" cy="895269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3686DB6-4125-8B4D-AA77-9D884BEDB915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91E2FF8-A630-2C49-ADB6-3784D9AC4878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88C2AF-3B01-8745-BF93-E09EEBD3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13" y="2361446"/>
            <a:ext cx="1927772" cy="141617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83A72B5-22D8-BE44-8173-4EEF94DB7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650" y="835786"/>
            <a:ext cx="1360192" cy="13952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086247-C6F5-1343-8BF0-33827ACA6A2C}"/>
              </a:ext>
            </a:extLst>
          </p:cNvPr>
          <p:cNvSpPr/>
          <p:nvPr/>
        </p:nvSpPr>
        <p:spPr>
          <a:xfrm>
            <a:off x="101290" y="739589"/>
            <a:ext cx="4874122" cy="5325036"/>
          </a:xfrm>
          <a:prstGeom prst="rect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FD974-3673-CD48-A9DD-4682114F6221}"/>
              </a:ext>
            </a:extLst>
          </p:cNvPr>
          <p:cNvSpPr txBox="1"/>
          <p:nvPr/>
        </p:nvSpPr>
        <p:spPr>
          <a:xfrm>
            <a:off x="1423648" y="1757799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17A4E3-A8DF-8643-904F-666625A80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49" y="1282809"/>
            <a:ext cx="1311493" cy="9604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DF84AD-6C5C-5545-B47C-8463997EED42}"/>
              </a:ext>
            </a:extLst>
          </p:cNvPr>
          <p:cNvSpPr txBox="1"/>
          <p:nvPr/>
        </p:nvSpPr>
        <p:spPr>
          <a:xfrm>
            <a:off x="1991405" y="1588076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2.69E-11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C9E9AF-9E6B-414F-808A-CE0E133E3454}"/>
              </a:ext>
            </a:extLst>
          </p:cNvPr>
          <p:cNvSpPr txBox="1"/>
          <p:nvPr/>
        </p:nvSpPr>
        <p:spPr>
          <a:xfrm>
            <a:off x="178553" y="2274242"/>
            <a:ext cx="8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GUAIACOL</a:t>
            </a:r>
          </a:p>
        </p:txBody>
      </p:sp>
      <p:sp>
        <p:nvSpPr>
          <p:cNvPr id="28" name="Shape 121">
            <a:extLst>
              <a:ext uri="{FF2B5EF4-FFF2-40B4-BE49-F238E27FC236}">
                <a16:creationId xmlns:a16="http://schemas.microsoft.com/office/drawing/2014/main" id="{81A88772-AFE7-AA49-8969-11ECDA64B818}"/>
              </a:ext>
            </a:extLst>
          </p:cNvPr>
          <p:cNvSpPr/>
          <p:nvPr/>
        </p:nvSpPr>
        <p:spPr>
          <a:xfrm flipV="1">
            <a:off x="2070998" y="1909221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685F1-C3CE-4F4E-94F3-9A4D2A3363EE}"/>
              </a:ext>
            </a:extLst>
          </p:cNvPr>
          <p:cNvSpPr txBox="1"/>
          <p:nvPr/>
        </p:nvSpPr>
        <p:spPr>
          <a:xfrm>
            <a:off x="3312963" y="2269887"/>
            <a:ext cx="10215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RGUAIACOL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36DD5B-60A8-D242-B959-2694F8F2A8E6}"/>
              </a:ext>
            </a:extLst>
          </p:cNvPr>
          <p:cNvSpPr txBox="1"/>
          <p:nvPr/>
        </p:nvSpPr>
        <p:spPr>
          <a:xfrm>
            <a:off x="1476048" y="3290358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2</a:t>
            </a:r>
            <a:endParaRPr lang="en-US" sz="1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CC1816-26BF-5648-8A2B-723E8593DDD6}"/>
              </a:ext>
            </a:extLst>
          </p:cNvPr>
          <p:cNvSpPr txBox="1"/>
          <p:nvPr/>
        </p:nvSpPr>
        <p:spPr>
          <a:xfrm>
            <a:off x="2151381" y="3120635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1E-10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F8587-A11E-E943-83E0-764399762AF8}"/>
              </a:ext>
            </a:extLst>
          </p:cNvPr>
          <p:cNvSpPr txBox="1"/>
          <p:nvPr/>
        </p:nvSpPr>
        <p:spPr>
          <a:xfrm>
            <a:off x="375331" y="3662423"/>
            <a:ext cx="924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RGUAIACOL</a:t>
            </a:r>
          </a:p>
        </p:txBody>
      </p:sp>
      <p:sp>
        <p:nvSpPr>
          <p:cNvPr id="36" name="Shape 121">
            <a:extLst>
              <a:ext uri="{FF2B5EF4-FFF2-40B4-BE49-F238E27FC236}">
                <a16:creationId xmlns:a16="http://schemas.microsoft.com/office/drawing/2014/main" id="{1E1B5FC3-F140-FD48-95E1-86EB6127758B}"/>
              </a:ext>
            </a:extLst>
          </p:cNvPr>
          <p:cNvSpPr/>
          <p:nvPr/>
        </p:nvSpPr>
        <p:spPr>
          <a:xfrm flipV="1">
            <a:off x="2123398" y="3441780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7D28A9-0322-AF40-BFBA-3C421748E300}"/>
              </a:ext>
            </a:extLst>
          </p:cNvPr>
          <p:cNvSpPr txBox="1"/>
          <p:nvPr/>
        </p:nvSpPr>
        <p:spPr>
          <a:xfrm>
            <a:off x="3156817" y="3898698"/>
            <a:ext cx="10904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NRGUAIACOL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73DC6-2C91-2943-8EB8-FE981C3989AA}"/>
              </a:ext>
            </a:extLst>
          </p:cNvPr>
          <p:cNvSpPr txBox="1"/>
          <p:nvPr/>
        </p:nvSpPr>
        <p:spPr>
          <a:xfrm>
            <a:off x="329889" y="5551103"/>
            <a:ext cx="10904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NRGUAIACOL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8C9A0-6AFA-4E42-9A31-9E927E863EAF}"/>
              </a:ext>
            </a:extLst>
          </p:cNvPr>
          <p:cNvSpPr txBox="1"/>
          <p:nvPr/>
        </p:nvSpPr>
        <p:spPr>
          <a:xfrm>
            <a:off x="2048249" y="5063199"/>
            <a:ext cx="514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KDEC</a:t>
            </a:r>
          </a:p>
        </p:txBody>
      </p:sp>
      <p:sp>
        <p:nvSpPr>
          <p:cNvPr id="40" name="Shape 121">
            <a:extLst>
              <a:ext uri="{FF2B5EF4-FFF2-40B4-BE49-F238E27FC236}">
                <a16:creationId xmlns:a16="http://schemas.microsoft.com/office/drawing/2014/main" id="{FD9340C5-1ACE-B146-AB4B-EFBDE2766E5A}"/>
              </a:ext>
            </a:extLst>
          </p:cNvPr>
          <p:cNvSpPr/>
          <p:nvPr/>
        </p:nvSpPr>
        <p:spPr>
          <a:xfrm flipV="1">
            <a:off x="2020266" y="5384344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799E7B-85E8-F34A-9EE9-6776B826E459}"/>
              </a:ext>
            </a:extLst>
          </p:cNvPr>
          <p:cNvSpPr txBox="1"/>
          <p:nvPr/>
        </p:nvSpPr>
        <p:spPr>
          <a:xfrm>
            <a:off x="4130275" y="5001500"/>
            <a:ext cx="7241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B9EB5-3096-9F4E-9FF8-ABE34F133665}"/>
              </a:ext>
            </a:extLst>
          </p:cNvPr>
          <p:cNvSpPr txBox="1"/>
          <p:nvPr/>
        </p:nvSpPr>
        <p:spPr>
          <a:xfrm>
            <a:off x="2956549" y="5479622"/>
            <a:ext cx="10022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NGUAIACOL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585841-BEDA-2147-8D58-345CAB2CB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9481" y="4320231"/>
            <a:ext cx="1086498" cy="11885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A7090DE-319D-8044-9628-8A636DEAD36D}"/>
              </a:ext>
            </a:extLst>
          </p:cNvPr>
          <p:cNvSpPr txBox="1"/>
          <p:nvPr/>
        </p:nvSpPr>
        <p:spPr>
          <a:xfrm>
            <a:off x="56975" y="203289"/>
            <a:ext cx="4198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Guaiacol + NO3 Reactions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6706B1-EC75-4346-8C42-E330F21F678D}"/>
              </a:ext>
            </a:extLst>
          </p:cNvPr>
          <p:cNvSpPr/>
          <p:nvPr/>
        </p:nvSpPr>
        <p:spPr>
          <a:xfrm>
            <a:off x="5476542" y="739589"/>
            <a:ext cx="4874122" cy="532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A1887D-07DD-E346-8192-C7FF73413502}"/>
              </a:ext>
            </a:extLst>
          </p:cNvPr>
          <p:cNvSpPr txBox="1"/>
          <p:nvPr/>
        </p:nvSpPr>
        <p:spPr>
          <a:xfrm>
            <a:off x="6798900" y="1757799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E94759-EE48-4649-B4AB-F058CECC1046}"/>
              </a:ext>
            </a:extLst>
          </p:cNvPr>
          <p:cNvSpPr txBox="1"/>
          <p:nvPr/>
        </p:nvSpPr>
        <p:spPr>
          <a:xfrm>
            <a:off x="7366657" y="1588076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8.41E-11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3F7F6F-7C17-B14E-B9EA-C75879BC1529}"/>
              </a:ext>
            </a:extLst>
          </p:cNvPr>
          <p:cNvSpPr txBox="1"/>
          <p:nvPr/>
        </p:nvSpPr>
        <p:spPr>
          <a:xfrm>
            <a:off x="5542037" y="2172312"/>
            <a:ext cx="9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MGUAIACOL</a:t>
            </a:r>
          </a:p>
        </p:txBody>
      </p:sp>
      <p:sp>
        <p:nvSpPr>
          <p:cNvPr id="50" name="Shape 121">
            <a:extLst>
              <a:ext uri="{FF2B5EF4-FFF2-40B4-BE49-F238E27FC236}">
                <a16:creationId xmlns:a16="http://schemas.microsoft.com/office/drawing/2014/main" id="{3854B7F0-FDE0-4F4E-8014-D96E785BD811}"/>
              </a:ext>
            </a:extLst>
          </p:cNvPr>
          <p:cNvSpPr/>
          <p:nvPr/>
        </p:nvSpPr>
        <p:spPr>
          <a:xfrm flipV="1">
            <a:off x="7446250" y="1909221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FA2BE1-DBD0-CF49-A751-2DB42BDFF4AA}"/>
              </a:ext>
            </a:extLst>
          </p:cNvPr>
          <p:cNvSpPr txBox="1"/>
          <p:nvPr/>
        </p:nvSpPr>
        <p:spPr>
          <a:xfrm>
            <a:off x="8479669" y="2081629"/>
            <a:ext cx="1127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RMGUAIACOL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F35179-EBD5-BB40-B442-1F5E5EAC5B1E}"/>
              </a:ext>
            </a:extLst>
          </p:cNvPr>
          <p:cNvSpPr txBox="1"/>
          <p:nvPr/>
        </p:nvSpPr>
        <p:spPr>
          <a:xfrm>
            <a:off x="6787132" y="3145980"/>
            <a:ext cx="63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NO</a:t>
            </a:r>
            <a:r>
              <a:rPr lang="en-US" sz="1300" baseline="-25000" dirty="0"/>
              <a:t>2</a:t>
            </a:r>
            <a:endParaRPr lang="en-US" sz="13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7DEF46-D480-6144-B9F2-24CD3F467B75}"/>
              </a:ext>
            </a:extLst>
          </p:cNvPr>
          <p:cNvSpPr txBox="1"/>
          <p:nvPr/>
        </p:nvSpPr>
        <p:spPr>
          <a:xfrm>
            <a:off x="7462465" y="2976257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1E-10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AE93EF-FF93-A145-9D6A-4195DC6BE6BD}"/>
              </a:ext>
            </a:extLst>
          </p:cNvPr>
          <p:cNvSpPr txBox="1"/>
          <p:nvPr/>
        </p:nvSpPr>
        <p:spPr>
          <a:xfrm>
            <a:off x="5798709" y="3662423"/>
            <a:ext cx="10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RMGUAIACOL</a:t>
            </a:r>
          </a:p>
        </p:txBody>
      </p:sp>
      <p:sp>
        <p:nvSpPr>
          <p:cNvPr id="55" name="Shape 121">
            <a:extLst>
              <a:ext uri="{FF2B5EF4-FFF2-40B4-BE49-F238E27FC236}">
                <a16:creationId xmlns:a16="http://schemas.microsoft.com/office/drawing/2014/main" id="{DC784D07-C232-E14E-AEAB-1CA3990979EB}"/>
              </a:ext>
            </a:extLst>
          </p:cNvPr>
          <p:cNvSpPr/>
          <p:nvPr/>
        </p:nvSpPr>
        <p:spPr>
          <a:xfrm flipV="1">
            <a:off x="7434482" y="3297402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3D445-F639-E74D-A5D6-C9BE6ED6B74A}"/>
              </a:ext>
            </a:extLst>
          </p:cNvPr>
          <p:cNvSpPr txBox="1"/>
          <p:nvPr/>
        </p:nvSpPr>
        <p:spPr>
          <a:xfrm>
            <a:off x="5725461" y="5429719"/>
            <a:ext cx="1234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NRMGUAIACOL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5F755B-271C-0E44-A218-4CAFB5BC4960}"/>
              </a:ext>
            </a:extLst>
          </p:cNvPr>
          <p:cNvSpPr txBox="1"/>
          <p:nvPr/>
        </p:nvSpPr>
        <p:spPr>
          <a:xfrm>
            <a:off x="7423501" y="4870695"/>
            <a:ext cx="514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KDEC</a:t>
            </a:r>
          </a:p>
        </p:txBody>
      </p:sp>
      <p:sp>
        <p:nvSpPr>
          <p:cNvPr id="59" name="Shape 121">
            <a:extLst>
              <a:ext uri="{FF2B5EF4-FFF2-40B4-BE49-F238E27FC236}">
                <a16:creationId xmlns:a16="http://schemas.microsoft.com/office/drawing/2014/main" id="{F101E59D-1C7B-544E-B4E2-0331CA75F01B}"/>
              </a:ext>
            </a:extLst>
          </p:cNvPr>
          <p:cNvSpPr/>
          <p:nvPr/>
        </p:nvSpPr>
        <p:spPr>
          <a:xfrm flipV="1">
            <a:off x="7395518" y="5191840"/>
            <a:ext cx="6368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CDC45A-3680-564C-B4A9-B8492AAA9BD2}"/>
              </a:ext>
            </a:extLst>
          </p:cNvPr>
          <p:cNvSpPr txBox="1"/>
          <p:nvPr/>
        </p:nvSpPr>
        <p:spPr>
          <a:xfrm>
            <a:off x="9505527" y="5001500"/>
            <a:ext cx="7241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HNO</a:t>
            </a:r>
            <a:r>
              <a:rPr lang="en-US" sz="1300" baseline="-25000" dirty="0"/>
              <a:t>3</a:t>
            </a:r>
            <a:endParaRPr 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EF9F22-CEB4-6540-95CE-B3D17C3DFDFF}"/>
              </a:ext>
            </a:extLst>
          </p:cNvPr>
          <p:cNvSpPr txBox="1"/>
          <p:nvPr/>
        </p:nvSpPr>
        <p:spPr>
          <a:xfrm>
            <a:off x="8331801" y="5479622"/>
            <a:ext cx="11449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NMGUAIACOL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AB25E3-D727-4548-951A-1DEC74678F41}"/>
              </a:ext>
            </a:extLst>
          </p:cNvPr>
          <p:cNvSpPr txBox="1"/>
          <p:nvPr/>
        </p:nvSpPr>
        <p:spPr>
          <a:xfrm>
            <a:off x="5432227" y="203289"/>
            <a:ext cx="53881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Methyl Guaiacol + NO3 Reactions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DB611C2-B1BB-2941-95FE-B575603173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6346" y="4338333"/>
            <a:ext cx="1460925" cy="11655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A2D6D-7A2E-B44B-88DD-E7190A0694F1}"/>
              </a:ext>
            </a:extLst>
          </p:cNvPr>
          <p:cNvSpPr txBox="1"/>
          <p:nvPr/>
        </p:nvSpPr>
        <p:spPr>
          <a:xfrm>
            <a:off x="8467901" y="3658068"/>
            <a:ext cx="1234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NRMGUAIACOL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DE785B-5AC6-D44D-9CCC-7ED3A2962B29}"/>
              </a:ext>
            </a:extLst>
          </p:cNvPr>
          <p:cNvGrpSpPr/>
          <p:nvPr/>
        </p:nvGrpSpPr>
        <p:grpSpPr>
          <a:xfrm>
            <a:off x="9101841" y="3049182"/>
            <a:ext cx="190052" cy="171787"/>
            <a:chOff x="10846146" y="3796749"/>
            <a:chExt cx="1054501" cy="89526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4058E6E-DEBE-184E-AE54-27873037EEA2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427DDB8-F901-EA4C-B0C7-FA5F4E91F22A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3A9CA5-85BF-254E-8C8B-8EE09908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8" y="4160700"/>
            <a:ext cx="1412767" cy="143845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08B3B0D2-0BB2-F740-A25B-E36DD1F058A7}"/>
              </a:ext>
            </a:extLst>
          </p:cNvPr>
          <p:cNvGrpSpPr/>
          <p:nvPr/>
        </p:nvGrpSpPr>
        <p:grpSpPr>
          <a:xfrm>
            <a:off x="852650" y="4875705"/>
            <a:ext cx="190052" cy="171787"/>
            <a:chOff x="10846146" y="3796749"/>
            <a:chExt cx="1054501" cy="895269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B941797-A974-7B46-8104-2AEF8CE7051E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86C088E-3E27-CC48-BEF4-CAF50A303AA6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A60E53-5E87-884C-9090-1629961053F5}"/>
              </a:ext>
            </a:extLst>
          </p:cNvPr>
          <p:cNvGrpSpPr/>
          <p:nvPr/>
        </p:nvGrpSpPr>
        <p:grpSpPr>
          <a:xfrm>
            <a:off x="6248331" y="3090746"/>
            <a:ext cx="190052" cy="171787"/>
            <a:chOff x="10846146" y="3796749"/>
            <a:chExt cx="1054501" cy="89526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FB272BD-E112-E64D-B541-776E493AC115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5AC5AE2-97F3-A440-967D-19872EC01A5D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DE79C1B1-1D1A-234C-AA67-2BD589A1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739" y="1056983"/>
            <a:ext cx="1546910" cy="1074623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570D205-82AF-744A-9FE9-3DC554E88709}"/>
              </a:ext>
            </a:extLst>
          </p:cNvPr>
          <p:cNvGrpSpPr/>
          <p:nvPr/>
        </p:nvGrpSpPr>
        <p:grpSpPr>
          <a:xfrm>
            <a:off x="8986033" y="1510852"/>
            <a:ext cx="190052" cy="171787"/>
            <a:chOff x="10846146" y="3796749"/>
            <a:chExt cx="1054501" cy="89526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5A8A484-C91A-B14C-BDF6-047FEA9DCD48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5F8D721-624B-3148-A7D0-2F0837CAD6AF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E002D09-56CE-6843-BD34-AFB544E0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52" y="1112582"/>
            <a:ext cx="1472610" cy="1142921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62CA78EE-9417-7D44-8525-E89E5B0EDE64}"/>
              </a:ext>
            </a:extLst>
          </p:cNvPr>
          <p:cNvGrpSpPr/>
          <p:nvPr/>
        </p:nvGrpSpPr>
        <p:grpSpPr>
          <a:xfrm>
            <a:off x="3702062" y="1855004"/>
            <a:ext cx="190052" cy="171787"/>
            <a:chOff x="10846146" y="3796749"/>
            <a:chExt cx="1054501" cy="895269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D2CAAC7-D3ED-3549-8755-C1D134A43513}"/>
                </a:ext>
              </a:extLst>
            </p:cNvPr>
            <p:cNvSpPr/>
            <p:nvPr/>
          </p:nvSpPr>
          <p:spPr>
            <a:xfrm>
              <a:off x="10986247" y="4077073"/>
              <a:ext cx="914400" cy="614945"/>
            </a:xfrm>
            <a:custGeom>
              <a:avLst/>
              <a:gdLst>
                <a:gd name="connsiteX0" fmla="*/ 29653 w 914400"/>
                <a:gd name="connsiteY0" fmla="*/ 0 h 614945"/>
                <a:gd name="connsiteX1" fmla="*/ 65773 w 914400"/>
                <a:gd name="connsiteY1" fmla="*/ 0 h 614945"/>
                <a:gd name="connsiteX2" fmla="*/ 43241 w 914400"/>
                <a:gd name="connsiteY2" fmla="*/ 72588 h 614945"/>
                <a:gd name="connsiteX3" fmla="*/ 34656 w 914400"/>
                <a:gd name="connsiteY3" fmla="*/ 157745 h 614945"/>
                <a:gd name="connsiteX4" fmla="*/ 457200 w 914400"/>
                <a:gd name="connsiteY4" fmla="*/ 580289 h 614945"/>
                <a:gd name="connsiteX5" fmla="*/ 879744 w 914400"/>
                <a:gd name="connsiteY5" fmla="*/ 157745 h 614945"/>
                <a:gd name="connsiteX6" fmla="*/ 871159 w 914400"/>
                <a:gd name="connsiteY6" fmla="*/ 72588 h 614945"/>
                <a:gd name="connsiteX7" fmla="*/ 848627 w 914400"/>
                <a:gd name="connsiteY7" fmla="*/ 0 h 614945"/>
                <a:gd name="connsiteX8" fmla="*/ 884747 w 914400"/>
                <a:gd name="connsiteY8" fmla="*/ 0 h 614945"/>
                <a:gd name="connsiteX9" fmla="*/ 905111 w 914400"/>
                <a:gd name="connsiteY9" fmla="*/ 65603 h 614945"/>
                <a:gd name="connsiteX10" fmla="*/ 914400 w 914400"/>
                <a:gd name="connsiteY10" fmla="*/ 157745 h 614945"/>
                <a:gd name="connsiteX11" fmla="*/ 457200 w 914400"/>
                <a:gd name="connsiteY11" fmla="*/ 614945 h 614945"/>
                <a:gd name="connsiteX12" fmla="*/ 0 w 914400"/>
                <a:gd name="connsiteY12" fmla="*/ 157745 h 614945"/>
                <a:gd name="connsiteX13" fmla="*/ 9289 w 914400"/>
                <a:gd name="connsiteY13" fmla="*/ 65603 h 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614945">
                  <a:moveTo>
                    <a:pt x="29653" y="0"/>
                  </a:moveTo>
                  <a:lnTo>
                    <a:pt x="65773" y="0"/>
                  </a:lnTo>
                  <a:lnTo>
                    <a:pt x="43241" y="72588"/>
                  </a:lnTo>
                  <a:cubicBezTo>
                    <a:pt x="37612" y="100094"/>
                    <a:pt x="34656" y="128575"/>
                    <a:pt x="34656" y="157745"/>
                  </a:cubicBezTo>
                  <a:cubicBezTo>
                    <a:pt x="34656" y="391110"/>
                    <a:pt x="223835" y="580289"/>
                    <a:pt x="457200" y="580289"/>
                  </a:cubicBezTo>
                  <a:cubicBezTo>
                    <a:pt x="690565" y="580289"/>
                    <a:pt x="879744" y="391110"/>
                    <a:pt x="879744" y="157745"/>
                  </a:cubicBezTo>
                  <a:cubicBezTo>
                    <a:pt x="879744" y="128575"/>
                    <a:pt x="876788" y="100094"/>
                    <a:pt x="871159" y="72588"/>
                  </a:cubicBezTo>
                  <a:lnTo>
                    <a:pt x="848627" y="0"/>
                  </a:lnTo>
                  <a:lnTo>
                    <a:pt x="884747" y="0"/>
                  </a:lnTo>
                  <a:lnTo>
                    <a:pt x="905111" y="65603"/>
                  </a:lnTo>
                  <a:cubicBezTo>
                    <a:pt x="911202" y="95366"/>
                    <a:pt x="914400" y="126182"/>
                    <a:pt x="914400" y="157745"/>
                  </a:cubicBezTo>
                  <a:cubicBezTo>
                    <a:pt x="914400" y="410250"/>
                    <a:pt x="709705" y="614945"/>
                    <a:pt x="457200" y="614945"/>
                  </a:cubicBezTo>
                  <a:cubicBezTo>
                    <a:pt x="204695" y="614945"/>
                    <a:pt x="0" y="410250"/>
                    <a:pt x="0" y="157745"/>
                  </a:cubicBezTo>
                  <a:cubicBezTo>
                    <a:pt x="0" y="126182"/>
                    <a:pt x="3198" y="95366"/>
                    <a:pt x="9289" y="65603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3C55FA0-7215-9C42-9499-F224B7E5D2F8}"/>
                </a:ext>
              </a:extLst>
            </p:cNvPr>
            <p:cNvSpPr/>
            <p:nvPr/>
          </p:nvSpPr>
          <p:spPr>
            <a:xfrm>
              <a:off x="10846146" y="3796749"/>
              <a:ext cx="253671" cy="343157"/>
            </a:xfrm>
            <a:custGeom>
              <a:avLst/>
              <a:gdLst>
                <a:gd name="connsiteX0" fmla="*/ 218568 w 218568"/>
                <a:gd name="connsiteY0" fmla="*/ 0 h 793840"/>
                <a:gd name="connsiteX1" fmla="*/ 218568 w 218568"/>
                <a:gd name="connsiteY1" fmla="*/ 793840 h 793840"/>
                <a:gd name="connsiteX2" fmla="*/ 0 w 218568"/>
                <a:gd name="connsiteY2" fmla="*/ 793840 h 7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68" h="793840">
                  <a:moveTo>
                    <a:pt x="218568" y="0"/>
                  </a:moveTo>
                  <a:lnTo>
                    <a:pt x="218568" y="793840"/>
                  </a:lnTo>
                  <a:lnTo>
                    <a:pt x="0" y="79384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17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56093</TotalTime>
  <Words>1160</Words>
  <Application>Microsoft Macintosh PowerPoint</Application>
  <PresentationFormat>Widescreen</PresentationFormat>
  <Paragraphs>400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Helvetica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Photolysis Reactions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216</cp:revision>
  <cp:lastPrinted>2018-09-20T15:20:20Z</cp:lastPrinted>
  <dcterms:created xsi:type="dcterms:W3CDTF">2017-09-06T19:49:03Z</dcterms:created>
  <dcterms:modified xsi:type="dcterms:W3CDTF">2019-01-10T22:36:12Z</dcterms:modified>
</cp:coreProperties>
</file>