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标题文本</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nzhichen2012@163.com"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4.jpe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openxmlformats.org/officeDocument/2006/relationships/image" Target="../media/image6.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AirChen/AwareBasicComputer"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计算机基础Tips</a:t>
            </a:r>
          </a:p>
        </p:txBody>
      </p:sp>
      <p:sp>
        <p:nvSpPr>
          <p:cNvPr id="120" name="Shape 120"/>
          <p:cNvSpPr/>
          <p:nvPr>
            <p:ph type="subTitle" sz="quarter" idx="1"/>
          </p:nvPr>
        </p:nvSpPr>
        <p:spPr>
          <a:prstGeom prst="rect">
            <a:avLst/>
          </a:prstGeom>
        </p:spPr>
        <p:txBody>
          <a:bodyPr/>
          <a:lstStyle/>
          <a:p>
            <a:pPr defTabSz="519937">
              <a:defRPr sz="2848"/>
            </a:pPr>
            <a:r>
              <a:t>任志琛</a:t>
            </a:r>
          </a:p>
          <a:p>
            <a:pPr defTabSz="519937">
              <a:defRPr sz="2848"/>
            </a:pPr>
            <a:r>
              <a:t>邮箱：</a:t>
            </a:r>
            <a:r>
              <a:rPr u="sng">
                <a:hlinkClick r:id="rId2" invalidUrl="" action="" tgtFrame="" tooltip="" history="1" highlightClick="0" endSnd="0"/>
              </a:rPr>
              <a:t>renzhichen2012@163.com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银行家算法</a:t>
            </a:r>
          </a:p>
        </p:txBody>
      </p:sp>
      <p:sp>
        <p:nvSpPr>
          <p:cNvPr id="152" name="Shape 152"/>
          <p:cNvSpPr/>
          <p:nvPr>
            <p:ph type="body" idx="1"/>
          </p:nvPr>
        </p:nvSpPr>
        <p:spPr>
          <a:prstGeom prst="rect">
            <a:avLst/>
          </a:prstGeom>
        </p:spPr>
        <p:txBody>
          <a:bodyPr anchor="t"/>
          <a:lstStyle/>
          <a:p>
            <a:pPr/>
            <a:r>
              <a:t>原理图</a:t>
            </a:r>
          </a:p>
        </p:txBody>
      </p:sp>
      <p:pic>
        <p:nvPicPr>
          <p:cNvPr id="153" name="屏幕快照 2017-01-01 下午6.18.49.png"/>
          <p:cNvPicPr>
            <a:picLocks noChangeAspect="1"/>
          </p:cNvPicPr>
          <p:nvPr/>
        </p:nvPicPr>
        <p:blipFill>
          <a:blip r:embed="rId2">
            <a:extLst/>
          </a:blip>
          <a:stretch>
            <a:fillRect/>
          </a:stretch>
        </p:blipFill>
        <p:spPr>
          <a:xfrm>
            <a:off x="1663539" y="3425128"/>
            <a:ext cx="9677722" cy="461784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安全状态检测</a:t>
            </a:r>
          </a:p>
        </p:txBody>
      </p:sp>
      <p:sp>
        <p:nvSpPr>
          <p:cNvPr id="156" name="Shape 156"/>
          <p:cNvSpPr/>
          <p:nvPr>
            <p:ph type="body" idx="1"/>
          </p:nvPr>
        </p:nvSpPr>
        <p:spPr>
          <a:prstGeom prst="rect">
            <a:avLst/>
          </a:prstGeom>
        </p:spPr>
        <p:txBody>
          <a:bodyPr anchor="t"/>
          <a:lstStyle/>
          <a:p>
            <a:pPr/>
            <a:r>
              <a:t>假设接受Pi的请求Req，调整相应的资源，给每个进程增加一个判断能否满足的标志位（默认为否）。然后遍历每个进程，找到总需求小于可用资源量且标志位为否的进程，此进程即可满足资源请求，先执行，并释放掉所有资源，标志位置一。。。直到可以使所有标志位都为一，则认为当前处于安全状态。</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计算机网络</a:t>
            </a:r>
          </a:p>
        </p:txBody>
      </p:sp>
      <p:sp>
        <p:nvSpPr>
          <p:cNvPr id="159" name="Shape 159"/>
          <p:cNvSpPr/>
          <p:nvPr>
            <p:ph type="body" idx="1"/>
          </p:nvPr>
        </p:nvSpPr>
        <p:spPr>
          <a:prstGeom prst="rect">
            <a:avLst/>
          </a:prstGeom>
        </p:spPr>
        <p:txBody>
          <a:bodyPr/>
          <a:lstStyle/>
          <a:p>
            <a:pPr/>
            <a:r>
              <a:t>IM即时通讯</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TCP/IP网络层次</a:t>
            </a:r>
          </a:p>
        </p:txBody>
      </p:sp>
      <p:sp>
        <p:nvSpPr>
          <p:cNvPr id="162" name="Shape 162"/>
          <p:cNvSpPr/>
          <p:nvPr>
            <p:ph type="body" idx="1"/>
          </p:nvPr>
        </p:nvSpPr>
        <p:spPr>
          <a:prstGeom prst="rect">
            <a:avLst/>
          </a:prstGeom>
        </p:spPr>
        <p:txBody>
          <a:bodyPr/>
          <a:lstStyle/>
          <a:p>
            <a:pPr/>
          </a:p>
          <a:p>
            <a:pPr/>
          </a:p>
          <a:p>
            <a:pPr/>
          </a:p>
          <a:p>
            <a:pPr/>
            <a:r>
              <a:t>每层都有其固定的功能，下层为上层的提供接口。ISO七层模型将TCP／IP的功能更加具体化，更利于功能的实现。从传输层往上走的各个层次，都可以通过编程来实现一些特殊需求的功能。</a:t>
            </a:r>
          </a:p>
        </p:txBody>
      </p:sp>
      <p:pic>
        <p:nvPicPr>
          <p:cNvPr id="163" name="屏幕快照 2017-01-03 下午8.18.30.png"/>
          <p:cNvPicPr>
            <a:picLocks noChangeAspect="1"/>
          </p:cNvPicPr>
          <p:nvPr/>
        </p:nvPicPr>
        <p:blipFill>
          <a:blip r:embed="rId2">
            <a:extLst/>
          </a:blip>
          <a:stretch>
            <a:fillRect/>
          </a:stretch>
        </p:blipFill>
        <p:spPr>
          <a:xfrm>
            <a:off x="668824" y="2486847"/>
            <a:ext cx="11099801" cy="329089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lvl1pPr defTabSz="449833">
              <a:defRPr sz="6160"/>
            </a:lvl1pPr>
          </a:lstStyle>
          <a:p>
            <a:pPr/>
            <a:r>
              <a:t>TCP协议的三次握手／四次挥手</a:t>
            </a:r>
          </a:p>
        </p:txBody>
      </p:sp>
      <p:sp>
        <p:nvSpPr>
          <p:cNvPr id="166" name="Shape 166"/>
          <p:cNvSpPr/>
          <p:nvPr>
            <p:ph type="body" idx="1"/>
          </p:nvPr>
        </p:nvSpPr>
        <p:spPr>
          <a:prstGeom prst="rect">
            <a:avLst/>
          </a:prstGeom>
        </p:spPr>
        <p:txBody>
          <a:bodyPr anchor="t"/>
          <a:lstStyle>
            <a:lvl1pPr marL="0" indent="0">
              <a:buSzTx/>
              <a:buNone/>
            </a:lvl1pPr>
          </a:lstStyle>
          <a:p>
            <a:pPr/>
            <a:r>
              <a:t> </a:t>
            </a:r>
          </a:p>
        </p:txBody>
      </p:sp>
      <p:pic>
        <p:nvPicPr>
          <p:cNvPr id="167" name="0_131271823564Rx.gif.jpeg"/>
          <p:cNvPicPr>
            <a:picLocks noChangeAspect="1"/>
          </p:cNvPicPr>
          <p:nvPr/>
        </p:nvPicPr>
        <p:blipFill>
          <a:blip r:embed="rId2">
            <a:extLst/>
          </a:blip>
          <a:stretch>
            <a:fillRect/>
          </a:stretch>
        </p:blipFill>
        <p:spPr>
          <a:xfrm>
            <a:off x="3916917" y="2097327"/>
            <a:ext cx="5170966" cy="727344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lvl1pPr defTabSz="578358">
              <a:defRPr sz="7919"/>
            </a:lvl1pPr>
          </a:lstStyle>
          <a:p>
            <a:pPr/>
            <a:r>
              <a:t>Http协议长连接与短链接</a:t>
            </a:r>
          </a:p>
        </p:txBody>
      </p:sp>
      <p:sp>
        <p:nvSpPr>
          <p:cNvPr id="170" name="Shape 170"/>
          <p:cNvSpPr/>
          <p:nvPr>
            <p:ph type="body" idx="1"/>
          </p:nvPr>
        </p:nvSpPr>
        <p:spPr>
          <a:prstGeom prst="rect">
            <a:avLst/>
          </a:prstGeom>
        </p:spPr>
        <p:txBody>
          <a:bodyPr anchor="t"/>
          <a:lstStyle/>
          <a:p>
            <a:pPr marL="422275" indent="-422275" defTabSz="554990">
              <a:spcBef>
                <a:spcPts val="3900"/>
              </a:spcBef>
              <a:defRPr sz="3609"/>
            </a:pPr>
            <a:r>
              <a:t>短链接操作步骤：</a:t>
            </a:r>
          </a:p>
          <a:p>
            <a:pPr marL="422275" indent="-422275" defTabSz="554990">
              <a:spcBef>
                <a:spcPts val="3900"/>
              </a:spcBef>
              <a:defRPr sz="3609"/>
            </a:pPr>
          </a:p>
          <a:p>
            <a:pPr marL="422275" indent="-422275" defTabSz="554990">
              <a:spcBef>
                <a:spcPts val="3900"/>
              </a:spcBef>
              <a:defRPr sz="3609"/>
            </a:pPr>
            <a:r>
              <a:t>长连接操作步骤：</a:t>
            </a:r>
          </a:p>
          <a:p>
            <a:pPr marL="422275" indent="-422275" defTabSz="554990">
              <a:spcBef>
                <a:spcPts val="3900"/>
              </a:spcBef>
              <a:defRPr sz="3609"/>
            </a:pPr>
          </a:p>
          <a:p>
            <a:pPr marL="422275" indent="-422275" defTabSz="554990">
              <a:spcBef>
                <a:spcPts val="3900"/>
              </a:spcBef>
              <a:defRPr sz="3609"/>
            </a:pPr>
            <a:r>
              <a:t>二者之间的切换通过在请求头中设置Keep-Alive来实现，设置了Keep-Alive为长连接，反之为短链接。</a:t>
            </a:r>
          </a:p>
        </p:txBody>
      </p:sp>
      <p:pic>
        <p:nvPicPr>
          <p:cNvPr id="171" name="屏幕快照 2017-01-03 下午8.50.12.png"/>
          <p:cNvPicPr>
            <a:picLocks noChangeAspect="1"/>
          </p:cNvPicPr>
          <p:nvPr/>
        </p:nvPicPr>
        <p:blipFill>
          <a:blip r:embed="rId2">
            <a:extLst/>
          </a:blip>
          <a:stretch>
            <a:fillRect/>
          </a:stretch>
        </p:blipFill>
        <p:spPr>
          <a:xfrm>
            <a:off x="1106492" y="3299618"/>
            <a:ext cx="10791816" cy="1548657"/>
          </a:xfrm>
          <a:prstGeom prst="rect">
            <a:avLst/>
          </a:prstGeom>
          <a:ln w="12700">
            <a:miter lim="400000"/>
          </a:ln>
        </p:spPr>
      </p:pic>
      <p:pic>
        <p:nvPicPr>
          <p:cNvPr id="172" name="屏幕快照 2017-01-03 下午8.50.22.png"/>
          <p:cNvPicPr>
            <a:picLocks noChangeAspect="1"/>
          </p:cNvPicPr>
          <p:nvPr/>
        </p:nvPicPr>
        <p:blipFill>
          <a:blip r:embed="rId3">
            <a:extLst/>
          </a:blip>
          <a:stretch>
            <a:fillRect/>
          </a:stretch>
        </p:blipFill>
        <p:spPr>
          <a:xfrm>
            <a:off x="1066557" y="5420766"/>
            <a:ext cx="10871686" cy="16129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IM即时通讯</a:t>
            </a:r>
          </a:p>
        </p:txBody>
      </p:sp>
      <p:sp>
        <p:nvSpPr>
          <p:cNvPr id="175" name="Shape 175"/>
          <p:cNvSpPr/>
          <p:nvPr>
            <p:ph type="body" idx="1"/>
          </p:nvPr>
        </p:nvSpPr>
        <p:spPr>
          <a:prstGeom prst="rect">
            <a:avLst/>
          </a:prstGeom>
        </p:spPr>
        <p:txBody>
          <a:bodyPr anchor="t"/>
          <a:lstStyle/>
          <a:p>
            <a:pPr/>
            <a:r>
              <a:t>即时通讯（</a:t>
            </a:r>
            <a:r>
              <a:rPr b="1">
                <a:latin typeface="Helvetica"/>
                <a:ea typeface="Helvetica"/>
                <a:cs typeface="Helvetica"/>
                <a:sym typeface="Helvetica"/>
              </a:rPr>
              <a:t>Instant Messaging</a:t>
            </a:r>
            <a:r>
              <a:t>，简称</a:t>
            </a:r>
            <a:r>
              <a:rPr b="1">
                <a:latin typeface="Helvetica"/>
                <a:ea typeface="Helvetica"/>
                <a:cs typeface="Helvetica"/>
                <a:sym typeface="Helvetica"/>
              </a:rPr>
              <a:t>IM</a:t>
            </a:r>
            <a:r>
              <a:t>）是一种实时通讯系统，允许两人或多人使</a:t>
            </a:r>
            <a:r>
              <a:t>用</a:t>
            </a:r>
            <a:r>
              <a:t>网络实时的传</a:t>
            </a:r>
            <a:r>
              <a:t>递文字消息、文件、语</a:t>
            </a:r>
            <a:r>
              <a:t>音与视频交流。常用的微信</a:t>
            </a:r>
            <a:r>
              <a:t>、</a:t>
            </a:r>
            <a:r>
              <a:t>QQ</a:t>
            </a:r>
            <a:r>
              <a:t>、</a:t>
            </a:r>
            <a:r>
              <a:t>网络直播都使用了即时通讯。</a:t>
            </a:r>
          </a:p>
          <a:p>
            <a:pPr/>
            <a:r>
              <a:t>在功能实现上，需要考虑的问题有电流</a:t>
            </a:r>
            <a:r>
              <a:t>、流量、长连接的健壮性。网络安全方面的因素。</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a:r>
              <a:t>协议选择</a:t>
            </a:r>
          </a:p>
        </p:txBody>
      </p:sp>
      <p:sp>
        <p:nvSpPr>
          <p:cNvPr id="178" name="Shape 178"/>
          <p:cNvSpPr/>
          <p:nvPr>
            <p:ph type="body" idx="1"/>
          </p:nvPr>
        </p:nvSpPr>
        <p:spPr>
          <a:prstGeom prst="rect">
            <a:avLst/>
          </a:prstGeom>
        </p:spPr>
        <p:txBody>
          <a:bodyPr/>
          <a:lstStyle>
            <a:lvl1pPr marL="0" indent="0">
              <a:buSzTx/>
              <a:buNone/>
            </a:lvl1pPr>
          </a:lstStyle>
          <a:p>
            <a:pPr/>
            <a:r>
              <a:t> </a:t>
            </a:r>
          </a:p>
        </p:txBody>
      </p:sp>
      <p:pic>
        <p:nvPicPr>
          <p:cNvPr id="179" name="屏幕快照 2017-01-03 下午9.16.03.png"/>
          <p:cNvPicPr>
            <a:picLocks noChangeAspect="1"/>
          </p:cNvPicPr>
          <p:nvPr/>
        </p:nvPicPr>
        <p:blipFill>
          <a:blip r:embed="rId2">
            <a:extLst/>
          </a:blip>
          <a:stretch>
            <a:fillRect/>
          </a:stretch>
        </p:blipFill>
        <p:spPr>
          <a:xfrm>
            <a:off x="2161877" y="1961274"/>
            <a:ext cx="8681046" cy="754555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传输格式选择</a:t>
            </a:r>
          </a:p>
        </p:txBody>
      </p:sp>
      <p:sp>
        <p:nvSpPr>
          <p:cNvPr id="182" name="Shape 182"/>
          <p:cNvSpPr/>
          <p:nvPr>
            <p:ph type="body" idx="1"/>
          </p:nvPr>
        </p:nvSpPr>
        <p:spPr>
          <a:prstGeom prst="rect">
            <a:avLst/>
          </a:prstGeom>
        </p:spPr>
        <p:txBody>
          <a:bodyPr/>
          <a:lstStyle>
            <a:lvl1pPr marL="0" indent="0">
              <a:buSzTx/>
              <a:buNone/>
            </a:lvl1pPr>
          </a:lstStyle>
          <a:p>
            <a:pPr/>
            <a:r>
              <a:t> </a:t>
            </a:r>
          </a:p>
        </p:txBody>
      </p:sp>
      <p:pic>
        <p:nvPicPr>
          <p:cNvPr id="183" name="屏幕快照 2017-01-03 下午9.15.49.png"/>
          <p:cNvPicPr>
            <a:picLocks noChangeAspect="1"/>
          </p:cNvPicPr>
          <p:nvPr/>
        </p:nvPicPr>
        <p:blipFill>
          <a:blip r:embed="rId2">
            <a:extLst/>
          </a:blip>
          <a:stretch>
            <a:fillRect/>
          </a:stretch>
        </p:blipFill>
        <p:spPr>
          <a:xfrm>
            <a:off x="2553764" y="2124838"/>
            <a:ext cx="7897272" cy="721842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数据结构与算法</a:t>
            </a:r>
          </a:p>
        </p:txBody>
      </p:sp>
      <p:sp>
        <p:nvSpPr>
          <p:cNvPr id="186" name="Shape 186"/>
          <p:cNvSpPr/>
          <p:nvPr>
            <p:ph type="body" idx="1"/>
          </p:nvPr>
        </p:nvSpPr>
        <p:spPr>
          <a:prstGeom prst="rect">
            <a:avLst/>
          </a:prstGeom>
        </p:spPr>
        <p:txBody>
          <a:bodyPr/>
          <a:lstStyle/>
          <a:p>
            <a:pPr/>
            <a:r>
              <a:t>动态规划</a:t>
            </a:r>
          </a:p>
          <a:p>
            <a:pPr/>
            <a:r>
              <a:t>霍夫曼编码</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目录</a:t>
            </a:r>
          </a:p>
        </p:txBody>
      </p:sp>
      <p:sp>
        <p:nvSpPr>
          <p:cNvPr id="123" name="Shape 123"/>
          <p:cNvSpPr/>
          <p:nvPr>
            <p:ph type="body" idx="1"/>
          </p:nvPr>
        </p:nvSpPr>
        <p:spPr>
          <a:prstGeom prst="rect">
            <a:avLst/>
          </a:prstGeom>
        </p:spPr>
        <p:txBody>
          <a:bodyPr/>
          <a:lstStyle/>
          <a:p>
            <a:pPr/>
            <a:r>
              <a:t>计算机操作系统（银行家算法）</a:t>
            </a:r>
          </a:p>
          <a:p>
            <a:pPr/>
            <a:r>
              <a:t>计算机网络（IM即时通讯）</a:t>
            </a:r>
          </a:p>
          <a:p>
            <a:pPr/>
            <a:r>
              <a:t>数据结构与算法（动态规划 霍夫曼编码）</a:t>
            </a:r>
          </a:p>
          <a:p>
            <a:pPr/>
            <a:r>
              <a:t>设计模式（适配器模式 桥接）</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动态规划</a:t>
            </a:r>
          </a:p>
        </p:txBody>
      </p:sp>
      <p:sp>
        <p:nvSpPr>
          <p:cNvPr id="189" name="Shape 189"/>
          <p:cNvSpPr/>
          <p:nvPr>
            <p:ph type="body" idx="1"/>
          </p:nvPr>
        </p:nvSpPr>
        <p:spPr>
          <a:prstGeom prst="rect">
            <a:avLst/>
          </a:prstGeom>
        </p:spPr>
        <p:txBody>
          <a:bodyPr/>
          <a:lstStyle/>
          <a:p>
            <a:pPr/>
            <a:r>
              <a:t>想兑换100元钱，有1 2 5 10 四种面值的零钱，问可以有多少种兑换方法？</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Step1</a:t>
            </a:r>
          </a:p>
        </p:txBody>
      </p:sp>
      <p:sp>
        <p:nvSpPr>
          <p:cNvPr id="192" name="Shape 192"/>
          <p:cNvSpPr/>
          <p:nvPr>
            <p:ph type="body" idx="1"/>
          </p:nvPr>
        </p:nvSpPr>
        <p:spPr>
          <a:prstGeom prst="rect">
            <a:avLst/>
          </a:prstGeom>
        </p:spPr>
        <p:txBody>
          <a:bodyPr anchor="t"/>
          <a:lstStyle/>
          <a:p>
            <a:pPr/>
            <a:r>
              <a:t>构建一个矩阵（4 x 101）</a:t>
            </a:r>
          </a:p>
          <a:p>
            <a:pPr/>
          </a:p>
          <a:p>
            <a:pPr/>
          </a:p>
          <a:p>
            <a:pPr/>
            <a:r>
              <a:t>矩阵中的每个单元P(i,j)，表示用第i～0的零钱兑换面值j的钱有多少种方案。</a:t>
            </a:r>
          </a:p>
        </p:txBody>
      </p:sp>
      <p:pic>
        <p:nvPicPr>
          <p:cNvPr id="193" name="屏幕快照 2017-01-04 下午3.51.43.png"/>
          <p:cNvPicPr>
            <a:picLocks noChangeAspect="1"/>
          </p:cNvPicPr>
          <p:nvPr/>
        </p:nvPicPr>
        <p:blipFill>
          <a:blip r:embed="rId2">
            <a:extLst/>
          </a:blip>
          <a:stretch>
            <a:fillRect/>
          </a:stretch>
        </p:blipFill>
        <p:spPr>
          <a:xfrm>
            <a:off x="4305078" y="3511550"/>
            <a:ext cx="3683222" cy="247122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a:r>
              <a:t>Step2</a:t>
            </a:r>
          </a:p>
        </p:txBody>
      </p:sp>
      <p:sp>
        <p:nvSpPr>
          <p:cNvPr id="196" name="Shape 196"/>
          <p:cNvSpPr/>
          <p:nvPr>
            <p:ph type="body" idx="1"/>
          </p:nvPr>
        </p:nvSpPr>
        <p:spPr>
          <a:prstGeom prst="rect">
            <a:avLst/>
          </a:prstGeom>
        </p:spPr>
        <p:txBody>
          <a:bodyPr anchor="t"/>
          <a:lstStyle/>
          <a:p>
            <a:pPr marL="400050" indent="-400050" defTabSz="525779">
              <a:spcBef>
                <a:spcPts val="3700"/>
              </a:spcBef>
              <a:defRPr sz="3420"/>
            </a:pPr>
            <a:r>
              <a:t>初始化数组</a:t>
            </a:r>
          </a:p>
          <a:p>
            <a:pPr marL="400050" indent="-400050" defTabSz="525779">
              <a:spcBef>
                <a:spcPts val="3700"/>
              </a:spcBef>
              <a:defRPr sz="3420"/>
            </a:pPr>
          </a:p>
          <a:p>
            <a:pPr marL="400050" indent="-400050" defTabSz="525779">
              <a:spcBef>
                <a:spcPts val="3700"/>
              </a:spcBef>
              <a:defRPr sz="3420"/>
            </a:pPr>
          </a:p>
          <a:p>
            <a:pPr marL="400050" indent="-400050" defTabSz="525779">
              <a:spcBef>
                <a:spcPts val="3700"/>
              </a:spcBef>
              <a:defRPr sz="3420"/>
            </a:pPr>
            <a:r>
              <a:t>很容易，可以将矩阵的第一行和第一列填满。P(i,0) (0&lt;=i&lt;=3)，表示用第i个面值的钱，兑换0面值的钱的方案，很简单都为1。P(0,j) (1&lt;=j&lt;=100),表示用一种面值的钱兑换j面值的钱，也很容易理解，不管能换还是不能换，只有一种方案选择。</a:t>
            </a:r>
          </a:p>
        </p:txBody>
      </p:sp>
      <p:pic>
        <p:nvPicPr>
          <p:cNvPr id="197" name="屏幕快照 2017-01-04 下午3.59.29.png"/>
          <p:cNvPicPr>
            <a:picLocks noChangeAspect="1"/>
          </p:cNvPicPr>
          <p:nvPr/>
        </p:nvPicPr>
        <p:blipFill>
          <a:blip r:embed="rId2">
            <a:extLst/>
          </a:blip>
          <a:stretch>
            <a:fillRect/>
          </a:stretch>
        </p:blipFill>
        <p:spPr>
          <a:xfrm>
            <a:off x="4494734" y="3289852"/>
            <a:ext cx="3572534" cy="240249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Step3</a:t>
            </a:r>
          </a:p>
        </p:txBody>
      </p:sp>
      <p:sp>
        <p:nvSpPr>
          <p:cNvPr id="200" name="Shape 200"/>
          <p:cNvSpPr/>
          <p:nvPr>
            <p:ph type="body" idx="1"/>
          </p:nvPr>
        </p:nvSpPr>
        <p:spPr>
          <a:prstGeom prst="rect">
            <a:avLst/>
          </a:prstGeom>
        </p:spPr>
        <p:txBody>
          <a:bodyPr anchor="t"/>
          <a:lstStyle/>
          <a:p>
            <a:pPr marL="320040" indent="-320040" defTabSz="420624">
              <a:spcBef>
                <a:spcPts val="3000"/>
              </a:spcBef>
              <a:defRPr sz="2736"/>
            </a:pPr>
            <a:r>
              <a:t>递归函数：Mon[i] 保存着各个面值的钱 P[i][j] 为之前的矩阵</a:t>
            </a:r>
          </a:p>
          <a:p>
            <a:pPr lvl="1" marL="0" indent="718219" defTabSz="329184">
              <a:spcBef>
                <a:spcPts val="0"/>
              </a:spcBef>
              <a:buSzTx/>
              <a:buNone/>
              <a:defRPr sz="1728">
                <a:latin typeface="Helvetica"/>
                <a:ea typeface="Helvetica"/>
                <a:cs typeface="Helvetica"/>
                <a:sym typeface="Helvetica"/>
              </a:defRPr>
            </a:pPr>
            <a:r>
              <a:t>for ( int i = 1; i &lt; n; i++ ){</a:t>
            </a:r>
          </a:p>
          <a:p>
            <a:pPr lvl="1" marL="0" indent="718219" defTabSz="329184">
              <a:spcBef>
                <a:spcPts val="0"/>
              </a:spcBef>
              <a:buSzTx/>
              <a:buNone/>
              <a:defRPr sz="1728">
                <a:latin typeface="Helvetica"/>
                <a:ea typeface="Helvetica"/>
                <a:cs typeface="Helvetica"/>
                <a:sym typeface="Helvetica"/>
              </a:defRPr>
            </a:pPr>
            <a:r>
              <a:t>    for( int j = 1;j &lt; m+1;j++ ){</a:t>
            </a:r>
          </a:p>
          <a:p>
            <a:pPr lvl="1" marL="0" indent="718219" defTabSz="329184">
              <a:spcBef>
                <a:spcPts val="0"/>
              </a:spcBef>
              <a:buSzTx/>
              <a:buNone/>
              <a:defRPr sz="1728">
                <a:latin typeface="Helvetica"/>
                <a:ea typeface="Helvetica"/>
                <a:cs typeface="Helvetica"/>
                <a:sym typeface="Helvetica"/>
              </a:defRPr>
            </a:pPr>
            <a:r>
              <a:t>        if( j &gt;= Mon[i] )</a:t>
            </a:r>
          </a:p>
          <a:p>
            <a:pPr lvl="1" marL="0" indent="718219" defTabSz="329184">
              <a:spcBef>
                <a:spcPts val="0"/>
              </a:spcBef>
              <a:buSzTx/>
              <a:buNone/>
              <a:defRPr sz="1728">
                <a:latin typeface="Helvetica"/>
                <a:ea typeface="Helvetica"/>
                <a:cs typeface="Helvetica"/>
                <a:sym typeface="Helvetica"/>
              </a:defRPr>
            </a:pPr>
            <a:r>
              <a:t>           P[ i ][ j ] = P[ i - 1 ][ j ] + P[ i ][ j - Mon[ i ] ];</a:t>
            </a:r>
          </a:p>
          <a:p>
            <a:pPr lvl="1" marL="0" indent="718219" defTabSz="329184">
              <a:spcBef>
                <a:spcPts val="0"/>
              </a:spcBef>
              <a:buSzTx/>
              <a:buNone/>
              <a:defRPr sz="1728">
                <a:latin typeface="Helvetica"/>
                <a:ea typeface="Helvetica"/>
                <a:cs typeface="Helvetica"/>
                <a:sym typeface="Helvetica"/>
              </a:defRPr>
            </a:pPr>
            <a:r>
              <a:t>       else</a:t>
            </a:r>
          </a:p>
          <a:p>
            <a:pPr lvl="1" marL="0" indent="718219" defTabSz="329184">
              <a:spcBef>
                <a:spcPts val="0"/>
              </a:spcBef>
              <a:buSzTx/>
              <a:buNone/>
              <a:defRPr sz="1728">
                <a:latin typeface="Helvetica"/>
                <a:ea typeface="Helvetica"/>
                <a:cs typeface="Helvetica"/>
                <a:sym typeface="Helvetica"/>
              </a:defRPr>
            </a:pPr>
            <a:r>
              <a:t>          P[ i ][ j ] = P[ i - 1 ][ j ];</a:t>
            </a:r>
          </a:p>
          <a:p>
            <a:pPr lvl="1" marL="0" indent="718219" defTabSz="329184">
              <a:spcBef>
                <a:spcPts val="0"/>
              </a:spcBef>
              <a:buSzTx/>
              <a:buNone/>
              <a:defRPr sz="1728">
                <a:latin typeface="Helvetica"/>
                <a:ea typeface="Helvetica"/>
                <a:cs typeface="Helvetica"/>
                <a:sym typeface="Helvetica"/>
              </a:defRPr>
            </a:pPr>
            <a:r>
              <a:t>    }</a:t>
            </a:r>
          </a:p>
          <a:p>
            <a:pPr lvl="1" marL="0" indent="718219" defTabSz="329184">
              <a:spcBef>
                <a:spcPts val="0"/>
              </a:spcBef>
              <a:buSzTx/>
              <a:buNone/>
              <a:defRPr sz="1728">
                <a:latin typeface="Helvetica"/>
                <a:ea typeface="Helvetica"/>
                <a:cs typeface="Helvetica"/>
                <a:sym typeface="Helvetica"/>
              </a:defRPr>
            </a:pPr>
            <a:r>
              <a:t>}</a:t>
            </a:r>
          </a:p>
          <a:p>
            <a:pPr marL="320040" indent="-320040" defTabSz="420624">
              <a:spcBef>
                <a:spcPts val="3000"/>
              </a:spcBef>
              <a:defRPr sz="2736"/>
            </a:pPr>
            <a:r>
              <a:t>当遍历到的当前的钱的面值还不够数组中零钱的数值时，可以兑换的方案数只能是和没有使用该零钱做兑换之前的方案数一样。当需兑换零钱的面值大于当前零钱的面值时，就可以加上用当前额度做兑换的方案。</a:t>
            </a:r>
          </a:p>
          <a:p>
            <a:pPr marL="320040" indent="-320040" defTabSz="420624">
              <a:spcBef>
                <a:spcPts val="3000"/>
              </a:spcBef>
              <a:defRPr sz="2736"/>
            </a:pPr>
            <a:r>
              <a:t>最终遍历接受，取P矩阵中P[n-1][m]的值，即为使用所有面值的零钱可以兑换的方案数。</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动态规划</a:t>
            </a:r>
          </a:p>
        </p:txBody>
      </p:sp>
      <p:sp>
        <p:nvSpPr>
          <p:cNvPr id="203" name="Shape 203"/>
          <p:cNvSpPr/>
          <p:nvPr>
            <p:ph type="body" idx="1"/>
          </p:nvPr>
        </p:nvSpPr>
        <p:spPr>
          <a:prstGeom prst="rect">
            <a:avLst/>
          </a:prstGeom>
        </p:spPr>
        <p:txBody>
          <a:bodyPr anchor="t"/>
          <a:lstStyle/>
          <a:p>
            <a:pPr marL="377825" indent="-377825" defTabSz="496570">
              <a:spcBef>
                <a:spcPts val="3500"/>
              </a:spcBef>
              <a:defRPr sz="3230"/>
            </a:pPr>
            <a:r>
              <a:t>类似，可以将问题变换成：想兑换100元钱，有1 2 5 10 四种面值的钱，问怎么兑换可以使兑换的零钱数量最少？</a:t>
            </a:r>
          </a:p>
          <a:p>
            <a:pPr lvl="4" marL="0" indent="3250276" defTabSz="388620">
              <a:spcBef>
                <a:spcPts val="0"/>
              </a:spcBef>
              <a:buSzTx/>
              <a:buNone/>
              <a:defRPr sz="1955">
                <a:latin typeface="Helvetica"/>
                <a:ea typeface="Helvetica"/>
                <a:cs typeface="Helvetica"/>
                <a:sym typeface="Helvetica"/>
              </a:defRPr>
            </a:pPr>
          </a:p>
          <a:p>
            <a:pPr lvl="4" marL="0" indent="3250276" defTabSz="388620">
              <a:spcBef>
                <a:spcPts val="0"/>
              </a:spcBef>
              <a:buSzTx/>
              <a:buNone/>
              <a:defRPr sz="1955">
                <a:latin typeface="Helvetica"/>
                <a:ea typeface="Helvetica"/>
                <a:cs typeface="Helvetica"/>
                <a:sym typeface="Helvetica"/>
              </a:defRPr>
            </a:pPr>
            <a:r>
              <a:t>for ( int i = 1; i &lt; n; i++ ){</a:t>
            </a:r>
          </a:p>
          <a:p>
            <a:pPr lvl="4" marL="0" indent="3250276" defTabSz="388620">
              <a:spcBef>
                <a:spcPts val="0"/>
              </a:spcBef>
              <a:buSzTx/>
              <a:buNone/>
              <a:defRPr sz="1955">
                <a:latin typeface="Helvetica"/>
                <a:ea typeface="Helvetica"/>
                <a:cs typeface="Helvetica"/>
                <a:sym typeface="Helvetica"/>
              </a:defRPr>
            </a:pPr>
            <a:r>
              <a:t>    for( int j = 1;j &lt; m;j++ ){</a:t>
            </a:r>
          </a:p>
          <a:p>
            <a:pPr lvl="4" marL="0" indent="3250276" defTabSz="388620">
              <a:spcBef>
                <a:spcPts val="0"/>
              </a:spcBef>
              <a:buSzTx/>
              <a:buNone/>
              <a:defRPr sz="1955">
                <a:latin typeface="Helvetica"/>
                <a:ea typeface="Helvetica"/>
                <a:cs typeface="Helvetica"/>
                <a:sym typeface="Helvetica"/>
              </a:defRPr>
            </a:pPr>
            <a:r>
              <a:t>        if( j &gt;= Mon[i] )</a:t>
            </a:r>
          </a:p>
          <a:p>
            <a:pPr lvl="4" marL="0" indent="3250276" defTabSz="388620">
              <a:spcBef>
                <a:spcPts val="0"/>
              </a:spcBef>
              <a:buSzTx/>
              <a:buNone/>
              <a:defRPr sz="1955">
                <a:latin typeface="Helvetica"/>
                <a:ea typeface="Helvetica"/>
                <a:cs typeface="Helvetica"/>
                <a:sym typeface="Helvetica"/>
              </a:defRPr>
            </a:pPr>
            <a:r>
              <a:t>           P[ i ][ j ] = min( P[ i ][ j - Mon[ i ] ], P[ i - 1 ][ j ] )</a:t>
            </a:r>
          </a:p>
          <a:p>
            <a:pPr lvl="4" marL="0" indent="3250276" defTabSz="388620">
              <a:spcBef>
                <a:spcPts val="0"/>
              </a:spcBef>
              <a:buSzTx/>
              <a:buNone/>
              <a:defRPr sz="1955">
                <a:latin typeface="Helvetica"/>
                <a:ea typeface="Helvetica"/>
                <a:cs typeface="Helvetica"/>
                <a:sym typeface="Helvetica"/>
              </a:defRPr>
            </a:pPr>
            <a:r>
              <a:t>      else</a:t>
            </a:r>
          </a:p>
          <a:p>
            <a:pPr lvl="4" marL="0" indent="3250276" defTabSz="388620">
              <a:spcBef>
                <a:spcPts val="0"/>
              </a:spcBef>
              <a:buSzTx/>
              <a:buNone/>
              <a:defRPr sz="1955">
                <a:latin typeface="Helvetica"/>
                <a:ea typeface="Helvetica"/>
                <a:cs typeface="Helvetica"/>
                <a:sym typeface="Helvetica"/>
              </a:defRPr>
            </a:pPr>
            <a:r>
              <a:t>          P[ i ][ j ] = P[ i - 1 ][ j ];</a:t>
            </a:r>
          </a:p>
          <a:p>
            <a:pPr lvl="4" marL="0" indent="3250276" defTabSz="388620">
              <a:spcBef>
                <a:spcPts val="0"/>
              </a:spcBef>
              <a:buSzTx/>
              <a:buNone/>
              <a:defRPr sz="1955">
                <a:latin typeface="Helvetica"/>
                <a:ea typeface="Helvetica"/>
                <a:cs typeface="Helvetica"/>
                <a:sym typeface="Helvetica"/>
              </a:defRPr>
            </a:pPr>
            <a:r>
              <a:t>    }</a:t>
            </a:r>
          </a:p>
          <a:p>
            <a:pPr lvl="4" marL="0" indent="3250276" defTabSz="388620">
              <a:spcBef>
                <a:spcPts val="0"/>
              </a:spcBef>
              <a:buSzTx/>
              <a:buNone/>
              <a:defRPr sz="1955">
                <a:latin typeface="Helvetica"/>
                <a:ea typeface="Helvetica"/>
                <a:cs typeface="Helvetica"/>
                <a:sym typeface="Helvetica"/>
              </a:defRPr>
            </a:pPr>
            <a:r>
              <a:t>}</a:t>
            </a:r>
          </a:p>
          <a:p>
            <a:pPr marL="228683" indent="-228683" defTabSz="388620">
              <a:spcBef>
                <a:spcPts val="0"/>
              </a:spcBef>
              <a:defRPr sz="3230"/>
            </a:pPr>
          </a:p>
          <a:p>
            <a:pPr marL="228683" indent="-228683" defTabSz="388620">
              <a:spcBef>
                <a:spcPts val="0"/>
              </a:spcBef>
              <a:defRPr sz="3230"/>
            </a:pPr>
            <a:r>
              <a:t>优化：可以从节省内存复杂度入手，将二位矩阵改为一维数组。</a:t>
            </a:r>
          </a:p>
          <a:p>
            <a:pPr lvl="4" marL="0" indent="3250276" defTabSz="388620">
              <a:spcBef>
                <a:spcPts val="0"/>
              </a:spcBef>
              <a:buSzTx/>
              <a:buNone/>
              <a:defRPr sz="1955">
                <a:latin typeface="Helvetica"/>
                <a:ea typeface="Helvetica"/>
                <a:cs typeface="Helvetica"/>
                <a:sym typeface="Helvetica"/>
              </a:defRPr>
            </a:pPr>
          </a:p>
        </p:txBody>
      </p:sp>
      <p:pic>
        <p:nvPicPr>
          <p:cNvPr id="204" name="屏幕快照 2017-01-04 下午4.39.17.png"/>
          <p:cNvPicPr>
            <a:picLocks noChangeAspect="1"/>
          </p:cNvPicPr>
          <p:nvPr/>
        </p:nvPicPr>
        <p:blipFill>
          <a:blip r:embed="rId2">
            <a:extLst/>
          </a:blip>
          <a:stretch>
            <a:fillRect/>
          </a:stretch>
        </p:blipFill>
        <p:spPr>
          <a:xfrm>
            <a:off x="728315" y="3887886"/>
            <a:ext cx="3716270" cy="254358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霍夫曼编码</a:t>
            </a:r>
          </a:p>
        </p:txBody>
      </p:sp>
      <p:sp>
        <p:nvSpPr>
          <p:cNvPr id="207" name="Shape 207"/>
          <p:cNvSpPr/>
          <p:nvPr>
            <p:ph type="body" idx="1"/>
          </p:nvPr>
        </p:nvSpPr>
        <p:spPr>
          <a:prstGeom prst="rect">
            <a:avLst/>
          </a:prstGeom>
        </p:spPr>
        <p:txBody>
          <a:bodyPr/>
          <a:lstStyle/>
          <a:p>
            <a:pPr/>
            <a:r>
              <a:t>将一堆字符串文本进行压缩，要求无损压缩(可以压缩和解压)。</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构造霍夫曼树</a:t>
            </a:r>
          </a:p>
        </p:txBody>
      </p:sp>
      <p:sp>
        <p:nvSpPr>
          <p:cNvPr id="210" name="Shape 210"/>
          <p:cNvSpPr/>
          <p:nvPr>
            <p:ph type="body" idx="1"/>
          </p:nvPr>
        </p:nvSpPr>
        <p:spPr>
          <a:prstGeom prst="rect">
            <a:avLst/>
          </a:prstGeom>
        </p:spPr>
        <p:txBody>
          <a:bodyPr anchor="t"/>
          <a:lstStyle/>
          <a:p>
            <a:pPr marL="440055" indent="-440055" defTabSz="578358">
              <a:spcBef>
                <a:spcPts val="4100"/>
              </a:spcBef>
              <a:defRPr sz="3762"/>
            </a:pPr>
            <a:r>
              <a:t>尝试将字符串中的每个字符进行编码，使每个字符都有对应的二进制数相对应。（char -&gt; bool ?）</a:t>
            </a:r>
          </a:p>
          <a:p>
            <a:pPr marL="440055" indent="-440055" defTabSz="578358">
              <a:spcBef>
                <a:spcPts val="4100"/>
              </a:spcBef>
              <a:defRPr sz="3762"/>
            </a:pPr>
            <a:r>
              <a:t>那么构建的这种二进制数需要满足两个要求：1.尽可能的简短，不要比字符型对应的int数还大；出现频率越高的字符，编码要尽可能更短。2.每个字符的编码必须独一无二，且每个字符的二进制不能为另外一个字符的二进制的前缀。（这样才能做到无损压缩，想想为什么？）</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构造霍夫曼树</a:t>
            </a:r>
          </a:p>
        </p:txBody>
      </p:sp>
      <p:sp>
        <p:nvSpPr>
          <p:cNvPr id="213" name="Shape 213"/>
          <p:cNvSpPr/>
          <p:nvPr>
            <p:ph type="body" idx="1"/>
          </p:nvPr>
        </p:nvSpPr>
        <p:spPr>
          <a:prstGeom prst="rect">
            <a:avLst/>
          </a:prstGeom>
        </p:spPr>
        <p:txBody>
          <a:bodyPr/>
          <a:lstStyle>
            <a:lvl1pPr marL="0" indent="0">
              <a:buSzTx/>
              <a:buNone/>
            </a:lvl1pPr>
          </a:lstStyle>
          <a:p>
            <a:pPr/>
            <a:r>
              <a:t> </a:t>
            </a:r>
          </a:p>
        </p:txBody>
      </p:sp>
      <p:pic>
        <p:nvPicPr>
          <p:cNvPr id="214" name="c75c10385343fbf2b83ec5d2b37eca8065388f34.jpg"/>
          <p:cNvPicPr>
            <a:picLocks noChangeAspect="1"/>
          </p:cNvPicPr>
          <p:nvPr/>
        </p:nvPicPr>
        <p:blipFill>
          <a:blip r:embed="rId2">
            <a:extLst/>
          </a:blip>
          <a:stretch>
            <a:fillRect/>
          </a:stretch>
        </p:blipFill>
        <p:spPr>
          <a:xfrm>
            <a:off x="806450" y="2228056"/>
            <a:ext cx="4838700" cy="6362701"/>
          </a:xfrm>
          <a:prstGeom prst="rect">
            <a:avLst/>
          </a:prstGeom>
          <a:ln w="12700">
            <a:miter lim="400000"/>
          </a:ln>
        </p:spPr>
      </p:pic>
      <p:pic>
        <p:nvPicPr>
          <p:cNvPr id="215" name="d01373f082025aafe3c4e2a8fbedab64024f1ada.jpg"/>
          <p:cNvPicPr>
            <a:picLocks noChangeAspect="1"/>
          </p:cNvPicPr>
          <p:nvPr/>
        </p:nvPicPr>
        <p:blipFill>
          <a:blip r:embed="rId3">
            <a:extLst/>
          </a:blip>
          <a:stretch>
            <a:fillRect/>
          </a:stretch>
        </p:blipFill>
        <p:spPr>
          <a:xfrm>
            <a:off x="6527055" y="3258710"/>
            <a:ext cx="4992249" cy="323618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a:r>
              <a:t>构造霍夫曼树</a:t>
            </a:r>
          </a:p>
        </p:txBody>
      </p:sp>
      <p:sp>
        <p:nvSpPr>
          <p:cNvPr id="218" name="Shape 218"/>
          <p:cNvSpPr/>
          <p:nvPr>
            <p:ph type="body" idx="1"/>
          </p:nvPr>
        </p:nvSpPr>
        <p:spPr>
          <a:prstGeom prst="rect">
            <a:avLst/>
          </a:prstGeom>
        </p:spPr>
        <p:txBody>
          <a:bodyPr anchor="t"/>
          <a:lstStyle/>
          <a:p>
            <a:pPr marL="360045" indent="-360045" defTabSz="473201">
              <a:spcBef>
                <a:spcPts val="3400"/>
              </a:spcBef>
              <a:defRPr sz="3078"/>
            </a:pPr>
            <a:r>
              <a:t>Step1:统计一遍文本中每个字符出现的概率</a:t>
            </a:r>
          </a:p>
          <a:p>
            <a:pPr marL="360045" indent="-360045" defTabSz="473201">
              <a:spcBef>
                <a:spcPts val="3400"/>
              </a:spcBef>
              <a:defRPr sz="3078"/>
            </a:pPr>
            <a:r>
              <a:t>Step2:选出概率最小的两个字符进行相加运算，相加的结果作为一个结点</a:t>
            </a:r>
          </a:p>
          <a:p>
            <a:pPr marL="360045" indent="-360045" defTabSz="473201">
              <a:spcBef>
                <a:spcPts val="3400"/>
              </a:spcBef>
              <a:defRPr sz="3078"/>
            </a:pPr>
            <a:r>
              <a:t>Step3:更新概率数组，重复Step2，直到计算出最后的结果为1</a:t>
            </a:r>
          </a:p>
          <a:p>
            <a:pPr marL="360045" indent="-360045" defTabSz="473201">
              <a:spcBef>
                <a:spcPts val="3400"/>
              </a:spcBef>
              <a:defRPr sz="3078"/>
            </a:pPr>
            <a:r>
              <a:t>Step4:给树的两个分支，任意的分配1 0数值，这时从树的根部就可以找到一条路径到达每个字符，可以根据路径上的 1 0 数值给每个字符分配一个编码（观察结果是否达到了预期的要求）</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pPr/>
            <a:r>
              <a:t>关于压缩与解压</a:t>
            </a:r>
          </a:p>
        </p:txBody>
      </p:sp>
      <p:sp>
        <p:nvSpPr>
          <p:cNvPr id="221" name="Shape 221"/>
          <p:cNvSpPr/>
          <p:nvPr>
            <p:ph type="body" idx="1"/>
          </p:nvPr>
        </p:nvSpPr>
        <p:spPr>
          <a:prstGeom prst="rect">
            <a:avLst/>
          </a:prstGeom>
        </p:spPr>
        <p:txBody>
          <a:bodyPr anchor="t"/>
          <a:lstStyle/>
          <a:p>
            <a:pPr/>
            <a:r>
              <a:t>利用霍夫曼树，我们可以给每个字符分配一个编码，将此分配表保存为一个文件。Trans.file</a:t>
            </a:r>
          </a:p>
          <a:p>
            <a:pPr/>
            <a:r>
              <a:t>根据Trans.file，将原文件转换成二进制文件Hex.file。将Trans.file和Hex.file文件放在一起的到的文件，为压缩后的文件。</a:t>
            </a:r>
          </a:p>
          <a:p>
            <a:pPr/>
            <a:r>
              <a:t>解压的时候，更具Trans.file将Hex.file转化为字符，就得到了解压后的文件。</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计算机操作系统</a:t>
            </a:r>
          </a:p>
        </p:txBody>
      </p:sp>
      <p:sp>
        <p:nvSpPr>
          <p:cNvPr id="126" name="Shape 126"/>
          <p:cNvSpPr/>
          <p:nvPr>
            <p:ph type="body" idx="1"/>
          </p:nvPr>
        </p:nvSpPr>
        <p:spPr>
          <a:prstGeom prst="rect">
            <a:avLst/>
          </a:prstGeom>
        </p:spPr>
        <p:txBody>
          <a:bodyPr/>
          <a:lstStyle/>
          <a:p>
            <a:pPr/>
            <a:r>
              <a:t>银行家算法</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a:r>
              <a:t>设计模式</a:t>
            </a:r>
          </a:p>
        </p:txBody>
      </p:sp>
      <p:sp>
        <p:nvSpPr>
          <p:cNvPr id="224" name="Shape 224"/>
          <p:cNvSpPr/>
          <p:nvPr>
            <p:ph type="body" idx="1"/>
          </p:nvPr>
        </p:nvSpPr>
        <p:spPr>
          <a:prstGeom prst="rect">
            <a:avLst/>
          </a:prstGeom>
        </p:spPr>
        <p:txBody>
          <a:bodyPr/>
          <a:lstStyle/>
          <a:p>
            <a:pPr/>
            <a:r>
              <a:t>适配器模式</a:t>
            </a:r>
          </a:p>
          <a:p>
            <a:pPr/>
            <a:r>
              <a:t>桥接</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适配器模式</a:t>
            </a:r>
          </a:p>
        </p:txBody>
      </p:sp>
      <p:sp>
        <p:nvSpPr>
          <p:cNvPr id="227" name="Shape 227"/>
          <p:cNvSpPr/>
          <p:nvPr>
            <p:ph type="body" idx="1"/>
          </p:nvPr>
        </p:nvSpPr>
        <p:spPr>
          <a:prstGeom prst="rect">
            <a:avLst/>
          </a:prstGeom>
        </p:spPr>
        <p:txBody>
          <a:bodyPr anchor="t"/>
          <a:lstStyle>
            <a:lvl1pPr marL="0" indent="0">
              <a:buSzTx/>
              <a:buNone/>
            </a:lvl1pPr>
          </a:lstStyle>
          <a:p>
            <a:pPr/>
            <a:r>
              <a:t> </a:t>
            </a:r>
          </a:p>
        </p:txBody>
      </p:sp>
      <p:pic>
        <p:nvPicPr>
          <p:cNvPr id="228" name="20140330074944187.jpeg"/>
          <p:cNvPicPr>
            <a:picLocks noChangeAspect="1"/>
          </p:cNvPicPr>
          <p:nvPr/>
        </p:nvPicPr>
        <p:blipFill>
          <a:blip r:embed="rId2">
            <a:extLst/>
          </a:blip>
          <a:stretch>
            <a:fillRect/>
          </a:stretch>
        </p:blipFill>
        <p:spPr>
          <a:xfrm>
            <a:off x="3663174" y="2256645"/>
            <a:ext cx="5678452" cy="2692089"/>
          </a:xfrm>
          <a:prstGeom prst="rect">
            <a:avLst/>
          </a:prstGeom>
          <a:ln w="12700">
            <a:miter lim="400000"/>
          </a:ln>
        </p:spPr>
      </p:pic>
      <p:pic>
        <p:nvPicPr>
          <p:cNvPr id="229" name="20140330074928062.jpeg"/>
          <p:cNvPicPr>
            <a:picLocks noChangeAspect="1"/>
          </p:cNvPicPr>
          <p:nvPr/>
        </p:nvPicPr>
        <p:blipFill>
          <a:blip r:embed="rId3">
            <a:extLst/>
          </a:blip>
          <a:stretch>
            <a:fillRect/>
          </a:stretch>
        </p:blipFill>
        <p:spPr>
          <a:xfrm>
            <a:off x="3095345" y="4978256"/>
            <a:ext cx="6814110" cy="4104080"/>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prstGeom prst="rect">
            <a:avLst/>
          </a:prstGeom>
        </p:spPr>
        <p:txBody>
          <a:bodyPr/>
          <a:lstStyle/>
          <a:p>
            <a:pPr/>
            <a:r>
              <a:t>适配器模式</a:t>
            </a:r>
          </a:p>
        </p:txBody>
      </p:sp>
      <p:sp>
        <p:nvSpPr>
          <p:cNvPr id="232" name="Shape 232"/>
          <p:cNvSpPr/>
          <p:nvPr>
            <p:ph type="body" idx="1"/>
          </p:nvPr>
        </p:nvSpPr>
        <p:spPr>
          <a:prstGeom prst="rect">
            <a:avLst/>
          </a:prstGeom>
        </p:spPr>
        <p:txBody>
          <a:bodyPr anchor="t"/>
          <a:lstStyle/>
          <a:p>
            <a:pPr/>
            <a:r>
              <a:t>用于实现因接口不兼容而不能一起工作的两个类，使之可以在一起工作。</a:t>
            </a:r>
          </a:p>
        </p:txBody>
      </p:sp>
      <p:pic>
        <p:nvPicPr>
          <p:cNvPr id="233" name="屏幕快照 2017-01-04 下午6.15.12.png"/>
          <p:cNvPicPr>
            <a:picLocks noChangeAspect="1"/>
          </p:cNvPicPr>
          <p:nvPr/>
        </p:nvPicPr>
        <p:blipFill>
          <a:blip r:embed="rId2">
            <a:extLst/>
          </a:blip>
          <a:stretch>
            <a:fillRect/>
          </a:stretch>
        </p:blipFill>
        <p:spPr>
          <a:xfrm>
            <a:off x="292100" y="4604146"/>
            <a:ext cx="12420600" cy="4254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pPr/>
            <a:r>
              <a:t>适配器模式</a:t>
            </a:r>
          </a:p>
        </p:txBody>
      </p:sp>
      <p:sp>
        <p:nvSpPr>
          <p:cNvPr id="236" name="Shape 236"/>
          <p:cNvSpPr/>
          <p:nvPr>
            <p:ph type="body" idx="1"/>
          </p:nvPr>
        </p:nvSpPr>
        <p:spPr>
          <a:prstGeom prst="rect">
            <a:avLst/>
          </a:prstGeom>
        </p:spPr>
        <p:txBody>
          <a:bodyPr anchor="t"/>
          <a:lstStyle/>
          <a:p>
            <a:pPr/>
            <a:r>
              <a:t>类适配</a:t>
            </a:r>
          </a:p>
        </p:txBody>
      </p:sp>
      <p:pic>
        <p:nvPicPr>
          <p:cNvPr id="237" name="屏幕快照 2017-01-04 下午6.19.16.png"/>
          <p:cNvPicPr>
            <a:picLocks noChangeAspect="1"/>
          </p:cNvPicPr>
          <p:nvPr/>
        </p:nvPicPr>
        <p:blipFill>
          <a:blip r:embed="rId2">
            <a:extLst/>
          </a:blip>
          <a:stretch>
            <a:fillRect/>
          </a:stretch>
        </p:blipFill>
        <p:spPr>
          <a:xfrm>
            <a:off x="361950" y="3309689"/>
            <a:ext cx="12280900" cy="62484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适配器模式</a:t>
            </a:r>
          </a:p>
        </p:txBody>
      </p:sp>
      <p:sp>
        <p:nvSpPr>
          <p:cNvPr id="240" name="Shape 240"/>
          <p:cNvSpPr/>
          <p:nvPr>
            <p:ph type="body" idx="1"/>
          </p:nvPr>
        </p:nvSpPr>
        <p:spPr>
          <a:prstGeom prst="rect">
            <a:avLst/>
          </a:prstGeom>
        </p:spPr>
        <p:txBody>
          <a:bodyPr anchor="t"/>
          <a:lstStyle/>
          <a:p>
            <a:pPr/>
            <a:r>
              <a:t>对象适配</a:t>
            </a:r>
          </a:p>
        </p:txBody>
      </p:sp>
      <p:pic>
        <p:nvPicPr>
          <p:cNvPr id="241" name="屏幕快照 2017-01-04 下午6.22.49.png"/>
          <p:cNvPicPr>
            <a:picLocks noChangeAspect="1"/>
          </p:cNvPicPr>
          <p:nvPr/>
        </p:nvPicPr>
        <p:blipFill>
          <a:blip r:embed="rId2">
            <a:extLst/>
          </a:blip>
          <a:stretch>
            <a:fillRect/>
          </a:stretch>
        </p:blipFill>
        <p:spPr>
          <a:xfrm>
            <a:off x="664935" y="3331616"/>
            <a:ext cx="11674930" cy="6286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prstGeom prst="rect">
            <a:avLst/>
          </a:prstGeom>
        </p:spPr>
        <p:txBody>
          <a:bodyPr/>
          <a:lstStyle/>
          <a:p>
            <a:pPr/>
            <a:r>
              <a:t>桥接</a:t>
            </a:r>
          </a:p>
        </p:txBody>
      </p:sp>
      <p:sp>
        <p:nvSpPr>
          <p:cNvPr id="244" name="Shape 244"/>
          <p:cNvSpPr/>
          <p:nvPr>
            <p:ph type="body" idx="1"/>
          </p:nvPr>
        </p:nvSpPr>
        <p:spPr>
          <a:prstGeom prst="rect">
            <a:avLst/>
          </a:prstGeom>
        </p:spPr>
        <p:txBody>
          <a:bodyPr anchor="t"/>
          <a:lstStyle/>
          <a:p>
            <a:pPr marL="0" indent="0">
              <a:buSzTx/>
              <a:buNone/>
            </a:pPr>
          </a:p>
          <a:p>
            <a:pPr marL="0" indent="0">
              <a:buSzTx/>
              <a:buNone/>
            </a:pPr>
          </a:p>
          <a:p>
            <a:pPr marL="0" indent="0">
              <a:buSzTx/>
              <a:buNone/>
            </a:pPr>
          </a:p>
          <a:p>
            <a:pPr/>
            <a:r>
              <a:t>我们有许多的不同大小AppleWatch，还有很多很多不同材质的表带，厂商如何协调二者之间的生产？</a:t>
            </a:r>
          </a:p>
        </p:txBody>
      </p:sp>
      <p:pic>
        <p:nvPicPr>
          <p:cNvPr id="245" name="20160810164633024.png"/>
          <p:cNvPicPr>
            <a:picLocks noChangeAspect="1"/>
          </p:cNvPicPr>
          <p:nvPr/>
        </p:nvPicPr>
        <p:blipFill>
          <a:blip r:embed="rId2">
            <a:extLst/>
          </a:blip>
          <a:stretch>
            <a:fillRect/>
          </a:stretch>
        </p:blipFill>
        <p:spPr>
          <a:xfrm>
            <a:off x="679450" y="2012950"/>
            <a:ext cx="6164842" cy="3479611"/>
          </a:xfrm>
          <a:prstGeom prst="rect">
            <a:avLst/>
          </a:prstGeom>
          <a:ln w="12700">
            <a:miter lim="400000"/>
          </a:ln>
        </p:spPr>
      </p:pic>
      <p:pic>
        <p:nvPicPr>
          <p:cNvPr id="246" name="20160810164704579.png"/>
          <p:cNvPicPr>
            <a:picLocks noChangeAspect="1"/>
          </p:cNvPicPr>
          <p:nvPr/>
        </p:nvPicPr>
        <p:blipFill>
          <a:blip r:embed="rId3">
            <a:extLst/>
          </a:blip>
          <a:stretch>
            <a:fillRect/>
          </a:stretch>
        </p:blipFill>
        <p:spPr>
          <a:xfrm>
            <a:off x="8033642" y="2400205"/>
            <a:ext cx="3822701" cy="27051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桥接</a:t>
            </a:r>
          </a:p>
        </p:txBody>
      </p:sp>
      <p:sp>
        <p:nvSpPr>
          <p:cNvPr id="249" name="Shape 249"/>
          <p:cNvSpPr/>
          <p:nvPr>
            <p:ph type="body" idx="1"/>
          </p:nvPr>
        </p:nvSpPr>
        <p:spPr>
          <a:prstGeom prst="rect">
            <a:avLst/>
          </a:prstGeom>
        </p:spPr>
        <p:txBody>
          <a:bodyPr/>
          <a:lstStyle>
            <a:lvl1pPr marL="0" indent="0">
              <a:buSzTx/>
              <a:buNone/>
            </a:lvl1pPr>
          </a:lstStyle>
          <a:p>
            <a:pPr/>
            <a:r>
              <a:t> </a:t>
            </a:r>
          </a:p>
        </p:txBody>
      </p:sp>
      <p:pic>
        <p:nvPicPr>
          <p:cNvPr id="250" name="屏幕快照 2017-01-04 下午8.07.25.png"/>
          <p:cNvPicPr>
            <a:picLocks noChangeAspect="1"/>
          </p:cNvPicPr>
          <p:nvPr/>
        </p:nvPicPr>
        <p:blipFill>
          <a:blip r:embed="rId2">
            <a:extLst/>
          </a:blip>
          <a:stretch>
            <a:fillRect/>
          </a:stretch>
        </p:blipFill>
        <p:spPr>
          <a:xfrm>
            <a:off x="1498600" y="1981200"/>
            <a:ext cx="10007600" cy="5791200"/>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a:r>
              <a:t>桥接</a:t>
            </a:r>
          </a:p>
        </p:txBody>
      </p:sp>
      <p:sp>
        <p:nvSpPr>
          <p:cNvPr id="253" name="Shape 253"/>
          <p:cNvSpPr/>
          <p:nvPr>
            <p:ph type="body" idx="1"/>
          </p:nvPr>
        </p:nvSpPr>
        <p:spPr>
          <a:prstGeom prst="rect">
            <a:avLst/>
          </a:prstGeom>
        </p:spPr>
        <p:txBody>
          <a:bodyPr anchor="t"/>
          <a:lstStyle/>
          <a:p>
            <a:pPr marL="355600" indent="-355600" defTabSz="467359">
              <a:spcBef>
                <a:spcPts val="3300"/>
              </a:spcBef>
              <a:defRPr sz="3040"/>
            </a:pPr>
            <a:r>
              <a:t>场景</a:t>
            </a:r>
          </a:p>
          <a:p>
            <a:pPr marL="355600" indent="-355600" defTabSz="467359">
              <a:spcBef>
                <a:spcPts val="3300"/>
              </a:spcBef>
              <a:defRPr sz="3040"/>
            </a:pPr>
          </a:p>
          <a:p>
            <a:pPr marL="355600" indent="-355600" defTabSz="467359">
              <a:spcBef>
                <a:spcPts val="3300"/>
              </a:spcBef>
              <a:defRPr sz="3040"/>
            </a:pPr>
          </a:p>
          <a:p>
            <a:pPr marL="355600" indent="-355600" defTabSz="467359">
              <a:spcBef>
                <a:spcPts val="3300"/>
              </a:spcBef>
              <a:defRPr sz="3040"/>
            </a:pPr>
          </a:p>
          <a:p>
            <a:pPr marL="355600" indent="-355600" defTabSz="467359">
              <a:spcBef>
                <a:spcPts val="3300"/>
              </a:spcBef>
              <a:defRPr sz="3040"/>
            </a:pPr>
            <a:r>
              <a:t>有一款游戏控制器（小霸王），现在想让它在一些平台的模拟器上可以运行。</a:t>
            </a:r>
          </a:p>
          <a:p>
            <a:pPr marL="355600" indent="-355600" defTabSz="467359">
              <a:spcBef>
                <a:spcPts val="3300"/>
              </a:spcBef>
              <a:defRPr sz="3040"/>
            </a:pPr>
            <a:r>
              <a:t>到各个模拟器上去实现一套？工作量有点大。。。继承？适配器模式？如何去适配这么多的模拟器？粘贴复制？。。。</a:t>
            </a:r>
          </a:p>
        </p:txBody>
      </p:sp>
      <p:pic>
        <p:nvPicPr>
          <p:cNvPr id="254" name="屏幕快照 2017-01-04 下午7.53.20.png"/>
          <p:cNvPicPr>
            <a:picLocks noChangeAspect="1"/>
          </p:cNvPicPr>
          <p:nvPr/>
        </p:nvPicPr>
        <p:blipFill>
          <a:blip r:embed="rId2">
            <a:extLst/>
          </a:blip>
          <a:stretch>
            <a:fillRect/>
          </a:stretch>
        </p:blipFill>
        <p:spPr>
          <a:xfrm>
            <a:off x="165100" y="3251200"/>
            <a:ext cx="12674600" cy="297180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prstGeom prst="rect">
            <a:avLst/>
          </a:prstGeom>
        </p:spPr>
        <p:txBody>
          <a:bodyPr/>
          <a:lstStyle/>
          <a:p>
            <a:pPr/>
            <a:r>
              <a:t>桥接</a:t>
            </a:r>
          </a:p>
        </p:txBody>
      </p:sp>
      <p:sp>
        <p:nvSpPr>
          <p:cNvPr id="257" name="Shape 257"/>
          <p:cNvSpPr/>
          <p:nvPr>
            <p:ph type="body" idx="1"/>
          </p:nvPr>
        </p:nvSpPr>
        <p:spPr>
          <a:prstGeom prst="rect">
            <a:avLst/>
          </a:prstGeom>
        </p:spPr>
        <p:txBody>
          <a:bodyPr anchor="t"/>
          <a:lstStyle/>
          <a:p>
            <a:pPr/>
            <a:r>
              <a:t>桥接实现</a:t>
            </a:r>
          </a:p>
        </p:txBody>
      </p:sp>
      <p:pic>
        <p:nvPicPr>
          <p:cNvPr id="258" name="屏幕快照 2017-01-04 下午8.28.36.png"/>
          <p:cNvPicPr>
            <a:picLocks noChangeAspect="1"/>
          </p:cNvPicPr>
          <p:nvPr/>
        </p:nvPicPr>
        <p:blipFill>
          <a:blip r:embed="rId2">
            <a:extLst/>
          </a:blip>
          <a:stretch>
            <a:fillRect/>
          </a:stretch>
        </p:blipFill>
        <p:spPr>
          <a:xfrm>
            <a:off x="234950" y="3359150"/>
            <a:ext cx="12534900" cy="47498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桥接</a:t>
            </a:r>
          </a:p>
        </p:txBody>
      </p:sp>
      <p:sp>
        <p:nvSpPr>
          <p:cNvPr id="261" name="Shape 261"/>
          <p:cNvSpPr/>
          <p:nvPr>
            <p:ph type="body" idx="1"/>
          </p:nvPr>
        </p:nvSpPr>
        <p:spPr>
          <a:prstGeom prst="rect">
            <a:avLst/>
          </a:prstGeom>
        </p:spPr>
        <p:txBody>
          <a:bodyPr anchor="t"/>
          <a:lstStyle/>
          <a:p>
            <a:pPr marL="422275" indent="-422275" defTabSz="554990">
              <a:spcBef>
                <a:spcPts val="3900"/>
              </a:spcBef>
              <a:defRPr sz="3609"/>
            </a:pPr>
            <a:r>
              <a:t>抽象出两个父类，在父类中可以抽取一些公共的接口。</a:t>
            </a:r>
          </a:p>
          <a:p>
            <a:pPr marL="422275" indent="-422275" defTabSz="554990">
              <a:spcBef>
                <a:spcPts val="3900"/>
              </a:spcBef>
              <a:defRPr sz="3609"/>
            </a:pPr>
            <a:r>
              <a:t>控制器的父类中引入一个模拟器的父类属性，控制器的子类，可以调用父类的方法super。。。</a:t>
            </a:r>
          </a:p>
          <a:p>
            <a:pPr marL="422275" indent="-422275" defTabSz="554990">
              <a:spcBef>
                <a:spcPts val="3900"/>
              </a:spcBef>
              <a:defRPr sz="3609"/>
            </a:pPr>
            <a:r>
              <a:t>模拟器的子类可以根据各个平台，复写一遍父类中的方法。当使用控制器的时候，可以更具不同的平台给控制器中的模拟器属性赋值 this.emulator = …，在用其子类的接口进行调用。</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进程</a:t>
            </a:r>
          </a:p>
        </p:txBody>
      </p:sp>
      <p:sp>
        <p:nvSpPr>
          <p:cNvPr id="129" name="Shape 129"/>
          <p:cNvSpPr/>
          <p:nvPr>
            <p:ph type="body" idx="1"/>
          </p:nvPr>
        </p:nvSpPr>
        <p:spPr>
          <a:prstGeom prst="rect">
            <a:avLst/>
          </a:prstGeom>
        </p:spPr>
        <p:txBody>
          <a:bodyPr/>
          <a:lstStyle/>
          <a:p>
            <a:pPr/>
          </a:p>
          <a:p>
            <a:pPr/>
          </a:p>
          <a:p>
            <a:pPr/>
          </a:p>
          <a:p>
            <a:pPr/>
            <a:r>
              <a:t>处于可执行状态中的应用程序叫做进程，程序是静态的文件，可以保存在磁盘上，进程是动态的。</a:t>
            </a:r>
          </a:p>
        </p:txBody>
      </p:sp>
      <p:pic>
        <p:nvPicPr>
          <p:cNvPr id="130" name="屏幕快照 2017-01-01 下午3.54.14.png"/>
          <p:cNvPicPr>
            <a:picLocks noChangeAspect="1"/>
          </p:cNvPicPr>
          <p:nvPr/>
        </p:nvPicPr>
        <p:blipFill>
          <a:blip r:embed="rId2">
            <a:extLst/>
          </a:blip>
          <a:stretch>
            <a:fillRect/>
          </a:stretch>
        </p:blipFill>
        <p:spPr>
          <a:xfrm>
            <a:off x="1257300" y="2892325"/>
            <a:ext cx="10490200" cy="34036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pPr/>
            <a:r>
              <a:t>桥接</a:t>
            </a:r>
          </a:p>
        </p:txBody>
      </p:sp>
      <p:sp>
        <p:nvSpPr>
          <p:cNvPr id="264" name="Shape 264"/>
          <p:cNvSpPr/>
          <p:nvPr>
            <p:ph type="body" idx="1"/>
          </p:nvPr>
        </p:nvSpPr>
        <p:spPr>
          <a:prstGeom prst="rect">
            <a:avLst/>
          </a:prstGeom>
        </p:spPr>
        <p:txBody>
          <a:bodyPr/>
          <a:lstStyle/>
          <a:p>
            <a:pPr marL="0" indent="0" defTabSz="384047">
              <a:spcBef>
                <a:spcPts val="0"/>
              </a:spcBef>
              <a:buSzTx/>
              <a:buNone/>
              <a:defRPr sz="2772">
                <a:latin typeface="Helvetica"/>
                <a:ea typeface="Helvetica"/>
                <a:cs typeface="Helvetica"/>
                <a:sym typeface="Helvetica"/>
              </a:defRPr>
            </a:pPr>
            <a:r>
              <a:t>void ConsoleController :: setCommend( String command )</a:t>
            </a:r>
          </a:p>
          <a:p>
            <a:pPr marL="0" indent="0" defTabSz="384047">
              <a:spcBef>
                <a:spcPts val="0"/>
              </a:spcBef>
              <a:buSzTx/>
              <a:buNone/>
              <a:defRPr sz="2772">
                <a:latin typeface="Helvetica"/>
                <a:ea typeface="Helvetica"/>
                <a:cs typeface="Helvetica"/>
                <a:sym typeface="Helvetica"/>
              </a:defRPr>
            </a:pPr>
            <a:r>
              <a:t>{</a:t>
            </a:r>
          </a:p>
          <a:p>
            <a:pPr marL="0" indent="0" defTabSz="384047">
              <a:spcBef>
                <a:spcPts val="0"/>
              </a:spcBef>
              <a:buSzTx/>
              <a:buNone/>
              <a:defRPr sz="2772">
                <a:latin typeface="Helvetica"/>
                <a:ea typeface="Helvetica"/>
                <a:cs typeface="Helvetica"/>
                <a:sym typeface="Helvetica"/>
              </a:defRPr>
            </a:pPr>
            <a:r>
              <a:t>      this.emulator.loadInstructionsForCommand( command );</a:t>
            </a:r>
          </a:p>
          <a:p>
            <a:pPr marL="0" indent="0" defTabSz="384047">
              <a:spcBef>
                <a:spcPts val="0"/>
              </a:spcBef>
              <a:buSzTx/>
              <a:buNone/>
              <a:defRPr sz="2772">
                <a:latin typeface="Helvetica"/>
                <a:ea typeface="Helvetica"/>
                <a:cs typeface="Helvetica"/>
                <a:sym typeface="Helvetica"/>
              </a:defRPr>
            </a:pPr>
            <a:r>
              <a:t>      this.emulator.executeInstructions;</a:t>
            </a:r>
          </a:p>
          <a:p>
            <a:pPr marL="0" indent="0" defTabSz="384047">
              <a:spcBef>
                <a:spcPts val="0"/>
              </a:spcBef>
              <a:buSzTx/>
              <a:buNone/>
              <a:defRPr sz="2772">
                <a:latin typeface="Helvetica"/>
                <a:ea typeface="Helvetica"/>
                <a:cs typeface="Helvetica"/>
                <a:sym typeface="Helvetica"/>
              </a:defRPr>
            </a:pPr>
            <a:r>
              <a:t>}</a:t>
            </a:r>
          </a:p>
          <a:p>
            <a:pPr marL="0" indent="0" defTabSz="384047">
              <a:spcBef>
                <a:spcPts val="0"/>
              </a:spcBef>
              <a:buSzTx/>
              <a:buNone/>
              <a:defRPr sz="2772">
                <a:latin typeface="Helvetica"/>
                <a:ea typeface="Helvetica"/>
                <a:cs typeface="Helvetica"/>
                <a:sym typeface="Helvetica"/>
              </a:defRPr>
            </a:pPr>
          </a:p>
          <a:p>
            <a:pPr marL="0" indent="0" defTabSz="384047">
              <a:spcBef>
                <a:spcPts val="0"/>
              </a:spcBef>
              <a:buSzTx/>
              <a:buNone/>
              <a:defRPr sz="2772">
                <a:latin typeface="Helvetica"/>
                <a:ea typeface="Helvetica"/>
                <a:cs typeface="Helvetica"/>
                <a:sym typeface="Helvetica"/>
              </a:defRPr>
            </a:pPr>
            <a:r>
              <a:t>void TouchConsoleController :: up()</a:t>
            </a:r>
          </a:p>
          <a:p>
            <a:pPr marL="0" indent="0" defTabSz="384047">
              <a:spcBef>
                <a:spcPts val="0"/>
              </a:spcBef>
              <a:buSzTx/>
              <a:buNone/>
              <a:defRPr sz="2772">
                <a:latin typeface="Helvetica"/>
                <a:ea typeface="Helvetica"/>
                <a:cs typeface="Helvetica"/>
                <a:sym typeface="Helvetica"/>
              </a:defRPr>
            </a:pPr>
            <a:r>
              <a:t>{</a:t>
            </a:r>
          </a:p>
          <a:p>
            <a:pPr marL="0" indent="0" defTabSz="384047">
              <a:spcBef>
                <a:spcPts val="0"/>
              </a:spcBef>
              <a:buSzTx/>
              <a:buNone/>
              <a:defRPr sz="2772">
                <a:latin typeface="Helvetica"/>
                <a:ea typeface="Helvetica"/>
                <a:cs typeface="Helvetica"/>
                <a:sym typeface="Helvetica"/>
              </a:defRPr>
            </a:pPr>
            <a:r>
              <a:t>      super.setCommand( “commandUp” );</a:t>
            </a:r>
          </a:p>
          <a:p>
            <a:pPr marL="0" indent="0" defTabSz="384047">
              <a:spcBef>
                <a:spcPts val="0"/>
              </a:spcBef>
              <a:buSzTx/>
              <a:buNone/>
              <a:defRPr sz="2772">
                <a:latin typeface="Helvetica"/>
                <a:ea typeface="Helvetica"/>
                <a:cs typeface="Helvetica"/>
                <a:sym typeface="Helvetica"/>
              </a:defRPr>
            </a:pPr>
            <a:r>
              <a:t>}</a:t>
            </a:r>
          </a:p>
          <a:p>
            <a:pPr marL="0" indent="0" defTabSz="384047">
              <a:spcBef>
                <a:spcPts val="0"/>
              </a:spcBef>
              <a:buSzTx/>
              <a:buNone/>
              <a:defRPr sz="2772">
                <a:latin typeface="Helvetica"/>
                <a:ea typeface="Helvetica"/>
                <a:cs typeface="Helvetica"/>
                <a:sym typeface="Helvetica"/>
              </a:defRPr>
            </a:pPr>
          </a:p>
          <a:p>
            <a:pPr marL="0" indent="0" defTabSz="384047">
              <a:spcBef>
                <a:spcPts val="0"/>
              </a:spcBef>
              <a:buSzTx/>
              <a:buNone/>
              <a:defRPr sz="2772">
                <a:latin typeface="Helvetica"/>
                <a:ea typeface="Helvetica"/>
                <a:cs typeface="Helvetica"/>
                <a:sym typeface="Helvetica"/>
              </a:defRPr>
            </a:pPr>
            <a:r>
              <a:t>void TouchConsoleController :: down()</a:t>
            </a:r>
          </a:p>
          <a:p>
            <a:pPr marL="0" indent="0" defTabSz="384047">
              <a:spcBef>
                <a:spcPts val="0"/>
              </a:spcBef>
              <a:buSzTx/>
              <a:buNone/>
              <a:defRPr sz="2772">
                <a:latin typeface="Helvetica"/>
                <a:ea typeface="Helvetica"/>
                <a:cs typeface="Helvetica"/>
                <a:sym typeface="Helvetica"/>
              </a:defRPr>
            </a:pPr>
            <a:r>
              <a:t>{</a:t>
            </a:r>
          </a:p>
          <a:p>
            <a:pPr marL="0" indent="0" defTabSz="384047">
              <a:spcBef>
                <a:spcPts val="0"/>
              </a:spcBef>
              <a:buSzTx/>
              <a:buNone/>
              <a:defRPr sz="2772">
                <a:latin typeface="Helvetica"/>
                <a:ea typeface="Helvetica"/>
                <a:cs typeface="Helvetica"/>
                <a:sym typeface="Helvetica"/>
              </a:defRPr>
            </a:pPr>
            <a:r>
              <a:t>      super.setCommand( “commandDown” );</a:t>
            </a:r>
          </a:p>
          <a:p>
            <a:pPr marL="0" indent="0" defTabSz="384047">
              <a:spcBef>
                <a:spcPts val="0"/>
              </a:spcBef>
              <a:buSzTx/>
              <a:buNone/>
              <a:defRPr sz="2772">
                <a:latin typeface="Helvetica"/>
                <a:ea typeface="Helvetica"/>
                <a:cs typeface="Helvetica"/>
                <a:sym typeface="Helvetica"/>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结束</a:t>
            </a:r>
          </a:p>
        </p:txBody>
      </p:sp>
      <p:sp>
        <p:nvSpPr>
          <p:cNvPr id="267" name="Shape 267"/>
          <p:cNvSpPr/>
          <p:nvPr>
            <p:ph type="body" idx="1"/>
          </p:nvPr>
        </p:nvSpPr>
        <p:spPr>
          <a:prstGeom prst="rect">
            <a:avLst/>
          </a:prstGeom>
        </p:spPr>
        <p:txBody>
          <a:bodyPr/>
          <a:lstStyle/>
          <a:p>
            <a:pPr/>
            <a:r>
              <a:t>谢谢大家！</a:t>
            </a:r>
          </a:p>
          <a:p>
            <a:pPr/>
            <a:r>
              <a:t>GitHub资源下载：</a:t>
            </a:r>
            <a:r>
              <a:rPr u="sng">
                <a:hlinkClick r:id="rId2" invalidUrl="" action="" tgtFrame="" tooltip="" history="1" highlightClick="0" endSnd="0"/>
              </a:rPr>
              <a:t>https://github.com/AirChen/AwareBasicComputer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死锁</a:t>
            </a:r>
          </a:p>
        </p:txBody>
      </p:sp>
      <p:sp>
        <p:nvSpPr>
          <p:cNvPr id="133" name="Shape 133"/>
          <p:cNvSpPr/>
          <p:nvPr>
            <p:ph type="body" idx="1"/>
          </p:nvPr>
        </p:nvSpPr>
        <p:spPr>
          <a:prstGeom prst="rect">
            <a:avLst/>
          </a:prstGeom>
        </p:spPr>
        <p:txBody>
          <a:bodyPr/>
          <a:lstStyle/>
          <a:p>
            <a:pPr/>
          </a:p>
          <a:p>
            <a:pPr/>
          </a:p>
          <a:p>
            <a:pPr/>
          </a:p>
          <a:p>
            <a:pPr/>
            <a:r>
              <a:t>这是一个死锁的情形，十字路口，四个方向的车辆同时行驶，造成四个方向的车辆都无法正常行驶。</a:t>
            </a:r>
          </a:p>
        </p:txBody>
      </p:sp>
      <p:pic>
        <p:nvPicPr>
          <p:cNvPr id="134" name="20ca9f2e2faf856e15933d95fd0a6a32_articlex.jpeg"/>
          <p:cNvPicPr>
            <a:picLocks noChangeAspect="1"/>
          </p:cNvPicPr>
          <p:nvPr/>
        </p:nvPicPr>
        <p:blipFill>
          <a:blip r:embed="rId2">
            <a:extLst/>
          </a:blip>
          <a:stretch>
            <a:fillRect/>
          </a:stretch>
        </p:blipFill>
        <p:spPr>
          <a:xfrm>
            <a:off x="3835400" y="3155950"/>
            <a:ext cx="5334000" cy="30607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死锁情形一</a:t>
            </a:r>
          </a:p>
        </p:txBody>
      </p:sp>
      <p:sp>
        <p:nvSpPr>
          <p:cNvPr id="137" name="Shape 137"/>
          <p:cNvSpPr/>
          <p:nvPr>
            <p:ph type="body" idx="1"/>
          </p:nvPr>
        </p:nvSpPr>
        <p:spPr>
          <a:prstGeom prst="rect">
            <a:avLst/>
          </a:prstGeom>
        </p:spPr>
        <p:txBody>
          <a:bodyPr anchor="t"/>
          <a:lstStyle/>
          <a:p>
            <a:pPr marL="373379" indent="-373379" defTabSz="490727">
              <a:spcBef>
                <a:spcPts val="3500"/>
              </a:spcBef>
              <a:defRPr sz="3191"/>
            </a:pPr>
            <a:r>
              <a:t>多个进程请求非剥夺性资源</a:t>
            </a:r>
          </a:p>
          <a:p>
            <a:pPr marL="373379" indent="-373379" defTabSz="490727">
              <a:spcBef>
                <a:spcPts val="3500"/>
              </a:spcBef>
              <a:defRPr sz="3191"/>
            </a:pPr>
          </a:p>
          <a:p>
            <a:pPr marL="373379" indent="-373379" defTabSz="490727">
              <a:spcBef>
                <a:spcPts val="3500"/>
              </a:spcBef>
              <a:defRPr sz="3191"/>
            </a:pPr>
          </a:p>
          <a:p>
            <a:pPr marL="373379" indent="-373379" defTabSz="490727">
              <a:spcBef>
                <a:spcPts val="3500"/>
              </a:spcBef>
              <a:defRPr sz="3191"/>
            </a:pPr>
          </a:p>
          <a:p>
            <a:pPr marL="373379" indent="-373379" defTabSz="490727">
              <a:spcBef>
                <a:spcPts val="3500"/>
              </a:spcBef>
              <a:defRPr sz="3191"/>
            </a:pPr>
            <a:r>
              <a:t>P1 P2是两个进程，R1 R2是两个非剥夺性资源（打印机／磁带机）。P1 P2 分别占用着R2 R1资源，这时P1继续请求R1资源，P1将被阻塞。P2请求R2资源，P2也会被阻塞。此时P1 P2都等待着对方释放所占有的资源，而陷入死锁状态</a:t>
            </a:r>
          </a:p>
        </p:txBody>
      </p:sp>
      <p:pic>
        <p:nvPicPr>
          <p:cNvPr id="138" name="屏幕快照 2017-01-01 下午4.18.34.png"/>
          <p:cNvPicPr>
            <a:picLocks noChangeAspect="1"/>
          </p:cNvPicPr>
          <p:nvPr/>
        </p:nvPicPr>
        <p:blipFill>
          <a:blip r:embed="rId2">
            <a:extLst/>
          </a:blip>
          <a:stretch>
            <a:fillRect/>
          </a:stretch>
        </p:blipFill>
        <p:spPr>
          <a:xfrm>
            <a:off x="6351311" y="2730500"/>
            <a:ext cx="5460045" cy="337689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a:r>
              <a:t>死锁情形二</a:t>
            </a:r>
          </a:p>
        </p:txBody>
      </p:sp>
      <p:sp>
        <p:nvSpPr>
          <p:cNvPr id="141" name="Shape 141"/>
          <p:cNvSpPr/>
          <p:nvPr>
            <p:ph type="body" idx="1"/>
          </p:nvPr>
        </p:nvSpPr>
        <p:spPr>
          <a:prstGeom prst="rect">
            <a:avLst/>
          </a:prstGeom>
        </p:spPr>
        <p:txBody>
          <a:bodyPr anchor="t"/>
          <a:lstStyle/>
          <a:p>
            <a:pPr marL="377825" indent="-377825" defTabSz="496570">
              <a:spcBef>
                <a:spcPts val="3500"/>
              </a:spcBef>
              <a:defRPr sz="3230"/>
            </a:pPr>
            <a:r>
              <a:t>进程之间竞争临时性资源</a:t>
            </a:r>
          </a:p>
          <a:p>
            <a:pPr marL="377825" indent="-377825" defTabSz="496570">
              <a:spcBef>
                <a:spcPts val="3500"/>
              </a:spcBef>
              <a:defRPr sz="3230"/>
            </a:pPr>
          </a:p>
          <a:p>
            <a:pPr marL="377825" indent="-377825" defTabSz="496570">
              <a:spcBef>
                <a:spcPts val="3500"/>
              </a:spcBef>
              <a:defRPr sz="3230"/>
            </a:pPr>
          </a:p>
          <a:p>
            <a:pPr marL="377825" indent="-377825" defTabSz="496570">
              <a:spcBef>
                <a:spcPts val="3500"/>
              </a:spcBef>
              <a:defRPr sz="3230"/>
            </a:pPr>
          </a:p>
          <a:p>
            <a:pPr marL="377825" indent="-377825" defTabSz="496570">
              <a:spcBef>
                <a:spcPts val="3500"/>
              </a:spcBef>
              <a:defRPr sz="3230"/>
            </a:pPr>
            <a:r>
              <a:t>资源S1 S2 S3是分别由P1 P2 P3进程产生的资源，而进程的进行由各自消耗与另外一个资源。当某一个进程获取不到消耗资源时，也不能生产另一种资源，从而使需要消耗这另一种资源的进程也进行不了。。。最后陷入死锁状态</a:t>
            </a:r>
          </a:p>
        </p:txBody>
      </p:sp>
      <p:pic>
        <p:nvPicPr>
          <p:cNvPr id="142" name="屏幕快照 2017-01-01 下午4.34.17.png"/>
          <p:cNvPicPr>
            <a:picLocks noChangeAspect="1"/>
          </p:cNvPicPr>
          <p:nvPr/>
        </p:nvPicPr>
        <p:blipFill>
          <a:blip r:embed="rId2">
            <a:extLst/>
          </a:blip>
          <a:stretch>
            <a:fillRect/>
          </a:stretch>
        </p:blipFill>
        <p:spPr>
          <a:xfrm>
            <a:off x="6935063" y="2696490"/>
            <a:ext cx="4573082" cy="373976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银行家算法</a:t>
            </a:r>
          </a:p>
        </p:txBody>
      </p:sp>
      <p:sp>
        <p:nvSpPr>
          <p:cNvPr id="145" name="Shape 145"/>
          <p:cNvSpPr/>
          <p:nvPr>
            <p:ph type="body" idx="1"/>
          </p:nvPr>
        </p:nvSpPr>
        <p:spPr>
          <a:prstGeom prst="rect">
            <a:avLst/>
          </a:prstGeom>
        </p:spPr>
        <p:txBody>
          <a:bodyPr anchor="t"/>
          <a:lstStyle/>
          <a:p>
            <a:pPr/>
            <a:r>
              <a:t>银行家算法是操作系统中采用避免死锁策略来解决死锁问题的一种算法。</a:t>
            </a:r>
          </a:p>
          <a:p>
            <a:pPr/>
            <a:r>
              <a:t>安全状态：从当前时刻起，若系统能按某种进程顺序，逐个分配所需全部剩余资源，使进程全部执行完毕，则称此时刻系统处于安全状态。按此进程顺序获得的序列为安全序列</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银行家算法</a:t>
            </a:r>
          </a:p>
        </p:txBody>
      </p:sp>
      <p:sp>
        <p:nvSpPr>
          <p:cNvPr id="148" name="Shape 148"/>
          <p:cNvSpPr/>
          <p:nvPr>
            <p:ph type="body" idx="1"/>
          </p:nvPr>
        </p:nvSpPr>
        <p:spPr>
          <a:prstGeom prst="rect">
            <a:avLst/>
          </a:prstGeom>
        </p:spPr>
        <p:txBody>
          <a:bodyPr anchor="t"/>
          <a:lstStyle/>
          <a:p>
            <a:pPr marL="377825" indent="-377825" defTabSz="496570">
              <a:spcBef>
                <a:spcPts val="3500"/>
              </a:spcBef>
              <a:defRPr sz="3230"/>
            </a:pPr>
            <a:r>
              <a:t>资源分布情况如下</a:t>
            </a:r>
          </a:p>
          <a:p>
            <a:pPr marL="377825" indent="-377825" defTabSz="496570">
              <a:spcBef>
                <a:spcPts val="3500"/>
              </a:spcBef>
              <a:defRPr sz="3230"/>
            </a:pPr>
          </a:p>
          <a:p>
            <a:pPr marL="377825" indent="-377825" defTabSz="496570">
              <a:spcBef>
                <a:spcPts val="3500"/>
              </a:spcBef>
              <a:defRPr sz="3230"/>
            </a:pPr>
          </a:p>
          <a:p>
            <a:pPr marL="377825" indent="-377825" defTabSz="496570">
              <a:spcBef>
                <a:spcPts val="3500"/>
              </a:spcBef>
              <a:defRPr sz="3230"/>
            </a:pPr>
          </a:p>
          <a:p>
            <a:pPr marL="377825" indent="-377825" defTabSz="496570">
              <a:spcBef>
                <a:spcPts val="3500"/>
              </a:spcBef>
              <a:defRPr sz="3230"/>
            </a:pPr>
            <a:r>
              <a:t>一共有5个进程，每个进程都需要A B C三类资源，需求量不同。系统时刻接受着这5个进程发送来的资源请求，银行家算法的主要思路是判断这些请求那些是可以立即执行的，那些不合理或者可能会产生死锁。</a:t>
            </a:r>
          </a:p>
        </p:txBody>
      </p:sp>
      <p:pic>
        <p:nvPicPr>
          <p:cNvPr id="149" name="屏幕快照 2017-01-01 下午5.53.10.png"/>
          <p:cNvPicPr>
            <a:picLocks noChangeAspect="1"/>
          </p:cNvPicPr>
          <p:nvPr/>
        </p:nvPicPr>
        <p:blipFill>
          <a:blip r:embed="rId2">
            <a:extLst/>
          </a:blip>
          <a:stretch>
            <a:fillRect/>
          </a:stretch>
        </p:blipFill>
        <p:spPr>
          <a:xfrm>
            <a:off x="1370621" y="3174154"/>
            <a:ext cx="9129838" cy="3351461"/>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