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2" r:id="rId6"/>
    <p:sldId id="330" r:id="rId7"/>
    <p:sldId id="263" r:id="rId8"/>
    <p:sldId id="264" r:id="rId9"/>
    <p:sldId id="265" r:id="rId10"/>
    <p:sldId id="267" r:id="rId11"/>
    <p:sldId id="375" r:id="rId12"/>
    <p:sldId id="271" r:id="rId13"/>
    <p:sldId id="272" r:id="rId14"/>
    <p:sldId id="273" r:id="rId15"/>
    <p:sldId id="331" r:id="rId16"/>
    <p:sldId id="275" r:id="rId17"/>
    <p:sldId id="276" r:id="rId18"/>
    <p:sldId id="277" r:id="rId19"/>
    <p:sldId id="290" r:id="rId20"/>
    <p:sldId id="291" r:id="rId21"/>
    <p:sldId id="278" r:id="rId22"/>
    <p:sldId id="279" r:id="rId23"/>
    <p:sldId id="280" r:id="rId24"/>
    <p:sldId id="281" r:id="rId25"/>
    <p:sldId id="283" r:id="rId26"/>
    <p:sldId id="284" r:id="rId27"/>
    <p:sldId id="415" r:id="rId28"/>
    <p:sldId id="282" r:id="rId29"/>
    <p:sldId id="285" r:id="rId30"/>
    <p:sldId id="286" r:id="rId31"/>
    <p:sldId id="288" r:id="rId32"/>
    <p:sldId id="441" r:id="rId33"/>
    <p:sldId id="287" r:id="rId34"/>
    <p:sldId id="289" r:id="rId35"/>
    <p:sldId id="295" r:id="rId36"/>
    <p:sldId id="296" r:id="rId37"/>
    <p:sldId id="294" r:id="rId38"/>
    <p:sldId id="297" r:id="rId39"/>
    <p:sldId id="298" r:id="rId40"/>
    <p:sldId id="301" r:id="rId41"/>
    <p:sldId id="416" r:id="rId42"/>
    <p:sldId id="299" r:id="rId43"/>
    <p:sldId id="300" r:id="rId44"/>
    <p:sldId id="302" r:id="rId45"/>
    <p:sldId id="303" r:id="rId46"/>
    <p:sldId id="321" r:id="rId47"/>
    <p:sldId id="329" r:id="rId48"/>
    <p:sldId id="304" r:id="rId49"/>
    <p:sldId id="305" r:id="rId50"/>
    <p:sldId id="306" r:id="rId51"/>
    <p:sldId id="307" r:id="rId52"/>
    <p:sldId id="308" r:id="rId53"/>
    <p:sldId id="261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1878" y="-888"/>
      </p:cViewPr>
      <p:guideLst>
        <p:guide orient="horz" pos="16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7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3A29-2664-4AE7-BA19-F4B415A77E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_Backup\ZhangJL\Desktop\VI\PPT\微信图片_20180607100654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9" y="0"/>
            <a:ext cx="9145399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95736" y="2289161"/>
            <a:ext cx="6552728" cy="565175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51515181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"/>
            <a:ext cx="9144000" cy="51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06375"/>
            <a:ext cx="7211144" cy="565175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10005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2"/>
            <a:ext cx="9144000" cy="514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206375"/>
            <a:ext cx="7211144" cy="565175"/>
          </a:xfrm>
        </p:spPr>
        <p:txBody>
          <a:bodyPr>
            <a:normAutofit/>
          </a:bodyPr>
          <a:lstStyle>
            <a:lvl1pPr algn="l">
              <a:defRPr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9A3C-5900-4318-B901-EF70ECE88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BFAEE-8348-4BDD-B330-88C0A9EEBD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tif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浅谈 </a:t>
            </a:r>
            <a:r>
              <a:rPr lang="en-US" altLang="zh-CN"/>
              <a:t>iOS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任志琛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 </a:t>
            </a:r>
            <a:r>
              <a:rPr lang="en-US" altLang="zh-CN"/>
              <a:t>-- iOS </a:t>
            </a:r>
            <a:r>
              <a:rPr lang="zh-CN" altLang="en-US"/>
              <a:t>走向移动平台的 </a:t>
            </a:r>
            <a:r>
              <a:rPr lang="en-US" altLang="zh-CN">
                <a:sym typeface="+mn-ea"/>
              </a:rPr>
              <a:t>macOS</a:t>
            </a:r>
            <a:endParaRPr lang="en-US" altLang="zh-CN"/>
          </a:p>
        </p:txBody>
      </p:sp>
      <p:pic>
        <p:nvPicPr>
          <p:cNvPr id="4" name="内容占位符 3" descr="iOS_pri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85440" y="1200150"/>
            <a:ext cx="337248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历史 </a:t>
            </a:r>
            <a:r>
              <a:rPr lang="en-US" altLang="zh-CN">
                <a:sym typeface="+mn-ea"/>
              </a:rPr>
              <a:t>-- iOS </a:t>
            </a:r>
            <a:r>
              <a:rPr lang="zh-CN" altLang="en-US">
                <a:sym typeface="+mn-ea"/>
              </a:rPr>
              <a:t>走向移动平台的 </a:t>
            </a:r>
            <a:r>
              <a:rPr lang="en-US" altLang="zh-CN">
                <a:sym typeface="+mn-ea"/>
              </a:rPr>
              <a:t>macOS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2007</a:t>
            </a:r>
            <a:r>
              <a:rPr lang="zh-CN" altLang="en-US"/>
              <a:t>年伴随第一代 </a:t>
            </a:r>
            <a:r>
              <a:rPr lang="en-US" altLang="zh-CN"/>
              <a:t>iPhone </a:t>
            </a:r>
            <a:r>
              <a:rPr lang="zh-CN" altLang="en-US"/>
              <a:t>一同诞生的 </a:t>
            </a:r>
            <a:r>
              <a:rPr lang="en-US" altLang="zh-CN"/>
              <a:t>iPhone </a:t>
            </a:r>
            <a:r>
              <a:rPr lang="zh-CN" altLang="en-US"/>
              <a:t>手机系统</a:t>
            </a:r>
            <a:endParaRPr lang="zh-CN" altLang="en-US"/>
          </a:p>
          <a:p>
            <a:r>
              <a:rPr lang="en-US" altLang="zh-CN"/>
              <a:t>2008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月正式命名为 </a:t>
            </a:r>
            <a:r>
              <a:rPr lang="en-US" altLang="zh-CN"/>
              <a:t>iPhone OS </a:t>
            </a:r>
            <a:r>
              <a:rPr lang="zh-CN" altLang="en-US"/>
              <a:t>，随之推出的还有 </a:t>
            </a:r>
            <a:r>
              <a:rPr lang="en-US" altLang="zh-CN"/>
              <a:t>App Store</a:t>
            </a:r>
            <a:endParaRPr lang="en-US" altLang="zh-CN"/>
          </a:p>
          <a:p>
            <a:r>
              <a:rPr lang="en-US" altLang="zh-CN"/>
              <a:t>2010</a:t>
            </a:r>
            <a:r>
              <a:rPr lang="zh-CN" altLang="en-US"/>
              <a:t>年终之后被改名为 </a:t>
            </a:r>
            <a:r>
              <a:rPr lang="en-US" altLang="zh-CN"/>
              <a:t>iOS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最早的内部版本号为</a:t>
            </a:r>
            <a:r>
              <a:rPr lang="en-US" altLang="zh-CN"/>
              <a:t>“Alpine”</a:t>
            </a:r>
            <a:r>
              <a:rPr lang="zh-CN" altLang="en-US"/>
              <a:t>，</a:t>
            </a:r>
            <a:r>
              <a:rPr lang="en-US" altLang="zh-CN"/>
              <a:t>i </a:t>
            </a:r>
            <a:r>
              <a:rPr lang="zh-CN" altLang="en-US"/>
              <a:t>系列设备的 </a:t>
            </a:r>
            <a:r>
              <a:rPr lang="en-US" altLang="zh-CN"/>
              <a:t>root </a:t>
            </a:r>
            <a:r>
              <a:rPr lang="zh-CN" altLang="en-US"/>
              <a:t>密码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历史 </a:t>
            </a:r>
            <a:r>
              <a:rPr lang="en-US" altLang="zh-CN">
                <a:sym typeface="+mn-ea"/>
              </a:rPr>
              <a:t>-- iOS </a:t>
            </a:r>
            <a:r>
              <a:rPr lang="zh-CN" altLang="en-US">
                <a:sym typeface="+mn-ea"/>
              </a:rPr>
              <a:t>走向移动平台的 </a:t>
            </a:r>
            <a:r>
              <a:rPr lang="en-US" altLang="zh-CN">
                <a:sym typeface="+mn-ea"/>
              </a:rPr>
              <a:t>macOS  -- </a:t>
            </a:r>
            <a:r>
              <a:rPr lang="zh-CN" altLang="en-US">
                <a:sym typeface="+mn-ea"/>
              </a:rPr>
              <a:t>区别与联系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从本质上看，</a:t>
            </a:r>
            <a:r>
              <a:rPr lang="en-US" altLang="zh-CN"/>
              <a:t>iOS</a:t>
            </a:r>
            <a:r>
              <a:rPr lang="zh-CN" altLang="en-US"/>
              <a:t>实际就是 </a:t>
            </a:r>
            <a:r>
              <a:rPr lang="en-US" altLang="zh-CN">
                <a:sym typeface="+mn-ea"/>
              </a:rPr>
              <a:t>macOS</a:t>
            </a:r>
            <a:endParaRPr lang="en-US" altLang="zh-CN"/>
          </a:p>
          <a:p>
            <a:r>
              <a:rPr lang="en-US" altLang="zh-CN"/>
              <a:t>iOS </a:t>
            </a:r>
            <a:r>
              <a:rPr lang="zh-CN" altLang="en-US"/>
              <a:t>内核和二进制文件编译的目标架构都是基于 </a:t>
            </a:r>
            <a:r>
              <a:rPr lang="en-US" altLang="zh-CN"/>
              <a:t>ARM </a:t>
            </a:r>
            <a:r>
              <a:rPr lang="zh-CN" altLang="en-US"/>
              <a:t>的架构</a:t>
            </a:r>
            <a:endParaRPr lang="zh-CN" altLang="en-US"/>
          </a:p>
          <a:p>
            <a:r>
              <a:rPr lang="en-US" altLang="zh-CN"/>
              <a:t>iOS </a:t>
            </a:r>
            <a:r>
              <a:rPr lang="zh-CN" altLang="en-US"/>
              <a:t>的内核源码闭源 </a:t>
            </a:r>
            <a:r>
              <a:rPr lang="en-US" altLang="zh-CN">
                <a:sym typeface="+mn-ea"/>
              </a:rPr>
              <a:t>macOS</a:t>
            </a:r>
            <a:r>
              <a:rPr lang="en-US" altLang="zh-CN"/>
              <a:t> </a:t>
            </a:r>
            <a:r>
              <a:rPr lang="zh-CN" altLang="en-US"/>
              <a:t>内核开源 </a:t>
            </a:r>
            <a:r>
              <a:rPr lang="en-US" altLang="zh-CN"/>
              <a:t>-&gt; Darwin </a:t>
            </a:r>
            <a:r>
              <a:rPr lang="zh-CN" altLang="en-US"/>
              <a:t>的 </a:t>
            </a:r>
            <a:r>
              <a:rPr lang="en-US" altLang="zh-CN"/>
              <a:t>XNU (https://github.com/apple/darwin-xnu)</a:t>
            </a:r>
            <a:endParaRPr lang="en-US" altLang="zh-CN"/>
          </a:p>
          <a:p>
            <a:r>
              <a:rPr lang="en-US" altLang="zh-CN"/>
              <a:t>iOS </a:t>
            </a:r>
            <a:r>
              <a:rPr lang="zh-CN" altLang="en-US"/>
              <a:t>系统的 </a:t>
            </a:r>
            <a:r>
              <a:rPr lang="en-US" altLang="zh-CN"/>
              <a:t>GUI </a:t>
            </a:r>
            <a:r>
              <a:rPr lang="zh-CN" altLang="en-US"/>
              <a:t>是 </a:t>
            </a:r>
            <a:r>
              <a:rPr lang="en-US" altLang="zh-CN"/>
              <a:t>SpringBoard </a:t>
            </a:r>
            <a:r>
              <a:rPr lang="zh-CN" altLang="en-US"/>
              <a:t>；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macOS</a:t>
            </a:r>
            <a:r>
              <a:rPr lang="en-US" altLang="zh-CN"/>
              <a:t> </a:t>
            </a:r>
            <a:r>
              <a:rPr lang="zh-CN" altLang="en-US"/>
              <a:t>系统的 </a:t>
            </a:r>
            <a:r>
              <a:rPr lang="en-US" altLang="zh-CN"/>
              <a:t>GUI </a:t>
            </a:r>
            <a:r>
              <a:rPr lang="zh-CN" altLang="en-US"/>
              <a:t>是 Aqua （在 </a:t>
            </a:r>
            <a:r>
              <a:rPr lang="en-US" altLang="zh-CN"/>
              <a:t>Lion </a:t>
            </a:r>
            <a:r>
              <a:rPr lang="zh-CN" altLang="en-US"/>
              <a:t>中</a:t>
            </a:r>
            <a:r>
              <a:rPr lang="en-US" altLang="zh-CN"/>
              <a:t>SpringBoard </a:t>
            </a:r>
            <a:r>
              <a:rPr lang="zh-CN" altLang="en-US"/>
              <a:t>以 </a:t>
            </a:r>
            <a:r>
              <a:rPr lang="en-US" altLang="zh-CN"/>
              <a:t>LaunchPad </a:t>
            </a:r>
            <a:r>
              <a:rPr lang="zh-CN" altLang="en-US"/>
              <a:t>的形式移植到 </a:t>
            </a:r>
            <a:r>
              <a:rPr lang="en-US" altLang="zh-CN">
                <a:sym typeface="+mn-ea"/>
              </a:rPr>
              <a:t>macOS</a:t>
            </a:r>
            <a:r>
              <a:rPr lang="en-US" altLang="zh-CN"/>
              <a:t> </a:t>
            </a:r>
            <a:r>
              <a:rPr lang="zh-CN" altLang="en-US"/>
              <a:t>中）</a:t>
            </a:r>
            <a:endParaRPr lang="zh-CN" altLang="en-US"/>
          </a:p>
          <a:p>
            <a:r>
              <a:rPr lang="en-US" altLang="zh-CN"/>
              <a:t>iOS </a:t>
            </a:r>
            <a:r>
              <a:rPr lang="zh-CN" altLang="en-US"/>
              <a:t>的系统限制更严格（</a:t>
            </a:r>
            <a:r>
              <a:rPr lang="en-US" altLang="zh-CN"/>
              <a:t>jailed</a:t>
            </a:r>
            <a:r>
              <a:rPr lang="zh-CN" altLang="en-US"/>
              <a:t>），应用程序不允许访问 </a:t>
            </a:r>
            <a:r>
              <a:rPr lang="en-US" altLang="zh-CN"/>
              <a:t>underlying</a:t>
            </a:r>
            <a:r>
              <a:rPr lang="zh-CN" altLang="en-US"/>
              <a:t> </a:t>
            </a:r>
            <a:r>
              <a:rPr lang="en-US" altLang="zh-CN"/>
              <a:t>UNIX API (Darwin)</a:t>
            </a:r>
            <a:r>
              <a:rPr lang="zh-CN" altLang="en-US"/>
              <a:t>，也没 </a:t>
            </a:r>
            <a:r>
              <a:rPr lang="en-US" altLang="zh-CN"/>
              <a:t>root </a:t>
            </a:r>
            <a:r>
              <a:rPr lang="zh-CN" altLang="en-US"/>
              <a:t>访问权限，只能访问自己目录下的数据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第二章 </a:t>
            </a:r>
            <a:r>
              <a:rPr lang="zh-CN" altLang="en-US">
                <a:sym typeface="+mn-ea"/>
              </a:rPr>
              <a:t>架构一瞥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endParaRPr lang="zh-CN" altLang="en-US"/>
          </a:p>
        </p:txBody>
      </p:sp>
      <p:pic>
        <p:nvPicPr>
          <p:cNvPr id="4" name="内容占位符 3" descr="archie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6085" y="1200150"/>
            <a:ext cx="575119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Darwin</a:t>
            </a:r>
            <a:endParaRPr lang="en-US" altLang="zh-CN">
              <a:sym typeface="+mn-ea"/>
            </a:endParaRPr>
          </a:p>
        </p:txBody>
      </p:sp>
      <p:pic>
        <p:nvPicPr>
          <p:cNvPr id="5" name="图片 4" descr="hexley_fork_4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339850"/>
            <a:ext cx="3025775" cy="3025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9080" y="4365625"/>
            <a:ext cx="87630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/>
              <a:t>Hexley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5050" y="1028065"/>
            <a:ext cx="115189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/>
              <a:t>uname -a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3296285"/>
            <a:ext cx="5654040" cy="2990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500" y="2454910"/>
            <a:ext cx="5575300" cy="234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Darwin</a:t>
            </a:r>
            <a:endParaRPr lang="zh-CN" altLang="en-US"/>
          </a:p>
        </p:txBody>
      </p:sp>
      <p:pic>
        <p:nvPicPr>
          <p:cNvPr id="4" name="内容占位符 3" descr="darwin_archie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3655" y="1200150"/>
            <a:ext cx="399605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Darwin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XNU</a:t>
            </a:r>
            <a:r>
              <a:rPr lang="zh-CN" altLang="en-US"/>
              <a:t>（系统内核）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/>
              <a:t>Darwin </a:t>
            </a:r>
            <a:r>
              <a:rPr lang="zh-CN" altLang="en-US"/>
              <a:t>的核心，也是 </a:t>
            </a:r>
            <a:r>
              <a:rPr lang="en-US" altLang="zh-CN"/>
              <a:t>macOS </a:t>
            </a:r>
            <a:r>
              <a:rPr lang="zh-CN" altLang="en-US"/>
              <a:t>的核心。</a:t>
            </a:r>
            <a:endParaRPr lang="zh-CN" altLang="en-US"/>
          </a:p>
          <a:p>
            <a:r>
              <a:rPr lang="zh-CN" altLang="en-US"/>
              <a:t>由： </a:t>
            </a:r>
            <a:r>
              <a:rPr lang="en-US" altLang="zh-CN"/>
              <a:t>Mach </a:t>
            </a:r>
            <a:r>
              <a:rPr lang="zh-CN" altLang="en-US"/>
              <a:t>微内核、</a:t>
            </a:r>
            <a:r>
              <a:rPr lang="en-US" altLang="zh-CN"/>
              <a:t>BSD </a:t>
            </a:r>
            <a:r>
              <a:rPr lang="zh-CN" altLang="en-US"/>
              <a:t>层、</a:t>
            </a:r>
            <a:r>
              <a:rPr lang="en-US" altLang="zh-CN"/>
              <a:t>libKern</a:t>
            </a:r>
            <a:r>
              <a:rPr lang="zh-CN" altLang="en-US"/>
              <a:t>、 </a:t>
            </a:r>
            <a:r>
              <a:rPr lang="en-US" altLang="zh-CN"/>
              <a:t>I/O Kit </a:t>
            </a:r>
            <a:r>
              <a:rPr lang="zh-CN" altLang="en-US"/>
              <a:t>组件构成</a:t>
            </a:r>
            <a:endParaRPr lang="zh-CN" altLang="en-US"/>
          </a:p>
          <a:p>
            <a:r>
              <a:rPr lang="zh-CN" altLang="en-US"/>
              <a:t>内核是模块化的，允许根据需要以动态加载插件的形式扩展 （</a:t>
            </a:r>
            <a:r>
              <a:rPr lang="en-US" altLang="zh-CN"/>
              <a:t>Kernel Extension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Mach</a:t>
            </a:r>
            <a:r>
              <a:rPr lang="zh-CN" altLang="en-US"/>
              <a:t>：</a:t>
            </a:r>
            <a:r>
              <a:rPr lang="en-US" altLang="zh-CN"/>
              <a:t>XNU </a:t>
            </a:r>
            <a:r>
              <a:rPr lang="zh-CN" altLang="en-US"/>
              <a:t>的核心。</a:t>
            </a:r>
            <a:r>
              <a:rPr lang="en-US" altLang="zh-CN"/>
              <a:t>Mach </a:t>
            </a:r>
            <a:r>
              <a:rPr lang="zh-CN" altLang="en-US"/>
              <a:t>最初是一个在卡内基梅隆大学（</a:t>
            </a:r>
            <a:r>
              <a:rPr lang="en-US" altLang="zh-CN"/>
              <a:t>CMU</a:t>
            </a:r>
            <a:r>
              <a:rPr lang="zh-CN" altLang="en-US"/>
              <a:t>）开发的研究型的操作系统，致力于研制一个用于操作系统的轻量级且高效的平台，这个项目的研究成果是 </a:t>
            </a:r>
            <a:r>
              <a:rPr lang="en-US" altLang="zh-CN"/>
              <a:t>Mach </a:t>
            </a:r>
            <a:r>
              <a:rPr lang="zh-CN" altLang="en-US"/>
              <a:t>微内核，这个微内核仅能处理操作系统最基本的职责：进程和线程抽象、虚拟内存管理、任务调度、进程间通信和消息传递机制。</a:t>
            </a:r>
            <a:endParaRPr lang="zh-CN" altLang="en-US"/>
          </a:p>
          <a:p>
            <a:r>
              <a:rPr lang="zh-CN" altLang="en-US"/>
              <a:t>苹果不鼓励开发者使用 </a:t>
            </a:r>
            <a:r>
              <a:rPr lang="en-US" altLang="zh-CN"/>
              <a:t>Mach </a:t>
            </a:r>
            <a:r>
              <a:rPr lang="zh-CN" altLang="en-US"/>
              <a:t>提供的 </a:t>
            </a:r>
            <a:r>
              <a:rPr lang="en-US" altLang="zh-CN"/>
              <a:t>API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Darwin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BSD </a:t>
            </a:r>
            <a:r>
              <a:rPr lang="zh-CN" altLang="en-US"/>
              <a:t>层：建立在 </a:t>
            </a:r>
            <a:r>
              <a:rPr lang="en-US" altLang="zh-CN"/>
              <a:t>Mach </a:t>
            </a:r>
            <a:r>
              <a:rPr lang="zh-CN" altLang="en-US"/>
              <a:t>之上，也是 </a:t>
            </a:r>
            <a:r>
              <a:rPr lang="en-US" altLang="zh-CN"/>
              <a:t>XNU </a:t>
            </a:r>
            <a:r>
              <a:rPr lang="zh-CN" altLang="en-US"/>
              <a:t>中不可分割的部分。这一层提供了可靠且现代化的 </a:t>
            </a:r>
            <a:r>
              <a:rPr lang="en-US" altLang="zh-CN"/>
              <a:t>API </a:t>
            </a:r>
            <a:r>
              <a:rPr lang="zh-CN" altLang="en-US"/>
              <a:t>，提供了 </a:t>
            </a:r>
            <a:r>
              <a:rPr lang="en-US" altLang="zh-CN"/>
              <a:t>POSIX </a:t>
            </a:r>
            <a:r>
              <a:rPr lang="zh-CN" altLang="en-US"/>
              <a:t>的兼容。</a:t>
            </a:r>
            <a:endParaRPr lang="zh-CN" altLang="en-US"/>
          </a:p>
          <a:p>
            <a:r>
              <a:rPr lang="en-US" altLang="zh-CN"/>
              <a:t>libkern </a:t>
            </a:r>
            <a:r>
              <a:rPr lang="zh-CN" altLang="en-US"/>
              <a:t>库：一个内建的、自包含 </a:t>
            </a:r>
            <a:r>
              <a:rPr lang="en-US" altLang="zh-CN"/>
              <a:t>C++</a:t>
            </a:r>
            <a:r>
              <a:rPr lang="zh-CN" altLang="en-US"/>
              <a:t>库，为 </a:t>
            </a:r>
            <a:r>
              <a:rPr lang="en-US" altLang="zh-CN"/>
              <a:t>I/O Kit </a:t>
            </a:r>
            <a:r>
              <a:rPr lang="zh-CN" altLang="en-US"/>
              <a:t>的可用 </a:t>
            </a:r>
            <a:r>
              <a:rPr lang="en-US" altLang="zh-CN"/>
              <a:t>C++</a:t>
            </a:r>
            <a:r>
              <a:rPr lang="zh-CN" altLang="en-US"/>
              <a:t>语言编写等一些其他高级功能提供支持。没有向用户提供 </a:t>
            </a:r>
            <a:r>
              <a:rPr lang="en-US" altLang="zh-CN"/>
              <a:t>API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en-US" altLang="zh-CN"/>
              <a:t>I/O Kit </a:t>
            </a:r>
            <a:r>
              <a:rPr lang="zh-CN" altLang="en-US"/>
              <a:t>：是一个在内核中的完整自包含的执行环境，让开发者可以快速创建优雅稳定的设备驱动程序。（</a:t>
            </a:r>
            <a:r>
              <a:rPr lang="en-US" altLang="zh-CN"/>
              <a:t>C++</a:t>
            </a:r>
            <a:r>
              <a:rPr lang="zh-CN" altLang="en-US"/>
              <a:t>环境，继承和重载）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shell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系统目录 </a:t>
            </a:r>
            <a:r>
              <a:rPr lang="en-US" altLang="zh-CN"/>
              <a:t>/bin/bash </a:t>
            </a:r>
            <a:r>
              <a:rPr lang="zh-CN" altLang="en-US"/>
              <a:t>下，</a:t>
            </a:r>
            <a:r>
              <a:rPr lang="en-US" altLang="zh-CN"/>
              <a:t>macOS </a:t>
            </a:r>
            <a:r>
              <a:rPr lang="zh-CN" altLang="en-US"/>
              <a:t>提供了多种 </a:t>
            </a:r>
            <a:r>
              <a:rPr lang="en-US" altLang="zh-CN"/>
              <a:t>shell </a:t>
            </a:r>
            <a:r>
              <a:rPr lang="zh-CN" altLang="en-US"/>
              <a:t>可供选择：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系统默认的是 </a:t>
            </a:r>
            <a:r>
              <a:rPr lang="en-US" altLang="zh-CN"/>
              <a:t>/bin/bash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626235"/>
            <a:ext cx="803783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4710" y="1200150"/>
            <a:ext cx="6562090" cy="339407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>
                <a:sym typeface="+mn-ea"/>
              </a:rPr>
              <a:t>第一章 历史</a:t>
            </a:r>
            <a:endParaRPr lang="zh-CN" altLang="en-US"/>
          </a:p>
          <a:p>
            <a:r>
              <a:rPr lang="zh-CN" altLang="en-US">
                <a:sym typeface="+mn-ea"/>
              </a:rPr>
              <a:t>第二章 架构一瞥</a:t>
            </a:r>
            <a:endParaRPr lang="zh-CN" altLang="en-US">
              <a:sym typeface="+mn-ea"/>
            </a:endParaRPr>
          </a:p>
          <a:p>
            <a:r>
              <a:rPr lang="zh-CN" altLang="en-US"/>
              <a:t>第三章 进程和线程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文件系统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macOS </a:t>
            </a:r>
            <a:r>
              <a:rPr lang="zh-CN" altLang="en-US"/>
              <a:t>使用了 </a:t>
            </a:r>
            <a:r>
              <a:rPr lang="en-US" altLang="zh-CN"/>
              <a:t>Hierarchical File System Plus</a:t>
            </a:r>
            <a:r>
              <a:rPr lang="zh-CN" altLang="en-US"/>
              <a:t>（</a:t>
            </a:r>
            <a:r>
              <a:rPr lang="en-US" altLang="zh-CN"/>
              <a:t>HFS+</a:t>
            </a:r>
            <a:r>
              <a:rPr lang="zh-CN" altLang="en-US"/>
              <a:t>）文件系统</a:t>
            </a:r>
            <a:endParaRPr lang="zh-CN" altLang="en-US"/>
          </a:p>
          <a:p>
            <a:r>
              <a:rPr lang="zh-CN" altLang="en-US"/>
              <a:t>可设置大小写敏感或者不敏感，</a:t>
            </a:r>
            <a:r>
              <a:rPr lang="en-US" altLang="zh-CN"/>
              <a:t>macOS </a:t>
            </a:r>
            <a:r>
              <a:rPr lang="zh-CN" altLang="en-US"/>
              <a:t>为大小写不敏感，</a:t>
            </a:r>
            <a:r>
              <a:rPr lang="en-US" altLang="zh-CN"/>
              <a:t>iOS </a:t>
            </a:r>
            <a:r>
              <a:rPr lang="zh-CN" altLang="en-US"/>
              <a:t>为大小写敏感</a:t>
            </a:r>
            <a:endParaRPr lang="zh-CN" altLang="en-US"/>
          </a:p>
          <a:p>
            <a:r>
              <a:rPr lang="zh-CN" altLang="en-US"/>
              <a:t>日志功能可选 （开启时，在强行卸载（如电力中断）的情况下更加健壮）</a:t>
            </a:r>
            <a:endParaRPr lang="zh-CN" altLang="en-US"/>
          </a:p>
          <a:p>
            <a:r>
              <a:rPr lang="zh-CN" altLang="en-US"/>
              <a:t>内核通过 </a:t>
            </a:r>
            <a:r>
              <a:rPr lang="en-US" altLang="zh-CN"/>
              <a:t>Virtual File System </a:t>
            </a:r>
            <a:r>
              <a:rPr lang="zh-CN" altLang="en-US"/>
              <a:t>（</a:t>
            </a:r>
            <a:r>
              <a:rPr lang="en-US" altLang="zh-CN"/>
              <a:t>VFS</a:t>
            </a:r>
            <a:r>
              <a:rPr lang="zh-CN" altLang="en-US"/>
              <a:t>）向用户提供了和其他所有文件系统一样的 </a:t>
            </a:r>
            <a:r>
              <a:rPr lang="en-US" altLang="zh-CN"/>
              <a:t>API </a:t>
            </a:r>
            <a:r>
              <a:rPr lang="zh-CN" altLang="en-US"/>
              <a:t>接口。权限、硬链接、软连接、文件所有权和类型，这些和所有 </a:t>
            </a:r>
            <a:r>
              <a:rPr lang="en-US" altLang="zh-CN"/>
              <a:t>Unix </a:t>
            </a:r>
            <a:r>
              <a:rPr lang="zh-CN" altLang="en-US"/>
              <a:t>都是一样的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系统目录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macOS </a:t>
            </a:r>
            <a:r>
              <a:rPr lang="zh-CN" altLang="en-US"/>
              <a:t>是一个符合 </a:t>
            </a:r>
            <a:r>
              <a:rPr lang="en-US" altLang="zh-CN"/>
              <a:t>UNIX </a:t>
            </a:r>
            <a:r>
              <a:rPr lang="zh-CN" altLang="en-US"/>
              <a:t>标准的系统，因此有符合 </a:t>
            </a:r>
            <a:r>
              <a:rPr lang="en-US" altLang="zh-CN"/>
              <a:t>UNIX </a:t>
            </a:r>
            <a:r>
              <a:rPr lang="zh-CN" altLang="en-US"/>
              <a:t>标准的目录结构，同时也有 </a:t>
            </a:r>
            <a:r>
              <a:rPr lang="en-US" altLang="zh-CN"/>
              <a:t>macOS </a:t>
            </a:r>
            <a:r>
              <a:rPr lang="zh-CN" altLang="en-US"/>
              <a:t>特有的目录结构。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3065" y="1882140"/>
            <a:ext cx="8357235" cy="2030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en-US" altLang="zh-CN"/>
              <a:t>/bin: UNIX </a:t>
            </a:r>
            <a:r>
              <a:rPr lang="zh-CN" altLang="en-US"/>
              <a:t>二进制程序，常用 </a:t>
            </a:r>
            <a:r>
              <a:rPr lang="en-US" altLang="zh-CN"/>
              <a:t>UNIX </a:t>
            </a:r>
            <a:r>
              <a:rPr lang="zh-CN" altLang="en-US"/>
              <a:t>命令所在的地方 （</a:t>
            </a:r>
            <a:r>
              <a:rPr lang="en-US" altLang="zh-CN"/>
              <a:t>ls rm mv df </a:t>
            </a:r>
            <a:r>
              <a:rPr lang="zh-CN" altLang="en-US"/>
              <a:t>等）</a:t>
            </a:r>
            <a:endParaRPr lang="zh-CN" altLang="en-US"/>
          </a:p>
          <a:p>
            <a:r>
              <a:rPr lang="en-US" altLang="zh-CN"/>
              <a:t>/sbin: </a:t>
            </a:r>
            <a:r>
              <a:rPr lang="zh-CN" altLang="en-US"/>
              <a:t>系统程序，这些二进制程序用于系统管理，例如文件系统管理和网络配置等</a:t>
            </a:r>
            <a:endParaRPr lang="zh-CN" altLang="en-US"/>
          </a:p>
          <a:p>
            <a:r>
              <a:rPr lang="en-US" altLang="zh-CN"/>
              <a:t>/usr: User </a:t>
            </a:r>
            <a:r>
              <a:rPr lang="zh-CN" altLang="en-US"/>
              <a:t>目录，第三方的软件安装在这里</a:t>
            </a:r>
            <a:endParaRPr lang="zh-CN" altLang="en-US"/>
          </a:p>
          <a:p>
            <a:r>
              <a:rPr lang="en-US" altLang="zh-CN"/>
              <a:t>/etc: </a:t>
            </a:r>
            <a:r>
              <a:rPr lang="zh-CN" altLang="en-US"/>
              <a:t>包含系统配置文件</a:t>
            </a:r>
            <a:endParaRPr lang="zh-CN" altLang="en-US"/>
          </a:p>
          <a:p>
            <a:r>
              <a:rPr lang="en-US" altLang="zh-CN"/>
              <a:t>/dev: BSD </a:t>
            </a:r>
            <a:r>
              <a:rPr lang="zh-CN" altLang="en-US"/>
              <a:t>设备文件，字符设备和块设备</a:t>
            </a:r>
            <a:endParaRPr lang="zh-CN" altLang="en-US"/>
          </a:p>
          <a:p>
            <a:r>
              <a:rPr lang="en-US" altLang="zh-CN"/>
              <a:t>/tmp: </a:t>
            </a:r>
            <a:r>
              <a:rPr lang="zh-CN" altLang="en-US"/>
              <a:t>临时文件</a:t>
            </a:r>
            <a:endParaRPr lang="zh-CN" altLang="en-US"/>
          </a:p>
          <a:p>
            <a:r>
              <a:rPr lang="en-US" altLang="zh-CN"/>
              <a:t>/var: </a:t>
            </a:r>
            <a:r>
              <a:rPr lang="zh-CN" altLang="en-US"/>
              <a:t>各种杂项文件，比如：日志文件、邮件存储、打印队列和其他数据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系统目录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1590" y="1200150"/>
            <a:ext cx="656018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系统目录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特有目录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2400" y="1776730"/>
            <a:ext cx="8839200" cy="2584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/Application: </a:t>
            </a:r>
            <a:r>
              <a:rPr lang="zh-CN" altLang="en-US"/>
              <a:t>系统中所有应用程序的默认目录</a:t>
            </a:r>
            <a:endParaRPr lang="zh-CN" altLang="en-US"/>
          </a:p>
          <a:p>
            <a:pPr algn="l"/>
            <a:r>
              <a:rPr lang="en-US" altLang="zh-CN"/>
              <a:t>/Library: </a:t>
            </a:r>
            <a:r>
              <a:rPr lang="zh-CN" altLang="en-US"/>
              <a:t>系统应用数据文件、帮助和文档等数据</a:t>
            </a:r>
            <a:endParaRPr lang="zh-CN" altLang="en-US"/>
          </a:p>
          <a:p>
            <a:pPr algn="l"/>
            <a:r>
              <a:rPr lang="en-US" altLang="zh-CN"/>
              <a:t>/Network: </a:t>
            </a:r>
            <a:r>
              <a:rPr lang="zh-CN" altLang="en-US"/>
              <a:t>用于邻居节点发现和访问的虚拟目录</a:t>
            </a:r>
            <a:endParaRPr lang="zh-CN" altLang="en-US"/>
          </a:p>
          <a:p>
            <a:pPr algn="l"/>
            <a:r>
              <a:rPr lang="en-US" altLang="zh-CN"/>
              <a:t>/System: </a:t>
            </a:r>
            <a:r>
              <a:rPr lang="zh-CN" altLang="en-US"/>
              <a:t>系统文件目录。其中之包含一个 </a:t>
            </a:r>
            <a:r>
              <a:rPr lang="en-US" altLang="zh-CN"/>
              <a:t>Library </a:t>
            </a:r>
            <a:r>
              <a:rPr lang="zh-CN" altLang="en-US"/>
              <a:t>子目录，这个子目录几乎包含了系统</a:t>
            </a:r>
            <a:endParaRPr lang="zh-CN" altLang="en-US"/>
          </a:p>
          <a:p>
            <a:pPr algn="l"/>
            <a:r>
              <a:rPr lang="zh-CN" altLang="en-US"/>
              <a:t>中所有重要组件（</a:t>
            </a:r>
            <a:r>
              <a:rPr lang="en-US" altLang="zh-CN"/>
              <a:t>/System/Library/Frameworks </a:t>
            </a:r>
            <a:r>
              <a:rPr lang="zh-CN" altLang="en-US"/>
              <a:t>架构 </a:t>
            </a:r>
            <a:r>
              <a:rPr lang="en-US" altLang="zh-CN">
                <a:sym typeface="+mn-ea"/>
              </a:rPr>
              <a:t>/System/Library/Extensions</a:t>
            </a:r>
            <a:r>
              <a:rPr lang="zh-CN" altLang="en-US"/>
              <a:t>内核</a:t>
            </a:r>
            <a:endParaRPr lang="zh-CN" altLang="en-US"/>
          </a:p>
          <a:p>
            <a:pPr algn="l"/>
            <a:r>
              <a:rPr lang="zh-CN" altLang="en-US"/>
              <a:t>模块</a:t>
            </a:r>
            <a:r>
              <a:rPr lang="en-US" altLang="zh-CN"/>
              <a:t>)</a:t>
            </a:r>
            <a:endParaRPr lang="en-US" altLang="zh-CN"/>
          </a:p>
          <a:p>
            <a:pPr algn="l"/>
            <a:r>
              <a:rPr lang="en-US" altLang="zh-CN"/>
              <a:t>/Users: </a:t>
            </a:r>
            <a:r>
              <a:rPr lang="zh-CN" altLang="en-US"/>
              <a:t>所有用户的主目录所在目录。系统注册的每个用户在这里都会创建自己的目录</a:t>
            </a:r>
            <a:endParaRPr lang="zh-CN" altLang="en-US"/>
          </a:p>
          <a:p>
            <a:pPr algn="l"/>
            <a:r>
              <a:rPr lang="en-US" altLang="zh-CN"/>
              <a:t>/Volumes: </a:t>
            </a:r>
            <a:r>
              <a:rPr lang="zh-CN" altLang="en-US"/>
              <a:t>可移动媒体和网络文件系统的挂载点所在目录</a:t>
            </a:r>
            <a:endParaRPr lang="zh-CN" altLang="en-US"/>
          </a:p>
          <a:p>
            <a:pPr algn="l"/>
            <a:r>
              <a:rPr lang="en-US" altLang="zh-CN"/>
              <a:t>/cores: </a:t>
            </a:r>
            <a:r>
              <a:rPr lang="zh-CN" altLang="en-US"/>
              <a:t>如果启用了核心转存 </a:t>
            </a:r>
            <a:r>
              <a:rPr lang="en-US" altLang="zh-CN"/>
              <a:t>(core dump)</a:t>
            </a:r>
            <a:r>
              <a:rPr lang="zh-CN" altLang="en-US"/>
              <a:t>，这个目录用于保存核心转存文件</a:t>
            </a:r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系统目录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iOS </a:t>
            </a:r>
            <a:r>
              <a:rPr lang="zh-CN" altLang="en-US"/>
              <a:t>的文件系统和 </a:t>
            </a:r>
            <a:r>
              <a:rPr lang="en-US" altLang="zh-CN"/>
              <a:t>macOS </a:t>
            </a:r>
            <a:r>
              <a:rPr lang="zh-CN" altLang="en-US"/>
              <a:t>非常相似</a:t>
            </a:r>
            <a:endParaRPr lang="zh-CN" altLang="en-US"/>
          </a:p>
          <a:p>
            <a:r>
              <a:rPr lang="zh-CN" altLang="en-US"/>
              <a:t>文件系统是大小写敏感的且是部分加密的</a:t>
            </a:r>
            <a:endParaRPr lang="zh-CN" altLang="en-US"/>
          </a:p>
          <a:p>
            <a:r>
              <a:rPr lang="zh-CN" altLang="en-US"/>
              <a:t>没有 </a:t>
            </a:r>
            <a:r>
              <a:rPr lang="en-US" altLang="zh-CN"/>
              <a:t>/Users </a:t>
            </a:r>
            <a:r>
              <a:rPr lang="zh-CN" altLang="en-US"/>
              <a:t>目录，只有一个</a:t>
            </a:r>
            <a:r>
              <a:rPr lang="en-US" altLang="zh-CN"/>
              <a:t>/User </a:t>
            </a:r>
            <a:r>
              <a:rPr lang="zh-CN" altLang="en-US"/>
              <a:t>目录，而这个目录实际是指向</a:t>
            </a:r>
            <a:r>
              <a:rPr lang="en-US" altLang="zh-CN"/>
              <a:t>/var/mobile </a:t>
            </a:r>
            <a:r>
              <a:rPr lang="zh-CN" altLang="en-US"/>
              <a:t>的符号链接</a:t>
            </a:r>
            <a:endParaRPr lang="zh-CN" altLang="en-US"/>
          </a:p>
          <a:p>
            <a:r>
              <a:rPr lang="zh-CN" altLang="en-US"/>
              <a:t>没有 </a:t>
            </a:r>
            <a:r>
              <a:rPr lang="en-US" altLang="zh-CN"/>
              <a:t>/Volumes </a:t>
            </a:r>
            <a:r>
              <a:rPr lang="zh-CN" altLang="en-US"/>
              <a:t>目录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通过越狱机器观察比较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系统目录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6220" y="1200150"/>
            <a:ext cx="3590290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bundle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bundle -&gt; </a:t>
            </a:r>
            <a:r>
              <a:rPr lang="zh-CN" altLang="en-US"/>
              <a:t>在 </a:t>
            </a:r>
            <a:r>
              <a:rPr lang="en-US" altLang="zh-CN"/>
              <a:t>iOS </a:t>
            </a:r>
            <a:r>
              <a:rPr lang="zh-CN" altLang="en-US"/>
              <a:t>或者 </a:t>
            </a:r>
            <a:r>
              <a:rPr lang="en-US" altLang="zh-CN"/>
              <a:t>macOS </a:t>
            </a:r>
            <a:r>
              <a:rPr lang="zh-CN" altLang="en-US"/>
              <a:t>系统中，应用程序、</a:t>
            </a:r>
            <a:r>
              <a:rPr lang="en-US" altLang="zh-CN"/>
              <a:t>Framework</a:t>
            </a:r>
            <a:r>
              <a:rPr lang="zh-CN" altLang="en-US"/>
              <a:t>、插件、</a:t>
            </a:r>
            <a:r>
              <a:rPr lang="en-US" altLang="zh-CN"/>
              <a:t>widget </a:t>
            </a:r>
            <a:r>
              <a:rPr lang="zh-CN" altLang="en-US"/>
              <a:t>甚至内核扩展都会被打包到 </a:t>
            </a:r>
            <a:r>
              <a:rPr lang="en-US" altLang="zh-CN"/>
              <a:t>bundle </a:t>
            </a:r>
            <a:r>
              <a:rPr lang="zh-CN" altLang="en-US"/>
              <a:t>中。</a:t>
            </a:r>
            <a:endParaRPr lang="zh-CN" altLang="en-US"/>
          </a:p>
          <a:p>
            <a:r>
              <a:rPr lang="zh-CN" altLang="en-US"/>
              <a:t>苹果对</a:t>
            </a:r>
            <a:r>
              <a:rPr lang="en-US" altLang="zh-CN"/>
              <a:t>bundle</a:t>
            </a:r>
            <a:r>
              <a:rPr lang="zh-CN" altLang="en-US"/>
              <a:t>的介绍为 A representation of the code and resources stored in a bundle directory on disk.</a:t>
            </a:r>
            <a:endParaRPr lang="zh-CN" altLang="en-US"/>
          </a:p>
          <a:p>
            <a:r>
              <a:rPr lang="zh-CN" altLang="en-US"/>
              <a:t>每个 </a:t>
            </a:r>
            <a:r>
              <a:rPr lang="en-US" altLang="zh-CN"/>
              <a:t>bundle </a:t>
            </a:r>
            <a:r>
              <a:rPr lang="zh-CN" altLang="en-US"/>
              <a:t>带有相同的目录结构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iNaviCore </a:t>
            </a:r>
            <a:r>
              <a:rPr lang="zh-CN" altLang="en-US">
                <a:sym typeface="+mn-ea"/>
              </a:rPr>
              <a:t>和 导航零号 目录结构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9555" y="771525"/>
            <a:ext cx="1161415" cy="402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771525"/>
            <a:ext cx="2707640" cy="1544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0" y="2959100"/>
            <a:ext cx="3401060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iNaviCore </a:t>
            </a:r>
            <a:r>
              <a:rPr lang="zh-CN" altLang="en-US">
                <a:sym typeface="+mn-ea"/>
              </a:rPr>
              <a:t>和 导航零号 目录结构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iOS </a:t>
            </a:r>
            <a:r>
              <a:rPr lang="zh-CN" altLang="en-US"/>
              <a:t>会区分苹果自己提供的默认应用程序和通过 </a:t>
            </a:r>
            <a:r>
              <a:rPr lang="en-US" altLang="zh-CN"/>
              <a:t>App Store </a:t>
            </a:r>
            <a:r>
              <a:rPr lang="zh-CN" altLang="en-US"/>
              <a:t>安装的应用程序，前者安装在 </a:t>
            </a:r>
            <a:r>
              <a:rPr lang="en-US" altLang="zh-CN"/>
              <a:t>/Applications </a:t>
            </a:r>
            <a:r>
              <a:rPr lang="zh-CN" altLang="en-US"/>
              <a:t>目录下，后者安装在</a:t>
            </a:r>
            <a:r>
              <a:rPr lang="zh-CN" altLang="en-US"/>
              <a:t>/private/var/containers/Bundle/Application/</a:t>
            </a:r>
            <a:r>
              <a:rPr lang="en-US" altLang="zh-CN"/>
              <a:t> </a:t>
            </a:r>
            <a:r>
              <a:rPr lang="zh-CN" altLang="en-US"/>
              <a:t>下。且 </a:t>
            </a:r>
            <a:r>
              <a:rPr lang="en-US" altLang="zh-CN"/>
              <a:t>App Store </a:t>
            </a:r>
            <a:r>
              <a:rPr lang="zh-CN" altLang="en-US"/>
              <a:t>下载的应用会在一个表示 </a:t>
            </a:r>
            <a:r>
              <a:rPr lang="en-US" altLang="zh-CN"/>
              <a:t>128 </a:t>
            </a:r>
            <a:r>
              <a:rPr lang="zh-CN" altLang="en-US"/>
              <a:t>位 </a:t>
            </a:r>
            <a:r>
              <a:rPr lang="en-US" altLang="zh-CN"/>
              <a:t>GUID </a:t>
            </a:r>
            <a:r>
              <a:rPr lang="zh-CN" altLang="en-US"/>
              <a:t>的目录下。</a:t>
            </a:r>
            <a:endParaRPr lang="zh-CN" altLang="en-US"/>
          </a:p>
          <a:p>
            <a:r>
              <a:rPr lang="zh-CN" altLang="en-US"/>
              <a:t>从 </a:t>
            </a:r>
            <a:r>
              <a:rPr lang="en-US" altLang="zh-CN"/>
              <a:t>App Store </a:t>
            </a:r>
            <a:r>
              <a:rPr lang="zh-CN" altLang="en-US"/>
              <a:t>（或者其他地方）下载应用时，应用以 </a:t>
            </a:r>
            <a:r>
              <a:rPr lang="en-US" altLang="zh-CN"/>
              <a:t>.ipa </a:t>
            </a:r>
            <a:r>
              <a:rPr lang="zh-CN" altLang="en-US"/>
              <a:t>文件的形式打包 </a:t>
            </a:r>
            <a:r>
              <a:rPr lang="en-US" altLang="zh-CN"/>
              <a:t>-- </a:t>
            </a:r>
            <a:r>
              <a:rPr lang="zh-CN" altLang="en-US"/>
              <a:t>这是一个 </a:t>
            </a:r>
            <a:r>
              <a:rPr lang="en-US" altLang="zh-CN"/>
              <a:t>zip </a:t>
            </a:r>
            <a:r>
              <a:rPr lang="zh-CN" altLang="en-US"/>
              <a:t>文件，解压后在 </a:t>
            </a:r>
            <a:r>
              <a:rPr lang="en-US" altLang="zh-CN"/>
              <a:t>Payload/ </a:t>
            </a:r>
            <a:r>
              <a:rPr lang="zh-CN" altLang="en-US"/>
              <a:t>目录下可以看到应用程序的目录内容。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2954020"/>
            <a:ext cx="8260080" cy="14408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Framework </a:t>
            </a:r>
            <a:r>
              <a:rPr lang="zh-CN" altLang="en-US">
                <a:sym typeface="+mn-ea"/>
              </a:rPr>
              <a:t>和 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Framework </a:t>
            </a:r>
            <a:r>
              <a:rPr lang="zh-CN" altLang="en-US"/>
              <a:t>：就是一个 </a:t>
            </a:r>
            <a:r>
              <a:rPr lang="en-US" altLang="zh-CN"/>
              <a:t>bundle </a:t>
            </a:r>
            <a:r>
              <a:rPr lang="zh-CN" altLang="en-US"/>
              <a:t>，包含一个或者多个共享库以及相关的支持文件；提供了完整的运行时接口，可以隐藏底层的系统接口；苹果系统特有的，不可移植且闭源。</a:t>
            </a:r>
            <a:endParaRPr lang="zh-CN" altLang="en-US"/>
          </a:p>
          <a:p>
            <a:r>
              <a:rPr lang="en-US" altLang="zh-CN"/>
              <a:t>iNaviCore </a:t>
            </a:r>
            <a:r>
              <a:rPr lang="zh-CN" altLang="en-US"/>
              <a:t>用的是 </a:t>
            </a:r>
            <a:r>
              <a:rPr lang="en-US" altLang="zh-CN"/>
              <a:t>Framework </a:t>
            </a:r>
            <a:r>
              <a:rPr lang="zh-CN" altLang="en-US"/>
              <a:t>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库 ：</a:t>
            </a:r>
            <a:r>
              <a:rPr lang="en-US" altLang="zh-CN"/>
              <a:t>Framework </a:t>
            </a:r>
            <a:r>
              <a:rPr lang="zh-CN" altLang="en-US"/>
              <a:t>可以说是一种特殊形式的库，实际上</a:t>
            </a:r>
            <a:r>
              <a:rPr lang="en-US" altLang="zh-CN"/>
              <a:t>Framework </a:t>
            </a:r>
            <a:r>
              <a:rPr lang="zh-CN" altLang="en-US"/>
              <a:t>中的二进制文件就是库。</a:t>
            </a:r>
            <a:endParaRPr lang="zh-CN" altLang="en-US"/>
          </a:p>
          <a:p>
            <a:r>
              <a:rPr lang="en-US" altLang="zh-CN"/>
              <a:t>Framework </a:t>
            </a:r>
            <a:r>
              <a:rPr lang="zh-CN" altLang="en-US"/>
              <a:t>更倾向于 </a:t>
            </a:r>
            <a:r>
              <a:rPr lang="en-US" altLang="zh-CN"/>
              <a:t>macOS </a:t>
            </a:r>
            <a:r>
              <a:rPr lang="zh-CN" altLang="en-US"/>
              <a:t>和 </a:t>
            </a:r>
            <a:r>
              <a:rPr lang="en-US" altLang="zh-CN"/>
              <a:t>iOS </a:t>
            </a:r>
            <a:r>
              <a:rPr lang="zh-CN" altLang="en-US"/>
              <a:t>特有，库则是所有的 </a:t>
            </a:r>
            <a:r>
              <a:rPr lang="en-US" altLang="zh-CN"/>
              <a:t>UNIX </a:t>
            </a:r>
            <a:r>
              <a:rPr lang="zh-CN" altLang="en-US"/>
              <a:t>系统共有。</a:t>
            </a:r>
            <a:endParaRPr lang="zh-CN" altLang="en-US"/>
          </a:p>
          <a:p>
            <a:r>
              <a:rPr lang="en-US" altLang="zh-CN"/>
              <a:t>macOS </a:t>
            </a:r>
            <a:r>
              <a:rPr lang="zh-CN" altLang="en-US"/>
              <a:t>和 </a:t>
            </a:r>
            <a:r>
              <a:rPr lang="en-US" altLang="zh-CN"/>
              <a:t>iOS </a:t>
            </a:r>
            <a:r>
              <a:rPr lang="zh-CN" altLang="en-US"/>
              <a:t>的库是以 </a:t>
            </a:r>
            <a:r>
              <a:rPr lang="en-US" altLang="zh-CN"/>
              <a:t>.dylib</a:t>
            </a:r>
            <a:r>
              <a:rPr lang="zh-CN" altLang="en-US"/>
              <a:t>为后缀的 </a:t>
            </a:r>
            <a:r>
              <a:rPr lang="en-US" altLang="zh-CN"/>
              <a:t>Mach-O </a:t>
            </a:r>
            <a:r>
              <a:rPr lang="zh-CN" altLang="en-US"/>
              <a:t>二进制文件；</a:t>
            </a:r>
            <a:r>
              <a:rPr lang="en-US" altLang="zh-CN"/>
              <a:t>UNIX </a:t>
            </a:r>
            <a:r>
              <a:rPr lang="zh-CN" altLang="en-US"/>
              <a:t>的库是以 </a:t>
            </a:r>
            <a:r>
              <a:rPr lang="en-US" altLang="zh-CN"/>
              <a:t>.so</a:t>
            </a:r>
            <a:r>
              <a:rPr lang="zh-CN" altLang="en-US"/>
              <a:t>为后缀的 </a:t>
            </a:r>
            <a:r>
              <a:rPr lang="en-US" altLang="zh-CN"/>
              <a:t>ELF </a:t>
            </a:r>
            <a:r>
              <a:rPr lang="zh-CN" altLang="en-US"/>
              <a:t>二进制文件。二者不能通用。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2007</a:t>
            </a:r>
            <a:r>
              <a:rPr lang="zh-CN" altLang="en-US">
                <a:sym typeface="+mn-ea"/>
              </a:rPr>
              <a:t>年发布</a:t>
            </a:r>
            <a:endParaRPr lang="zh-CN" altLang="en-US"/>
          </a:p>
          <a:p>
            <a:r>
              <a:rPr lang="zh-CN" altLang="en-US">
                <a:sym typeface="+mn-ea"/>
              </a:rPr>
              <a:t>市场占用率 </a:t>
            </a:r>
            <a:r>
              <a:rPr lang="en-US" altLang="zh-CN">
                <a:sym typeface="+mn-ea"/>
              </a:rPr>
              <a:t>22.74% 2019 May (http://gs.statcounter.com/os-market-share/mobile/worldwide)</a:t>
            </a:r>
            <a:endParaRPr lang="zh-CN" altLang="en-US"/>
          </a:p>
          <a:p>
            <a:r>
              <a:rPr lang="zh-CN" altLang="en-US"/>
              <a:t>设计超前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Framework </a:t>
            </a:r>
            <a:r>
              <a:rPr lang="zh-CN" altLang="en-US">
                <a:sym typeface="+mn-ea"/>
              </a:rPr>
              <a:t>和 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1200150"/>
            <a:ext cx="5924550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BSD/Mach </a:t>
            </a:r>
            <a:r>
              <a:rPr lang="zh-CN" altLang="en-US">
                <a:sym typeface="+mn-ea"/>
              </a:rPr>
              <a:t>原生应用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尽管 </a:t>
            </a:r>
            <a:r>
              <a:rPr lang="en-US" altLang="zh-CN"/>
              <a:t>iOS </a:t>
            </a:r>
            <a:r>
              <a:rPr lang="zh-CN" altLang="en-US"/>
              <a:t>和 </a:t>
            </a:r>
            <a:r>
              <a:rPr lang="en-US" altLang="zh-CN"/>
              <a:t>macOS </a:t>
            </a:r>
            <a:r>
              <a:rPr lang="zh-CN" altLang="en-US"/>
              <a:t>首选开发语言是 </a:t>
            </a:r>
            <a:r>
              <a:rPr lang="en-US" altLang="zh-CN"/>
              <a:t>Objective-C </a:t>
            </a:r>
            <a:r>
              <a:rPr lang="zh-CN" altLang="en-US"/>
              <a:t>，但是依然可以使用 </a:t>
            </a:r>
            <a:r>
              <a:rPr lang="en-US" altLang="zh-CN"/>
              <a:t>C++/C </a:t>
            </a:r>
            <a:r>
              <a:rPr lang="zh-CN" altLang="en-US"/>
              <a:t>语言编写原生应用，可以选择不使用 </a:t>
            </a:r>
            <a:r>
              <a:rPr lang="en-US" altLang="zh-CN"/>
              <a:t>Framework </a:t>
            </a:r>
            <a:r>
              <a:rPr lang="zh-CN" altLang="en-US"/>
              <a:t>，直接使用系统库。且 </a:t>
            </a:r>
            <a:r>
              <a:rPr lang="en-US" altLang="zh-CN"/>
              <a:t>iOS </a:t>
            </a:r>
            <a:r>
              <a:rPr lang="zh-CN" altLang="en-US"/>
              <a:t>和 </a:t>
            </a:r>
            <a:r>
              <a:rPr lang="en-US" altLang="zh-CN"/>
              <a:t>macOS </a:t>
            </a:r>
            <a:r>
              <a:rPr lang="zh-CN" altLang="en-US"/>
              <a:t>兼容 </a:t>
            </a:r>
            <a:r>
              <a:rPr lang="en-US" altLang="zh-CN"/>
              <a:t>POSIX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一些模仿 </a:t>
            </a:r>
            <a:r>
              <a:rPr lang="en-US" altLang="zh-CN"/>
              <a:t>Linux </a:t>
            </a:r>
            <a:r>
              <a:rPr lang="zh-CN" altLang="en-US"/>
              <a:t>的 </a:t>
            </a:r>
            <a:r>
              <a:rPr lang="en-US" altLang="zh-CN"/>
              <a:t>RPM/APT/DEB </a:t>
            </a:r>
            <a:r>
              <a:rPr lang="zh-CN" altLang="en-US"/>
              <a:t>等包管理器，如：</a:t>
            </a:r>
            <a:r>
              <a:rPr lang="en-US" altLang="zh-CN"/>
              <a:t>MacPort </a:t>
            </a:r>
            <a:r>
              <a:rPr lang="zh-CN" altLang="en-US"/>
              <a:t>、</a:t>
            </a:r>
            <a:r>
              <a:rPr lang="en-US" altLang="zh-CN"/>
              <a:t>Homebrew</a:t>
            </a:r>
            <a:r>
              <a:rPr lang="zh-CN" altLang="en-US"/>
              <a:t>、</a:t>
            </a:r>
            <a:r>
              <a:rPr lang="en-US" altLang="zh-CN"/>
              <a:t>fink </a:t>
            </a:r>
            <a:r>
              <a:rPr lang="zh-CN" altLang="en-US"/>
              <a:t>。可将 </a:t>
            </a:r>
            <a:r>
              <a:rPr lang="en-US" altLang="zh-CN"/>
              <a:t>UNIX </a:t>
            </a:r>
            <a:r>
              <a:rPr lang="zh-CN" altLang="en-US"/>
              <a:t>中的代码库编译打包，提供快速二进制安装的功能。（</a:t>
            </a:r>
            <a:r>
              <a:rPr lang="en-US" altLang="zh-CN"/>
              <a:t>macOS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iOS </a:t>
            </a:r>
            <a:r>
              <a:rPr lang="zh-CN" altLang="en-US"/>
              <a:t>越狱机器上 的 </a:t>
            </a:r>
            <a:r>
              <a:rPr lang="en-US" altLang="zh-CN"/>
              <a:t>Cydia</a:t>
            </a:r>
            <a:r>
              <a:rPr lang="zh-CN" altLang="en-US"/>
              <a:t>、Sileo ，可以移植 </a:t>
            </a:r>
            <a:r>
              <a:rPr lang="en-US" altLang="zh-CN"/>
              <a:t>UNIX </a:t>
            </a:r>
            <a:r>
              <a:rPr lang="zh-CN" altLang="en-US"/>
              <a:t>上的应用程序到 </a:t>
            </a:r>
            <a:r>
              <a:rPr lang="en-US" altLang="zh-CN"/>
              <a:t>iOS </a:t>
            </a:r>
            <a:r>
              <a:rPr lang="zh-CN" altLang="en-US"/>
              <a:t>上。</a:t>
            </a:r>
            <a:endParaRPr lang="zh-CN" altLang="en-US"/>
          </a:p>
          <a:p>
            <a:r>
              <a:rPr lang="zh-CN" altLang="en-US"/>
              <a:t>可以基于这些接口开发跨平台的应用，我们引擎的实现。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应用程序和</a:t>
            </a:r>
            <a:r>
              <a:rPr lang="en-US" altLang="zh-CN">
                <a:sym typeface="+mn-ea"/>
              </a:rPr>
              <a:t>app -- </a:t>
            </a:r>
            <a:r>
              <a:rPr lang="zh-CN" altLang="en-US">
                <a:sym typeface="+mn-ea"/>
              </a:rPr>
              <a:t>系统调用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用户程序可以操作通用寄存器执行一些简单的计算，但是像：打开文件或套接字、发送一条简单的消息，都必须使用系统调用。</a:t>
            </a:r>
            <a:endParaRPr lang="zh-CN" altLang="en-US"/>
          </a:p>
          <a:p>
            <a:r>
              <a:rPr lang="zh-CN" altLang="en-US"/>
              <a:t>系统调用有向用户提供的一系列函数接口，在 </a:t>
            </a:r>
            <a:r>
              <a:rPr lang="en-US" altLang="zh-CN"/>
              <a:t>macOS </a:t>
            </a:r>
            <a:r>
              <a:rPr lang="zh-CN" altLang="en-US"/>
              <a:t>和 </a:t>
            </a:r>
            <a:r>
              <a:rPr lang="en-US" altLang="zh-CN"/>
              <a:t>iOS </a:t>
            </a:r>
            <a:r>
              <a:rPr lang="zh-CN" altLang="en-US"/>
              <a:t>系统，用户态需导入 </a:t>
            </a:r>
            <a:r>
              <a:rPr lang="en-US" altLang="zh-CN"/>
              <a:t>/usr/lib/libSystem.B.dylib </a:t>
            </a:r>
            <a:r>
              <a:rPr lang="zh-CN" altLang="en-US"/>
              <a:t>库 （系统调用的浅层封装）</a:t>
            </a:r>
            <a:endParaRPr lang="zh-CN" altLang="en-US"/>
          </a:p>
          <a:p>
            <a:r>
              <a:rPr lang="en-US" altLang="zh-CN"/>
              <a:t>macOS </a:t>
            </a:r>
            <a:r>
              <a:rPr lang="zh-CN" altLang="en-US"/>
              <a:t>和 </a:t>
            </a:r>
            <a:r>
              <a:rPr lang="en-US" altLang="zh-CN"/>
              <a:t>iOS </a:t>
            </a:r>
            <a:r>
              <a:rPr lang="zh-CN" altLang="en-US"/>
              <a:t>的独特之处在于，有两套调用接口：</a:t>
            </a:r>
            <a:r>
              <a:rPr lang="en-US" altLang="zh-CN"/>
              <a:t>Mach </a:t>
            </a:r>
            <a:r>
              <a:rPr lang="zh-CN" altLang="en-US"/>
              <a:t>调用、</a:t>
            </a:r>
            <a:r>
              <a:rPr lang="en-US" altLang="zh-CN"/>
              <a:t>POSIX </a:t>
            </a:r>
            <a:r>
              <a:rPr lang="zh-CN" altLang="en-US"/>
              <a:t>调用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WWDC 2019 NEW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</p:spPr>
        <p:txBody>
          <a:bodyPr/>
          <a:p>
            <a:r>
              <a:rPr lang="zh-CN" altLang="en-US"/>
              <a:t>DriverKit USBDriverKit USBSerialDriverKit HIDDriverKit 支持在用户空间创建驱动程序，通过 SystemExtensions 安装到系统，避免了开发内核扩展的风险 （</a:t>
            </a:r>
            <a:r>
              <a:rPr lang="en-US" altLang="zh-CN"/>
              <a:t>macOS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.xcframework bundle </a:t>
            </a:r>
            <a:r>
              <a:rPr lang="zh-CN" altLang="en-US"/>
              <a:t>让二进制的 </a:t>
            </a:r>
            <a:r>
              <a:rPr lang="en-US" altLang="zh-CN"/>
              <a:t>Framework </a:t>
            </a:r>
            <a:r>
              <a:rPr lang="zh-CN" altLang="en-US"/>
              <a:t>或者库同时支持多种架构，including iOS devices, iOS simulators, and UIKit for Mac ，不需要通过 </a:t>
            </a:r>
            <a:r>
              <a:rPr lang="en-US" altLang="zh-CN"/>
              <a:t>lipo </a:t>
            </a:r>
            <a:r>
              <a:rPr lang="zh-CN" altLang="en-US"/>
              <a:t>工具打包 </a:t>
            </a:r>
            <a:r>
              <a:rPr lang="en-US" altLang="zh-CN">
                <a:sym typeface="+mn-ea"/>
              </a:rPr>
              <a:t>fat Binary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架构一瞥</a:t>
            </a:r>
            <a:r>
              <a:rPr lang="en-US" altLang="zh-CN">
                <a:sym typeface="+mn-ea"/>
              </a:rPr>
              <a:t> -- WWDC 2019 NEW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8905" y="1166495"/>
            <a:ext cx="3050540" cy="3394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" y="2674620"/>
            <a:ext cx="452818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第三章 进程和线程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进程和线程 </a:t>
            </a:r>
            <a:r>
              <a:rPr lang="en-US" altLang="zh-CN"/>
              <a:t>-- </a:t>
            </a:r>
            <a:r>
              <a:rPr lang="zh-CN" altLang="en-US"/>
              <a:t>可执行文件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进程是特殊文件在内存中加载得到的结果，这种文件必须使用操作系统能够理解的格式。建立所需要的依赖，初始化运行时环境并且开始执行。</a:t>
            </a:r>
            <a:endParaRPr lang="zh-CN" altLang="en-US"/>
          </a:p>
          <a:p>
            <a:r>
              <a:rPr lang="zh-CN" altLang="en-US"/>
              <a:t>当文件被读入时，通过</a:t>
            </a:r>
            <a:r>
              <a:rPr lang="en-US" altLang="zh-CN"/>
              <a:t>“magic”</a:t>
            </a:r>
            <a:r>
              <a:rPr lang="zh-CN" altLang="en-US"/>
              <a:t>参数可以判断文件的二进制格式，如果是被支持的二进制格式，那么就会调用正确的加载器函数。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6070" y="2370455"/>
            <a:ext cx="3451225" cy="23704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通用二进制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Universal Binary  =  fat Binary</a:t>
            </a:r>
            <a:endParaRPr lang="en-US" altLang="zh-CN"/>
          </a:p>
          <a:p>
            <a:r>
              <a:rPr lang="zh-CN" altLang="en-US"/>
              <a:t>通用二进制，即支持的各个架构的二进制文件的打包文件，体积大。</a:t>
            </a:r>
            <a:endParaRPr lang="zh-CN" altLang="en-US"/>
          </a:p>
          <a:p>
            <a:r>
              <a:rPr lang="en-US" altLang="zh-CN"/>
              <a:t>mach-o/fat.h </a:t>
            </a:r>
            <a:r>
              <a:rPr lang="zh-CN" altLang="en-US"/>
              <a:t>中定义了通用二进制的格式 命令行执行 </a:t>
            </a:r>
            <a:r>
              <a:rPr lang="en-US" altLang="zh-CN"/>
              <a:t>lipo -info xxx </a:t>
            </a:r>
            <a:r>
              <a:rPr lang="zh-CN" altLang="en-US"/>
              <a:t>可查看支持的架构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2232025"/>
            <a:ext cx="3792220" cy="22891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通用二进制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命令行执行 </a:t>
            </a:r>
            <a:r>
              <a:rPr lang="en-US" altLang="zh-CN">
                <a:sym typeface="+mn-ea"/>
              </a:rPr>
              <a:t>lipo -info xxx </a:t>
            </a:r>
            <a:r>
              <a:rPr lang="zh-CN" altLang="en-US">
                <a:sym typeface="+mn-ea"/>
              </a:rPr>
              <a:t>可查看支持的架构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命令行执行 </a:t>
            </a:r>
            <a:r>
              <a:rPr lang="en-US" altLang="zh-CN">
                <a:sym typeface="+mn-ea"/>
              </a:rPr>
              <a:t>xcrun otool -fV xxx </a:t>
            </a:r>
            <a:r>
              <a:rPr lang="zh-CN" altLang="en-US">
                <a:sym typeface="+mn-ea"/>
              </a:rPr>
              <a:t>查看 </a:t>
            </a:r>
            <a:r>
              <a:rPr lang="en-US" altLang="zh-CN">
                <a:sym typeface="+mn-ea"/>
              </a:rPr>
              <a:t>fat Binary Header</a:t>
            </a:r>
            <a:endParaRPr lang="zh-CN" altLang="en-US"/>
          </a:p>
          <a:p>
            <a:r>
              <a:rPr lang="en-US" altLang="zh-CN"/>
              <a:t>iNaviCore </a:t>
            </a:r>
            <a:r>
              <a:rPr lang="zh-CN" altLang="en-US"/>
              <a:t>支持的架构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25800"/>
            <a:ext cx="7017385" cy="451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2160270"/>
            <a:ext cx="6959600" cy="4032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通用二进制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860" y="1163320"/>
            <a:ext cx="3357880" cy="3394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163320"/>
            <a:ext cx="3376295" cy="340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第一章 历史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Mach-O</a:t>
            </a:r>
            <a:r>
              <a:rPr lang="zh-CN" altLang="en-US">
                <a:sym typeface="+mn-ea"/>
              </a:rPr>
              <a:t>二进制格式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Mach-O </a:t>
            </a:r>
            <a:r>
              <a:rPr lang="zh-CN" altLang="en-US"/>
              <a:t>是苹果自己独有的二进制格式 （</a:t>
            </a:r>
            <a:r>
              <a:rPr lang="en-US" altLang="zh-CN"/>
              <a:t>Mach - Object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有固定的文件头，定义在 </a:t>
            </a:r>
            <a:r>
              <a:rPr lang="en-US" altLang="zh-CN"/>
              <a:t>mach-o/loader.h </a:t>
            </a:r>
            <a:r>
              <a:rPr lang="zh-CN" altLang="en-US"/>
              <a:t>里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842770"/>
            <a:ext cx="2934335" cy="2888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15" y="1911985"/>
            <a:ext cx="5086985" cy="27495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Mach-O</a:t>
            </a:r>
            <a:r>
              <a:rPr lang="zh-CN" altLang="en-US">
                <a:sym typeface="+mn-ea"/>
              </a:rPr>
              <a:t>二进制格式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查看 </a:t>
            </a:r>
            <a:r>
              <a:rPr lang="en-US" altLang="zh-CN"/>
              <a:t>Mach-O </a:t>
            </a:r>
            <a:r>
              <a:rPr lang="zh-CN" altLang="en-US"/>
              <a:t>的 </a:t>
            </a:r>
            <a:r>
              <a:rPr lang="en-US" altLang="zh-CN"/>
              <a:t>header </a:t>
            </a:r>
            <a:r>
              <a:rPr lang="zh-CN" altLang="en-US"/>
              <a:t>：</a:t>
            </a:r>
            <a:r>
              <a:rPr lang="en-US" altLang="zh-CN"/>
              <a:t>xcrun otool -h /bin/ls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1614805"/>
            <a:ext cx="6816725" cy="1504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95" y="3532505"/>
            <a:ext cx="6574790" cy="5245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加载指令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Mach-O Header </a:t>
            </a:r>
            <a:r>
              <a:rPr lang="zh-CN" altLang="en-US"/>
              <a:t>里包含了非常丰富详细的指令，这些指令在被调用时清晰地指导了如何设置并加载二进制数据。这些指令被称为 加载指令</a:t>
            </a:r>
            <a:endParaRPr lang="zh-CN" altLang="en-US"/>
          </a:p>
          <a:p>
            <a:r>
              <a:rPr lang="zh-CN" altLang="en-US"/>
              <a:t>一部分加载指令由内核加载器直接处理，另一部分由动态链接器处理</a:t>
            </a:r>
            <a:endParaRPr lang="zh-CN" altLang="en-US"/>
          </a:p>
          <a:p>
            <a:r>
              <a:rPr lang="zh-CN" altLang="en-US"/>
              <a:t>内核加载器 </a:t>
            </a:r>
            <a:r>
              <a:rPr lang="en-US" altLang="zh-CN"/>
              <a:t>bsd/kern/mach_loader.h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2410460"/>
            <a:ext cx="50292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加载指令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内核指令 LC_SEGMENT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0" y="1200150"/>
            <a:ext cx="4380230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加载指令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内核指令 LC_SEGMENT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LC_SEGMENT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或者 LC_SEGMENT</a:t>
            </a:r>
            <a:r>
              <a:rPr lang="en-US" altLang="zh-CN">
                <a:sym typeface="+mn-ea"/>
              </a:rPr>
              <a:t>_64) </a:t>
            </a:r>
            <a:r>
              <a:rPr lang="zh-CN" altLang="en-US">
                <a:sym typeface="+mn-ea"/>
              </a:rPr>
              <a:t>是主要的加载命名，指导内核如何设置新运行的进程的内存空间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segname: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141220"/>
            <a:ext cx="8357870" cy="25844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en-US" altLang="zh-CN"/>
              <a:t>__TEXT: </a:t>
            </a:r>
            <a:r>
              <a:rPr lang="zh-CN" altLang="en-US"/>
              <a:t>存放程序代码 </a:t>
            </a:r>
            <a:r>
              <a:rPr lang="en-US" altLang="zh-CN"/>
              <a:t>r_x, </a:t>
            </a:r>
            <a:r>
              <a:rPr lang="zh-CN" altLang="en-US"/>
              <a:t>同一个程序中的多个实例可以仅用一个副本，</a:t>
            </a:r>
            <a:r>
              <a:rPr lang="en-US" altLang="zh-CN"/>
              <a:t>__TEXT </a:t>
            </a:r>
            <a:endParaRPr lang="en-US" altLang="zh-CN"/>
          </a:p>
          <a:p>
            <a:pPr algn="l"/>
            <a:r>
              <a:rPr lang="zh-CN" altLang="en-US"/>
              <a:t>往往包括多个区，实际代码在 </a:t>
            </a:r>
            <a:r>
              <a:rPr lang="en-US" altLang="zh-CN"/>
              <a:t>_text </a:t>
            </a:r>
            <a:r>
              <a:rPr lang="zh-CN" altLang="en-US"/>
              <a:t>区中</a:t>
            </a:r>
            <a:endParaRPr lang="en-US" altLang="zh-CN"/>
          </a:p>
          <a:p>
            <a:pPr algn="l"/>
            <a:r>
              <a:rPr lang="en-US" altLang="zh-CN"/>
              <a:t>__LINKEDIT: </a:t>
            </a:r>
            <a:r>
              <a:rPr lang="zh-CN" altLang="en-US"/>
              <a:t>由 </a:t>
            </a:r>
            <a:r>
              <a:rPr lang="en-US" altLang="zh-CN"/>
              <a:t>dyld </a:t>
            </a:r>
            <a:r>
              <a:rPr lang="zh-CN" altLang="en-US"/>
              <a:t>使用，这个区包含了字符串表、符号表及其他数据</a:t>
            </a:r>
            <a:endParaRPr lang="en-US" altLang="zh-CN"/>
          </a:p>
          <a:p>
            <a:pPr algn="l"/>
            <a:r>
              <a:rPr lang="en-US" altLang="zh-CN"/>
              <a:t>__IMPORT: </a:t>
            </a:r>
            <a:r>
              <a:rPr lang="zh-CN" altLang="en-US"/>
              <a:t>用于 </a:t>
            </a:r>
            <a:r>
              <a:rPr lang="en-US" altLang="zh-CN"/>
              <a:t>i386 </a:t>
            </a:r>
            <a:r>
              <a:rPr lang="zh-CN" altLang="en-US"/>
              <a:t>的二进制文件的导入表</a:t>
            </a:r>
            <a:endParaRPr lang="en-US" altLang="zh-CN"/>
          </a:p>
          <a:p>
            <a:pPr algn="l"/>
            <a:r>
              <a:rPr lang="en-US" altLang="zh-CN"/>
              <a:t>__DATA: </a:t>
            </a:r>
            <a:r>
              <a:rPr lang="zh-CN" altLang="en-US"/>
              <a:t>用于可读</a:t>
            </a:r>
            <a:r>
              <a:rPr lang="en-US" altLang="zh-CN"/>
              <a:t>/</a:t>
            </a:r>
            <a:r>
              <a:rPr lang="zh-CN" altLang="en-US"/>
              <a:t>可写的数据</a:t>
            </a:r>
            <a:endParaRPr lang="en-US" altLang="zh-CN"/>
          </a:p>
          <a:p>
            <a:pPr algn="l"/>
            <a:r>
              <a:rPr lang="en-US" altLang="zh-CN"/>
              <a:t>__MALLOC_TINY: </a:t>
            </a:r>
            <a:r>
              <a:rPr lang="zh-CN" altLang="en-US"/>
              <a:t>用于小于一个页面大小的内存分配</a:t>
            </a:r>
            <a:endParaRPr lang="en-US" altLang="zh-CN"/>
          </a:p>
          <a:p>
            <a:pPr algn="l"/>
            <a:r>
              <a:rPr lang="en-US" altLang="zh-CN"/>
              <a:t>__MALLOC_SMALL: </a:t>
            </a:r>
            <a:r>
              <a:rPr lang="zh-CN" altLang="en-US"/>
              <a:t>用于几个页面大小的内存分配</a:t>
            </a:r>
            <a:endParaRPr lang="en-US" altLang="zh-CN"/>
          </a:p>
          <a:p>
            <a:pPr algn="l"/>
            <a:r>
              <a:rPr lang="en-US" altLang="zh-CN"/>
              <a:t>__MALLOC_LARGE: </a:t>
            </a:r>
            <a:r>
              <a:rPr lang="zh-CN" altLang="en-US">
                <a:sym typeface="+mn-ea"/>
              </a:rPr>
              <a:t>用于 </a:t>
            </a:r>
            <a:r>
              <a:rPr lang="en-US" altLang="zh-CN">
                <a:sym typeface="+mn-ea"/>
              </a:rPr>
              <a:t>1MB </a:t>
            </a:r>
            <a:r>
              <a:rPr lang="zh-CN" altLang="en-US">
                <a:sym typeface="+mn-ea"/>
              </a:rPr>
              <a:t>以上大小的内存分配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__PAGEZERO: </a:t>
            </a:r>
            <a:r>
              <a:rPr lang="zh-CN" altLang="en-US"/>
              <a:t>用于捕捉空指针应用，</a:t>
            </a:r>
            <a:r>
              <a:rPr lang="en-US" altLang="zh-CN"/>
              <a:t>64</a:t>
            </a:r>
            <a:r>
              <a:rPr lang="zh-CN" altLang="en-US"/>
              <a:t>位系统上，对应一个 </a:t>
            </a:r>
            <a:r>
              <a:rPr lang="en-US" altLang="zh-CN"/>
              <a:t>4G </a:t>
            </a:r>
            <a:r>
              <a:rPr lang="zh-CN" altLang="en-US"/>
              <a:t>的地址空间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内核指令 LC_SEGMENT </a:t>
            </a:r>
            <a:r>
              <a:rPr lang="en-US" altLang="zh-CN">
                <a:sym typeface="+mn-ea"/>
              </a:rPr>
              <a:t>__TEXT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7295" y="1200150"/>
            <a:ext cx="4168775" cy="3394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内核指令 LC_</a:t>
            </a:r>
            <a:r>
              <a:rPr lang="en-US" altLang="zh-CN">
                <a:sym typeface="+mn-ea"/>
              </a:rPr>
              <a:t>MAIN LC_UNIXTHREAD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LC_UNIXTHREAD: </a:t>
            </a:r>
            <a:r>
              <a:rPr lang="zh-CN" altLang="en-US">
                <a:sym typeface="+mn-ea"/>
              </a:rPr>
              <a:t>负责启动二进制程序的主线程，仅在可执行文件中，库文件没有。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会列出所有寄存器的状态（</a:t>
            </a:r>
            <a:r>
              <a:rPr lang="en-US" altLang="zh-CN">
                <a:sym typeface="+mn-ea"/>
              </a:rPr>
              <a:t>i385_THREAD_STATE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x86_THREAD_STATE64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ARM_THREAD_STATE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除了程序的入口地址，其余的寄存器都会初始化为 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LC_MAIN: </a:t>
            </a:r>
            <a:r>
              <a:rPr lang="zh-CN" altLang="en-US">
                <a:sym typeface="+mn-ea"/>
              </a:rPr>
              <a:t>设置主程序的入口地址和栈大小，比 </a:t>
            </a:r>
            <a:r>
              <a:rPr lang="en-US" altLang="zh-CN">
                <a:sym typeface="+mn-ea"/>
              </a:rPr>
              <a:t>LC_UNIXTHREAD </a:t>
            </a:r>
            <a:r>
              <a:rPr lang="zh-CN" altLang="en-US">
                <a:sym typeface="+mn-ea"/>
              </a:rPr>
              <a:t>更实用，自 </a:t>
            </a:r>
            <a:r>
              <a:rPr lang="en-US" altLang="zh-CN">
                <a:sym typeface="+mn-ea"/>
              </a:rPr>
              <a:t>Mountain Lion </a:t>
            </a:r>
            <a:r>
              <a:rPr lang="zh-CN" altLang="en-US">
                <a:sym typeface="+mn-ea"/>
              </a:rPr>
              <a:t>引入，替代了 </a:t>
            </a:r>
            <a:r>
              <a:rPr lang="en-US" altLang="zh-CN">
                <a:sym typeface="+mn-ea"/>
              </a:rPr>
              <a:t>LC_UNIXTHREAD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加载指令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内核指令 LC_</a:t>
            </a:r>
            <a:r>
              <a:rPr lang="en-US" altLang="zh-CN">
                <a:sym typeface="+mn-ea"/>
              </a:rPr>
              <a:t>CODE_SIGNATURE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Mach-O </a:t>
            </a:r>
            <a:r>
              <a:rPr lang="zh-CN" altLang="en-US"/>
              <a:t>二进制文件的一个重要特征就是可以进行数字签名，这是苹果对系统封锁的一种尝试，在 </a:t>
            </a:r>
            <a:r>
              <a:rPr lang="en-US" altLang="zh-CN"/>
              <a:t>iOS </a:t>
            </a:r>
            <a:r>
              <a:rPr lang="zh-CN" altLang="en-US"/>
              <a:t>中只有苹果自己的签名才能被认可</a:t>
            </a:r>
            <a:endParaRPr lang="zh-CN" altLang="en-US"/>
          </a:p>
          <a:p>
            <a:r>
              <a:rPr lang="zh-CN" altLang="en-US">
                <a:sym typeface="+mn-ea"/>
              </a:rPr>
              <a:t>LC_</a:t>
            </a:r>
            <a:r>
              <a:rPr lang="en-US" altLang="zh-CN">
                <a:sym typeface="+mn-ea"/>
              </a:rPr>
              <a:t>CODE_SIGNATURE </a:t>
            </a:r>
            <a:r>
              <a:rPr lang="zh-CN" altLang="en-US">
                <a:sym typeface="+mn-ea"/>
              </a:rPr>
              <a:t>包含了 </a:t>
            </a:r>
            <a:r>
              <a:rPr lang="en-US" altLang="zh-CN">
                <a:sym typeface="+mn-ea"/>
              </a:rPr>
              <a:t>Mach-O </a:t>
            </a:r>
            <a:r>
              <a:rPr lang="zh-CN" altLang="en-US">
                <a:sym typeface="+mn-ea"/>
              </a:rPr>
              <a:t>二进制文件的代码签名，如果这个签名和代码本身不匹配，或者不存在这条命令（</a:t>
            </a:r>
            <a:r>
              <a:rPr lang="en-US" altLang="zh-CN">
                <a:sym typeface="+mn-ea"/>
              </a:rPr>
              <a:t>iOS</a:t>
            </a:r>
            <a:r>
              <a:rPr lang="zh-CN" altLang="en-US">
                <a:sym typeface="+mn-ea"/>
              </a:rPr>
              <a:t>系统中），内核会立即给进程发送一个 </a:t>
            </a:r>
            <a:r>
              <a:rPr lang="en-US" altLang="zh-CN">
                <a:sym typeface="+mn-ea"/>
              </a:rPr>
              <a:t>SIGKILL </a:t>
            </a:r>
            <a:r>
              <a:rPr lang="zh-CN" altLang="en-US">
                <a:sym typeface="+mn-ea"/>
              </a:rPr>
              <a:t>信号将进程杀掉。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XCode </a:t>
            </a:r>
            <a:r>
              <a:rPr lang="zh-CN" altLang="en-US">
                <a:sym typeface="+mn-ea"/>
              </a:rPr>
              <a:t>的 </a:t>
            </a:r>
            <a:r>
              <a:rPr lang="en-US" altLang="zh-CN">
                <a:sym typeface="+mn-ea"/>
              </a:rPr>
              <a:t>codesign </a:t>
            </a:r>
            <a:r>
              <a:rPr lang="zh-CN" altLang="en-US">
                <a:sym typeface="+mn-ea"/>
              </a:rPr>
              <a:t>可以用来操作和显示代码签名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ldid </a:t>
            </a:r>
            <a:r>
              <a:rPr lang="zh-CN" altLang="en-US">
                <a:sym typeface="+mn-ea"/>
              </a:rPr>
              <a:t>工具可以在 </a:t>
            </a:r>
            <a:r>
              <a:rPr lang="en-US" altLang="zh-CN">
                <a:sym typeface="+mn-ea"/>
              </a:rPr>
              <a:t>Mach-O </a:t>
            </a:r>
            <a:r>
              <a:rPr lang="zh-CN" altLang="en-US">
                <a:sym typeface="+mn-ea"/>
              </a:rPr>
              <a:t>二进制文件中嵌入伪代码签名，替代 </a:t>
            </a:r>
            <a:r>
              <a:rPr lang="en-US" altLang="zh-CN">
                <a:sym typeface="+mn-ea"/>
              </a:rPr>
              <a:t>codesign </a:t>
            </a:r>
            <a:r>
              <a:rPr lang="zh-CN" altLang="en-US">
                <a:sym typeface="+mn-ea"/>
              </a:rPr>
              <a:t>，越狱手机通过 </a:t>
            </a:r>
            <a:r>
              <a:rPr lang="en-US" altLang="zh-CN">
                <a:sym typeface="+mn-ea"/>
              </a:rPr>
              <a:t>Cydia </a:t>
            </a:r>
            <a:r>
              <a:rPr lang="zh-CN" altLang="en-US">
                <a:sym typeface="+mn-ea"/>
              </a:rPr>
              <a:t>安装的一些应用就用这个工具签名 （https://git.saurik.com/ldid.git）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可执行文件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动态库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仅有很少的进程只需要内核加载器就可以完成加载，大部分进程都是动态链接的，</a:t>
            </a:r>
            <a:r>
              <a:rPr lang="en-US" altLang="zh-CN"/>
              <a:t>Mach-O </a:t>
            </a:r>
            <a:r>
              <a:rPr lang="zh-CN" altLang="en-US"/>
              <a:t>文件中有很多空洞，需要在程序启动时或运行时进行 </a:t>
            </a:r>
            <a:r>
              <a:rPr lang="en-US" altLang="zh-CN"/>
              <a:t>binding</a:t>
            </a:r>
            <a:endParaRPr lang="en-US" altLang="zh-CN"/>
          </a:p>
          <a:p>
            <a:r>
              <a:rPr lang="zh-CN" altLang="en-US"/>
              <a:t>动态链接器是内核加载器加载 LC_LOAD_DYLINKER 指令时启动的，通常情况下使用的是 </a:t>
            </a:r>
            <a:r>
              <a:rPr lang="en-US" altLang="zh-CN"/>
              <a:t>/usr/lib/dyld </a:t>
            </a:r>
            <a:r>
              <a:rPr lang="zh-CN" altLang="en-US"/>
              <a:t>作为动态链接器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dyld </a:t>
            </a:r>
            <a:r>
              <a:rPr lang="zh-CN" altLang="en-US"/>
              <a:t>是一个用户态进程，不属于内核的一部分，是一个开源的项目 （https://opensource.apple.com/source/dyld/）</a:t>
            </a:r>
            <a:endParaRPr lang="zh-CN" altLang="en-US"/>
          </a:p>
          <a:p>
            <a:r>
              <a:rPr lang="zh-CN" altLang="en-US"/>
              <a:t>特性：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支持两级命名空间，允许两个不同的库，导入相同的符号 （通过设置 </a:t>
            </a:r>
            <a:r>
              <a:rPr lang="en-US" altLang="zh-CN"/>
              <a:t>DYLD_FORCE_FLAT_NAMESPACE </a:t>
            </a:r>
            <a:r>
              <a:rPr lang="zh-CN" altLang="en-US"/>
              <a:t>环境变量可禁止）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支持函数拦截，允许一个库将其函数实现替换为另外一个函数实现 （</a:t>
            </a:r>
            <a:r>
              <a:rPr lang="en-US" altLang="zh-CN"/>
              <a:t>GuardMalloc </a:t>
            </a:r>
            <a:r>
              <a:rPr lang="zh-CN" altLang="en-US"/>
              <a:t>库 </a:t>
            </a:r>
            <a:r>
              <a:rPr lang="en-US" altLang="zh-CN"/>
              <a:t>malloc </a:t>
            </a:r>
            <a:r>
              <a:rPr lang="zh-CN" altLang="en-US"/>
              <a:t>函数替换为自己的实现，提供强大的内存错误追踪功能）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进程地址空间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按照传统方式，进程每一次启动时采用的都是固定的方式，使得内存中的地址分布具有非常强的可预见性</a:t>
            </a:r>
            <a:endParaRPr lang="zh-CN" altLang="en-US"/>
          </a:p>
          <a:p>
            <a:r>
              <a:rPr lang="zh-CN" altLang="en-US"/>
              <a:t>代码注入攻击  </a:t>
            </a:r>
            <a:r>
              <a:rPr lang="en-US" altLang="zh-CN"/>
              <a:t>-- </a:t>
            </a:r>
            <a:r>
              <a:rPr lang="zh-CN" altLang="en-US"/>
              <a:t>地址空间布局随机化 </a:t>
            </a:r>
            <a:r>
              <a:rPr lang="en-US" altLang="zh-CN"/>
              <a:t>ASLR</a:t>
            </a:r>
            <a:endParaRPr lang="en-US" altLang="zh-CN"/>
          </a:p>
          <a:p>
            <a:r>
              <a:rPr lang="zh-CN" altLang="en-US"/>
              <a:t>进程每一次启动时，地址空间都会被简单地随机化（偏移），实现方法是通过内核将 </a:t>
            </a:r>
            <a:r>
              <a:rPr lang="en-US" altLang="zh-CN"/>
              <a:t>Mach-O </a:t>
            </a:r>
            <a:r>
              <a:rPr lang="zh-CN" altLang="en-US"/>
              <a:t>的段</a:t>
            </a:r>
            <a:r>
              <a:rPr lang="en-US" altLang="zh-CN"/>
              <a:t>“</a:t>
            </a:r>
            <a:r>
              <a:rPr lang="zh-CN" altLang="en-US"/>
              <a:t>平移</a:t>
            </a:r>
            <a:r>
              <a:rPr lang="en-US" altLang="zh-CN"/>
              <a:t>”</a:t>
            </a:r>
            <a:r>
              <a:rPr lang="zh-CN" altLang="en-US"/>
              <a:t>某个随机系数</a:t>
            </a:r>
            <a:endParaRPr lang="zh-CN" altLang="en-US"/>
          </a:p>
          <a:p>
            <a:r>
              <a:rPr lang="zh-CN" altLang="en-US"/>
              <a:t>由于 </a:t>
            </a:r>
            <a:r>
              <a:rPr lang="en-US" altLang="zh-CN"/>
              <a:t>ASLR </a:t>
            </a:r>
            <a:r>
              <a:rPr lang="zh-CN" altLang="en-US"/>
              <a:t>的作用，进程地址空间变得流动性非常大。但是尽管具体的地址会随机</a:t>
            </a:r>
            <a:r>
              <a:rPr lang="en-US" altLang="zh-CN"/>
              <a:t>“</a:t>
            </a:r>
            <a:r>
              <a:rPr lang="zh-CN" altLang="en-US"/>
              <a:t>滑动</a:t>
            </a:r>
            <a:r>
              <a:rPr lang="en-US" altLang="zh-CN"/>
              <a:t>”</a:t>
            </a:r>
            <a:r>
              <a:rPr lang="zh-CN" altLang="en-US"/>
              <a:t>某个小的偏移量，但整体布局保持不变。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 </a:t>
            </a:r>
            <a:r>
              <a:rPr lang="en-US" altLang="zh-CN"/>
              <a:t>-- </a:t>
            </a:r>
            <a:r>
              <a:rPr lang="en-US" altLang="zh-CN">
                <a:sym typeface="+mn-ea"/>
              </a:rPr>
              <a:t>Mac OS Classic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1984年1月24日，苹果电脑发布了其第一台麦金塔个人电脑──Macintosh 128K ，与其一起发布的操作系统当时被简单的称为 System Software。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Apple-Original-Desktop-19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1779270"/>
            <a:ext cx="431482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进程和线程 </a:t>
            </a:r>
            <a:r>
              <a:rPr lang="en-US" altLang="zh-CN">
                <a:sym typeface="+mn-ea"/>
              </a:rPr>
              <a:t>-- </a:t>
            </a:r>
            <a:r>
              <a:rPr lang="zh-CN" altLang="en-US">
                <a:sym typeface="+mn-ea"/>
              </a:rPr>
              <a:t>线程 </a:t>
            </a:r>
            <a:r>
              <a:rPr lang="en-US" altLang="zh-CN">
                <a:sym typeface="+mn-ea"/>
              </a:rPr>
              <a:t>API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macOS </a:t>
            </a:r>
            <a:r>
              <a:rPr lang="zh-CN" altLang="en-US"/>
              <a:t>和 </a:t>
            </a:r>
            <a:r>
              <a:rPr lang="en-US" altLang="zh-CN"/>
              <a:t>iOS </a:t>
            </a:r>
            <a:r>
              <a:rPr lang="zh-CN" altLang="en-US"/>
              <a:t>支持 </a:t>
            </a:r>
            <a:r>
              <a:rPr lang="en-US" altLang="zh-CN"/>
              <a:t>POSIX </a:t>
            </a:r>
            <a:r>
              <a:rPr lang="zh-CN" altLang="en-US"/>
              <a:t>线程模型</a:t>
            </a:r>
            <a:endParaRPr lang="zh-CN" altLang="en-US"/>
          </a:p>
          <a:p>
            <a:r>
              <a:rPr lang="en-US" altLang="zh-CN"/>
              <a:t>XNU </a:t>
            </a:r>
            <a:r>
              <a:rPr lang="zh-CN" altLang="en-US"/>
              <a:t>提供了一些系统调用用于支持 </a:t>
            </a:r>
            <a:r>
              <a:rPr lang="en-US" altLang="zh-CN"/>
              <a:t>pthread </a:t>
            </a:r>
            <a:r>
              <a:rPr lang="zh-CN" altLang="en-US"/>
              <a:t>的同步对象，从而在内核中管理这些同步对象 </a:t>
            </a:r>
            <a:r>
              <a:rPr lang="en-US" altLang="zh-CN"/>
              <a:t>psynch </a:t>
            </a:r>
            <a:r>
              <a:rPr lang="zh-CN" altLang="en-US"/>
              <a:t>，相比其他系统在用户态管理这些对象，这种方式更加高效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专用 </a:t>
            </a:r>
            <a:r>
              <a:rPr lang="en-US" altLang="zh-CN"/>
              <a:t>API </a:t>
            </a:r>
            <a:r>
              <a:rPr lang="zh-CN" altLang="en-US"/>
              <a:t>，</a:t>
            </a:r>
            <a:r>
              <a:rPr lang="en-US" altLang="zh-CN"/>
              <a:t>Grand Central Dispatch </a:t>
            </a:r>
            <a:r>
              <a:rPr lang="zh-CN" altLang="en-US"/>
              <a:t>（</a:t>
            </a:r>
            <a:r>
              <a:rPr lang="en-US" altLang="zh-CN"/>
              <a:t>GCD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GCD </a:t>
            </a:r>
            <a:r>
              <a:rPr lang="zh-CN" altLang="en-US"/>
              <a:t>自己维护了一套底层的线程库实现，以支持并发和异步的执行模型，减轻开发者处理并发问题的负担</a:t>
            </a:r>
            <a:endParaRPr lang="zh-CN" altLang="en-US"/>
          </a:p>
          <a:p>
            <a:r>
              <a:rPr lang="en-US" altLang="zh-CN"/>
              <a:t>GCD </a:t>
            </a:r>
            <a:r>
              <a:rPr lang="zh-CN" altLang="en-US"/>
              <a:t>能够自动的随着逻辑处理器的个数扩展</a:t>
            </a:r>
            <a:endParaRPr lang="zh-CN" altLang="en-US"/>
          </a:p>
          <a:p>
            <a:r>
              <a:rPr lang="en-US" altLang="zh-CN"/>
              <a:t>Objective-C </a:t>
            </a:r>
            <a:r>
              <a:rPr lang="zh-CN" altLang="en-US"/>
              <a:t>进一步封装了这些 </a:t>
            </a:r>
            <a:r>
              <a:rPr lang="en-US" altLang="zh-CN"/>
              <a:t>API </a:t>
            </a:r>
            <a:r>
              <a:rPr lang="zh-CN" altLang="en-US"/>
              <a:t>，向用户提供了 </a:t>
            </a:r>
            <a:r>
              <a:rPr lang="en-US" altLang="zh-CN"/>
              <a:t>NSOperation </a:t>
            </a:r>
            <a:r>
              <a:rPr lang="zh-CN" altLang="en-US"/>
              <a:t>相关的接口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历史 </a:t>
            </a:r>
            <a:r>
              <a:rPr lang="en-US" altLang="zh-CN">
                <a:sym typeface="+mn-ea"/>
              </a:rPr>
              <a:t>-- Mac OS Classic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GUI</a:t>
            </a:r>
            <a:r>
              <a:rPr lang="zh-CN" altLang="en-US">
                <a:sym typeface="+mn-ea"/>
              </a:rPr>
              <a:t>操作系统，普及了图形用户界面。</a:t>
            </a:r>
            <a:endParaRPr lang="zh-CN" altLang="en-US"/>
          </a:p>
          <a:p>
            <a:r>
              <a:rPr lang="zh-CN" altLang="en-US">
                <a:sym typeface="+mn-ea"/>
              </a:rPr>
              <a:t>缺点：内存管理糟糕，协作式的多任务系统。</a:t>
            </a:r>
            <a:endParaRPr lang="zh-CN" altLang="en-US"/>
          </a:p>
          <a:p>
            <a:r>
              <a:rPr lang="zh-CN" altLang="en-US">
                <a:sym typeface="+mn-ea"/>
              </a:rPr>
              <a:t>给今天的</a:t>
            </a:r>
            <a:r>
              <a:rPr lang="en-US" altLang="zh-CN">
                <a:sym typeface="+mn-ea"/>
              </a:rPr>
              <a:t>macOS</a:t>
            </a:r>
            <a:r>
              <a:rPr lang="zh-CN" altLang="en-US">
                <a:sym typeface="+mn-ea"/>
              </a:rPr>
              <a:t>奠定了基础：</a:t>
            </a:r>
            <a:r>
              <a:rPr lang="en-US" altLang="zh-CN">
                <a:sym typeface="+mn-ea"/>
              </a:rPr>
              <a:t>1. “Finder”</a:t>
            </a:r>
            <a:r>
              <a:rPr lang="zh-CN" altLang="en-US">
                <a:sym typeface="+mn-ea"/>
              </a:rPr>
              <a:t>的 </a:t>
            </a:r>
            <a:r>
              <a:rPr lang="en-US" altLang="zh-CN">
                <a:sym typeface="+mn-ea"/>
              </a:rPr>
              <a:t>GUI 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 2. </a:t>
            </a:r>
            <a:r>
              <a:rPr lang="zh-CN" altLang="en-US">
                <a:sym typeface="+mn-ea"/>
              </a:rPr>
              <a:t>第一代 </a:t>
            </a:r>
            <a:r>
              <a:rPr lang="en-US" altLang="zh-CN">
                <a:sym typeface="+mn-ea"/>
              </a:rPr>
              <a:t>HFS </a:t>
            </a:r>
            <a:r>
              <a:rPr lang="zh-CN" altLang="en-US">
                <a:sym typeface="+mn-ea"/>
              </a:rPr>
              <a:t>系统，对 </a:t>
            </a:r>
            <a:r>
              <a:rPr lang="en-US" altLang="zh-CN">
                <a:sym typeface="+mn-ea"/>
              </a:rPr>
              <a:t>fork </a:t>
            </a:r>
            <a:r>
              <a:rPr lang="zh-CN" altLang="en-US">
                <a:sym typeface="+mn-ea"/>
              </a:rPr>
              <a:t>的支持。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1997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月 System Software 7.6发布， 从7.6版本之后，苹果便将系统名称改成Mac OS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历史 </a:t>
            </a:r>
            <a:r>
              <a:rPr lang="en-US" altLang="zh-CN">
                <a:sym typeface="+mn-ea"/>
              </a:rPr>
              <a:t>-- NeXTSTEP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1985</a:t>
            </a:r>
            <a:r>
              <a:rPr lang="zh-CN" altLang="en-US">
                <a:sym typeface="+mn-ea"/>
              </a:rPr>
              <a:t>年苹果公司创始人 史蒂夫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乔布斯 离开，成立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公司，</a:t>
            </a:r>
            <a:r>
              <a:rPr lang="en-US" altLang="zh-CN">
                <a:sym typeface="+mn-ea"/>
              </a:rPr>
              <a:t>NeXTSTEP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公司开发的操作系统。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70" y="1812925"/>
            <a:ext cx="2284095" cy="278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7835" y="2049780"/>
            <a:ext cx="5563235" cy="2306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采用 </a:t>
            </a:r>
            <a:r>
              <a:rPr lang="en-US" altLang="zh-CN" sz="1600">
                <a:sym typeface="+mn-ea"/>
              </a:rPr>
              <a:t>Mach </a:t>
            </a:r>
            <a:r>
              <a:rPr lang="zh-CN" altLang="en-US" sz="1600">
                <a:sym typeface="+mn-ea"/>
              </a:rPr>
              <a:t>微内核系统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开发语言采用 </a:t>
            </a:r>
            <a:r>
              <a:rPr lang="en-US" altLang="zh-CN" sz="1600">
                <a:sym typeface="+mn-ea"/>
              </a:rPr>
              <a:t>Objective-C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面向对象思想贯彻整个系统，开发者可以利用系统 </a:t>
            </a:r>
            <a:r>
              <a:rPr lang="en-US" altLang="zh-CN" sz="1600">
                <a:sym typeface="+mn-ea"/>
              </a:rPr>
              <a:t>Framework </a:t>
            </a:r>
            <a:r>
              <a:rPr lang="zh-CN" altLang="en-US" sz="1600">
                <a:sym typeface="+mn-ea"/>
              </a:rPr>
              <a:t>和 </a:t>
            </a:r>
            <a:r>
              <a:rPr lang="en-US" altLang="zh-CN" sz="1600">
                <a:sym typeface="+mn-ea"/>
              </a:rPr>
              <a:t>Kit </a:t>
            </a:r>
            <a:r>
              <a:rPr lang="zh-CN" altLang="en-US" sz="1600">
                <a:sym typeface="+mn-ea"/>
              </a:rPr>
              <a:t>中的对象进行快速 </a:t>
            </a:r>
            <a:r>
              <a:rPr lang="en-US" altLang="zh-CN" sz="1600">
                <a:sym typeface="+mn-ea"/>
              </a:rPr>
              <a:t>GUI </a:t>
            </a:r>
            <a:r>
              <a:rPr lang="zh-CN" altLang="en-US" sz="1600">
                <a:sym typeface="+mn-ea"/>
              </a:rPr>
              <a:t>开发，这些对象都继承自 </a:t>
            </a:r>
            <a:r>
              <a:rPr lang="en-US" altLang="zh-CN" sz="1600">
                <a:sym typeface="+mn-ea"/>
              </a:rPr>
              <a:t>NSObject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驱动开发环境也是一个面向对象的架构 </a:t>
            </a:r>
            <a:r>
              <a:rPr lang="en-US" altLang="zh-CN" sz="1600">
                <a:sym typeface="+mn-ea"/>
              </a:rPr>
              <a:t>DriverKit</a:t>
            </a:r>
            <a:endParaRPr lang="en-US" altLang="zh-CN" sz="1600"/>
          </a:p>
          <a:p>
            <a:r>
              <a:rPr lang="zh-CN" altLang="en-US" sz="1600">
                <a:sym typeface="+mn-ea"/>
              </a:rPr>
              <a:t>应用程序和库以自包含的 </a:t>
            </a:r>
            <a:r>
              <a:rPr lang="en-US" altLang="zh-CN" sz="1600">
                <a:sym typeface="+mn-ea"/>
              </a:rPr>
              <a:t>bundle </a:t>
            </a:r>
            <a:r>
              <a:rPr lang="zh-CN" altLang="en-US" sz="1600">
                <a:sym typeface="+mn-ea"/>
              </a:rPr>
              <a:t>形式发布，</a:t>
            </a:r>
            <a:r>
              <a:rPr lang="en-US" altLang="zh-CN" sz="1600">
                <a:sym typeface="+mn-ea"/>
              </a:rPr>
              <a:t>bundle </a:t>
            </a:r>
            <a:r>
              <a:rPr lang="zh-CN" altLang="en-US" sz="1600">
                <a:sym typeface="+mn-ea"/>
              </a:rPr>
              <a:t>由一个固定的目录结构组成，其中带有自己所需的依赖和文件，软件的安装和删除就像移动一个目录一样简单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历史 </a:t>
            </a:r>
            <a:r>
              <a:rPr lang="en-US" altLang="zh-CN"/>
              <a:t>-- OS X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1997</a:t>
            </a:r>
            <a:r>
              <a:rPr lang="zh-CN" altLang="en-US"/>
              <a:t>年冬，苹果公司收购了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，将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的知识产权带入了苹果，同时回到苹果的还有乔布斯。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OS X </a:t>
            </a:r>
            <a:r>
              <a:rPr lang="zh-CN" altLang="en-US">
                <a:sym typeface="+mn-ea"/>
              </a:rPr>
              <a:t>可以看成是 </a:t>
            </a:r>
            <a:r>
              <a:rPr lang="en-US" altLang="zh-CN">
                <a:sym typeface="+mn-ea"/>
              </a:rPr>
              <a:t>Mac OS Classic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NeXTSTEP </a:t>
            </a:r>
            <a:r>
              <a:rPr lang="zh-CN" altLang="en-US">
                <a:sym typeface="+mn-ea"/>
              </a:rPr>
              <a:t>的融合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NeXTSTEP  -&gt;  Cocoa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Mach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IOKit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Xcode </a:t>
            </a:r>
            <a:r>
              <a:rPr lang="zh-CN" altLang="en-US">
                <a:sym typeface="+mn-ea"/>
              </a:rPr>
              <a:t>的 </a:t>
            </a:r>
            <a:r>
              <a:rPr lang="en-US" altLang="zh-CN">
                <a:sym typeface="+mn-ea"/>
              </a:rPr>
              <a:t>Interface Builder </a:t>
            </a:r>
            <a:r>
              <a:rPr lang="zh-CN" altLang="en-US">
                <a:sym typeface="+mn-ea"/>
              </a:rPr>
              <a:t>以及其他组件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Mac OS -&gt; GUI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OS X </a:t>
            </a:r>
            <a:r>
              <a:rPr lang="zh-CN" altLang="en-US">
                <a:sym typeface="+mn-ea"/>
              </a:rPr>
              <a:t>的第一版本 </a:t>
            </a:r>
            <a:r>
              <a:rPr lang="en-US" altLang="zh-CN">
                <a:sym typeface="+mn-ea"/>
              </a:rPr>
              <a:t>Rhapsody (</a:t>
            </a:r>
            <a:r>
              <a:rPr lang="zh-CN" altLang="en-US">
                <a:sym typeface="+mn-ea"/>
              </a:rPr>
              <a:t>为公布于众</a:t>
            </a:r>
            <a:r>
              <a:rPr lang="en-US" altLang="zh-CN">
                <a:sym typeface="+mn-ea"/>
              </a:rPr>
              <a:t>) </a:t>
            </a:r>
            <a:r>
              <a:rPr lang="zh-CN" altLang="en-US">
                <a:sym typeface="+mn-ea"/>
              </a:rPr>
              <a:t>，其内核为 </a:t>
            </a:r>
            <a:r>
              <a:rPr lang="en-US" altLang="zh-CN">
                <a:sym typeface="+mn-ea"/>
              </a:rPr>
              <a:t>Darwin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到 </a:t>
            </a:r>
            <a:r>
              <a:rPr lang="en-US" altLang="zh-CN">
                <a:sym typeface="+mn-ea"/>
              </a:rPr>
              <a:t>OS X </a:t>
            </a:r>
            <a:r>
              <a:rPr lang="zh-CN" altLang="en-US">
                <a:sym typeface="+mn-ea"/>
              </a:rPr>
              <a:t>的第十三个版本 macOS Sierra （</a:t>
            </a:r>
            <a:r>
              <a:rPr lang="en-US" altLang="zh-CN">
                <a:sym typeface="+mn-ea"/>
              </a:rPr>
              <a:t>10.12</a:t>
            </a:r>
            <a:r>
              <a:rPr lang="zh-CN" altLang="en-US">
                <a:sym typeface="+mn-ea"/>
              </a:rPr>
              <a:t>），苹果公司将 </a:t>
            </a:r>
            <a:r>
              <a:rPr lang="en-US" altLang="zh-CN">
                <a:sym typeface="+mn-ea"/>
              </a:rPr>
              <a:t>OS X </a:t>
            </a:r>
            <a:r>
              <a:rPr lang="zh-CN" altLang="en-US">
                <a:sym typeface="+mn-ea"/>
              </a:rPr>
              <a:t>名称改回 </a:t>
            </a:r>
            <a:r>
              <a:rPr lang="en-US" altLang="zh-CN">
                <a:sym typeface="+mn-ea"/>
              </a:rPr>
              <a:t>macOS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历史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330" y="771525"/>
            <a:ext cx="4458970" cy="3983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0910" y="4387215"/>
            <a:ext cx="406781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zh-CN" altLang="en-US"/>
              <a:t>https://zh.wikipedia.org/wiki/MacOS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7527</Words>
  <Application>WPS 演示</Application>
  <PresentationFormat>全屏显示(16:9)</PresentationFormat>
  <Paragraphs>317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2" baseType="lpstr">
      <vt:lpstr>Arial</vt:lpstr>
      <vt:lpstr>方正书宋_GBK</vt:lpstr>
      <vt:lpstr>Wingdings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自定义设计方案</vt:lpstr>
      <vt:lpstr>浅谈 iOS系统</vt:lpstr>
      <vt:lpstr>目录</vt:lpstr>
      <vt:lpstr>引子</vt:lpstr>
      <vt:lpstr>第一章 历史</vt:lpstr>
      <vt:lpstr>历史 -- Mac OS Classic</vt:lpstr>
      <vt:lpstr>历史 -- Mac OS Classic</vt:lpstr>
      <vt:lpstr>历史 -- NeXTSTEP</vt:lpstr>
      <vt:lpstr>历史 -- OS X</vt:lpstr>
      <vt:lpstr>历史</vt:lpstr>
      <vt:lpstr>历史 -- iOS 走向移动平台的 macOS</vt:lpstr>
      <vt:lpstr>历史 -- iOS 走向移动平台的 macOS</vt:lpstr>
      <vt:lpstr>历史 -- iOS 走向移动平台的 macOS  -- 区别与联系</vt:lpstr>
      <vt:lpstr>第二章 架构一瞥 </vt:lpstr>
      <vt:lpstr>架构一瞥</vt:lpstr>
      <vt:lpstr>架构一瞥 -- Darwin</vt:lpstr>
      <vt:lpstr>架构一瞥 -- Darwin</vt:lpstr>
      <vt:lpstr>架构一瞥 -- Darwin</vt:lpstr>
      <vt:lpstr>架构一瞥 -- Darwin</vt:lpstr>
      <vt:lpstr>架构一瞥 -- shell</vt:lpstr>
      <vt:lpstr>架构一瞥 -- 文件系统</vt:lpstr>
      <vt:lpstr>架构一瞥 -- 系统目录</vt:lpstr>
      <vt:lpstr>架构一瞥 -- 系统目录</vt:lpstr>
      <vt:lpstr>架构一瞥 -- 系统目录</vt:lpstr>
      <vt:lpstr>架构一瞥 -- 系统目录</vt:lpstr>
      <vt:lpstr>架构一瞥 -- 系统目录</vt:lpstr>
      <vt:lpstr>架构一瞥 -- 应用程序和app -- bundle</vt:lpstr>
      <vt:lpstr>架构一瞥 -- 应用程序和app -- iNaviCore 和 导航零号 目录结构</vt:lpstr>
      <vt:lpstr>架构一瞥 -- 应用程序和app -- iNaviCore 和 导航零号 目录结构</vt:lpstr>
      <vt:lpstr>架构一瞥 -- 应用程序和app -- Framework 和 库</vt:lpstr>
      <vt:lpstr>架构一瞥 -- 应用程序和app -- Framework 和 库</vt:lpstr>
      <vt:lpstr>架构一瞥 -- 应用程序和app -- BSD/Mach 原生应用</vt:lpstr>
      <vt:lpstr>架构一瞥 -- 应用程序和app -- 系统调用</vt:lpstr>
      <vt:lpstr>架构一瞥 -- WWDC 2019 NEW</vt:lpstr>
      <vt:lpstr>架构一瞥 -- WWDC 2019 NEW</vt:lpstr>
      <vt:lpstr>第三章 进程和线程</vt:lpstr>
      <vt:lpstr>进程和线程 -- 可执行文件</vt:lpstr>
      <vt:lpstr>进程和线程 -- 可执行文件 -- 通用二进制</vt:lpstr>
      <vt:lpstr>进程和线程 -- 可执行文件 -- 通用二进制</vt:lpstr>
      <vt:lpstr>进程和线程 -- 可执行文件 -- 通用二进制</vt:lpstr>
      <vt:lpstr>进程和线程 -- 可执行文件 -- Mach-O二进制格式</vt:lpstr>
      <vt:lpstr>进程和线程 -- 可执行文件 -- Mach-O二进制格式</vt:lpstr>
      <vt:lpstr>进程和线程 -- 可执行文件 -- 加载指令</vt:lpstr>
      <vt:lpstr>进程和线程 -- 可执行文件 -- 加载指令 -- 内核指令 LC_SEGMENT</vt:lpstr>
      <vt:lpstr>进程和线程 -- 可执行文件 -- 加载指令 -- 内核指令 LC_SEGMENT</vt:lpstr>
      <vt:lpstr>进程和线程 -- 可执行文件 -- 内核指令 LC_SEGMENT __TEXT</vt:lpstr>
      <vt:lpstr>进程和线程 -- 可执行文件-- 内核指令 LC_MAIN LC_UNIXTHREAD</vt:lpstr>
      <vt:lpstr>进程和线程 -- 可执行文件 -- 加载指令 -- 内核指令 LC_CODE_SIGNATURE</vt:lpstr>
      <vt:lpstr>进程和线程 -- 可执行文件 -- 动态库</vt:lpstr>
      <vt:lpstr>进程和线程 -- 进程地址空间</vt:lpstr>
      <vt:lpstr>进程和线程 -- 线程 API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turen</cp:lastModifiedBy>
  <cp:revision>41</cp:revision>
  <dcterms:created xsi:type="dcterms:W3CDTF">2019-06-26T01:15:35Z</dcterms:created>
  <dcterms:modified xsi:type="dcterms:W3CDTF">2019-06-26T01:15:35Z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