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486" r:id="rId4"/>
    <p:sldId id="525" r:id="rId6"/>
    <p:sldId id="526" r:id="rId7"/>
    <p:sldId id="527" r:id="rId8"/>
    <p:sldId id="528" r:id="rId9"/>
    <p:sldId id="529" r:id="rId10"/>
    <p:sldId id="530" r:id="rId11"/>
    <p:sldId id="524" r:id="rId12"/>
    <p:sldId id="487" r:id="rId13"/>
    <p:sldId id="531" r:id="rId14"/>
    <p:sldId id="496" r:id="rId15"/>
    <p:sldId id="497" r:id="rId16"/>
    <p:sldId id="488" r:id="rId17"/>
    <p:sldId id="532" r:id="rId18"/>
    <p:sldId id="498" r:id="rId19"/>
    <p:sldId id="490" r:id="rId20"/>
    <p:sldId id="533" r:id="rId21"/>
    <p:sldId id="499" r:id="rId22"/>
    <p:sldId id="500" r:id="rId23"/>
    <p:sldId id="534" r:id="rId24"/>
    <p:sldId id="547" r:id="rId25"/>
    <p:sldId id="501" r:id="rId26"/>
    <p:sldId id="502" r:id="rId27"/>
    <p:sldId id="535" r:id="rId28"/>
    <p:sldId id="536" r:id="rId29"/>
    <p:sldId id="504" r:id="rId30"/>
    <p:sldId id="537" r:id="rId31"/>
    <p:sldId id="491" r:id="rId32"/>
    <p:sldId id="538" r:id="rId33"/>
    <p:sldId id="508" r:id="rId34"/>
    <p:sldId id="539" r:id="rId35"/>
    <p:sldId id="540" r:id="rId36"/>
    <p:sldId id="510" r:id="rId37"/>
    <p:sldId id="511" r:id="rId38"/>
    <p:sldId id="541" r:id="rId39"/>
    <p:sldId id="513" r:id="rId40"/>
    <p:sldId id="542" r:id="rId41"/>
    <p:sldId id="516" r:id="rId42"/>
    <p:sldId id="543" r:id="rId43"/>
    <p:sldId id="493" r:id="rId44"/>
    <p:sldId id="544" r:id="rId45"/>
    <p:sldId id="492" r:id="rId46"/>
    <p:sldId id="545" r:id="rId47"/>
    <p:sldId id="546" r:id="rId48"/>
    <p:sldId id="515" r:id="rId49"/>
    <p:sldId id="517" r:id="rId50"/>
    <p:sldId id="518" r:id="rId51"/>
    <p:sldId id="519" r:id="rId52"/>
    <p:sldId id="520" r:id="rId53"/>
    <p:sldId id="521" r:id="rId54"/>
    <p:sldId id="331" r:id="rId55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486"/>
            <p14:sldId id="525"/>
            <p14:sldId id="526"/>
            <p14:sldId id="527"/>
            <p14:sldId id="528"/>
            <p14:sldId id="529"/>
            <p14:sldId id="530"/>
            <p14:sldId id="524"/>
            <p14:sldId id="487"/>
            <p14:sldId id="531"/>
            <p14:sldId id="496"/>
            <p14:sldId id="497"/>
            <p14:sldId id="488"/>
            <p14:sldId id="532"/>
            <p14:sldId id="498"/>
            <p14:sldId id="490"/>
            <p14:sldId id="533"/>
            <p14:sldId id="499"/>
            <p14:sldId id="500"/>
            <p14:sldId id="534"/>
            <p14:sldId id="547"/>
            <p14:sldId id="501"/>
            <p14:sldId id="502"/>
            <p14:sldId id="535"/>
            <p14:sldId id="536"/>
            <p14:sldId id="504"/>
            <p14:sldId id="537"/>
            <p14:sldId id="491"/>
            <p14:sldId id="538"/>
            <p14:sldId id="508"/>
            <p14:sldId id="539"/>
            <p14:sldId id="540"/>
            <p14:sldId id="510"/>
            <p14:sldId id="511"/>
            <p14:sldId id="541"/>
            <p14:sldId id="513"/>
            <p14:sldId id="542"/>
            <p14:sldId id="516"/>
            <p14:sldId id="543"/>
            <p14:sldId id="493"/>
            <p14:sldId id="544"/>
            <p14:sldId id="492"/>
            <p14:sldId id="545"/>
            <p14:sldId id="546"/>
            <p14:sldId id="515"/>
            <p14:sldId id="517"/>
            <p14:sldId id="518"/>
            <p14:sldId id="519"/>
            <p14:sldId id="520"/>
            <p14:sldId id="521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54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492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70" userDrawn="1">
          <p15:clr>
            <a:srgbClr val="A4A3A4"/>
          </p15:clr>
        </p15:guide>
        <p15:guide id="14" pos="11296" userDrawn="1">
          <p15:clr>
            <a:srgbClr val="A4A3A4"/>
          </p15:clr>
        </p15:guide>
        <p15:guide id="15" pos="4190" userDrawn="1">
          <p15:clr>
            <a:srgbClr val="A4A3A4"/>
          </p15:clr>
        </p15:guide>
        <p15:guide id="16" orient="horz" pos="25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ADE4"/>
    <a:srgbClr val="DBE8DE"/>
    <a:srgbClr val="BCD6FD"/>
    <a:srgbClr val="EDDBAD"/>
    <a:srgbClr val="7CB683"/>
    <a:srgbClr val="0072BC"/>
    <a:srgbClr val="C09D29"/>
    <a:srgbClr val="3E3E3E"/>
    <a:srgbClr val="007CB6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54"/>
        <p:guide pos="10344"/>
        <p:guide pos="5492"/>
        <p:guide pos="626"/>
        <p:guide pos="14908"/>
        <p:guide orient="horz" pos="8058"/>
        <p:guide orient="horz" pos="1870"/>
        <p:guide pos="11296"/>
        <p:guide pos="4190"/>
        <p:guide orient="horz" pos="25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9" Type="http://schemas.openxmlformats.org/officeDocument/2006/relationships/commentAuthors" Target="commentAuthors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459095" y="4826000"/>
            <a:ext cx="13825220" cy="3029585"/>
          </a:xfrm>
        </p:spPr>
        <p:txBody>
          <a:bodyPr/>
          <a:lstStyle/>
          <a:p>
            <a:r>
              <a:rPr lang="ru-RU" altLang="ru-RU" sz="9600" dirty="0">
                <a:solidFill>
                  <a:schemeClr val="bg1"/>
                </a:solidFill>
              </a:rPr>
              <a:t>Пользовательские функции</a:t>
            </a:r>
            <a:endParaRPr lang="ru-RU" alt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Определение функций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10310" y="5705475"/>
            <a:ext cx="17278985" cy="4253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function_identifier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statement1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statement2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97965" y="3112770"/>
            <a:ext cx="6240780" cy="960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4800" b="1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идентификатор</a:t>
            </a:r>
            <a:endParaRPr lang="ru-RU" altLang="en-US" sz="4800" b="1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5683865" y="3112770"/>
            <a:ext cx="4474210" cy="925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4800" b="1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параметры</a:t>
            </a:r>
            <a:endParaRPr lang="ru-RU" altLang="en-US" sz="4800" b="1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>
            <a:off x="18347690" y="6785610"/>
            <a:ext cx="720090" cy="2592070"/>
          </a:xfrm>
          <a:prstGeom prst="rightBrace">
            <a:avLst>
              <a:gd name="adj1" fmla="val 38447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9283680" y="7297420"/>
            <a:ext cx="39160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 b="1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тело</a:t>
            </a:r>
            <a:endParaRPr lang="ru-RU" altLang="en-US" sz="4800" b="1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ctr"/>
            <a:r>
              <a:rPr lang="ru-RU" altLang="en-US" sz="4800" b="1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функции</a:t>
            </a:r>
            <a:endParaRPr lang="ru-RU" altLang="en-US" sz="4800" b="1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1" name="Прямая со стрелкой 10"/>
          <p:cNvCxnSpPr>
            <a:stCxn id="7" idx="2"/>
          </p:cNvCxnSpPr>
          <p:nvPr/>
        </p:nvCxnSpPr>
        <p:spPr>
          <a:xfrm>
            <a:off x="4618355" y="4073525"/>
            <a:ext cx="1849120" cy="16325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8" idx="2"/>
          </p:cNvCxnSpPr>
          <p:nvPr/>
        </p:nvCxnSpPr>
        <p:spPr>
          <a:xfrm flipH="1">
            <a:off x="14315440" y="4037965"/>
            <a:ext cx="3605530" cy="16675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/>
      <p:bldP spid="9" grpId="0" bldLvl="0" animBg="1"/>
      <p:bldP spid="10" grpId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311338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Работа с функциями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897505"/>
            <a:ext cx="17278985" cy="8832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function_identifier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statement1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statement2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function_identifier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function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function_identifier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param1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param2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93481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Символические таблицы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825115"/>
            <a:ext cx="17614900" cy="8689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test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local_var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locals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test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'arg1'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'local_var'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test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1337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'arg1'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1337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'local_var'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Поиск имен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2105660"/>
            <a:ext cx="11049635" cy="10329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var_global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nesting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_function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var_nonlocal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142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nested_function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var_local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242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var_local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var_nonlocal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var_global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nested_function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nesting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_function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242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142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V="1">
            <a:off x="10211435" y="5849620"/>
            <a:ext cx="0" cy="720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2371705" y="4337685"/>
            <a:ext cx="0" cy="28803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14531340" y="2465705"/>
            <a:ext cx="0" cy="5472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>
            <a:off x="8411210" y="6569710"/>
            <a:ext cx="18002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>
            <a:off x="9347200" y="7218045"/>
            <a:ext cx="302450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ое соединение 10"/>
          <p:cNvCxnSpPr/>
          <p:nvPr/>
        </p:nvCxnSpPr>
        <p:spPr>
          <a:xfrm>
            <a:off x="8771255" y="7938135"/>
            <a:ext cx="576008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Передача аргументов в функцию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401695"/>
            <a:ext cx="17614900" cy="3140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print_object_id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obj_id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obj_id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9643725" y="7721600"/>
            <a:ext cx="2345690" cy="22593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400" b="1">
                <a:latin typeface="Arial Black" panose="020B0A04020102020204" pitchFamily="34" charset="0"/>
                <a:cs typeface="Arial Black" panose="020B0A04020102020204" pitchFamily="34" charset="0"/>
              </a:rPr>
              <a:t>500</a:t>
            </a:r>
            <a:endParaRPr lang="ru-RU" altLang="en-US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3068300" y="7793355"/>
            <a:ext cx="2179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endParaRPr lang="en-US" altLang="en-US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3068300" y="8945880"/>
            <a:ext cx="2179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endParaRPr lang="en-US" altLang="en-US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 flipV="1">
            <a:off x="15247620" y="8297545"/>
            <a:ext cx="432371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7" idx="3"/>
          </p:cNvCxnSpPr>
          <p:nvPr/>
        </p:nvCxnSpPr>
        <p:spPr>
          <a:xfrm flipV="1">
            <a:off x="15247620" y="9449435"/>
            <a:ext cx="432371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Текстовое поле 9"/>
          <p:cNvSpPr txBox="1"/>
          <p:nvPr/>
        </p:nvSpPr>
        <p:spPr>
          <a:xfrm>
            <a:off x="879475" y="8009890"/>
            <a:ext cx="460629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500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880110" y="8874125"/>
            <a:ext cx="8657590" cy="1354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print_object_id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" grpId="0" animBg="1"/>
      <p:bldP spid="5" grpId="1"/>
      <p:bldP spid="10" grpId="1"/>
      <p:bldP spid="3" grpId="1" animBg="1"/>
      <p:bldP spid="11" grpId="0"/>
      <p:bldP spid="11" grpId="1"/>
      <p:bldP spid="7" grpId="0"/>
      <p:bldP spid="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Передача аргументов в функцию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401695"/>
            <a:ext cx="17614900" cy="3140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EDDBAD"/>
                </a:solidFill>
                <a:latin typeface="Consolas" panose="020B0609020204030204" charset="0"/>
                <a:cs typeface="Consolas" panose="020B0609020204030204" charset="0"/>
              </a:rPr>
              <a:t>print_object_id</a:t>
            </a:r>
            <a:r>
              <a:rPr lang="en-US" altLang="ru-RU" sz="60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-&gt;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</a:rPr>
              <a:t>obj_id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EDDBAD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60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EDDBAD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f"</a:t>
            </a:r>
            <a:r>
              <a:rPr lang="en-US" altLang="ru-RU" sz="60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</a:rPr>
              <a:t>obj_id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9643725" y="7721600"/>
            <a:ext cx="2345690" cy="22593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5400" b="1">
                <a:latin typeface="Arial Black" panose="020B0A04020102020204" pitchFamily="34" charset="0"/>
                <a:cs typeface="Arial Black" panose="020B0A04020102020204" pitchFamily="34" charset="0"/>
              </a:rPr>
              <a:t>500</a:t>
            </a:r>
            <a:endParaRPr lang="ru-RU" altLang="en-US" sz="54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3068300" y="7793355"/>
            <a:ext cx="2179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endParaRPr lang="en-US" altLang="en-US" sz="6000">
              <a:solidFill>
                <a:srgbClr val="BCD6FD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3068300" y="8945880"/>
            <a:ext cx="21793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endParaRPr lang="en-US" altLang="en-US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 flipV="1">
            <a:off x="15247620" y="8297545"/>
            <a:ext cx="4323715" cy="31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7" idx="3"/>
          </p:cNvCxnSpPr>
          <p:nvPr/>
        </p:nvCxnSpPr>
        <p:spPr>
          <a:xfrm flipV="1">
            <a:off x="15247620" y="9449435"/>
            <a:ext cx="432371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Текстовое поле 9"/>
          <p:cNvSpPr txBox="1"/>
          <p:nvPr/>
        </p:nvSpPr>
        <p:spPr>
          <a:xfrm>
            <a:off x="879475" y="8009890"/>
            <a:ext cx="4606290" cy="1280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DBE8DE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500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880110" y="8874125"/>
            <a:ext cx="8657590" cy="1354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EDDBAD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print_object_id</a:t>
            </a:r>
            <a:r>
              <a:rPr lang="en-US" altLang="ru-RU" sz="60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ru-RU" sz="60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Передача изменяемых объектов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681605"/>
            <a:ext cx="16287115" cy="9376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modify_list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"local lst id: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"global lst id: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global lst id: 1574609233664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modify_list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local lst id: 1574609233664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39240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Значения по умолчанию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609850"/>
            <a:ext cx="14163040" cy="402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function_identifier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V="1">
            <a:off x="4954270" y="4625340"/>
            <a:ext cx="0" cy="3456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V="1">
            <a:off x="10426700" y="4625340"/>
            <a:ext cx="0" cy="34563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Текстовое поле 6"/>
          <p:cNvSpPr txBox="1"/>
          <p:nvPr/>
        </p:nvSpPr>
        <p:spPr>
          <a:xfrm>
            <a:off x="922020" y="8225790"/>
            <a:ext cx="58464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обязательный параметр</a:t>
            </a:r>
            <a:endParaRPr lang="ru-RU" altLang="en-US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8627110" y="8225790"/>
            <a:ext cx="73209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необязательный параметр</a:t>
            </a:r>
            <a:endParaRPr lang="ru-RU" altLang="en-US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68069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Значения по умолчанию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609850"/>
            <a:ext cx="14163040" cy="4023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function_identifier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param1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param2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880110" y="6786245"/>
            <a:ext cx="1440053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param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 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= 1, param2 == 2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function_identifier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param1 == 3, param2 == 5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function_identifier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61745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Время определения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609850"/>
            <a:ext cx="22896195" cy="920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append_into_list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Области видимости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64598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61745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Подход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#1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033270"/>
            <a:ext cx="15417800" cy="10513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 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|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 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61745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Минусы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033270"/>
            <a:ext cx="15417800" cy="10513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 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|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 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None)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 flipH="1">
            <a:off x="13523595" y="11250295"/>
            <a:ext cx="194437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Текстовое поле 4"/>
          <p:cNvSpPr txBox="1"/>
          <p:nvPr/>
        </p:nvSpPr>
        <p:spPr>
          <a:xfrm>
            <a:off x="15539720" y="10674350"/>
            <a:ext cx="5918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неправильно</a:t>
            </a:r>
            <a:endParaRPr lang="ru-RU" altLang="ru-RU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61745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Минусы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033270"/>
            <a:ext cx="15417800" cy="10513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EDDBAD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8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list[int]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|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-&gt;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C9ADE4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</a:rPr>
              <a:t>lst 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is None</a:t>
            </a:r>
            <a:r>
              <a:rPr lang="en-US" altLang="ru-RU" sz="48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</a:rPr>
              <a:t>lst </a:t>
            </a:r>
            <a:r>
              <a:rPr lang="en-US" altLang="ru-RU" sz="48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EDDBAD"/>
                </a:solidFill>
                <a:latin typeface="Consolas" panose="020B0609020204030204" charset="0"/>
                <a:cs typeface="Consolas" panose="020B0609020204030204" charset="0"/>
              </a:rPr>
              <a:t>append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EDDBAD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EDDBAD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DBE8DE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4800">
                <a:solidFill>
                  <a:srgbClr val="DBE8DE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lang="en-US" altLang="ru-RU" sz="4800">
              <a:solidFill>
                <a:srgbClr val="DBE8DE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DBE8DE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EDDBAD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DBE8DE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8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DBE8DE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altLang="ru-RU" sz="4800">
                <a:solidFill>
                  <a:srgbClr val="DBE8DE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lang="en-US" altLang="ru-RU" sz="4800">
              <a:solidFill>
                <a:srgbClr val="DBE8DE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DBE8DE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DBE8DE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EDDBAD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append_into_list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DBE8DE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altLang="ru-RU" sz="4800">
                <a:solidFill>
                  <a:srgbClr val="DBE8DE"/>
                </a:solidFill>
                <a:latin typeface="Consolas" panose="020B0609020204030204" charset="0"/>
                <a:cs typeface="Consolas" panose="020B0609020204030204" charset="0"/>
              </a:rPr>
              <a:t># OK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DBE8DE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>
                  <a:lumMod val="20000"/>
                  <a:lumOff val="8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61745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Подход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#2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105025"/>
            <a:ext cx="22715855" cy="10513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_sentinel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_sentinel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_sentinel: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append_into_list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60981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Именованный формат передачи 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609215"/>
            <a:ext cx="14765020" cy="964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print_args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arg1 = 1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arg2 = 2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arg3 = 3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60981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Именованный формат передачи 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609215"/>
            <a:ext cx="14765020" cy="964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print_args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 = 6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arg2 = 2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arg3 = 5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609810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Именованный формат передачи 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609215"/>
            <a:ext cx="14765020" cy="9647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print_args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 = 1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arg2 = 5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arg3 = 3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41842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Ошибки именованного формата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93315"/>
            <a:ext cx="19387185" cy="9916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print_args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...                        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SyntaxError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positional argument follows keyword argument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41842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Ошибки именованного формата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93315"/>
            <a:ext cx="22490430" cy="9916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print_args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...                        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  <a:sym typeface="+mn-ea"/>
              </a:rPr>
              <a:t>: print_args() got multiple values for argument 'arg1'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Строго позиционные параметры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177415"/>
            <a:ext cx="11169650" cy="10229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position_only_args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 /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position_only_args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arg1 = 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arg2 = 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Пространства имен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897505"/>
            <a:ext cx="17614900" cy="8691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velocity_light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3e8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velocity_sound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331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globals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{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    ...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    'velocity_light': 300000000.0,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    'velocity_sound': 331,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Ошибка передачи параметров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177415"/>
            <a:ext cx="22599015" cy="10229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position_only_args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 /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position_only_args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passed as keyword arguments: 'arg1, arg2'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Строго именованные параметры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177415"/>
            <a:ext cx="17002125" cy="10013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keward_only_args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*,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keward_only_args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"arg1"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"arg2"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arg1 = 'arg1'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arg2 = 'arg2'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40877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Ошибка передачи параметров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177415"/>
            <a:ext cx="18623280" cy="10013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keward_only_args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*,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keward_only_args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"arg1"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"arg2"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 ... 1 positional argument were given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Комбинированный подход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5777865"/>
            <a:ext cx="22112605" cy="1959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mixed_args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/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*,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arg3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 rot="16200000">
            <a:off x="7853680" y="3352165"/>
            <a:ext cx="1122680" cy="3669030"/>
          </a:xfrm>
          <a:prstGeom prst="rightBrace">
            <a:avLst>
              <a:gd name="adj1" fmla="val 31419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5530215" y="2825115"/>
            <a:ext cx="57137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строго позиционные</a:t>
            </a:r>
            <a:endParaRPr lang="ru-RU" altLang="ru-RU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Правая фигурная скобка 6"/>
          <p:cNvSpPr/>
          <p:nvPr/>
        </p:nvSpPr>
        <p:spPr>
          <a:xfrm rot="16200000">
            <a:off x="18253075" y="3382010"/>
            <a:ext cx="1122680" cy="3669030"/>
          </a:xfrm>
          <a:prstGeom prst="rightBrace">
            <a:avLst>
              <a:gd name="adj1" fmla="val 31419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5957550" y="2825115"/>
            <a:ext cx="57137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строго именованные</a:t>
            </a:r>
            <a:endParaRPr lang="ru-RU" altLang="ru-RU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Правая фигурная скобка 8"/>
          <p:cNvSpPr/>
          <p:nvPr/>
        </p:nvSpPr>
        <p:spPr>
          <a:xfrm rot="5400000">
            <a:off x="13148310" y="5584825"/>
            <a:ext cx="1122680" cy="3669030"/>
          </a:xfrm>
          <a:prstGeom prst="rightBrace">
            <a:avLst>
              <a:gd name="adj1" fmla="val 31419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0285730" y="8032115"/>
            <a:ext cx="68478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поддерживают оба типа передачи</a:t>
            </a:r>
            <a:endParaRPr lang="ru-RU" altLang="en-US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5" grpId="1"/>
      <p:bldP spid="3" grpId="1" animBg="1"/>
      <p:bldP spid="7" grpId="0" animBg="1"/>
      <p:bldP spid="8" grpId="0"/>
      <p:bldP spid="7" grpId="1" animBg="1"/>
      <p:bldP spid="8" grpId="1"/>
      <p:bldP spid="9" grpId="0" animBg="1"/>
      <p:bldP spid="10" grpId="0"/>
      <p:bldP spid="9" grpId="1" animBg="1"/>
      <p:bldP spid="10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Комбинированный подход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82065" y="2681605"/>
            <a:ext cx="20424140" cy="8779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mixed_args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/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*,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arg3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54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mixed_args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"arg2"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"arg3"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           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ERROR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mixed_args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"arg2"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"arg3"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       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OK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mixed_args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"arg2"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"arg3"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  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OK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mixed_args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"arg2"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arg3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"arg3"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ERROR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args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543175"/>
            <a:ext cx="18604865" cy="9363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concatinate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", "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join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concatinate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tuple: ('a', 'b', 'c')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a, b, c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kwargs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543175"/>
            <a:ext cx="20285710" cy="9363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concatinate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", 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**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kwargs: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str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kwargs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kwargs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join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kwargs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values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concatinate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"b"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dict: {'a': 'a', 'b': 'b'}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a, b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Распаковка</a:t>
            </a:r>
            <a:b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</a:b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537460"/>
            <a:ext cx="17793970" cy="8570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arg1 = 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arg2 = 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Распаковка</a:t>
            </a:r>
            <a:b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</a:b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537460"/>
            <a:ext cx="17793970" cy="8570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"arg1"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"arg2"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arg1 = 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arg2 = 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docstring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312670"/>
            <a:ext cx="17724120" cy="9992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do_staff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param1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param2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-&gt;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"""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Do some really usefull staff.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Args: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param1: first parameter - integer.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param2: second parameter - string.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Default - empty string.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Returns: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None.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"""</a:t>
            </a:r>
            <a:endParaRPr lang="en-US" altLang="ru-RU" sz="4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48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Независимость пространств имен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321560"/>
            <a:ext cx="17614900" cy="10123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pi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"current namespace PI: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pi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"math namespace PI: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pi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:.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3f}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current namespace PI: 3.14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math namespace PI: 3.142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help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312670"/>
            <a:ext cx="17724120" cy="9992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help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do_staff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Help on function do_staff in module __main__: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do_staff(param1: int, param2: str = '') -&gt; None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Do some really usefull staff.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Args: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param1: first parameter - integer.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param2: second parameter - string.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Default - empty string.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Returns: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None.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return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329305"/>
            <a:ext cx="21376005" cy="7569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print_number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f"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"This message will never be printed"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print_number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num = 5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Пустое возвращаемое значение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401695"/>
            <a:ext cx="17693640" cy="6631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print_object_id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obj_id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obj_id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print_object_id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obj_id = 140706553521064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None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Пустое возвращаемое значение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401695"/>
            <a:ext cx="17693640" cy="6631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print_object_id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object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obj_id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obj_id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print_object_id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obj_id = 140706553521064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None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Аннотации типов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329305"/>
            <a:ext cx="11544300" cy="7487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arg4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dict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arg5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12371070" y="4349115"/>
            <a:ext cx="1723390" cy="4531360"/>
          </a:xfrm>
          <a:prstGeom prst="rightBrace">
            <a:avLst>
              <a:gd name="adj1" fmla="val 34929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4387195" y="5830570"/>
            <a:ext cx="48641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аннотации параметров</a:t>
            </a:r>
            <a:endParaRPr lang="ru-RU" altLang="ru-RU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H="1" flipV="1">
            <a:off x="5890260" y="9450705"/>
            <a:ext cx="8065135" cy="935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Текстовое поле 8"/>
          <p:cNvSpPr txBox="1"/>
          <p:nvPr/>
        </p:nvSpPr>
        <p:spPr>
          <a:xfrm>
            <a:off x="14094460" y="9594215"/>
            <a:ext cx="95510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аннотация</a:t>
            </a:r>
            <a:endParaRPr lang="ru-RU" altLang="ru-RU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algn="ctr"/>
            <a:r>
              <a:rPr lang="ru-RU" altLang="ru-RU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возвращаемого значения</a:t>
            </a:r>
            <a:endParaRPr lang="ru-RU" altLang="ru-RU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5" grpId="1" animBg="1"/>
      <p:bldP spid="7" grpId="1"/>
      <p:bldP spid="9" grpId="0"/>
      <p:bldP spid="9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typing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329305"/>
            <a:ext cx="11867515" cy="6026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Any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[[]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Optional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Union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69555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Влияние аннотаций</a:t>
            </a:r>
            <a:endParaRPr 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3761740"/>
            <a:ext cx="16566515" cy="6119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print_number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print_number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"123"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num = '123'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Функция как объект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50265" y="2511425"/>
            <a:ext cx="13806805" cy="9561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function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do_something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__doc__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None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__annotations__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{'return': None}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Функции и переменные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860675"/>
            <a:ext cx="13594080" cy="8554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-&gt;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None: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do something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my_var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do something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my_var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do something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Функции и коллекции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177415"/>
            <a:ext cx="22633940" cy="1056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functions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sin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asin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sinh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asinh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acos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cosh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acosh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list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functions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items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functions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functions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items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func: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 inverse func: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54315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Область видимости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311400"/>
            <a:ext cx="17614900" cy="8513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pi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"current namespace PI: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pi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"math namespace PI: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math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pi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:.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3f}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sep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"\n"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13553440" y="4841875"/>
            <a:ext cx="0" cy="18008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V="1">
            <a:off x="14417675" y="8945880"/>
            <a:ext cx="0" cy="17995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Текстовое поле 6"/>
          <p:cNvSpPr txBox="1"/>
          <p:nvPr/>
        </p:nvSpPr>
        <p:spPr>
          <a:xfrm>
            <a:off x="9985375" y="3113405"/>
            <a:ext cx="71361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PI </a:t>
            </a:r>
            <a:r>
              <a:rPr lang="ru-RU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текущей области видимости</a:t>
            </a:r>
            <a:endParaRPr lang="ru-RU" altLang="en-US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0849610" y="10866755"/>
            <a:ext cx="71354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PI </a:t>
            </a:r>
            <a:r>
              <a:rPr lang="ru-RU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из области видимости </a:t>
            </a:r>
            <a:r>
              <a:rPr lang="en-US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math</a:t>
            </a:r>
            <a:endParaRPr lang="en-US" altLang="en-US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Функции как аргументы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216785"/>
            <a:ext cx="18148935" cy="9798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endParaRPr lang="en-US" altLang="ru-RU" sz="48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do something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do_something_with_func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do something with func: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do_something_with_func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en-US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do something with func: do_something</a:t>
            </a: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do something</a:t>
            </a: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07272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Функции как результат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2327910"/>
            <a:ext cx="18148935" cy="10413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typing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endParaRPr lang="en-US" altLang="ru-RU" sz="48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produce_func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None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produced function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do_something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produced_func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produce_func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type: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produced_func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type: function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produced_func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48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produced function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22245" y="12258675"/>
            <a:ext cx="294005" cy="29718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75905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Области видимости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922020" y="2682240"/>
            <a:ext cx="5966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var_glob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922020" y="4337685"/>
            <a:ext cx="10375265" cy="6124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nesting_func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var_nonloc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var_glob</a:t>
            </a:r>
            <a:endParaRPr lang="en-US" altLang="ru-RU" sz="5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5400">
              <a:solidFill>
                <a:schemeClr val="bg2">
                  <a:lumMod val="40000"/>
                  <a:lumOff val="6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2433955" y="6785610"/>
            <a:ext cx="13543915" cy="192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EDDBAD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nested_func</a:t>
            </a:r>
            <a:r>
              <a:rPr lang="en-US" altLang="ru-RU" sz="54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-&gt;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54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var_loc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var_glob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+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var_nonloc</a:t>
            </a:r>
            <a:endParaRPr lang="en-US" altLang="ru-RU" sz="5400">
              <a:solidFill>
                <a:srgbClr val="BCD6FD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7" name="Правая фигурная скобка 16"/>
          <p:cNvSpPr/>
          <p:nvPr/>
        </p:nvSpPr>
        <p:spPr>
          <a:xfrm>
            <a:off x="15971520" y="2609215"/>
            <a:ext cx="679450" cy="2404110"/>
          </a:xfrm>
          <a:prstGeom prst="rightBrace">
            <a:avLst>
              <a:gd name="adj1" fmla="val 46743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6907510" y="3041650"/>
            <a:ext cx="7040880" cy="1712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область видимости модуля</a:t>
            </a:r>
            <a:endParaRPr lang="ru-RU" altLang="en-US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75905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Области видимости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922020" y="2682240"/>
            <a:ext cx="5966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var_glob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922020" y="4337685"/>
            <a:ext cx="10375265" cy="6124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nesting_func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var_nonloc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var_glob</a:t>
            </a:r>
            <a:endParaRPr lang="en-US" altLang="ru-RU" sz="5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2433955" y="6785610"/>
            <a:ext cx="13543915" cy="192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nested_func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var_loc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var_glob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bg2">
                    <a:lumMod val="40000"/>
                    <a:lumOff val="6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+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BCD6FD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var_nonloc</a:t>
            </a:r>
            <a:endParaRPr lang="en-US" altLang="ru-RU" sz="5400">
              <a:solidFill>
                <a:srgbClr val="BCD6FD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7" name="Правая фигурная скобка 16"/>
          <p:cNvSpPr/>
          <p:nvPr/>
        </p:nvSpPr>
        <p:spPr>
          <a:xfrm>
            <a:off x="15971520" y="2609215"/>
            <a:ext cx="679450" cy="4817745"/>
          </a:xfrm>
          <a:prstGeom prst="rightBrace">
            <a:avLst>
              <a:gd name="adj1" fmla="val 46743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6907510" y="4193540"/>
            <a:ext cx="7040880" cy="1712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область видимости функции</a:t>
            </a:r>
            <a:endParaRPr lang="ru-RU" altLang="en-US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75905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Области видимости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922020" y="2682240"/>
            <a:ext cx="59664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var_glob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922020" y="4337685"/>
            <a:ext cx="10375265" cy="6124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nesting_func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var_nonloc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var_glob</a:t>
            </a:r>
            <a:endParaRPr lang="en-US" altLang="ru-RU" sz="5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2433955" y="6785610"/>
            <a:ext cx="13543915" cy="192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nested_func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var_loc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var_glob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  <a:sym typeface="+mn-ea"/>
              </a:rPr>
              <a:t> +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var_nonloc</a:t>
            </a:r>
            <a:endParaRPr lang="en-US" altLang="ru-RU" sz="54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7" name="Правая фигурная скобка 16"/>
          <p:cNvSpPr/>
          <p:nvPr/>
        </p:nvSpPr>
        <p:spPr>
          <a:xfrm>
            <a:off x="15971520" y="2609215"/>
            <a:ext cx="679450" cy="6731000"/>
          </a:xfrm>
          <a:prstGeom prst="rightBrace">
            <a:avLst>
              <a:gd name="adj1" fmla="val 46743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6650970" y="5129530"/>
            <a:ext cx="7733665" cy="177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область видимости вложенной функции</a:t>
            </a:r>
            <a:endParaRPr lang="ru-RU" altLang="en-US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Функции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Группа 2"/>
          <p:cNvGrpSpPr/>
          <p:nvPr/>
        </p:nvGrpSpPr>
        <p:grpSpPr>
          <a:xfrm>
            <a:off x="1137920" y="12258675"/>
            <a:ext cx="1107378" cy="297180"/>
            <a:chOff x="658813" y="5548708"/>
            <a:chExt cx="712787" cy="189326"/>
          </a:xfrm>
        </p:grpSpPr>
        <p:sp>
          <p:nvSpPr>
            <p:cNvPr id="4" name="Овал 3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5" name="Овал 4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6" name="Овал 5"/>
          <p:cNvSpPr/>
          <p:nvPr/>
        </p:nvSpPr>
        <p:spPr>
          <a:xfrm>
            <a:off x="2764598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10256</Words>
  <Application>WPS Presentation</Application>
  <PresentationFormat>Произвольный</PresentationFormat>
  <Paragraphs>818</Paragraphs>
  <Slides>52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4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Пользовательские функции</vt:lpstr>
      <vt:lpstr>Области видимости</vt:lpstr>
      <vt:lpstr>Пространства имен</vt:lpstr>
      <vt:lpstr>Независимость пространств имен</vt:lpstr>
      <vt:lpstr>Область видимости</vt:lpstr>
      <vt:lpstr>Области видимости</vt:lpstr>
      <vt:lpstr>Области видимости</vt:lpstr>
      <vt:lpstr>Области видимости</vt:lpstr>
      <vt:lpstr>Функции</vt:lpstr>
      <vt:lpstr>Определение функций</vt:lpstr>
      <vt:lpstr>Работа с функциями</vt:lpstr>
      <vt:lpstr>Пространство имен</vt:lpstr>
      <vt:lpstr>Поиск имен</vt:lpstr>
      <vt:lpstr>Передача аргументов в функцию</vt:lpstr>
      <vt:lpstr>Передача аргументов в функцию</vt:lpstr>
      <vt:lpstr>Передача изменяемых объектов</vt:lpstr>
      <vt:lpstr>Параметры по умолчанию</vt:lpstr>
      <vt:lpstr>Параметры по умолчанию</vt:lpstr>
      <vt:lpstr>Время определения</vt:lpstr>
      <vt:lpstr>Выход #1</vt:lpstr>
      <vt:lpstr>Выход #1</vt:lpstr>
      <vt:lpstr>Минусы</vt:lpstr>
      <vt:lpstr>Выход #2</vt:lpstr>
      <vt:lpstr>Именованный формат передачи </vt:lpstr>
      <vt:lpstr>Именованный формат передачи </vt:lpstr>
      <vt:lpstr>Именованный формат передачи </vt:lpstr>
      <vt:lpstr>Именованный формат передачи </vt:lpstr>
      <vt:lpstr>Ошибки именованного формата</vt:lpstr>
      <vt:lpstr>Строго позиционные параметры</vt:lpstr>
      <vt:lpstr>Строго позиционные параметры</vt:lpstr>
      <vt:lpstr>Строго именованные параметры</vt:lpstr>
      <vt:lpstr>Строго именованные параметры</vt:lpstr>
      <vt:lpstr>Комбинированный подход</vt:lpstr>
      <vt:lpstr>Комбинированный подход</vt:lpstr>
      <vt:lpstr>args</vt:lpstr>
      <vt:lpstr>args</vt:lpstr>
      <vt:lpstr>Распаковка </vt:lpstr>
      <vt:lpstr>Распаковка </vt:lpstr>
      <vt:lpstr>docstring</vt:lpstr>
      <vt:lpstr>docstring</vt:lpstr>
      <vt:lpstr>return</vt:lpstr>
      <vt:lpstr>Пустое возвращаемое значение</vt:lpstr>
      <vt:lpstr>Возвращаемое значение</vt:lpstr>
      <vt:lpstr>Аннотации типов</vt:lpstr>
      <vt:lpstr>Аннотации типов</vt:lpstr>
      <vt:lpstr>Аннотации типов</vt:lpstr>
      <vt:lpstr>Функция как объект</vt:lpstr>
      <vt:lpstr>Функции и переменные</vt:lpstr>
      <vt:lpstr>Функции и коллекции</vt:lpstr>
      <vt:lpstr>Функции как аргументы</vt:lpstr>
      <vt:lpstr>Функции как результат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650</cp:revision>
  <dcterms:created xsi:type="dcterms:W3CDTF">2023-09-07T15:23:00Z</dcterms:created>
  <dcterms:modified xsi:type="dcterms:W3CDTF">2025-10-30T21:38:22Z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1049-12.2.0.23155</vt:lpwstr>
  </property>
</Properties>
</file>